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370"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ysa Sergiienko" userId="e6ee1ebd2127b032" providerId="LiveId" clId="{D2B85352-53C2-414E-8243-3EC5499C5168}"/>
    <pc:docChg chg="custSel modSld">
      <pc:chgData name="Larysa Sergiienko" userId="e6ee1ebd2127b032" providerId="LiveId" clId="{D2B85352-53C2-414E-8243-3EC5499C5168}" dt="2023-09-06T08:46:06.535" v="150" actId="1076"/>
      <pc:docMkLst>
        <pc:docMk/>
      </pc:docMkLst>
      <pc:sldChg chg="modSp mod">
        <pc:chgData name="Larysa Sergiienko" userId="e6ee1ebd2127b032" providerId="LiveId" clId="{D2B85352-53C2-414E-8243-3EC5499C5168}" dt="2023-09-06T08:46:06.535" v="150" actId="1076"/>
        <pc:sldMkLst>
          <pc:docMk/>
          <pc:sldMk cId="3888783591" sldId="256"/>
        </pc:sldMkLst>
        <pc:spChg chg="mod">
          <ac:chgData name="Larysa Sergiienko" userId="e6ee1ebd2127b032" providerId="LiveId" clId="{D2B85352-53C2-414E-8243-3EC5499C5168}" dt="2023-09-06T08:46:06.535" v="150" actId="1076"/>
          <ac:spMkLst>
            <pc:docMk/>
            <pc:sldMk cId="3888783591" sldId="256"/>
            <ac:spMk id="2" creationId="{6922891A-BDD8-3996-E15C-F0A021C7113F}"/>
          </ac:spMkLst>
        </pc:spChg>
        <pc:spChg chg="mod">
          <ac:chgData name="Larysa Sergiienko" userId="e6ee1ebd2127b032" providerId="LiveId" clId="{D2B85352-53C2-414E-8243-3EC5499C5168}" dt="2023-09-06T08:44:47.163" v="36" actId="20577"/>
          <ac:spMkLst>
            <pc:docMk/>
            <pc:sldMk cId="3888783591" sldId="256"/>
            <ac:spMk id="3" creationId="{39F26C30-9404-6602-8E95-9BB8AEDFA0B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602722-FACD-431B-915F-B531A04DF4F0}" type="datetimeFigureOut">
              <a:rPr lang="uk-UA" smtClean="0"/>
              <a:t>23.09.2024</a:t>
            </a:fld>
            <a:endParaRPr lang="uk-UA"/>
          </a:p>
        </p:txBody>
      </p:sp>
      <p:sp>
        <p:nvSpPr>
          <p:cNvPr id="4" name="Місце для зображення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58B79A-AF36-4DFD-AC52-62E4DC6212B1}" type="slidenum">
              <a:rPr lang="uk-UA" smtClean="0"/>
              <a:t>‹№›</a:t>
            </a:fld>
            <a:endParaRPr lang="uk-UA"/>
          </a:p>
        </p:txBody>
      </p:sp>
    </p:spTree>
    <p:extLst>
      <p:ext uri="{BB962C8B-B14F-4D97-AF65-F5344CB8AC3E}">
        <p14:creationId xmlns:p14="http://schemas.microsoft.com/office/powerpoint/2010/main" val="215758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1F58B79A-AF36-4DFD-AC52-62E4DC6212B1}" type="slidenum">
              <a:rPr lang="uk-UA" smtClean="0"/>
              <a:t>1</a:t>
            </a:fld>
            <a:endParaRPr lang="uk-UA"/>
          </a:p>
        </p:txBody>
      </p:sp>
    </p:spTree>
    <p:extLst>
      <p:ext uri="{BB962C8B-B14F-4D97-AF65-F5344CB8AC3E}">
        <p14:creationId xmlns:p14="http://schemas.microsoft.com/office/powerpoint/2010/main" val="338753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922891A-BDD8-3996-E15C-F0A021C7113F}"/>
              </a:ext>
            </a:extLst>
          </p:cNvPr>
          <p:cNvSpPr>
            <a:spLocks noGrp="1"/>
          </p:cNvSpPr>
          <p:nvPr>
            <p:ph type="title"/>
          </p:nvPr>
        </p:nvSpPr>
        <p:spPr>
          <a:xfrm>
            <a:off x="0" y="1253067"/>
            <a:ext cx="12279086" cy="4986866"/>
          </a:xfrm>
        </p:spPr>
        <p:txBody>
          <a:bodyPr>
            <a:normAutofit/>
          </a:bodyPr>
          <a:lstStyle/>
          <a:p>
            <a:pPr fontAlgn="auto"/>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2500" b="1" i="1" u="sng" dirty="0" smtClean="0">
                <a:latin typeface="Times New Roman" pitchFamily="18" charset="0"/>
                <a:cs typeface="Times New Roman" pitchFamily="18" charset="0"/>
              </a:rPr>
              <a:t>ТЕМА </a:t>
            </a:r>
            <a:r>
              <a:rPr lang="ru-RU" sz="2500" b="1" i="1" u="sng" dirty="0">
                <a:latin typeface="Times New Roman" pitchFamily="18" charset="0"/>
                <a:cs typeface="Times New Roman" pitchFamily="18" charset="0"/>
              </a:rPr>
              <a:t>3</a:t>
            </a:r>
            <a:r>
              <a:rPr lang="ru-RU" sz="2500" b="1" i="1" u="sng" dirty="0" smtClean="0">
                <a:latin typeface="Times New Roman" pitchFamily="18" charset="0"/>
                <a:cs typeface="Times New Roman" pitchFamily="18" charset="0"/>
              </a:rPr>
              <a:t>. </a:t>
            </a:r>
            <a:r>
              <a:rPr lang="uk-UA" sz="2500" b="1" dirty="0" smtClean="0">
                <a:latin typeface="Times New Roman" pitchFamily="18" charset="0"/>
                <a:cs typeface="Times New Roman" pitchFamily="18" charset="0"/>
              </a:rPr>
              <a:t>Процеси </a:t>
            </a:r>
            <a:r>
              <a:rPr lang="uk-UA" sz="2500" b="1" dirty="0">
                <a:latin typeface="Times New Roman" pitchFamily="18" charset="0"/>
                <a:cs typeface="Times New Roman" pitchFamily="18" charset="0"/>
              </a:rPr>
              <a:t>регіоналізації в глобальній економіці </a:t>
            </a:r>
            <a:r>
              <a:rPr lang="uk-UA" sz="1800" b="1" dirty="0" smtClean="0">
                <a:latin typeface="Times New Roman" pitchFamily="18" charset="0"/>
                <a:cs typeface="Times New Roman" pitchFamily="18" charset="0"/>
              </a:rPr>
              <a:t/>
            </a:r>
            <a:br>
              <a:rPr lang="uk-UA" sz="1800" b="1" dirty="0" smtClean="0">
                <a:latin typeface="Times New Roman" pitchFamily="18" charset="0"/>
                <a:cs typeface="Times New Roman" pitchFamily="18" charset="0"/>
              </a:rPr>
            </a:br>
            <a:r>
              <a:rPr lang="uk-UA" sz="1800" b="1" dirty="0">
                <a:latin typeface="Times New Roman" pitchFamily="18" charset="0"/>
                <a:cs typeface="Times New Roman" pitchFamily="18" charset="0"/>
              </a:rPr>
              <a:t/>
            </a:r>
            <a:br>
              <a:rPr lang="uk-UA" sz="1800" b="1" dirty="0">
                <a:latin typeface="Times New Roman" pitchFamily="18" charset="0"/>
                <a:cs typeface="Times New Roman" pitchFamily="18" charset="0"/>
              </a:rPr>
            </a:br>
            <a:r>
              <a:rPr lang="uk-UA" sz="2200" dirty="0" smtClean="0">
                <a:latin typeface="Times New Roman" pitchFamily="18" charset="0"/>
                <a:cs typeface="Times New Roman" pitchFamily="18" charset="0"/>
              </a:rPr>
              <a:t>1</a:t>
            </a:r>
            <a:r>
              <a:rPr lang="uk-UA" sz="2200" dirty="0">
                <a:latin typeface="Times New Roman" pitchFamily="18" charset="0"/>
                <a:cs typeface="Times New Roman" pitchFamily="18" charset="0"/>
              </a:rPr>
              <a:t>. Поняття регіоналізації глобальної економіки. Взаємозв’язок регіоналізації та глобалізації світової економіки. </a:t>
            </a:r>
            <a:br>
              <a:rPr lang="uk-UA" sz="2200" dirty="0">
                <a:latin typeface="Times New Roman" pitchFamily="18" charset="0"/>
                <a:cs typeface="Times New Roman" pitchFamily="18" charset="0"/>
              </a:rPr>
            </a:br>
            <a:r>
              <a:rPr lang="uk-UA" sz="2200" dirty="0">
                <a:latin typeface="Times New Roman" pitchFamily="18" charset="0"/>
                <a:cs typeface="Times New Roman" pitchFamily="18" charset="0"/>
              </a:rPr>
              <a:t>2. Новий регіоналізм: сутність та основні риси. </a:t>
            </a:r>
            <a:br>
              <a:rPr lang="uk-UA" sz="2200" dirty="0">
                <a:latin typeface="Times New Roman" pitchFamily="18" charset="0"/>
                <a:cs typeface="Times New Roman" pitchFamily="18" charset="0"/>
              </a:rPr>
            </a:br>
            <a:r>
              <a:rPr lang="uk-UA" sz="2200" dirty="0">
                <a:latin typeface="Times New Roman" pitchFamily="18" charset="0"/>
                <a:cs typeface="Times New Roman" pitchFamily="18" charset="0"/>
              </a:rPr>
              <a:t>3. </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Регіоналізація</a:t>
            </a:r>
            <a:r>
              <a:rPr lang="ru-RU" sz="2200" dirty="0">
                <a:latin typeface="Times New Roman" pitchFamily="18" charset="0"/>
                <a:cs typeface="Times New Roman" pitchFamily="18" charset="0"/>
              </a:rPr>
              <a:t> як </a:t>
            </a:r>
            <a:r>
              <a:rPr lang="ru-RU" sz="2200" dirty="0" err="1">
                <a:latin typeface="Times New Roman" pitchFamily="18" charset="0"/>
                <a:cs typeface="Times New Roman" pitchFamily="18" charset="0"/>
              </a:rPr>
              <a:t>сценарій</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глобальних</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трансформацій</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Моделі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регіонального</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розвитку</a:t>
            </a:r>
            <a:r>
              <a:rPr lang="ru-RU" sz="2200" dirty="0">
                <a:latin typeface="Times New Roman" pitchFamily="18" charset="0"/>
                <a:cs typeface="Times New Roman" pitchFamily="18" charset="0"/>
              </a:rPr>
              <a:t>. </a:t>
            </a:r>
            <a:r>
              <a:rPr lang="uk-UA" sz="2200" dirty="0">
                <a:latin typeface="Times New Roman" pitchFamily="18" charset="0"/>
                <a:cs typeface="Times New Roman" pitchFamily="18" charset="0"/>
              </a:rPr>
              <a:t/>
            </a:r>
            <a:br>
              <a:rPr lang="uk-UA" sz="2200" dirty="0">
                <a:latin typeface="Times New Roman" pitchFamily="18" charset="0"/>
                <a:cs typeface="Times New Roman" pitchFamily="18" charset="0"/>
              </a:rPr>
            </a:br>
            <a:r>
              <a:rPr lang="uk-UA" sz="2200" dirty="0">
                <a:latin typeface="Times New Roman" pitchFamily="18" charset="0"/>
                <a:cs typeface="Times New Roman" pitchFamily="18" charset="0"/>
              </a:rPr>
              <a:t>4. </a:t>
            </a:r>
            <a:r>
              <a:rPr lang="ru-RU" sz="2200" dirty="0" err="1">
                <a:latin typeface="Times New Roman" pitchFamily="18" charset="0"/>
                <a:cs typeface="Times New Roman" pitchFamily="18" charset="0"/>
              </a:rPr>
              <a:t>Сучасні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центри</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регіонального</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розвитку</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Європейській</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регіоналізм</a:t>
            </a:r>
            <a:r>
              <a:rPr lang="ru-RU" sz="2200" dirty="0">
                <a:latin typeface="Times New Roman" pitchFamily="18" charset="0"/>
                <a:cs typeface="Times New Roman" pitchFamily="18" charset="0"/>
              </a:rPr>
              <a:t>. </a:t>
            </a:r>
            <a:r>
              <a:rPr lang="uk-UA" sz="2200">
                <a:latin typeface="Times New Roman" pitchFamily="18" charset="0"/>
                <a:cs typeface="Times New Roman" pitchFamily="18" charset="0"/>
              </a:rPr>
              <a:t/>
            </a:r>
            <a:br>
              <a:rPr lang="uk-UA" sz="2200">
                <a:latin typeface="Times New Roman" pitchFamily="18" charset="0"/>
                <a:cs typeface="Times New Roman" pitchFamily="18" charset="0"/>
              </a:rPr>
            </a:br>
            <a:r>
              <a:rPr lang="uk-UA" sz="2200" dirty="0">
                <a:latin typeface="Times New Roman" pitchFamily="18" charset="0"/>
                <a:cs typeface="Times New Roman" pitchFamily="18" charset="0"/>
              </a:rPr>
              <a:t/>
            </a:r>
            <a:br>
              <a:rPr lang="uk-UA" sz="2200" dirty="0">
                <a:latin typeface="Times New Roman" pitchFamily="18" charset="0"/>
                <a:cs typeface="Times New Roman" pitchFamily="18" charset="0"/>
              </a:rPr>
            </a:br>
            <a:r>
              <a:rPr lang="uk-UA" sz="1800" dirty="0">
                <a:latin typeface="Times New Roman" pitchFamily="18" charset="0"/>
                <a:cs typeface="Times New Roman" pitchFamily="18" charset="0"/>
              </a:rPr>
              <a:t/>
            </a:r>
            <a:br>
              <a:rPr lang="uk-UA" sz="1800" dirty="0">
                <a:latin typeface="Times New Roman" pitchFamily="18" charset="0"/>
                <a:cs typeface="Times New Roman" pitchFamily="18" charset="0"/>
              </a:rPr>
            </a:br>
            <a:endParaRPr lang="uk-UA" sz="1800" dirty="0">
              <a:latin typeface="Times New Roman" pitchFamily="18" charset="0"/>
              <a:cs typeface="Times New Roman" pitchFamily="18" charset="0"/>
            </a:endParaRPr>
          </a:p>
        </p:txBody>
      </p:sp>
      <p:sp>
        <p:nvSpPr>
          <p:cNvPr id="3" name="Заголовок 1">
            <a:extLst>
              <a:ext uri="{FF2B5EF4-FFF2-40B4-BE49-F238E27FC236}">
                <a16:creationId xmlns:a16="http://schemas.microsoft.com/office/drawing/2014/main" xmlns="" id="{39F26C30-9404-6602-8E95-9BB8AEDFA0B4}"/>
              </a:ext>
            </a:extLst>
          </p:cNvPr>
          <p:cNvSpPr txBox="1">
            <a:spLocks/>
          </p:cNvSpPr>
          <p:nvPr/>
        </p:nvSpPr>
        <p:spPr>
          <a:xfrm>
            <a:off x="1839686" y="3657987"/>
            <a:ext cx="10178143" cy="189372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5400" kern="1200">
                <a:solidFill>
                  <a:schemeClr val="bg1"/>
                </a:solidFill>
                <a:latin typeface="+mj-lt"/>
                <a:ea typeface="+mj-ea"/>
                <a:cs typeface="+mj-cs"/>
              </a:defRPr>
            </a:lvl1pPr>
          </a:lstStyle>
          <a:p>
            <a:pPr algn="r"/>
            <a:endParaRPr lang="en-US" sz="2600" dirty="0"/>
          </a:p>
        </p:txBody>
      </p:sp>
    </p:spTree>
    <p:extLst>
      <p:ext uri="{BB962C8B-B14F-4D97-AF65-F5344CB8AC3E}">
        <p14:creationId xmlns:p14="http://schemas.microsoft.com/office/powerpoint/2010/main" val="38887835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01601" y="143934"/>
            <a:ext cx="11755438" cy="5626630"/>
          </a:xfrm>
        </p:spPr>
        <p:txBody>
          <a:bodyPr/>
          <a:lstStyle/>
          <a:p>
            <a:pPr marL="0" indent="457200" algn="just">
              <a:lnSpc>
                <a:spcPct val="100000"/>
              </a:lnSpc>
              <a:spcBef>
                <a:spcPts val="0"/>
              </a:spcBef>
              <a:buNone/>
            </a:pPr>
            <a:r>
              <a:rPr lang="uk-UA" sz="2000" b="0" i="1" u="sng" dirty="0">
                <a:latin typeface="Times New Roman" pitchFamily="18" charset="0"/>
                <a:cs typeface="Times New Roman" pitchFamily="18" charset="0"/>
              </a:rPr>
              <a:t>3. </a:t>
            </a:r>
            <a:r>
              <a:rPr lang="ru-RU" sz="2000" b="0" i="1" u="sng" dirty="0">
                <a:latin typeface="Times New Roman" pitchFamily="18" charset="0"/>
                <a:cs typeface="Times New Roman" pitchFamily="18" charset="0"/>
              </a:rPr>
              <a:t> </a:t>
            </a:r>
            <a:r>
              <a:rPr lang="ru-RU" sz="2000" b="0" i="1" u="sng" dirty="0" err="1">
                <a:latin typeface="Times New Roman" pitchFamily="18" charset="0"/>
                <a:cs typeface="Times New Roman" pitchFamily="18" charset="0"/>
              </a:rPr>
              <a:t>Регіоналізація</a:t>
            </a:r>
            <a:r>
              <a:rPr lang="ru-RU" sz="2000" b="0" i="1" u="sng" dirty="0">
                <a:latin typeface="Times New Roman" pitchFamily="18" charset="0"/>
                <a:cs typeface="Times New Roman" pitchFamily="18" charset="0"/>
              </a:rPr>
              <a:t> як </a:t>
            </a:r>
            <a:r>
              <a:rPr lang="ru-RU" sz="2000" b="0" i="1" u="sng" dirty="0" err="1">
                <a:latin typeface="Times New Roman" pitchFamily="18" charset="0"/>
                <a:cs typeface="Times New Roman" pitchFamily="18" charset="0"/>
              </a:rPr>
              <a:t>сценарій</a:t>
            </a:r>
            <a:r>
              <a:rPr lang="ru-RU" sz="2000" b="0" i="1" u="sng" dirty="0">
                <a:latin typeface="Times New Roman" pitchFamily="18" charset="0"/>
                <a:cs typeface="Times New Roman" pitchFamily="18" charset="0"/>
              </a:rPr>
              <a:t> </a:t>
            </a:r>
            <a:r>
              <a:rPr lang="ru-RU" sz="2000" b="0" i="1" u="sng" dirty="0" err="1">
                <a:latin typeface="Times New Roman" pitchFamily="18" charset="0"/>
                <a:cs typeface="Times New Roman" pitchFamily="18" charset="0"/>
              </a:rPr>
              <a:t>глобальних</a:t>
            </a:r>
            <a:r>
              <a:rPr lang="ru-RU" sz="2000" b="0" i="1" u="sng" dirty="0">
                <a:latin typeface="Times New Roman" pitchFamily="18" charset="0"/>
                <a:cs typeface="Times New Roman" pitchFamily="18" charset="0"/>
              </a:rPr>
              <a:t> </a:t>
            </a:r>
            <a:r>
              <a:rPr lang="ru-RU" sz="2000" b="0" i="1" u="sng" dirty="0" err="1">
                <a:latin typeface="Times New Roman" pitchFamily="18" charset="0"/>
                <a:cs typeface="Times New Roman" pitchFamily="18" charset="0"/>
              </a:rPr>
              <a:t>трансформацій</a:t>
            </a:r>
            <a:r>
              <a:rPr lang="ru-RU" sz="2000" b="0" i="1" u="sng" dirty="0">
                <a:latin typeface="Times New Roman" pitchFamily="18" charset="0"/>
                <a:cs typeface="Times New Roman" pitchFamily="18" charset="0"/>
              </a:rPr>
              <a:t>. </a:t>
            </a:r>
            <a:r>
              <a:rPr lang="ru-RU" sz="2000" b="0" i="1" u="sng" dirty="0" err="1">
                <a:latin typeface="Times New Roman" pitchFamily="18" charset="0"/>
                <a:cs typeface="Times New Roman" pitchFamily="18" charset="0"/>
              </a:rPr>
              <a:t>Моделі</a:t>
            </a:r>
            <a:r>
              <a:rPr lang="ru-RU" sz="2000" b="0" i="1" u="sng" dirty="0">
                <a:latin typeface="Times New Roman" pitchFamily="18" charset="0"/>
                <a:cs typeface="Times New Roman" pitchFamily="18" charset="0"/>
              </a:rPr>
              <a:t> </a:t>
            </a:r>
            <a:r>
              <a:rPr lang="ru-RU" sz="2000" b="0" i="1" u="sng" dirty="0" err="1">
                <a:latin typeface="Times New Roman" pitchFamily="18" charset="0"/>
                <a:cs typeface="Times New Roman" pitchFamily="18" charset="0"/>
              </a:rPr>
              <a:t>регіонального</a:t>
            </a:r>
            <a:r>
              <a:rPr lang="ru-RU" sz="2000" b="0" i="1" u="sng" dirty="0">
                <a:latin typeface="Times New Roman" pitchFamily="18" charset="0"/>
                <a:cs typeface="Times New Roman" pitchFamily="18" charset="0"/>
              </a:rPr>
              <a:t> </a:t>
            </a:r>
            <a:r>
              <a:rPr lang="ru-RU" sz="2000" b="0" i="1" u="sng" dirty="0" err="1">
                <a:latin typeface="Times New Roman" pitchFamily="18" charset="0"/>
                <a:cs typeface="Times New Roman" pitchFamily="18" charset="0"/>
              </a:rPr>
              <a:t>розвитку</a:t>
            </a:r>
            <a:r>
              <a:rPr lang="ru-RU" sz="2000" b="0" i="1" u="sng" dirty="0">
                <a:latin typeface="Times New Roman" pitchFamily="18" charset="0"/>
                <a:cs typeface="Times New Roman" pitchFamily="18" charset="0"/>
              </a:rPr>
              <a:t>. </a:t>
            </a:r>
            <a:r>
              <a:rPr lang="uk-UA" sz="2000" b="0" i="1" u="sng" dirty="0">
                <a:latin typeface="Times New Roman" pitchFamily="18" charset="0"/>
                <a:cs typeface="Times New Roman" pitchFamily="18" charset="0"/>
              </a:rPr>
              <a:t/>
            </a:r>
            <a:br>
              <a:rPr lang="uk-UA" sz="2000" b="0" i="1" u="sng" dirty="0">
                <a:latin typeface="Times New Roman" pitchFamily="18" charset="0"/>
                <a:cs typeface="Times New Roman" pitchFamily="18" charset="0"/>
              </a:rPr>
            </a:br>
            <a:endParaRPr lang="uk-UA" sz="2000" b="0" i="1" u="sng"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b="0" dirty="0" smtClean="0">
                <a:solidFill>
                  <a:schemeClr val="tx1">
                    <a:lumMod val="50000"/>
                  </a:schemeClr>
                </a:solidFill>
                <a:latin typeface="Times New Roman" pitchFamily="18" charset="0"/>
                <a:cs typeface="Times New Roman" pitchFamily="18" charset="0"/>
              </a:rPr>
              <a:t>Як </a:t>
            </a:r>
            <a:r>
              <a:rPr lang="uk-UA" sz="2000" b="0" dirty="0">
                <a:solidFill>
                  <a:schemeClr val="tx1">
                    <a:lumMod val="50000"/>
                  </a:schemeClr>
                </a:solidFill>
                <a:latin typeface="Times New Roman" pitchFamily="18" charset="0"/>
                <a:cs typeface="Times New Roman" pitchFamily="18" charset="0"/>
              </a:rPr>
              <a:t>правило, моделі та </a:t>
            </a:r>
            <a:r>
              <a:rPr lang="uk-UA" sz="2000" b="0" dirty="0" smtClean="0">
                <a:solidFill>
                  <a:schemeClr val="tx1">
                    <a:lumMod val="50000"/>
                  </a:schemeClr>
                </a:solidFill>
                <a:latin typeface="Times New Roman" pitchFamily="18" charset="0"/>
                <a:cs typeface="Times New Roman" pitchFamily="18" charset="0"/>
              </a:rPr>
              <a:t>теорії регіонального </a:t>
            </a:r>
            <a:r>
              <a:rPr lang="uk-UA" sz="2000" b="0" dirty="0">
                <a:solidFill>
                  <a:schemeClr val="tx1">
                    <a:lumMod val="50000"/>
                  </a:schemeClr>
                </a:solidFill>
                <a:latin typeface="Times New Roman" pitchFamily="18" charset="0"/>
                <a:cs typeface="Times New Roman" pitchFamily="18" charset="0"/>
              </a:rPr>
              <a:t>розвитку ґрунтуються </a:t>
            </a:r>
            <a:r>
              <a:rPr lang="uk-UA" sz="2000" b="0" dirty="0" smtClean="0">
                <a:solidFill>
                  <a:schemeClr val="tx1">
                    <a:lumMod val="50000"/>
                  </a:schemeClr>
                </a:solidFill>
                <a:latin typeface="Times New Roman" pitchFamily="18" charset="0"/>
                <a:cs typeface="Times New Roman" pitchFamily="18" charset="0"/>
              </a:rPr>
              <a:t>на поєднанні </a:t>
            </a:r>
            <a:r>
              <a:rPr lang="uk-UA" sz="2000" b="0" dirty="0">
                <a:solidFill>
                  <a:schemeClr val="tx1">
                    <a:lumMod val="50000"/>
                  </a:schemeClr>
                </a:solidFill>
                <a:latin typeface="Times New Roman" pitchFamily="18" charset="0"/>
                <a:cs typeface="Times New Roman" pitchFamily="18" charset="0"/>
              </a:rPr>
              <a:t>як переваг, так і </a:t>
            </a:r>
            <a:r>
              <a:rPr lang="uk-UA" sz="2000" b="0" dirty="0" smtClean="0">
                <a:solidFill>
                  <a:schemeClr val="tx1">
                    <a:lumMod val="50000"/>
                  </a:schemeClr>
                </a:solidFill>
                <a:latin typeface="Times New Roman" pitchFamily="18" charset="0"/>
                <a:cs typeface="Times New Roman" pitchFamily="18" charset="0"/>
              </a:rPr>
              <a:t>недоліків агломерації</a:t>
            </a:r>
            <a:r>
              <a:rPr lang="uk-UA" sz="2000" b="0" dirty="0">
                <a:solidFill>
                  <a:schemeClr val="tx1">
                    <a:lumMod val="50000"/>
                  </a:schemeClr>
                </a:solidFill>
                <a:latin typeface="Times New Roman" pitchFamily="18" charset="0"/>
                <a:cs typeface="Times New Roman" pitchFamily="18" charset="0"/>
              </a:rPr>
              <a:t>. Переваги </a:t>
            </a:r>
            <a:r>
              <a:rPr lang="uk-UA" sz="2000" b="0" dirty="0" smtClean="0">
                <a:solidFill>
                  <a:schemeClr val="tx1">
                    <a:lumMod val="50000"/>
                  </a:schemeClr>
                </a:solidFill>
                <a:latin typeface="Times New Roman" pitchFamily="18" charset="0"/>
                <a:cs typeface="Times New Roman" pitchFamily="18" charset="0"/>
              </a:rPr>
              <a:t>агломерації стосуються </a:t>
            </a:r>
            <a:r>
              <a:rPr lang="uk-UA" sz="2000" b="0" dirty="0">
                <a:solidFill>
                  <a:schemeClr val="tx1">
                    <a:lumMod val="50000"/>
                  </a:schemeClr>
                </a:solidFill>
                <a:latin typeface="Times New Roman" pitchFamily="18" charset="0"/>
                <a:cs typeface="Times New Roman" pitchFamily="18" charset="0"/>
              </a:rPr>
              <a:t>економічних вигод від </a:t>
            </a:r>
            <a:r>
              <a:rPr lang="uk-UA" sz="2000" b="0" dirty="0" smtClean="0">
                <a:solidFill>
                  <a:schemeClr val="tx1">
                    <a:lumMod val="50000"/>
                  </a:schemeClr>
                </a:solidFill>
                <a:latin typeface="Times New Roman" pitchFamily="18" charset="0"/>
                <a:cs typeface="Times New Roman" pitchFamily="18" charset="0"/>
              </a:rPr>
              <a:t>розміру та </a:t>
            </a:r>
            <a:r>
              <a:rPr lang="uk-UA" sz="2000" b="0" dirty="0">
                <a:solidFill>
                  <a:schemeClr val="tx1">
                    <a:lumMod val="50000"/>
                  </a:schemeClr>
                </a:solidFill>
                <a:latin typeface="Times New Roman" pitchFamily="18" charset="0"/>
                <a:cs typeface="Times New Roman" pitchFamily="18" charset="0"/>
              </a:rPr>
              <a:t>різноманітності (або зниження </a:t>
            </a:r>
            <a:r>
              <a:rPr lang="uk-UA" sz="2000" b="0" dirty="0" smtClean="0">
                <a:solidFill>
                  <a:schemeClr val="tx1">
                    <a:lumMod val="50000"/>
                  </a:schemeClr>
                </a:solidFill>
                <a:latin typeface="Times New Roman" pitchFamily="18" charset="0"/>
                <a:cs typeface="Times New Roman" pitchFamily="18" charset="0"/>
              </a:rPr>
              <a:t>витрат виробництва</a:t>
            </a:r>
            <a:r>
              <a:rPr lang="uk-UA" sz="2000" b="0" dirty="0">
                <a:solidFill>
                  <a:schemeClr val="tx1">
                    <a:lumMod val="50000"/>
                  </a:schemeClr>
                </a:solidFill>
                <a:latin typeface="Times New Roman" pitchFamily="18" charset="0"/>
                <a:cs typeface="Times New Roman" pitchFamily="18" charset="0"/>
              </a:rPr>
              <a:t>, підвищення </a:t>
            </a:r>
            <a:r>
              <a:rPr lang="uk-UA" sz="2000" b="0" dirty="0" smtClean="0">
                <a:solidFill>
                  <a:schemeClr val="tx1">
                    <a:lumMod val="50000"/>
                  </a:schemeClr>
                </a:solidFill>
                <a:latin typeface="Times New Roman" pitchFamily="18" charset="0"/>
                <a:cs typeface="Times New Roman" pitchFamily="18" charset="0"/>
              </a:rPr>
              <a:t>ефективності виробництва</a:t>
            </a:r>
            <a:r>
              <a:rPr lang="uk-UA" sz="2000" b="0" dirty="0">
                <a:solidFill>
                  <a:schemeClr val="tx1">
                    <a:lumMod val="50000"/>
                  </a:schemeClr>
                </a:solidFill>
                <a:latin typeface="Times New Roman" pitchFamily="18" charset="0"/>
                <a:cs typeface="Times New Roman" pitchFamily="18" charset="0"/>
              </a:rPr>
              <a:t>, або </a:t>
            </a:r>
            <a:r>
              <a:rPr lang="uk-UA" sz="2000" b="0" dirty="0" smtClean="0">
                <a:solidFill>
                  <a:schemeClr val="tx1">
                    <a:lumMod val="50000"/>
                  </a:schemeClr>
                </a:solidFill>
                <a:latin typeface="Times New Roman" pitchFamily="18" charset="0"/>
                <a:cs typeface="Times New Roman" pitchFamily="18" charset="0"/>
              </a:rPr>
              <a:t>збільшення продуктивності</a:t>
            </a:r>
            <a:r>
              <a:rPr lang="uk-UA" sz="2000" b="0" dirty="0">
                <a:solidFill>
                  <a:schemeClr val="tx1">
                    <a:lumMod val="50000"/>
                  </a:schemeClr>
                </a:solidFill>
                <a:latin typeface="Times New Roman" pitchFamily="18" charset="0"/>
                <a:cs typeface="Times New Roman" pitchFamily="18" charset="0"/>
              </a:rPr>
              <a:t>), </a:t>
            </a:r>
            <a:r>
              <a:rPr lang="uk-UA" sz="2000" b="0" dirty="0" smtClean="0">
                <a:solidFill>
                  <a:schemeClr val="tx1">
                    <a:lumMod val="50000"/>
                  </a:schemeClr>
                </a:solidFill>
                <a:latin typeface="Times New Roman" pitchFamily="18" charset="0"/>
                <a:cs typeface="Times New Roman" pitchFamily="18" charset="0"/>
              </a:rPr>
              <a:t>спричинених просторовою </a:t>
            </a:r>
            <a:r>
              <a:rPr lang="uk-UA" sz="2000" b="0" dirty="0">
                <a:solidFill>
                  <a:schemeClr val="tx1">
                    <a:lumMod val="50000"/>
                  </a:schemeClr>
                </a:solidFill>
                <a:latin typeface="Times New Roman" pitchFamily="18" charset="0"/>
                <a:cs typeface="Times New Roman" pitchFamily="18" charset="0"/>
              </a:rPr>
              <a:t>концентрацією </a:t>
            </a:r>
            <a:r>
              <a:rPr lang="uk-UA" sz="2000" b="0" dirty="0" smtClean="0">
                <a:solidFill>
                  <a:schemeClr val="tx1">
                    <a:lumMod val="50000"/>
                  </a:schemeClr>
                </a:solidFill>
                <a:latin typeface="Times New Roman" pitchFamily="18" charset="0"/>
                <a:cs typeface="Times New Roman" pitchFamily="18" charset="0"/>
              </a:rPr>
              <a:t>економічної діяльності </a:t>
            </a:r>
            <a:r>
              <a:rPr lang="uk-UA" sz="2000" b="0" dirty="0">
                <a:solidFill>
                  <a:schemeClr val="tx1">
                    <a:lumMod val="50000"/>
                  </a:schemeClr>
                </a:solidFill>
                <a:latin typeface="Times New Roman" pitchFamily="18" charset="0"/>
                <a:cs typeface="Times New Roman" pitchFamily="18" charset="0"/>
              </a:rPr>
              <a:t>та населення. З іншого </a:t>
            </a:r>
            <a:r>
              <a:rPr lang="uk-UA" sz="2000" b="0" dirty="0" smtClean="0">
                <a:solidFill>
                  <a:schemeClr val="tx1">
                    <a:lumMod val="50000"/>
                  </a:schemeClr>
                </a:solidFill>
                <a:latin typeface="Times New Roman" pitchFamily="18" charset="0"/>
                <a:cs typeface="Times New Roman" pitchFamily="18" charset="0"/>
              </a:rPr>
              <a:t>боку, просторова </a:t>
            </a:r>
            <a:r>
              <a:rPr lang="uk-UA" sz="2000" b="0" dirty="0">
                <a:solidFill>
                  <a:schemeClr val="tx1">
                    <a:lumMod val="50000"/>
                  </a:schemeClr>
                </a:solidFill>
                <a:latin typeface="Times New Roman" pitchFamily="18" charset="0"/>
                <a:cs typeface="Times New Roman" pitchFamily="18" charset="0"/>
              </a:rPr>
              <a:t>концентрація людей </a:t>
            </a:r>
            <a:r>
              <a:rPr lang="uk-UA" sz="2000" b="0" dirty="0" smtClean="0">
                <a:solidFill>
                  <a:schemeClr val="tx1">
                    <a:lumMod val="50000"/>
                  </a:schemeClr>
                </a:solidFill>
                <a:latin typeface="Times New Roman" pitchFamily="18" charset="0"/>
                <a:cs typeface="Times New Roman" pitchFamily="18" charset="0"/>
              </a:rPr>
              <a:t>і економічної </a:t>
            </a:r>
            <a:r>
              <a:rPr lang="uk-UA" sz="2000" b="0" dirty="0">
                <a:solidFill>
                  <a:schemeClr val="tx1">
                    <a:lumMod val="50000"/>
                  </a:schemeClr>
                </a:solidFill>
                <a:latin typeface="Times New Roman" pitchFamily="18" charset="0"/>
                <a:cs typeface="Times New Roman" pitchFamily="18" charset="0"/>
              </a:rPr>
              <a:t>діяльності може призвести </a:t>
            </a:r>
            <a:r>
              <a:rPr lang="uk-UA" sz="2000" b="0" dirty="0" smtClean="0">
                <a:solidFill>
                  <a:schemeClr val="tx1">
                    <a:lumMod val="50000"/>
                  </a:schemeClr>
                </a:solidFill>
                <a:latin typeface="Times New Roman" pitchFamily="18" charset="0"/>
                <a:cs typeface="Times New Roman" pitchFamily="18" charset="0"/>
              </a:rPr>
              <a:t>до негативних </a:t>
            </a:r>
            <a:r>
              <a:rPr lang="uk-UA" sz="2000" b="0" dirty="0">
                <a:solidFill>
                  <a:schemeClr val="tx1">
                    <a:lumMod val="50000"/>
                  </a:schemeClr>
                </a:solidFill>
                <a:latin typeface="Times New Roman" pitchFamily="18" charset="0"/>
                <a:cs typeface="Times New Roman" pitchFamily="18" charset="0"/>
              </a:rPr>
              <a:t>наслідків </a:t>
            </a:r>
            <a:r>
              <a:rPr lang="uk-UA" sz="2000" b="0" dirty="0" smtClean="0">
                <a:solidFill>
                  <a:schemeClr val="tx1">
                    <a:lumMod val="50000"/>
                  </a:schemeClr>
                </a:solidFill>
                <a:latin typeface="Times New Roman" pitchFamily="18" charset="0"/>
                <a:cs typeface="Times New Roman" pitchFamily="18" charset="0"/>
              </a:rPr>
              <a:t>агломерації (наприклад</a:t>
            </a:r>
            <a:r>
              <a:rPr lang="uk-UA" sz="2000" b="0" dirty="0">
                <a:solidFill>
                  <a:schemeClr val="tx1">
                    <a:lumMod val="50000"/>
                  </a:schemeClr>
                </a:solidFill>
                <a:latin typeface="Times New Roman" pitchFamily="18" charset="0"/>
                <a:cs typeface="Times New Roman" pitchFamily="18" charset="0"/>
              </a:rPr>
              <a:t>, зростання цін на </a:t>
            </a:r>
            <a:r>
              <a:rPr lang="uk-UA" sz="2000" b="0" dirty="0" smtClean="0">
                <a:solidFill>
                  <a:schemeClr val="tx1">
                    <a:lumMod val="50000"/>
                  </a:schemeClr>
                </a:solidFill>
                <a:latin typeface="Times New Roman" pitchFamily="18" charset="0"/>
                <a:cs typeface="Times New Roman" pitchFamily="18" charset="0"/>
              </a:rPr>
              <a:t>менш мобільні </a:t>
            </a:r>
            <a:r>
              <a:rPr lang="uk-UA" sz="2000" b="0" dirty="0">
                <a:solidFill>
                  <a:schemeClr val="tx1">
                    <a:lumMod val="50000"/>
                  </a:schemeClr>
                </a:solidFill>
                <a:latin typeface="Times New Roman" pitchFamily="18" charset="0"/>
                <a:cs typeface="Times New Roman" pitchFamily="18" charset="0"/>
              </a:rPr>
              <a:t>та дефіцитні чинники, такі </a:t>
            </a:r>
            <a:r>
              <a:rPr lang="uk-UA" sz="2000" b="0" dirty="0" smtClean="0">
                <a:solidFill>
                  <a:schemeClr val="tx1">
                    <a:lumMod val="50000"/>
                  </a:schemeClr>
                </a:solidFill>
                <a:latin typeface="Times New Roman" pitchFamily="18" charset="0"/>
                <a:cs typeface="Times New Roman" pitchFamily="18" charset="0"/>
              </a:rPr>
              <a:t>як земля </a:t>
            </a:r>
            <a:r>
              <a:rPr lang="uk-UA" sz="2000" b="0" dirty="0">
                <a:solidFill>
                  <a:schemeClr val="tx1">
                    <a:lumMod val="50000"/>
                  </a:schemeClr>
                </a:solidFill>
                <a:latin typeface="Times New Roman" pitchFamily="18" charset="0"/>
                <a:cs typeface="Times New Roman" pitchFamily="18" charset="0"/>
              </a:rPr>
              <a:t>та робоча сила, а також проблеми </a:t>
            </a:r>
            <a:r>
              <a:rPr lang="uk-UA" sz="2000" b="0" dirty="0" smtClean="0">
                <a:solidFill>
                  <a:schemeClr val="tx1">
                    <a:lumMod val="50000"/>
                  </a:schemeClr>
                </a:solidFill>
                <a:latin typeface="Times New Roman" pitchFamily="18" charset="0"/>
                <a:cs typeface="Times New Roman" pitchFamily="18" charset="0"/>
              </a:rPr>
              <a:t>із заторами</a:t>
            </a:r>
            <a:r>
              <a:rPr lang="uk-UA" sz="2000" b="0" dirty="0">
                <a:solidFill>
                  <a:schemeClr val="tx1">
                    <a:lumMod val="50000"/>
                  </a:schemeClr>
                </a:solidFill>
                <a:latin typeface="Times New Roman" pitchFamily="18" charset="0"/>
                <a:cs typeface="Times New Roman" pitchFamily="18" charset="0"/>
              </a:rPr>
              <a:t>, такі як шум, </a:t>
            </a:r>
            <a:r>
              <a:rPr lang="uk-UA" sz="2000" b="0" dirty="0" smtClean="0">
                <a:solidFill>
                  <a:schemeClr val="tx1">
                    <a:lumMod val="50000"/>
                  </a:schemeClr>
                </a:solidFill>
                <a:latin typeface="Times New Roman" pitchFamily="18" charset="0"/>
                <a:cs typeface="Times New Roman" pitchFamily="18" charset="0"/>
              </a:rPr>
              <a:t>забруднення повітря</a:t>
            </a:r>
            <a:r>
              <a:rPr lang="uk-UA" sz="2000" b="0" dirty="0">
                <a:solidFill>
                  <a:schemeClr val="tx1">
                    <a:lumMod val="50000"/>
                  </a:schemeClr>
                </a:solidFill>
                <a:latin typeface="Times New Roman" pitchFamily="18" charset="0"/>
                <a:cs typeface="Times New Roman" pitchFamily="18" charset="0"/>
              </a:rPr>
              <a:t>, злочинність, соціальні проблеми</a:t>
            </a:r>
            <a:r>
              <a:rPr lang="uk-UA" sz="2000" b="0" dirty="0" smtClean="0">
                <a:solidFill>
                  <a:schemeClr val="tx1">
                    <a:lumMod val="50000"/>
                  </a:schemeClr>
                </a:solidFill>
                <a:latin typeface="Times New Roman" pitchFamily="18" charset="0"/>
                <a:cs typeface="Times New Roman" pitchFamily="18" charset="0"/>
              </a:rPr>
              <a:t>), які </a:t>
            </a:r>
            <a:r>
              <a:rPr lang="uk-UA" sz="2000" b="0" dirty="0">
                <a:solidFill>
                  <a:schemeClr val="tx1">
                    <a:lumMod val="50000"/>
                  </a:schemeClr>
                </a:solidFill>
                <a:latin typeface="Times New Roman" pitchFamily="18" charset="0"/>
                <a:cs typeface="Times New Roman" pitchFamily="18" charset="0"/>
              </a:rPr>
              <a:t>призводять до дисперсії </a:t>
            </a:r>
            <a:r>
              <a:rPr lang="uk-UA" sz="2000" b="0" dirty="0" smtClean="0">
                <a:solidFill>
                  <a:schemeClr val="tx1">
                    <a:lumMod val="50000"/>
                  </a:schemeClr>
                </a:solidFill>
                <a:latin typeface="Times New Roman" pitchFamily="18" charset="0"/>
                <a:cs typeface="Times New Roman" pitchFamily="18" charset="0"/>
              </a:rPr>
              <a:t>та </a:t>
            </a:r>
            <a:r>
              <a:rPr lang="uk-UA" sz="2000" b="0" dirty="0" err="1" smtClean="0">
                <a:solidFill>
                  <a:schemeClr val="tx1">
                    <a:lumMod val="50000"/>
                  </a:schemeClr>
                </a:solidFill>
                <a:latin typeface="Times New Roman" pitchFamily="18" charset="0"/>
                <a:cs typeface="Times New Roman" pitchFamily="18" charset="0"/>
              </a:rPr>
              <a:t>деконцентрації</a:t>
            </a:r>
            <a:r>
              <a:rPr lang="uk-UA" sz="2000" b="0" dirty="0" smtClean="0">
                <a:solidFill>
                  <a:schemeClr val="tx1">
                    <a:lumMod val="50000"/>
                  </a:schemeClr>
                </a:solidFill>
                <a:latin typeface="Times New Roman" pitchFamily="18" charset="0"/>
                <a:cs typeface="Times New Roman" pitchFamily="18" charset="0"/>
              </a:rPr>
              <a:t> </a:t>
            </a:r>
            <a:r>
              <a:rPr lang="uk-UA" sz="2000" b="0" dirty="0">
                <a:solidFill>
                  <a:schemeClr val="tx1">
                    <a:lumMod val="50000"/>
                  </a:schemeClr>
                </a:solidFill>
                <a:latin typeface="Times New Roman" pitchFamily="18" charset="0"/>
                <a:cs typeface="Times New Roman" pitchFamily="18" charset="0"/>
              </a:rPr>
              <a:t>економічної </a:t>
            </a:r>
            <a:r>
              <a:rPr lang="uk-UA" sz="2000" b="0" dirty="0" smtClean="0">
                <a:solidFill>
                  <a:schemeClr val="tx1">
                    <a:lumMod val="50000"/>
                  </a:schemeClr>
                </a:solidFill>
                <a:latin typeface="Times New Roman" pitchFamily="18" charset="0"/>
                <a:cs typeface="Times New Roman" pitchFamily="18" charset="0"/>
              </a:rPr>
              <a:t>діяльності, зайнятості </a:t>
            </a:r>
            <a:r>
              <a:rPr lang="uk-UA" sz="2000" b="0" dirty="0">
                <a:solidFill>
                  <a:schemeClr val="tx1">
                    <a:lumMod val="50000"/>
                  </a:schemeClr>
                </a:solidFill>
                <a:latin typeface="Times New Roman" pitchFamily="18" charset="0"/>
                <a:cs typeface="Times New Roman" pitchFamily="18" charset="0"/>
              </a:rPr>
              <a:t>населення у </a:t>
            </a:r>
            <a:r>
              <a:rPr lang="uk-UA" sz="2000" b="0" dirty="0" smtClean="0">
                <a:solidFill>
                  <a:schemeClr val="tx1">
                    <a:lumMod val="50000"/>
                  </a:schemeClr>
                </a:solidFill>
                <a:latin typeface="Times New Roman" pitchFamily="18" charset="0"/>
                <a:cs typeface="Times New Roman" pitchFamily="18" charset="0"/>
              </a:rPr>
              <a:t>менш перенаселених </a:t>
            </a:r>
            <a:r>
              <a:rPr lang="uk-UA" sz="2000" b="0" dirty="0">
                <a:solidFill>
                  <a:schemeClr val="tx1">
                    <a:lumMod val="50000"/>
                  </a:schemeClr>
                </a:solidFill>
                <a:latin typeface="Times New Roman" pitchFamily="18" charset="0"/>
                <a:cs typeface="Times New Roman" pitchFamily="18" charset="0"/>
              </a:rPr>
              <a:t>місцях</a:t>
            </a:r>
            <a:r>
              <a:rPr lang="uk-UA" sz="20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2000" dirty="0"/>
              <a:t>Розглянемо більш детально основні теорії, які описують особливості розвитку регіонів. </a:t>
            </a:r>
            <a:endParaRPr lang="uk-UA" sz="2000" dirty="0" smtClean="0"/>
          </a:p>
          <a:p>
            <a:pPr marL="0" indent="457200" algn="just">
              <a:lnSpc>
                <a:spcPct val="100000"/>
              </a:lnSpc>
              <a:spcBef>
                <a:spcPts val="0"/>
              </a:spcBef>
              <a:buNone/>
            </a:pPr>
            <a:r>
              <a:rPr lang="uk-UA" sz="1800" dirty="0" smtClean="0">
                <a:solidFill>
                  <a:schemeClr val="tx1">
                    <a:lumMod val="50000"/>
                  </a:schemeClr>
                </a:solidFill>
                <a:latin typeface="Times New Roman" pitchFamily="18" charset="0"/>
                <a:cs typeface="Times New Roman" pitchFamily="18" charset="0"/>
              </a:rPr>
              <a:t>Теорія </a:t>
            </a:r>
            <a:r>
              <a:rPr lang="uk-UA" sz="1800" dirty="0">
                <a:solidFill>
                  <a:schemeClr val="tx1">
                    <a:lumMod val="50000"/>
                  </a:schemeClr>
                </a:solidFill>
                <a:latin typeface="Times New Roman" pitchFamily="18" charset="0"/>
                <a:cs typeface="Times New Roman" pitchFamily="18" charset="0"/>
              </a:rPr>
              <a:t>розташування фірми. Моделі регіонального розвитку, засновані на теорії розміщення фірм, припускають, що регіональний розвиток значною мірою залежить від існування фірм у регіоні. Таким чином, у таких моделях регіональний розвиток є функцією факторів, які фірми враховують, обираючи місце </a:t>
            </a:r>
            <a:r>
              <a:rPr lang="uk-UA" sz="1800" dirty="0" smtClean="0">
                <a:solidFill>
                  <a:schemeClr val="tx1">
                    <a:lumMod val="50000"/>
                  </a:schemeClr>
                </a:solidFill>
                <a:latin typeface="Times New Roman" pitchFamily="18" charset="0"/>
                <a:cs typeface="Times New Roman" pitchFamily="18" charset="0"/>
              </a:rPr>
              <a:t>розташування (</a:t>
            </a:r>
            <a:r>
              <a:rPr lang="uk-UA" sz="1800" dirty="0">
                <a:solidFill>
                  <a:schemeClr val="tx1">
                    <a:lumMod val="50000"/>
                  </a:schemeClr>
                </a:solidFill>
                <a:latin typeface="Times New Roman" pitchFamily="18" charset="0"/>
                <a:cs typeface="Times New Roman" pitchFamily="18" charset="0"/>
              </a:rPr>
              <a:t>проблема визначення місця розташування фірми моделюється як проста задача мінімізації транспортних витрат. Таким чином, відстань до клієнтів, відстань до ресурсів і транспортні витрати є центральними елементами моделі місцезнаходження фірми.</a:t>
            </a:r>
            <a:r>
              <a:rPr lang="uk-UA" sz="1800" dirty="0" smtClean="0">
                <a:solidFill>
                  <a:schemeClr val="tx1">
                    <a:lumMod val="50000"/>
                  </a:schemeClr>
                </a:solidFill>
                <a:latin typeface="Times New Roman" pitchFamily="18" charset="0"/>
                <a:cs typeface="Times New Roman" pitchFamily="18" charset="0"/>
              </a:rPr>
              <a:t>)</a:t>
            </a:r>
            <a:endParaRPr lang="uk-UA" sz="18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endParaRPr lang="uk-UA" sz="20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202144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0867" y="118534"/>
            <a:ext cx="11696171" cy="5652030"/>
          </a:xfrm>
        </p:spPr>
        <p:txBody>
          <a:bodyPr/>
          <a:lstStyle/>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Більшість моделей регіонального розвитку, натхненних теорією розташування та розроблених до 1960 року, прийняли структуру мінімізації транспортних витрат. У регіональній економіці теорія розміщення еволюціонувала від простих моделей мінімізації транспортних витрат до більш реалістичних моделей визначення місця розташування, які включають безліч додаткових факторів, які, як показали емпіричні дані, є значущими факторами розташування. Розширення включали, серед іншого, просторові варіації розміру ринку, різницю у вартості виробництва, наявність (і вартість) робочої сили, технічну компетентність робочої сили, технологічні можливості, регіональні зручності та якість життя, регіональний бізнес-клімат і місцеві податки. Зі збільшенням реалістичності теорії місцезнаходження також зростала складність моделей рішень щодо місцезнаходження, які все менш теоретично детерміновані моделі того, де фірми вирішують розміститися. Більш сучасні моделі регіонального розвитку, натхненні теорією розміщення фірм, визнають, що інші чинники, такі як інерція, переваги агломерації, випадковість та інституційні рамки, також можуть відігравати роль у тому, як фірми обирають </a:t>
            </a:r>
            <a:r>
              <a:rPr lang="uk-UA" sz="1800" b="0" dirty="0" smtClean="0">
                <a:solidFill>
                  <a:schemeClr val="tx1">
                    <a:lumMod val="50000"/>
                  </a:schemeClr>
                </a:solidFill>
                <a:latin typeface="Times New Roman" pitchFamily="18" charset="0"/>
                <a:cs typeface="Times New Roman" pitchFamily="18" charset="0"/>
              </a:rPr>
              <a:t>місцезнаходження.</a:t>
            </a:r>
          </a:p>
          <a:p>
            <a:pPr marL="0" indent="45720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800" dirty="0"/>
              <a:t>Традиційні неокласичні теорії. </a:t>
            </a:r>
            <a:r>
              <a:rPr lang="uk-UA" sz="1800" b="0" dirty="0">
                <a:latin typeface="Times New Roman" pitchFamily="18" charset="0"/>
                <a:cs typeface="Times New Roman" pitchFamily="18" charset="0"/>
              </a:rPr>
              <a:t>Загалом кажучи, теорії регіонального розвитку, що ґрунтуються на традиційній неокласичній структурі, припускають, що ключовими детермінантами регіонального розвитку є забезпеченість факторами та продуктивність, оскільки вони є детермінантами довгострокового зростання потенціалу пропозиції. Ці моделі також припускають вільну торгівлю між регіонами, досконалу конкуренцію, досконалу інформацію, </a:t>
            </a:r>
            <a:r>
              <a:rPr lang="uk-UA" sz="1800" b="0" dirty="0" err="1">
                <a:latin typeface="Times New Roman" pitchFamily="18" charset="0"/>
                <a:cs typeface="Times New Roman" pitchFamily="18" charset="0"/>
              </a:rPr>
              <a:t>екзогенно</a:t>
            </a:r>
            <a:r>
              <a:rPr lang="uk-UA" sz="1800" b="0" dirty="0">
                <a:latin typeface="Times New Roman" pitchFamily="18" charset="0"/>
                <a:cs typeface="Times New Roman" pitchFamily="18" charset="0"/>
              </a:rPr>
              <a:t> детермінований технологічний прогрес і рівноважний шлях зростання, що веде до конвергенції темпів зростання між регіонами. Серед теорій регіонального розвитку, що випливають із цієї системи, є модель </a:t>
            </a:r>
            <a:r>
              <a:rPr lang="uk-UA" sz="1800" b="0" dirty="0" err="1">
                <a:latin typeface="Times New Roman" pitchFamily="18" charset="0"/>
                <a:cs typeface="Times New Roman" pitchFamily="18" charset="0"/>
              </a:rPr>
              <a:t>Бортса</a:t>
            </a:r>
            <a:r>
              <a:rPr lang="uk-UA" sz="1800" b="0" dirty="0">
                <a:latin typeface="Times New Roman" pitchFamily="18" charset="0"/>
                <a:cs typeface="Times New Roman" pitchFamily="18" charset="0"/>
              </a:rPr>
              <a:t> і </a:t>
            </a:r>
            <a:r>
              <a:rPr lang="uk-UA" sz="1800" b="0" dirty="0" err="1">
                <a:latin typeface="Times New Roman" pitchFamily="18" charset="0"/>
                <a:cs typeface="Times New Roman" pitchFamily="18" charset="0"/>
              </a:rPr>
              <a:t>Штейна</a:t>
            </a:r>
            <a:r>
              <a:rPr lang="uk-UA" sz="1800" b="0" dirty="0">
                <a:latin typeface="Times New Roman" pitchFamily="18" charset="0"/>
                <a:cs typeface="Times New Roman" pitchFamily="18" charset="0"/>
              </a:rPr>
              <a:t> та теорія вирівнювання факторних цін.</a:t>
            </a: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311465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8533" y="110068"/>
            <a:ext cx="11738505" cy="5660496"/>
          </a:xfrm>
        </p:spPr>
        <p:txBody>
          <a:bodyPr/>
          <a:lstStyle/>
          <a:p>
            <a:pPr marL="0" indent="0">
              <a:buNone/>
            </a:pPr>
            <a:r>
              <a:rPr lang="uk-UA" sz="1700" i="1" u="sng" dirty="0">
                <a:latin typeface="Times New Roman" pitchFamily="18" charset="0"/>
                <a:cs typeface="Times New Roman" pitchFamily="18" charset="0"/>
              </a:rPr>
              <a:t>1 Модель </a:t>
            </a:r>
            <a:r>
              <a:rPr lang="uk-UA" sz="1700" i="1" u="sng" dirty="0" err="1">
                <a:latin typeface="Times New Roman" pitchFamily="18" charset="0"/>
                <a:cs typeface="Times New Roman" pitchFamily="18" charset="0"/>
              </a:rPr>
              <a:t>Бортса</a:t>
            </a:r>
            <a:r>
              <a:rPr lang="uk-UA" sz="1700" i="1" u="sng" dirty="0">
                <a:latin typeface="Times New Roman" pitchFamily="18" charset="0"/>
                <a:cs typeface="Times New Roman" pitchFamily="18" charset="0"/>
              </a:rPr>
              <a:t> і </a:t>
            </a:r>
            <a:r>
              <a:rPr lang="uk-UA" sz="1700" i="1" u="sng" dirty="0" err="1">
                <a:latin typeface="Times New Roman" pitchFamily="18" charset="0"/>
                <a:cs typeface="Times New Roman" pitchFamily="18" charset="0"/>
              </a:rPr>
              <a:t>Штейна</a:t>
            </a:r>
            <a:r>
              <a:rPr lang="uk-UA" sz="1700" i="1" u="sng" dirty="0">
                <a:latin typeface="Times New Roman" pitchFamily="18" charset="0"/>
                <a:cs typeface="Times New Roman" pitchFamily="18" charset="0"/>
              </a:rPr>
              <a:t>. </a:t>
            </a:r>
            <a:endParaRPr lang="uk-UA" sz="1700" i="1" u="sng" dirty="0" smtClean="0">
              <a:latin typeface="Times New Roman" pitchFamily="18" charset="0"/>
              <a:cs typeface="Times New Roman" pitchFamily="18" charset="0"/>
            </a:endParaRPr>
          </a:p>
          <a:p>
            <a:pPr marL="0" indent="457200" algn="just">
              <a:lnSpc>
                <a:spcPct val="100000"/>
              </a:lnSpc>
              <a:spcBef>
                <a:spcPts val="0"/>
              </a:spcBef>
              <a:buNone/>
            </a:pPr>
            <a:r>
              <a:rPr lang="uk-UA" sz="1700" b="0" dirty="0" smtClean="0">
                <a:solidFill>
                  <a:schemeClr val="tx1">
                    <a:lumMod val="50000"/>
                  </a:schemeClr>
                </a:solidFill>
                <a:latin typeface="Times New Roman" pitchFamily="18" charset="0"/>
                <a:cs typeface="Times New Roman" pitchFamily="18" charset="0"/>
              </a:rPr>
              <a:t>Модель </a:t>
            </a:r>
            <a:r>
              <a:rPr lang="uk-UA" sz="1700" b="0" dirty="0">
                <a:solidFill>
                  <a:schemeClr val="tx1">
                    <a:lumMod val="50000"/>
                  </a:schemeClr>
                </a:solidFill>
                <a:latin typeface="Times New Roman" pitchFamily="18" charset="0"/>
                <a:cs typeface="Times New Roman" pitchFamily="18" charset="0"/>
              </a:rPr>
              <a:t>регіонального розвитку, розроблена Джорджем </a:t>
            </a:r>
            <a:r>
              <a:rPr lang="uk-UA" sz="1700" b="0" dirty="0" err="1">
                <a:solidFill>
                  <a:schemeClr val="tx1">
                    <a:lumMod val="50000"/>
                  </a:schemeClr>
                </a:solidFill>
                <a:latin typeface="Times New Roman" pitchFamily="18" charset="0"/>
                <a:cs typeface="Times New Roman" pitchFamily="18" charset="0"/>
              </a:rPr>
              <a:t>Бортсом</a:t>
            </a:r>
            <a:r>
              <a:rPr lang="uk-UA" sz="1700" b="0" dirty="0">
                <a:solidFill>
                  <a:schemeClr val="tx1">
                    <a:lumMod val="50000"/>
                  </a:schemeClr>
                </a:solidFill>
                <a:latin typeface="Times New Roman" pitchFamily="18" charset="0"/>
                <a:cs typeface="Times New Roman" pitchFamily="18" charset="0"/>
              </a:rPr>
              <a:t> і </a:t>
            </a:r>
            <a:r>
              <a:rPr lang="uk-UA" sz="1700" b="0" dirty="0" err="1">
                <a:solidFill>
                  <a:schemeClr val="tx1">
                    <a:lumMod val="50000"/>
                  </a:schemeClr>
                </a:solidFill>
                <a:latin typeface="Times New Roman" pitchFamily="18" charset="0"/>
                <a:cs typeface="Times New Roman" pitchFamily="18" charset="0"/>
              </a:rPr>
              <a:t>Джеромом</a:t>
            </a:r>
            <a:r>
              <a:rPr lang="uk-UA" sz="1700" b="0" dirty="0">
                <a:solidFill>
                  <a:schemeClr val="tx1">
                    <a:lumMod val="50000"/>
                  </a:schemeClr>
                </a:solidFill>
                <a:latin typeface="Times New Roman" pitchFamily="18" charset="0"/>
                <a:cs typeface="Times New Roman" pitchFamily="18" charset="0"/>
              </a:rPr>
              <a:t> Штейном у 1960-х роках, є простою адаптацією неокласичної моделі зростання </a:t>
            </a:r>
            <a:r>
              <a:rPr lang="uk-UA" sz="1700" b="0" dirty="0" err="1">
                <a:solidFill>
                  <a:schemeClr val="tx1">
                    <a:lumMod val="50000"/>
                  </a:schemeClr>
                </a:solidFill>
                <a:latin typeface="Times New Roman" pitchFamily="18" charset="0"/>
                <a:cs typeface="Times New Roman" pitchFamily="18" charset="0"/>
              </a:rPr>
              <a:t>Солоу</a:t>
            </a:r>
            <a:r>
              <a:rPr lang="uk-UA" sz="1700" b="0" dirty="0">
                <a:solidFill>
                  <a:schemeClr val="tx1">
                    <a:lumMod val="50000"/>
                  </a:schemeClr>
                </a:solidFill>
                <a:latin typeface="Times New Roman" pitchFamily="18" charset="0"/>
                <a:cs typeface="Times New Roman" pitchFamily="18" charset="0"/>
              </a:rPr>
              <a:t> (1956) до регіонального контексту, яка </a:t>
            </a:r>
            <a:r>
              <a:rPr lang="uk-UA" sz="1700" i="1" u="sng" dirty="0">
                <a:solidFill>
                  <a:schemeClr val="tx1">
                    <a:lumMod val="50000"/>
                  </a:schemeClr>
                </a:solidFill>
                <a:latin typeface="Times New Roman" pitchFamily="18" charset="0"/>
                <a:cs typeface="Times New Roman" pitchFamily="18" charset="0"/>
              </a:rPr>
              <a:t>передбачає мобільність факторів виробництва. </a:t>
            </a:r>
            <a:r>
              <a:rPr lang="uk-UA" sz="1700" b="0" dirty="0">
                <a:solidFill>
                  <a:schemeClr val="tx1">
                    <a:lumMod val="50000"/>
                  </a:schemeClr>
                </a:solidFill>
                <a:latin typeface="Times New Roman" pitchFamily="18" charset="0"/>
                <a:cs typeface="Times New Roman" pitchFamily="18" charset="0"/>
              </a:rPr>
              <a:t>Відповідно до цієї моделі регіональний розвиток визначається довгостроковим темпом зростання потенціалу пропозиції, який, у свою чергу, визначається загальним зростанням запасів капіталу, пропозиції праці та продуктивності, яка залежить від технічного прогресу. Технічний прогрес вважається екзогенним по відношенню до процесу розвитку і визначається в основному неекономічними силами. Фактори виробництва такі, як праця і капітал, є мобільний між регіонами. Таким чином, інвестиції ззовні та міграція є єдиними стимулюючими факторами, які можуть стимулювати регіональний розвиток, оскільки технічний прогрес, джерело зростання продуктивності, визначається екзогенними </a:t>
            </a:r>
            <a:r>
              <a:rPr lang="uk-UA" sz="1700" b="0" dirty="0" smtClean="0">
                <a:solidFill>
                  <a:schemeClr val="tx1">
                    <a:lumMod val="50000"/>
                  </a:schemeClr>
                </a:solidFill>
                <a:latin typeface="Times New Roman" pitchFamily="18" charset="0"/>
                <a:cs typeface="Times New Roman" pitchFamily="18" charset="0"/>
              </a:rPr>
              <a:t>чинниками</a:t>
            </a:r>
          </a:p>
          <a:p>
            <a:pPr marL="0" indent="457200" algn="just">
              <a:lnSpc>
                <a:spcPct val="100000"/>
              </a:lnSpc>
              <a:spcBef>
                <a:spcPts val="0"/>
              </a:spcBef>
              <a:buNone/>
            </a:pPr>
            <a:r>
              <a:rPr lang="uk-UA" sz="1700" i="1" u="sng" dirty="0">
                <a:latin typeface="Times New Roman" pitchFamily="18" charset="0"/>
                <a:cs typeface="Times New Roman" pitchFamily="18" charset="0"/>
              </a:rPr>
              <a:t>2 Теорія вирівнювання факторний цін. </a:t>
            </a:r>
            <a:endParaRPr lang="uk-UA" sz="1700" i="1" u="sng" dirty="0" smtClean="0">
              <a:latin typeface="Times New Roman" pitchFamily="18" charset="0"/>
              <a:cs typeface="Times New Roman" pitchFamily="18" charset="0"/>
            </a:endParaRPr>
          </a:p>
          <a:p>
            <a:pPr marL="0" indent="457200" algn="just">
              <a:lnSpc>
                <a:spcPct val="100000"/>
              </a:lnSpc>
              <a:spcBef>
                <a:spcPts val="0"/>
              </a:spcBef>
              <a:buNone/>
            </a:pPr>
            <a:r>
              <a:rPr lang="uk-UA" sz="1700" b="0" dirty="0" smtClean="0">
                <a:solidFill>
                  <a:schemeClr val="tx1">
                    <a:lumMod val="50000"/>
                  </a:schemeClr>
                </a:solidFill>
                <a:latin typeface="Times New Roman" pitchFamily="18" charset="0"/>
                <a:cs typeface="Times New Roman" pitchFamily="18" charset="0"/>
              </a:rPr>
              <a:t>Теорія </a:t>
            </a:r>
            <a:r>
              <a:rPr lang="uk-UA" sz="1700" b="0" dirty="0">
                <a:solidFill>
                  <a:schemeClr val="tx1">
                    <a:lumMod val="50000"/>
                  </a:schemeClr>
                </a:solidFill>
                <a:latin typeface="Times New Roman" pitchFamily="18" charset="0"/>
                <a:cs typeface="Times New Roman" pitchFamily="18" charset="0"/>
              </a:rPr>
              <a:t>регіонального розвитку вирівнювання факторних цін, яка походить від робіт Елі </a:t>
            </a:r>
            <a:r>
              <a:rPr lang="uk-UA" sz="1700" b="0" dirty="0" err="1">
                <a:solidFill>
                  <a:schemeClr val="tx1">
                    <a:lumMod val="50000"/>
                  </a:schemeClr>
                </a:solidFill>
                <a:latin typeface="Times New Roman" pitchFamily="18" charset="0"/>
                <a:cs typeface="Times New Roman" pitchFamily="18" charset="0"/>
              </a:rPr>
              <a:t>Хекшера</a:t>
            </a:r>
            <a:r>
              <a:rPr lang="uk-UA" sz="1700" b="0" dirty="0">
                <a:solidFill>
                  <a:schemeClr val="tx1">
                    <a:lumMod val="50000"/>
                  </a:schemeClr>
                </a:solidFill>
                <a:latin typeface="Times New Roman" pitchFamily="18" charset="0"/>
                <a:cs typeface="Times New Roman" pitchFamily="18" charset="0"/>
              </a:rPr>
              <a:t> (у 1910-х роках), </a:t>
            </a:r>
            <a:r>
              <a:rPr lang="uk-UA" sz="1700" b="0" dirty="0" err="1">
                <a:solidFill>
                  <a:schemeClr val="tx1">
                    <a:lumMod val="50000"/>
                  </a:schemeClr>
                </a:solidFill>
                <a:latin typeface="Times New Roman" pitchFamily="18" charset="0"/>
                <a:cs typeface="Times New Roman" pitchFamily="18" charset="0"/>
              </a:rPr>
              <a:t>Бертіла</a:t>
            </a:r>
            <a:r>
              <a:rPr lang="uk-UA" sz="1700" b="0" dirty="0">
                <a:solidFill>
                  <a:schemeClr val="tx1">
                    <a:lumMod val="50000"/>
                  </a:schemeClr>
                </a:solidFill>
                <a:latin typeface="Times New Roman" pitchFamily="18" charset="0"/>
                <a:cs typeface="Times New Roman" pitchFamily="18" charset="0"/>
              </a:rPr>
              <a:t> </a:t>
            </a:r>
            <a:r>
              <a:rPr lang="uk-UA" sz="1700" b="0" dirty="0" err="1">
                <a:solidFill>
                  <a:schemeClr val="tx1">
                    <a:lumMod val="50000"/>
                  </a:schemeClr>
                </a:solidFill>
                <a:latin typeface="Times New Roman" pitchFamily="18" charset="0"/>
                <a:cs typeface="Times New Roman" pitchFamily="18" charset="0"/>
              </a:rPr>
              <a:t>Оліна</a:t>
            </a:r>
            <a:r>
              <a:rPr lang="uk-UA" sz="1700" b="0" dirty="0">
                <a:solidFill>
                  <a:schemeClr val="tx1">
                    <a:lumMod val="50000"/>
                  </a:schemeClr>
                </a:solidFill>
                <a:latin typeface="Times New Roman" pitchFamily="18" charset="0"/>
                <a:cs typeface="Times New Roman" pitchFamily="18" charset="0"/>
              </a:rPr>
              <a:t> (у 1930-х роках) і Бели </a:t>
            </a:r>
            <a:r>
              <a:rPr lang="uk-UA" sz="1700" b="0" dirty="0" err="1">
                <a:solidFill>
                  <a:schemeClr val="tx1">
                    <a:lumMod val="50000"/>
                  </a:schemeClr>
                </a:solidFill>
                <a:latin typeface="Times New Roman" pitchFamily="18" charset="0"/>
                <a:cs typeface="Times New Roman" pitchFamily="18" charset="0"/>
              </a:rPr>
              <a:t>Баласси</a:t>
            </a:r>
            <a:r>
              <a:rPr lang="uk-UA" sz="1700" b="0" dirty="0">
                <a:solidFill>
                  <a:schemeClr val="tx1">
                    <a:lumMod val="50000"/>
                  </a:schemeClr>
                </a:solidFill>
                <a:latin typeface="Times New Roman" pitchFamily="18" charset="0"/>
                <a:cs typeface="Times New Roman" pitchFamily="18" charset="0"/>
              </a:rPr>
              <a:t> (у 1960-х роках), </a:t>
            </a:r>
            <a:r>
              <a:rPr lang="uk-UA" sz="1700" i="1" u="sng" dirty="0">
                <a:solidFill>
                  <a:schemeClr val="tx1">
                    <a:lumMod val="50000"/>
                  </a:schemeClr>
                </a:solidFill>
                <a:latin typeface="Times New Roman" pitchFamily="18" charset="0"/>
                <a:cs typeface="Times New Roman" pitchFamily="18" charset="0"/>
              </a:rPr>
              <a:t>припускає, що регіональний розвиток відбувається як процес вирівнювання факторних цін між регіонами.</a:t>
            </a:r>
            <a:r>
              <a:rPr lang="uk-UA" sz="1700" b="0" dirty="0">
                <a:solidFill>
                  <a:schemeClr val="tx1">
                    <a:lumMod val="50000"/>
                  </a:schemeClr>
                </a:solidFill>
                <a:latin typeface="Times New Roman" pitchFamily="18" charset="0"/>
                <a:cs typeface="Times New Roman" pitchFamily="18" charset="0"/>
              </a:rPr>
              <a:t> Згідно з цією теорією, інвестиції, як правило, спрямовуються з провідних регіонів у відстаючі, де нижчі ціни на фактори виробництва (наприклад, на робочу силу, землю чи енергію), які дозволяють отримати більшу віддачу від інвестицій. Зі збільшенням інвестицій у відстаючі регіони зростає і конкуренція за фактори виробництва, що призводить до підвищення цін на фактори виробництва та зниження прибутку від інвестицій. З часом вартість факторів виробництва та прибутковість інвестицій, як правило, вирівнюються в регіонах. </a:t>
            </a:r>
          </a:p>
        </p:txBody>
      </p:sp>
    </p:spTree>
    <p:extLst>
      <p:ext uri="{BB962C8B-B14F-4D97-AF65-F5344CB8AC3E}">
        <p14:creationId xmlns:p14="http://schemas.microsoft.com/office/powerpoint/2010/main" val="3901710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01601" y="152400"/>
            <a:ext cx="11755438" cy="5618163"/>
          </a:xfrm>
        </p:spPr>
        <p:txBody>
          <a:bodyPr/>
          <a:lstStyle/>
          <a:p>
            <a:pPr marL="0" indent="0" algn="just">
              <a:buNone/>
            </a:pPr>
            <a:r>
              <a:rPr lang="uk-UA" sz="2000" dirty="0">
                <a:latin typeface="Times New Roman" pitchFamily="18" charset="0"/>
                <a:cs typeface="Times New Roman" pitchFamily="18" charset="0"/>
              </a:rPr>
              <a:t>Неокласичні теорії ендогенного зростання регіонального </a:t>
            </a:r>
            <a:r>
              <a:rPr lang="uk-UA" sz="2000" dirty="0" smtClean="0">
                <a:latin typeface="Times New Roman" pitchFamily="18" charset="0"/>
                <a:cs typeface="Times New Roman" pitchFamily="18" charset="0"/>
              </a:rPr>
              <a:t>розвитку.</a:t>
            </a:r>
          </a:p>
          <a:p>
            <a:pPr marL="0" indent="0" algn="just">
              <a:buNone/>
            </a:pPr>
            <a:r>
              <a:rPr lang="uk-UA" sz="2000" dirty="0" smtClean="0">
                <a:latin typeface="Times New Roman" pitchFamily="18" charset="0"/>
                <a:cs typeface="Times New Roman" pitchFamily="18" charset="0"/>
              </a:rPr>
              <a:t>Ці теорії </a:t>
            </a:r>
            <a:r>
              <a:rPr lang="uk-UA" sz="2000" dirty="0">
                <a:latin typeface="Times New Roman" pitchFamily="18" charset="0"/>
                <a:cs typeface="Times New Roman" pitchFamily="18" charset="0"/>
              </a:rPr>
              <a:t>модифікують традиційні неокласичні теорії, роблячи технічний прогрес (і, отже, зростання продуктивності) ендогенним для економічного процесу. Було розроблено кілька моделей, багато з яких суттєво змінюють традиційну неокласичну структуру, припускаючи недосконалу конкуренцію та збільшуючи віддачу від масштабу. Вони також покладалися на різні математичні формулювання та припустили різні спрощені гіпотези, намагаючись </a:t>
            </a:r>
            <a:r>
              <a:rPr lang="uk-UA" sz="2000" dirty="0" err="1">
                <a:latin typeface="Times New Roman" pitchFamily="18" charset="0"/>
                <a:cs typeface="Times New Roman" pitchFamily="18" charset="0"/>
              </a:rPr>
              <a:t>концептуалізувати</a:t>
            </a:r>
            <a:r>
              <a:rPr lang="uk-UA" sz="2000" dirty="0">
                <a:latin typeface="Times New Roman" pitchFamily="18" charset="0"/>
                <a:cs typeface="Times New Roman" pitchFamily="18" charset="0"/>
              </a:rPr>
              <a:t> регіональні характеристики, які можуть спричинити технологічні зміни. Така концептуалізація включала моделювання технологічних змін як функції людського капіталу – запасів та/або накопичення з часом, НДДКР, інновацій, поширення знань і поширення технологій</a:t>
            </a:r>
            <a:r>
              <a:rPr lang="uk-UA" sz="2000" dirty="0" smtClean="0">
                <a:latin typeface="Times New Roman" pitchFamily="18" charset="0"/>
                <a:cs typeface="Times New Roman" pitchFamily="18" charset="0"/>
              </a:rPr>
              <a:t>.</a:t>
            </a:r>
            <a:endParaRPr lang="uk-UA" sz="2000" b="0" dirty="0" smtClean="0">
              <a:solidFill>
                <a:schemeClr val="tx1">
                  <a:lumMod val="50000"/>
                </a:schemeClr>
              </a:solidFill>
              <a:latin typeface="Times New Roman" pitchFamily="18" charset="0"/>
              <a:cs typeface="Times New Roman" pitchFamily="18" charset="0"/>
            </a:endParaRPr>
          </a:p>
          <a:p>
            <a:pPr marL="0" indent="0" algn="ctr">
              <a:buNone/>
            </a:pPr>
            <a:endParaRPr lang="uk-UA" sz="2000" b="0" dirty="0">
              <a:solidFill>
                <a:schemeClr val="tx1">
                  <a:lumMod val="50000"/>
                </a:schemeClr>
              </a:solidFill>
              <a:latin typeface="Times New Roman" pitchFamily="18" charset="0"/>
              <a:cs typeface="Times New Roman" pitchFamily="18" charset="0"/>
            </a:endParaRPr>
          </a:p>
          <a:p>
            <a:pPr marL="0" indent="0" algn="ctr">
              <a:buNone/>
            </a:pPr>
            <a:r>
              <a:rPr lang="uk-UA" sz="2000" b="0" dirty="0" smtClean="0">
                <a:solidFill>
                  <a:schemeClr val="tx1">
                    <a:lumMod val="50000"/>
                  </a:schemeClr>
                </a:solidFill>
                <a:latin typeface="Times New Roman" pitchFamily="18" charset="0"/>
                <a:cs typeface="Times New Roman" pitchFamily="18" charset="0"/>
              </a:rPr>
              <a:t>Одним </a:t>
            </a:r>
            <a:r>
              <a:rPr lang="uk-UA" sz="2000" b="0" dirty="0">
                <a:solidFill>
                  <a:schemeClr val="tx1">
                    <a:lumMod val="50000"/>
                  </a:schemeClr>
                </a:solidFill>
                <a:latin typeface="Times New Roman" pitchFamily="18" charset="0"/>
                <a:cs typeface="Times New Roman" pitchFamily="18" charset="0"/>
              </a:rPr>
              <a:t>із головних внесків цих теорій у регіональний розвиток </a:t>
            </a:r>
            <a:r>
              <a:rPr lang="uk-UA" sz="2000" i="1" u="sng" dirty="0">
                <a:solidFill>
                  <a:schemeClr val="tx1">
                    <a:lumMod val="50000"/>
                  </a:schemeClr>
                </a:solidFill>
                <a:latin typeface="Times New Roman" pitchFamily="18" charset="0"/>
                <a:cs typeface="Times New Roman" pitchFamily="18" charset="0"/>
              </a:rPr>
              <a:t>є наголос на людському капіталі, </a:t>
            </a:r>
            <a:r>
              <a:rPr lang="uk-UA" sz="2000" b="0" dirty="0">
                <a:solidFill>
                  <a:schemeClr val="tx1">
                    <a:lumMod val="50000"/>
                  </a:schemeClr>
                </a:solidFill>
                <a:latin typeface="Times New Roman" pitchFamily="18" charset="0"/>
                <a:cs typeface="Times New Roman" pitchFamily="18" charset="0"/>
              </a:rPr>
              <a:t>знаннях та інноваціях як важливих рушійних силах довгострокового зростання та розвитку. Другим важливим внеском є визнання того, що технології та знання створюють побічні ефекти, які, у свою чергу, самі по собі є важливими визначальними факторами регіонального розвитку. Їх основні недоліки випливають із основного припущення, що в регіонах завжди є необхідні умови для перетворення людського капіталу та науково-дослідних робіт у продуктивні інновації та підвищення продуктивності, а також умови для поширення знань і технологій</a:t>
            </a:r>
            <a:r>
              <a:rPr lang="uk-UA" sz="2000" b="0" dirty="0" smtClean="0">
                <a:solidFill>
                  <a:schemeClr val="tx1">
                    <a:lumMod val="50000"/>
                  </a:schemeClr>
                </a:solidFill>
                <a:latin typeface="Times New Roman" pitchFamily="18" charset="0"/>
                <a:cs typeface="Times New Roman" pitchFamily="18" charset="0"/>
              </a:rPr>
              <a:t>.</a:t>
            </a:r>
          </a:p>
          <a:p>
            <a:pPr marL="0" indent="0" algn="just">
              <a:buNone/>
            </a:pPr>
            <a:endParaRPr lang="uk-UA" sz="20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570154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8533" y="186268"/>
            <a:ext cx="11738505" cy="5584296"/>
          </a:xfrm>
        </p:spPr>
        <p:txBody>
          <a:bodyPr/>
          <a:lstStyle/>
          <a:p>
            <a:pPr marL="0" indent="457200" algn="just">
              <a:lnSpc>
                <a:spcPct val="100000"/>
              </a:lnSpc>
              <a:spcBef>
                <a:spcPts val="0"/>
              </a:spcBef>
              <a:buNone/>
            </a:pPr>
            <a:r>
              <a:rPr lang="uk-UA" sz="2000" i="1" u="sng" dirty="0">
                <a:latin typeface="Times New Roman" pitchFamily="18" charset="0"/>
                <a:cs typeface="Times New Roman" pitchFamily="18" charset="0"/>
              </a:rPr>
              <a:t>Нові теорії економічної географії. </a:t>
            </a:r>
            <a:endParaRPr lang="uk-UA" sz="2000" i="1" u="sng" dirty="0" smtClean="0">
              <a:latin typeface="Times New Roman" pitchFamily="18" charset="0"/>
              <a:cs typeface="Times New Roman" pitchFamily="18" charset="0"/>
            </a:endParaRPr>
          </a:p>
          <a:p>
            <a:pPr marL="0" indent="457200" algn="just">
              <a:lnSpc>
                <a:spcPct val="100000"/>
              </a:lnSpc>
              <a:spcBef>
                <a:spcPts val="0"/>
              </a:spcBef>
              <a:buNone/>
            </a:pPr>
            <a:r>
              <a:rPr lang="uk-UA" sz="2000" b="0" dirty="0" smtClean="0">
                <a:solidFill>
                  <a:schemeClr val="tx1">
                    <a:lumMod val="50000"/>
                  </a:schemeClr>
                </a:solidFill>
                <a:latin typeface="Times New Roman" pitchFamily="18" charset="0"/>
                <a:cs typeface="Times New Roman" pitchFamily="18" charset="0"/>
              </a:rPr>
              <a:t>Нові </a:t>
            </a:r>
            <a:r>
              <a:rPr lang="uk-UA" sz="2000" b="0" dirty="0">
                <a:solidFill>
                  <a:schemeClr val="tx1">
                    <a:lumMod val="50000"/>
                  </a:schemeClr>
                </a:solidFill>
                <a:latin typeface="Times New Roman" pitchFamily="18" charset="0"/>
                <a:cs typeface="Times New Roman" pitchFamily="18" charset="0"/>
              </a:rPr>
              <a:t>економіко-географічні теорії регіонального розвитку виникли в 1990-х роках з роботами Пола </a:t>
            </a:r>
            <a:r>
              <a:rPr lang="uk-UA" sz="2000" b="0" dirty="0" err="1">
                <a:solidFill>
                  <a:schemeClr val="tx1">
                    <a:lumMod val="50000"/>
                  </a:schemeClr>
                </a:solidFill>
                <a:latin typeface="Times New Roman" pitchFamily="18" charset="0"/>
                <a:cs typeface="Times New Roman" pitchFamily="18" charset="0"/>
              </a:rPr>
              <a:t>Кругмана</a:t>
            </a:r>
            <a:r>
              <a:rPr lang="uk-UA" sz="2000" b="0" dirty="0">
                <a:solidFill>
                  <a:schemeClr val="tx1">
                    <a:lumMod val="50000"/>
                  </a:schemeClr>
                </a:solidFill>
                <a:latin typeface="Times New Roman" pitchFamily="18" charset="0"/>
                <a:cs typeface="Times New Roman" pitchFamily="18" charset="0"/>
              </a:rPr>
              <a:t> та Ентоні </a:t>
            </a:r>
            <a:r>
              <a:rPr lang="uk-UA" sz="2000" b="0" dirty="0" err="1">
                <a:solidFill>
                  <a:schemeClr val="tx1">
                    <a:lumMod val="50000"/>
                  </a:schemeClr>
                </a:solidFill>
                <a:latin typeface="Times New Roman" pitchFamily="18" charset="0"/>
                <a:cs typeface="Times New Roman" pitchFamily="18" charset="0"/>
              </a:rPr>
              <a:t>Венейблса</a:t>
            </a:r>
            <a:r>
              <a:rPr lang="uk-UA" sz="2000" b="0" dirty="0">
                <a:solidFill>
                  <a:schemeClr val="tx1">
                    <a:lumMod val="50000"/>
                  </a:schemeClr>
                </a:solidFill>
                <a:latin typeface="Times New Roman" pitchFamily="18" charset="0"/>
                <a:cs typeface="Times New Roman" pitchFamily="18" charset="0"/>
              </a:rPr>
              <a:t>, які об’єднують у формальну (математичну) неокласичну структуру концепції кумулятивної причинно-наслідкової зв’язку та агломераційної економіки, розроблені теоріями «ядро-периферія» у 1950-х роках. Таким чином, нові </a:t>
            </a:r>
            <a:r>
              <a:rPr lang="uk-UA" sz="2000" b="0" dirty="0" err="1">
                <a:solidFill>
                  <a:schemeClr val="tx1">
                    <a:lumMod val="50000"/>
                  </a:schemeClr>
                </a:solidFill>
                <a:latin typeface="Times New Roman" pitchFamily="18" charset="0"/>
                <a:cs typeface="Times New Roman" pitchFamily="18" charset="0"/>
              </a:rPr>
              <a:t>економікогеографічні</a:t>
            </a:r>
            <a:r>
              <a:rPr lang="uk-UA" sz="2000" b="0" dirty="0">
                <a:solidFill>
                  <a:schemeClr val="tx1">
                    <a:lumMod val="50000"/>
                  </a:schemeClr>
                </a:solidFill>
                <a:latin typeface="Times New Roman" pitchFamily="18" charset="0"/>
                <a:cs typeface="Times New Roman" pitchFamily="18" charset="0"/>
              </a:rPr>
              <a:t> теорії регіонального розвитку </a:t>
            </a:r>
            <a:r>
              <a:rPr lang="uk-UA" sz="2000" i="1" u="sng" dirty="0">
                <a:solidFill>
                  <a:schemeClr val="tx1">
                    <a:lumMod val="50000"/>
                  </a:schemeClr>
                </a:solidFill>
                <a:latin typeface="Times New Roman" pitchFamily="18" charset="0"/>
                <a:cs typeface="Times New Roman" pitchFamily="18" charset="0"/>
              </a:rPr>
              <a:t>змінюють традиційну неокласичну модель, припускаючи зростаючу віддачу від масштабу та недосконалу конкуренцію в контексті міжрегіональної </a:t>
            </a:r>
            <a:r>
              <a:rPr lang="uk-UA" sz="2000" i="1" u="sng" dirty="0" smtClean="0">
                <a:solidFill>
                  <a:schemeClr val="tx1">
                    <a:lumMod val="50000"/>
                  </a:schemeClr>
                </a:solidFill>
                <a:latin typeface="Times New Roman" pitchFamily="18" charset="0"/>
                <a:cs typeface="Times New Roman" pitchFamily="18" charset="0"/>
              </a:rPr>
              <a:t>торгівлі.</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Новий підхід до економічної географії зосереджується на балансі між доцентровими (</a:t>
            </a:r>
            <a:r>
              <a:rPr lang="uk-UA" sz="2000" b="0" dirty="0" err="1">
                <a:solidFill>
                  <a:schemeClr val="tx1">
                    <a:lumMod val="50000"/>
                  </a:schemeClr>
                </a:solidFill>
                <a:latin typeface="Times New Roman" pitchFamily="18" charset="0"/>
                <a:cs typeface="Times New Roman" pitchFamily="18" charset="0"/>
              </a:rPr>
              <a:t>агломеруючими</a:t>
            </a:r>
            <a:r>
              <a:rPr lang="uk-UA" sz="2000" b="0" dirty="0">
                <a:solidFill>
                  <a:schemeClr val="tx1">
                    <a:lumMod val="50000"/>
                  </a:schemeClr>
                </a:solidFill>
                <a:latin typeface="Times New Roman" pitchFamily="18" charset="0"/>
                <a:cs typeface="Times New Roman" pitchFamily="18" charset="0"/>
              </a:rPr>
              <a:t>) і відцентровими (</a:t>
            </a:r>
            <a:r>
              <a:rPr lang="uk-UA" sz="2000" b="0" dirty="0" err="1">
                <a:solidFill>
                  <a:schemeClr val="tx1">
                    <a:lumMod val="50000"/>
                  </a:schemeClr>
                </a:solidFill>
                <a:latin typeface="Times New Roman" pitchFamily="18" charset="0"/>
                <a:cs typeface="Times New Roman" pitchFamily="18" charset="0"/>
              </a:rPr>
              <a:t>розпорошуючими</a:t>
            </a:r>
            <a:r>
              <a:rPr lang="uk-UA" sz="2000" b="0" dirty="0">
                <a:solidFill>
                  <a:schemeClr val="tx1">
                    <a:lumMod val="50000"/>
                  </a:schemeClr>
                </a:solidFill>
                <a:latin typeface="Times New Roman" pitchFamily="18" charset="0"/>
                <a:cs typeface="Times New Roman" pitchFamily="18" charset="0"/>
              </a:rPr>
              <a:t>) силами у визначенні ступеня та форми регіональної концентрації економічної діяльності. Доцентрові (агломераційні) сили, які мають тенденцію до просторової концентрації, включають, згідно з цими теоріями, розмір ринку, транспортні витрати, кооперативні та функціональні зв’язки між фірмами, щільні ринки праці з різноманітністю навичок і зовнішню економію від масштабу, наприклад поширення знань. Відцентрові (поточні) сили, які мають тенденцію до просторової </a:t>
            </a:r>
            <a:r>
              <a:rPr lang="uk-UA" sz="2000" b="0" dirty="0" err="1">
                <a:solidFill>
                  <a:schemeClr val="tx1">
                    <a:lumMod val="50000"/>
                  </a:schemeClr>
                </a:solidFill>
                <a:latin typeface="Times New Roman" pitchFamily="18" charset="0"/>
                <a:cs typeface="Times New Roman" pitchFamily="18" charset="0"/>
              </a:rPr>
              <a:t>деконцентрації</a:t>
            </a:r>
            <a:r>
              <a:rPr lang="uk-UA" sz="2000" b="0" dirty="0">
                <a:solidFill>
                  <a:schemeClr val="tx1">
                    <a:lumMod val="50000"/>
                  </a:schemeClr>
                </a:solidFill>
                <a:latin typeface="Times New Roman" pitchFamily="18" charset="0"/>
                <a:cs typeface="Times New Roman" pitchFamily="18" charset="0"/>
              </a:rPr>
              <a:t>, включають нерухомість робочої сили, нижчу вартість землі та зовнішні негативні наслідки різного роду, такі як перевантаження.</a:t>
            </a:r>
          </a:p>
        </p:txBody>
      </p:sp>
    </p:spTree>
    <p:extLst>
      <p:ext uri="{BB962C8B-B14F-4D97-AF65-F5344CB8AC3E}">
        <p14:creationId xmlns:p14="http://schemas.microsoft.com/office/powerpoint/2010/main" val="1557702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43933" y="84668"/>
            <a:ext cx="11713105" cy="5685896"/>
          </a:xfrm>
        </p:spPr>
        <p:txBody>
          <a:bodyPr/>
          <a:lstStyle/>
          <a:p>
            <a:pPr marL="0" indent="0" algn="ctr">
              <a:buNone/>
            </a:pPr>
            <a:r>
              <a:rPr lang="uk-UA" sz="2200" i="1" u="sng" dirty="0">
                <a:latin typeface="Times New Roman" pitchFamily="18" charset="0"/>
                <a:cs typeface="Times New Roman" pitchFamily="18" charset="0"/>
              </a:rPr>
              <a:t>4. Сучасні центри регіонального розвитку. Європейській регіоналізм. </a:t>
            </a:r>
            <a:r>
              <a:rPr lang="uk-UA" sz="2200" i="1" u="sng" dirty="0" err="1">
                <a:latin typeface="Times New Roman" pitchFamily="18" charset="0"/>
                <a:cs typeface="Times New Roman" pitchFamily="18" charset="0"/>
              </a:rPr>
              <a:t>Євроазійскій</a:t>
            </a:r>
            <a:r>
              <a:rPr lang="uk-UA" sz="2200" i="1" u="sng" dirty="0">
                <a:latin typeface="Times New Roman" pitchFamily="18" charset="0"/>
                <a:cs typeface="Times New Roman" pitchFamily="18" charset="0"/>
              </a:rPr>
              <a:t> регіоналізм. </a:t>
            </a:r>
            <a:r>
              <a:rPr lang="uk-UA" sz="2200" i="1" u="sng" dirty="0" err="1">
                <a:latin typeface="Times New Roman" pitchFamily="18" charset="0"/>
                <a:cs typeface="Times New Roman" pitchFamily="18" charset="0"/>
              </a:rPr>
              <a:t>Англо-саксонська</a:t>
            </a:r>
            <a:r>
              <a:rPr lang="uk-UA" sz="2200" i="1" u="sng" dirty="0">
                <a:latin typeface="Times New Roman" pitchFamily="18" charset="0"/>
                <a:cs typeface="Times New Roman" pitchFamily="18" charset="0"/>
              </a:rPr>
              <a:t> модель регіоналізму. </a:t>
            </a:r>
            <a:r>
              <a:rPr lang="uk-UA" sz="1800" b="0" dirty="0">
                <a:latin typeface="Times New Roman" pitchFamily="18" charset="0"/>
                <a:cs typeface="Times New Roman" pitchFamily="18" charset="0"/>
              </a:rPr>
              <a:t/>
            </a:r>
            <a:br>
              <a:rPr lang="uk-UA" sz="1800" b="0" dirty="0">
                <a:latin typeface="Times New Roman" pitchFamily="18" charset="0"/>
                <a:cs typeface="Times New Roman" pitchFamily="18" charset="0"/>
              </a:rPr>
            </a:br>
            <a:endParaRPr lang="uk-UA" sz="1800" b="0" dirty="0" smtClean="0">
              <a:latin typeface="Times New Roman" pitchFamily="18" charset="0"/>
              <a:cs typeface="Times New Roman" pitchFamily="18" charset="0"/>
            </a:endParaRPr>
          </a:p>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У травні 1948 р. на Конгресі європейських рухів у Гаазі, скликаному за ініціативою європейських політиків та інтелектуалів, була прийнята </a:t>
            </a:r>
            <a:r>
              <a:rPr lang="uk-UA" sz="1600" i="1" u="sng" dirty="0">
                <a:solidFill>
                  <a:schemeClr val="tx1">
                    <a:lumMod val="50000"/>
                  </a:schemeClr>
                </a:solidFill>
                <a:latin typeface="Times New Roman" pitchFamily="18" charset="0"/>
                <a:cs typeface="Times New Roman" pitchFamily="18" charset="0"/>
              </a:rPr>
              <a:t>Політична декларація, яка закликала всі європейські країни до об’єднання. </a:t>
            </a:r>
            <a:r>
              <a:rPr lang="uk-UA" sz="1600" b="0" dirty="0">
                <a:solidFill>
                  <a:schemeClr val="tx1">
                    <a:lumMod val="50000"/>
                  </a:schemeClr>
                </a:solidFill>
                <a:latin typeface="Times New Roman" pitchFamily="18" charset="0"/>
                <a:cs typeface="Times New Roman" pitchFamily="18" charset="0"/>
              </a:rPr>
              <a:t>Результатом цього документу стало створення 5 травня 1949 р</a:t>
            </a:r>
            <a:r>
              <a:rPr lang="uk-UA" sz="1600" b="0" i="1" u="sng" dirty="0">
                <a:solidFill>
                  <a:schemeClr val="tx1">
                    <a:lumMod val="50000"/>
                  </a:schemeClr>
                </a:solidFill>
                <a:latin typeface="Times New Roman" pitchFamily="18" charset="0"/>
                <a:cs typeface="Times New Roman" pitchFamily="18" charset="0"/>
              </a:rPr>
              <a:t>. Ради Європи – першої європейської організації співпраці</a:t>
            </a:r>
            <a:r>
              <a:rPr lang="uk-UA" sz="1600" b="0" dirty="0">
                <a:solidFill>
                  <a:schemeClr val="tx1">
                    <a:lumMod val="50000"/>
                  </a:schemeClr>
                </a:solidFill>
                <a:latin typeface="Times New Roman" pitchFamily="18" charset="0"/>
                <a:cs typeface="Times New Roman" pitchFamily="18" charset="0"/>
              </a:rPr>
              <a:t>. Країнами-засновниками Ради Європи були: </a:t>
            </a:r>
            <a:r>
              <a:rPr lang="uk-UA" sz="1600" i="1" u="sng" dirty="0">
                <a:solidFill>
                  <a:schemeClr val="tx1">
                    <a:lumMod val="50000"/>
                  </a:schemeClr>
                </a:solidFill>
                <a:latin typeface="Times New Roman" pitchFamily="18" charset="0"/>
                <a:cs typeface="Times New Roman" pitchFamily="18" charset="0"/>
              </a:rPr>
              <a:t>Бельгія, Велика Британія, Голландія, Італія, Люксембург, Франція та скандинавські країни</a:t>
            </a:r>
            <a:r>
              <a:rPr lang="uk-UA" sz="1600" b="0" dirty="0">
                <a:solidFill>
                  <a:schemeClr val="tx1">
                    <a:lumMod val="50000"/>
                  </a:schemeClr>
                </a:solidFill>
                <a:latin typeface="Times New Roman" pitchFamily="18" charset="0"/>
                <a:cs typeface="Times New Roman" pitchFamily="18" charset="0"/>
              </a:rPr>
              <a:t>. Завданням організації було зміцнення демократії, охорона прав людини та підтримка європейської культурної ідентичності. Однак Рада Європи не виконувала до кінця поставлених перед нею завдань з огляду на інтереси країн-членів, які часто не співпадали. Ключову роль у розвитку </a:t>
            </a:r>
            <a:r>
              <a:rPr lang="uk-UA" sz="1600" b="0" u="sng" dirty="0">
                <a:solidFill>
                  <a:schemeClr val="tx1">
                    <a:lumMod val="50000"/>
                  </a:schemeClr>
                </a:solidFill>
                <a:latin typeface="Times New Roman" pitchFamily="18" charset="0"/>
                <a:cs typeface="Times New Roman" pitchFamily="18" charset="0"/>
              </a:rPr>
              <a:t>європейської інтеграції відіграв план відбудови європейської економіки, який у 1947 р. був запропонований державним секретарем США Джорджем Маршаллом. </a:t>
            </a:r>
            <a:r>
              <a:rPr lang="uk-UA" sz="1600" b="0" dirty="0">
                <a:solidFill>
                  <a:schemeClr val="tx1">
                    <a:lumMod val="50000"/>
                  </a:schemeClr>
                </a:solidFill>
                <a:latin typeface="Times New Roman" pitchFamily="18" charset="0"/>
                <a:cs typeface="Times New Roman" pitchFamily="18" charset="0"/>
              </a:rPr>
              <a:t>Метою плану була фінансова та технічна допомога країнам Європи, а умовою її надання було створення спільної комісії, яка мала складатися з представників країн, які отримуватимуть допомогу. З цією метою була створена </a:t>
            </a:r>
            <a:r>
              <a:rPr lang="uk-UA" sz="1600" b="0" u="sng" dirty="0">
                <a:solidFill>
                  <a:schemeClr val="tx1">
                    <a:lumMod val="50000"/>
                  </a:schemeClr>
                </a:solidFill>
                <a:latin typeface="Times New Roman" pitchFamily="18" charset="0"/>
                <a:cs typeface="Times New Roman" pitchFamily="18" charset="0"/>
              </a:rPr>
              <a:t>Європейська Організація Економічної Співпраці. </a:t>
            </a:r>
            <a:r>
              <a:rPr lang="uk-UA" sz="1600" b="0" dirty="0">
                <a:solidFill>
                  <a:schemeClr val="tx1">
                    <a:lumMod val="50000"/>
                  </a:schemeClr>
                </a:solidFill>
                <a:latin typeface="Times New Roman" pitchFamily="18" charset="0"/>
                <a:cs typeface="Times New Roman" pitchFamily="18" charset="0"/>
              </a:rPr>
              <a:t>До 1952 р. цією допомогою у вигляді кредитів скористалося 17 держав, а загальна сума допомоги становила близько 14 млрд. американських доларів. План Маршалла мав значний вплив на відбудову європейської економіки, а особливо на відбудову ФРН, і саме з ним пов’язано запровадження в науковий обіг терміну «європейська економічна інтеграція» – його вперше застосував до процесу формування наднаціональних </a:t>
            </a:r>
            <a:r>
              <a:rPr lang="uk-UA" sz="1600" b="0" dirty="0" smtClean="0">
                <a:solidFill>
                  <a:schemeClr val="tx1">
                    <a:lumMod val="50000"/>
                  </a:schemeClr>
                </a:solidFill>
                <a:latin typeface="Times New Roman" pitchFamily="18" charset="0"/>
                <a:cs typeface="Times New Roman" pitchFamily="18" charset="0"/>
              </a:rPr>
              <a:t>економічних </a:t>
            </a:r>
            <a:r>
              <a:rPr lang="uk-UA" sz="1600" b="0" dirty="0">
                <a:solidFill>
                  <a:schemeClr val="tx1">
                    <a:lumMod val="50000"/>
                  </a:schemeClr>
                </a:solidFill>
                <a:latin typeface="Times New Roman" pitchFamily="18" charset="0"/>
                <a:cs typeface="Times New Roman" pitchFamily="18" charset="0"/>
              </a:rPr>
              <a:t>співтовариств в Європі американський адміністратор «плану Маршалла» П. Гофман. Починаючи з 50-х рр. ХХ ст. відбувається змістовне розмежування поняття «інтеграція» та термінів, які досить часто використовувалися як його синонім. </a:t>
            </a:r>
            <a:r>
              <a:rPr lang="uk-UA" sz="1600" i="1" u="sng" dirty="0">
                <a:solidFill>
                  <a:schemeClr val="tx1">
                    <a:lumMod val="50000"/>
                  </a:schemeClr>
                </a:solidFill>
                <a:latin typeface="Times New Roman" pitchFamily="18" charset="0"/>
                <a:cs typeface="Times New Roman" pitchFamily="18" charset="0"/>
              </a:rPr>
              <a:t>То ж нинішній Європейський Союз – це результат сімдесятирічної інтеграційної діяльності в Європі. Біля його витоків лежать Європейські спільноти, створені ще в 50-х роках ХХ століття, на створення яких вплинуло чимало як економічних, так і політичних чинників. Ці чинники були тісно пов’язані з Другою світовою війною та ситуацією, що виникла після її завершення. Саме після Другої світової війни західноєвропейські країни поставили перед собою питання щодо майбутнього Європи, що, власне, і вважається початком європейської інтеграції. Інтеграція була єдиною відповіддю, яку знайшли тогочасні європейські політики та </a:t>
            </a:r>
            <a:r>
              <a:rPr lang="uk-UA" sz="1600" i="1" u="sng" dirty="0" smtClean="0">
                <a:solidFill>
                  <a:schemeClr val="tx1">
                    <a:lumMod val="50000"/>
                  </a:schemeClr>
                </a:solidFill>
                <a:latin typeface="Times New Roman" pitchFamily="18" charset="0"/>
                <a:cs typeface="Times New Roman" pitchFamily="18" charset="0"/>
              </a:rPr>
              <a:t>дипломати.</a:t>
            </a:r>
            <a:endParaRPr lang="uk-UA" sz="1600" i="1" u="sng"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7548941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84667" y="118534"/>
            <a:ext cx="11772371" cy="5652030"/>
          </a:xfrm>
        </p:spPr>
        <p:txBody>
          <a:bodyPr/>
          <a:lstStyle/>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Серед найважливіших причин європейської інтеграції можна виділити наступні: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потреба </a:t>
            </a:r>
            <a:r>
              <a:rPr lang="uk-UA" sz="1800" b="0" dirty="0">
                <a:solidFill>
                  <a:schemeClr val="tx1">
                    <a:lumMod val="50000"/>
                  </a:schemeClr>
                </a:solidFill>
                <a:latin typeface="Times New Roman" pitchFamily="18" charset="0"/>
                <a:cs typeface="Times New Roman" pitchFamily="18" charset="0"/>
              </a:rPr>
              <a:t>взаємного порозуміння між країнами, зокрема між Францією та Німеччиною;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потреба </a:t>
            </a:r>
            <a:r>
              <a:rPr lang="uk-UA" sz="1800" b="0" dirty="0">
                <a:solidFill>
                  <a:schemeClr val="tx1">
                    <a:lumMod val="50000"/>
                  </a:schemeClr>
                </a:solidFill>
                <a:latin typeface="Times New Roman" pitchFamily="18" charset="0"/>
                <a:cs typeface="Times New Roman" pitchFamily="18" charset="0"/>
              </a:rPr>
              <a:t>миру та безпеки;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сподівання </a:t>
            </a:r>
            <a:r>
              <a:rPr lang="uk-UA" sz="1800" b="0" dirty="0">
                <a:solidFill>
                  <a:schemeClr val="tx1">
                    <a:lumMod val="50000"/>
                  </a:schemeClr>
                </a:solidFill>
                <a:latin typeface="Times New Roman" pitchFamily="18" charset="0"/>
                <a:cs typeface="Times New Roman" pitchFamily="18" charset="0"/>
              </a:rPr>
              <a:t>на економічний розвиток та добробут;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утримання </a:t>
            </a:r>
            <a:r>
              <a:rPr lang="uk-UA" sz="1800" b="0" dirty="0">
                <a:solidFill>
                  <a:schemeClr val="tx1">
                    <a:lumMod val="50000"/>
                  </a:schemeClr>
                </a:solidFill>
                <a:latin typeface="Times New Roman" pitchFamily="18" charset="0"/>
                <a:cs typeface="Times New Roman" pitchFamily="18" charset="0"/>
              </a:rPr>
              <a:t>економічного та політичного статусу на міжнародній арені</a:t>
            </a:r>
            <a:r>
              <a:rPr lang="uk-UA" sz="18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У підсумку інтеграція і регіоналізація – ці дві тісно переплетені тенденції, що значною мірою визначають напрямок сучасного державно-правового розвитку держав-членів ЄС, – з одного боку, забезпечили просування міждержавного співробітництва на якісно новий рівень, внаслідок чого національні уряди делегують на наднаціональний рівень дедалі більше суверенних прав, а з другого – сприяли активізації прикордонної співпраці регіонів і муніципальних утворень у системі міждержавних та міжмуніципальних зв’язків, що в свою чергу спричинило передачу низки владних повноважень на регіональний та місцевий рівень. Загальним результатом цих процесів стало «розмивання» державного суверенітету, що породило жваві дискусії навколо питання про можливість занепаду національних держав та їх «розчинення» в Євросоюзі</a:t>
            </a:r>
            <a:r>
              <a:rPr lang="uk-UA" sz="18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1800" dirty="0"/>
              <a:t>Європейська інтеграція являла собою централізацію процесу прийняття політичних рішень. Подібна централізація поширювалася на сфери економічної і монетарної політики, включала до своєї орбіти сфери зовнішньої політики, національну оборонну і внутрішню безпеку. Цей процес, з одного боку, заповнював розрив між населенням регіонів і споживачами суспільних благ, з іншого – головні центри прийняття рішень співвідносилися з різними групами </a:t>
            </a:r>
            <a:r>
              <a:rPr lang="uk-UA" sz="1800" dirty="0" smtClean="0"/>
              <a:t>населення.</a:t>
            </a:r>
          </a:p>
          <a:p>
            <a:pPr marL="0" indent="45720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840132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0067" y="237068"/>
            <a:ext cx="11746971" cy="5533496"/>
          </a:xfrm>
        </p:spPr>
        <p:txBody>
          <a:bodyPr/>
          <a:lstStyle/>
          <a:p>
            <a:pPr marL="0" indent="457200" algn="just">
              <a:lnSpc>
                <a:spcPct val="100000"/>
              </a:lnSpc>
              <a:spcBef>
                <a:spcPts val="0"/>
              </a:spcBef>
              <a:buNone/>
            </a:pPr>
            <a:r>
              <a:rPr lang="uk-UA" sz="1800" i="1" u="sng" dirty="0">
                <a:latin typeface="Times New Roman" pitchFamily="18" charset="0"/>
                <a:cs typeface="Times New Roman" pitchFamily="18" charset="0"/>
              </a:rPr>
              <a:t>Поряд із цим європейська інтеграція разом з іншими формами міжнародної інтеграції та кооперації, розширенням масштабу традиційних державних функцій, а також глобалізація економіки послабили класичні аргументи проти «малих держав». </a:t>
            </a:r>
            <a:r>
              <a:rPr lang="uk-UA" sz="1800" b="0" dirty="0">
                <a:latin typeface="Times New Roman" pitchFamily="18" charset="0"/>
                <a:cs typeface="Times New Roman" pitchFamily="18" charset="0"/>
              </a:rPr>
              <a:t>По-перше, створення митного і монетарного союзів включило до загального економічного контексту країни з незначним виробничим потенціалом. Продукція їхніх виробництв отримала доступ на великі ринки, тоді як великі виробники знайшли малі країни привабливими для своїх інвестицій тією мірою, в якій останні стали частиною відкритої економіки і були готові захищати інтереси бізнесу в рамках спеціальних економічних програм. По-друге, для регіонів, які прагнули до незалежності, введення євро вирішило проблему проведення розрахунків, що поставило нові незалежні регіони-держави перед завданням створення власної валюти і просування її на світових ринках в рамках перехідного періоду, що традиційно характеризується напругою і хаосом, типовими для сепаратистських процесів. У свою чергу розширення НАТО поступово зосередило в руках альянсу оборонні функції, раніше властиві національним державам. У певному сенсі «великі» держави теж стали «малими», нездатними здійснювати класичні державні функції належним чином. Однак новий міжнародний інституційний </a:t>
            </a:r>
            <a:r>
              <a:rPr lang="uk-UA" sz="1800" b="0" dirty="0" smtClean="0">
                <a:latin typeface="Times New Roman" pitchFamily="18" charset="0"/>
                <a:cs typeface="Times New Roman" pitchFamily="18" charset="0"/>
              </a:rPr>
              <a:t>контекст</a:t>
            </a:r>
            <a:r>
              <a:rPr lang="uk-UA" sz="1800" b="0" dirty="0">
                <a:latin typeface="Times New Roman" pitchFamily="18" charset="0"/>
                <a:cs typeface="Times New Roman" pitchFamily="18" charset="0"/>
              </a:rPr>
              <a:t>, з одного боку, дозволяє західноєвропейським державам виживати і процвітати (і не тільки для малих країн, подібних </a:t>
            </a:r>
            <a:r>
              <a:rPr lang="uk-UA" sz="1800" b="0" dirty="0" err="1">
                <a:latin typeface="Times New Roman" pitchFamily="18" charset="0"/>
                <a:cs typeface="Times New Roman" pitchFamily="18" charset="0"/>
              </a:rPr>
              <a:t>Бенелюксу</a:t>
            </a:r>
            <a:r>
              <a:rPr lang="uk-UA" sz="1800" b="0" dirty="0">
                <a:latin typeface="Times New Roman" pitchFamily="18" charset="0"/>
                <a:cs typeface="Times New Roman" pitchFamily="18" charset="0"/>
              </a:rPr>
              <a:t>, Данії та Ірландії, а й для більших країн), з іншого – це зменшило економічну і військову ціну за вибір «незалежності в рамках Європи</a:t>
            </a:r>
            <a:r>
              <a:rPr lang="uk-UA" sz="1800" b="0" dirty="0" smtClean="0">
                <a:latin typeface="Times New Roman" pitchFamily="18" charset="0"/>
                <a:cs typeface="Times New Roman" pitchFamily="18" charset="0"/>
              </a:rPr>
              <a:t>».</a:t>
            </a:r>
          </a:p>
          <a:p>
            <a:pPr marL="0" indent="457200" algn="just">
              <a:lnSpc>
                <a:spcPct val="100000"/>
              </a:lnSpc>
              <a:spcBef>
                <a:spcPts val="0"/>
              </a:spcBef>
              <a:buNone/>
            </a:pPr>
            <a:r>
              <a:rPr lang="uk-UA" sz="1700" i="1" u="sng" dirty="0">
                <a:latin typeface="Times New Roman" pitchFamily="18" charset="0"/>
                <a:cs typeface="Times New Roman" pitchFamily="18" charset="0"/>
              </a:rPr>
              <a:t>Впровадження принципу </a:t>
            </a:r>
            <a:r>
              <a:rPr lang="uk-UA" sz="1700" i="1" u="sng" dirty="0" err="1">
                <a:latin typeface="Times New Roman" pitchFamily="18" charset="0"/>
                <a:cs typeface="Times New Roman" pitchFamily="18" charset="0"/>
              </a:rPr>
              <a:t>субсидіарності</a:t>
            </a:r>
            <a:r>
              <a:rPr lang="uk-UA" sz="1700" i="1" u="sng" dirty="0">
                <a:latin typeface="Times New Roman" pitchFamily="18" charset="0"/>
                <a:cs typeface="Times New Roman" pitchFamily="18" charset="0"/>
              </a:rPr>
              <a:t>, що спочатку передбачало тільки врегулювання процесу поділу повноважень між ЄС і національними державами, згодом набуло розширеного тлумачення завдяки Комітету регіонів та іншим регіональним структурам і включило в себе поділ повноважень між регіонами, з одного боку, і між ЄС та національними державами – з іншого. Так чи інакше, у відносному сенсі регіональний рівень отримав значимість як рівень прийняття владних рішень по відношенню до рівня національних держав.</a:t>
            </a:r>
            <a:endParaRPr lang="uk-UA" sz="1700" b="0" i="1" u="sng" dirty="0">
              <a:latin typeface="Times New Roman" pitchFamily="18" charset="0"/>
              <a:cs typeface="Times New Roman" pitchFamily="18" charset="0"/>
            </a:endParaRPr>
          </a:p>
        </p:txBody>
      </p:sp>
    </p:spTree>
    <p:extLst>
      <p:ext uri="{BB962C8B-B14F-4D97-AF65-F5344CB8AC3E}">
        <p14:creationId xmlns:p14="http://schemas.microsoft.com/office/powerpoint/2010/main" val="2538257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27001" y="127000"/>
            <a:ext cx="11730038" cy="5643563"/>
          </a:xfrm>
        </p:spPr>
        <p:txBody>
          <a:bodyPr/>
          <a:lstStyle/>
          <a:p>
            <a:pPr marL="0" indent="457200" algn="just">
              <a:lnSpc>
                <a:spcPct val="100000"/>
              </a:lnSpc>
              <a:spcBef>
                <a:spcPts val="0"/>
              </a:spcBef>
              <a:buNone/>
            </a:pPr>
            <a:r>
              <a:rPr lang="uk-UA" sz="2000" i="1" u="sng" dirty="0">
                <a:solidFill>
                  <a:schemeClr val="tx1">
                    <a:lumMod val="50000"/>
                  </a:schemeClr>
                </a:solidFill>
                <a:latin typeface="Times New Roman" pitchFamily="18" charset="0"/>
                <a:cs typeface="Times New Roman" pitchFamily="18" charset="0"/>
              </a:rPr>
              <a:t>Водночас реалізація принципів регіоналізму в Європі зіткнулася з низкою кризових і конфліктних ситуацій. </a:t>
            </a:r>
            <a:r>
              <a:rPr lang="uk-UA" sz="2000" b="0" dirty="0">
                <a:solidFill>
                  <a:schemeClr val="tx1">
                    <a:lumMod val="50000"/>
                  </a:schemeClr>
                </a:solidFill>
                <a:latin typeface="Times New Roman" pitchFamily="18" charset="0"/>
                <a:cs typeface="Times New Roman" pitchFamily="18" charset="0"/>
              </a:rPr>
              <a:t>Політичний процес у багатьох випадках набував регіонально-національного виміру. Створювані національні рухи висловлюють інтереси «</a:t>
            </a:r>
            <a:r>
              <a:rPr lang="uk-UA" sz="2000" b="0" dirty="0" err="1">
                <a:solidFill>
                  <a:schemeClr val="tx1">
                    <a:lumMod val="50000"/>
                  </a:schemeClr>
                </a:solidFill>
                <a:latin typeface="Times New Roman" pitchFamily="18" charset="0"/>
                <a:cs typeface="Times New Roman" pitchFamily="18" charset="0"/>
              </a:rPr>
              <a:t>субдержавних</a:t>
            </a:r>
            <a:r>
              <a:rPr lang="uk-UA" sz="2000" b="0" dirty="0">
                <a:solidFill>
                  <a:schemeClr val="tx1">
                    <a:lumMod val="50000"/>
                  </a:schemeClr>
                </a:solidFill>
                <a:latin typeface="Times New Roman" pitchFamily="18" charset="0"/>
                <a:cs typeface="Times New Roman" pitchFamily="18" charset="0"/>
              </a:rPr>
              <a:t> меншин», які намагаються захистити регіональну ідентичність у протистоянні з процесами гомогенізації та механізмами «нагляду» з боку національних держав. Подібні рухи набували різноманітних форм, нерідко доходячи до політичної стадії самовираження. Так чи інакше, з 1960-х рр. ХХ ст. відбулося пожвавлення низки </a:t>
            </a:r>
            <a:r>
              <a:rPr lang="uk-UA" sz="2000" b="0" dirty="0" smtClean="0">
                <a:solidFill>
                  <a:schemeClr val="tx1">
                    <a:lumMod val="50000"/>
                  </a:schemeClr>
                </a:solidFill>
                <a:latin typeface="Times New Roman" pitchFamily="18" charset="0"/>
                <a:cs typeface="Times New Roman" pitchFamily="18" charset="0"/>
              </a:rPr>
              <a:t>національно-регіональних </a:t>
            </a:r>
            <a:r>
              <a:rPr lang="uk-UA" sz="2000" b="0" dirty="0">
                <a:solidFill>
                  <a:schemeClr val="tx1">
                    <a:lumMod val="50000"/>
                  </a:schemeClr>
                </a:solidFill>
                <a:latin typeface="Times New Roman" pitchFamily="18" charset="0"/>
                <a:cs typeface="Times New Roman" pitchFamily="18" charset="0"/>
              </a:rPr>
              <a:t>рухів, які були пов’язані з інстинктом самозбереження щодо національної ідентичності, котра втрачалася, і які поступово переходили в контрнаступ. Останнє в цей період мало місце в Бретані, Ельзасі, на Корсиці, у Фландрії, Валлонії, Уельсі, Шотландії, Країні Басків, Каталонії. Аналогічні рухи в не настільки яскраво вираженій формі виникли і в таких децентралізованих державах, як Німеччина та Італія, будучи вираженням регіональних ідентичностей, які уникли асиміляції з боку централізованої держави (про це йшлося у рамках теми № 6</a:t>
            </a:r>
            <a:r>
              <a:rPr lang="uk-UA" sz="20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2000" dirty="0"/>
              <a:t>Так чи інакше, модель регіонів не є жорстким «корсетом» для народів Європи, і сам </a:t>
            </a:r>
            <a:r>
              <a:rPr lang="uk-UA" sz="2000" dirty="0" err="1"/>
              <a:t>регіоналістський</a:t>
            </a:r>
            <a:r>
              <a:rPr lang="uk-UA" sz="2000" dirty="0"/>
              <a:t> підхід здатний привести процес будівництва загальноєвропейського простору як до успіху, так і до невдачі. Моделлю регіонів можуть скористатися всі народи, використовуючи регіоналізм не стільки як структуру, скільки як політичну концепцію, що сприяє подоланню витрат надмірного адміністрування і недостатню гнучкість в системі </a:t>
            </a:r>
            <a:r>
              <a:rPr lang="uk-UA" sz="2000" dirty="0" err="1"/>
              <a:t>державнотериторіального</a:t>
            </a:r>
            <a:r>
              <a:rPr lang="uk-UA" sz="2000" dirty="0"/>
              <a:t> врядування. </a:t>
            </a:r>
            <a:endParaRPr lang="uk-UA" sz="20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2430928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quarter" idx="10"/>
          </p:nvPr>
        </p:nvPicPr>
        <p:blipFill>
          <a:blip r:embed="rId2">
            <a:extLst>
              <a:ext uri="{28A0092B-C50C-407E-A947-70E740481C1C}">
                <a14:useLocalDpi xmlns:a14="http://schemas.microsoft.com/office/drawing/2010/main" val="0"/>
              </a:ext>
            </a:extLst>
          </a:blip>
          <a:srcRect/>
          <a:stretch>
            <a:fillRect/>
          </a:stretch>
        </p:blipFill>
        <p:spPr bwMode="auto">
          <a:xfrm>
            <a:off x="1600199" y="447657"/>
            <a:ext cx="8786617" cy="4945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9475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500" b="1" i="1" u="sng" dirty="0">
                <a:latin typeface="Times New Roman" pitchFamily="18" charset="0"/>
                <a:cs typeface="Times New Roman" pitchFamily="18" charset="0"/>
              </a:rPr>
              <a:t>1. Поняття регіоналізації глобальної економіки. Взаємозв’язок регіоналізації та глобалізації світової економіки. Відмінні риси регіоналізації.</a:t>
            </a:r>
            <a:endParaRPr lang="uk-UA" sz="2500" b="1" i="1" u="sng" dirty="0"/>
          </a:p>
        </p:txBody>
      </p:sp>
      <p:sp>
        <p:nvSpPr>
          <p:cNvPr id="3" name="Місце для тексту 2"/>
          <p:cNvSpPr>
            <a:spLocks noGrp="1"/>
          </p:cNvSpPr>
          <p:nvPr>
            <p:ph type="body" sz="quarter" idx="10"/>
          </p:nvPr>
        </p:nvSpPr>
        <p:spPr>
          <a:xfrm>
            <a:off x="397933" y="1100668"/>
            <a:ext cx="11459105" cy="1066799"/>
          </a:xfrm>
        </p:spPr>
        <p:txBody>
          <a:bodyPr/>
          <a:lstStyle/>
          <a:p>
            <a:pPr marL="0" indent="0">
              <a:buNone/>
            </a:pPr>
            <a:r>
              <a:rPr lang="uk-UA" sz="1800" dirty="0">
                <a:solidFill>
                  <a:schemeClr val="tx1">
                    <a:lumMod val="50000"/>
                  </a:schemeClr>
                </a:solidFill>
                <a:latin typeface="Times New Roman" pitchFamily="18" charset="0"/>
                <a:cs typeface="Times New Roman" pitchFamily="18" charset="0"/>
              </a:rPr>
              <a:t>Регіоналізація глобальної економіки </a:t>
            </a:r>
            <a:r>
              <a:rPr lang="uk-UA" sz="1800" b="0" dirty="0">
                <a:solidFill>
                  <a:schemeClr val="tx1">
                    <a:lumMod val="50000"/>
                  </a:schemeClr>
                </a:solidFill>
                <a:latin typeface="Times New Roman" pitchFamily="18" charset="0"/>
                <a:cs typeface="Times New Roman" pitchFamily="18" charset="0"/>
              </a:rPr>
              <a:t>- це процес формування і розвитку міжнародних економічних об'єднань у межах певних географічних регіонів. Цей процес є однією з ключових тенденцій сучасного світового господарства, що розвивається паралельно з глобалізацією</a:t>
            </a:r>
            <a:r>
              <a:rPr lang="uk-UA" sz="1800" b="0" dirty="0" smtClean="0">
                <a:solidFill>
                  <a:schemeClr val="tx1">
                    <a:lumMod val="50000"/>
                  </a:schemeClr>
                </a:solidFill>
                <a:latin typeface="Times New Roman" pitchFamily="18" charset="0"/>
                <a:cs typeface="Times New Roman" pitchFamily="18" charset="0"/>
              </a:rPr>
              <a:t>.</a:t>
            </a:r>
          </a:p>
          <a:p>
            <a:pPr marL="0" indent="0">
              <a:buNone/>
            </a:pPr>
            <a:endParaRPr lang="uk-UA" sz="1800" dirty="0" smtClean="0"/>
          </a:p>
        </p:txBody>
      </p:sp>
      <p:sp>
        <p:nvSpPr>
          <p:cNvPr id="6" name="TextBox 5"/>
          <p:cNvSpPr txBox="1"/>
          <p:nvPr/>
        </p:nvSpPr>
        <p:spPr>
          <a:xfrm>
            <a:off x="635000" y="2308367"/>
            <a:ext cx="5232400" cy="2585323"/>
          </a:xfrm>
          <a:prstGeom prst="rect">
            <a:avLst/>
          </a:prstGeom>
          <a:noFill/>
        </p:spPr>
        <p:txBody>
          <a:bodyPr wrap="square" rtlCol="0">
            <a:spAutoFit/>
          </a:bodyPr>
          <a:lstStyle/>
          <a:p>
            <a:pPr indent="360000" algn="just"/>
            <a:r>
              <a:rPr lang="uk-UA" b="1" i="1" u="sng" dirty="0">
                <a:latin typeface="Times New Roman" pitchFamily="18" charset="0"/>
                <a:cs typeface="Times New Roman" pitchFamily="18" charset="0"/>
              </a:rPr>
              <a:t>Регіоналізація передбачає:</a:t>
            </a:r>
          </a:p>
          <a:p>
            <a:pPr indent="360000" algn="just">
              <a:buFont typeface="Arial" pitchFamily="34" charset="0"/>
              <a:buChar char="•"/>
            </a:pPr>
            <a:r>
              <a:rPr lang="uk-UA" dirty="0">
                <a:latin typeface="Times New Roman" pitchFamily="18" charset="0"/>
                <a:cs typeface="Times New Roman" pitchFamily="18" charset="0"/>
              </a:rPr>
              <a:t>Створення регіональних торговельних блоків</a:t>
            </a:r>
          </a:p>
          <a:p>
            <a:pPr indent="360000" algn="just">
              <a:buFont typeface="Arial" pitchFamily="34" charset="0"/>
              <a:buChar char="•"/>
            </a:pPr>
            <a:r>
              <a:rPr lang="uk-UA" dirty="0">
                <a:latin typeface="Times New Roman" pitchFamily="18" charset="0"/>
                <a:cs typeface="Times New Roman" pitchFamily="18" charset="0"/>
              </a:rPr>
              <a:t>Посилення економічної взаємозалежності країн певного регіону</a:t>
            </a:r>
          </a:p>
          <a:p>
            <a:pPr indent="360000" algn="just">
              <a:buFont typeface="Arial" pitchFamily="34" charset="0"/>
              <a:buChar char="•"/>
            </a:pPr>
            <a:r>
              <a:rPr lang="uk-UA" dirty="0">
                <a:latin typeface="Times New Roman" pitchFamily="18" charset="0"/>
                <a:cs typeface="Times New Roman" pitchFamily="18" charset="0"/>
              </a:rPr>
              <a:t>Формування регіональних економічних інститутів</a:t>
            </a:r>
          </a:p>
          <a:p>
            <a:pPr indent="360000" algn="just">
              <a:buFont typeface="Arial" pitchFamily="34" charset="0"/>
              <a:buChar char="•"/>
            </a:pPr>
            <a:r>
              <a:rPr lang="uk-UA" dirty="0">
                <a:latin typeface="Times New Roman" pitchFamily="18" charset="0"/>
                <a:cs typeface="Times New Roman" pitchFamily="18" charset="0"/>
              </a:rPr>
              <a:t>Гармонізацію економічних політик країн-учасниць</a:t>
            </a:r>
          </a:p>
          <a:p>
            <a:pPr indent="360000" algn="just"/>
            <a:endParaRPr lang="uk-UA" dirty="0">
              <a:latin typeface="Times New Roman" pitchFamily="18" charset="0"/>
              <a:cs typeface="Times New Roman" pitchFamily="18" charset="0"/>
            </a:endParaRPr>
          </a:p>
        </p:txBody>
      </p:sp>
      <p:sp>
        <p:nvSpPr>
          <p:cNvPr id="7" name="TextBox 6"/>
          <p:cNvSpPr txBox="1"/>
          <p:nvPr/>
        </p:nvSpPr>
        <p:spPr>
          <a:xfrm>
            <a:off x="6256866" y="2169868"/>
            <a:ext cx="4995334" cy="2862322"/>
          </a:xfrm>
          <a:prstGeom prst="rect">
            <a:avLst/>
          </a:prstGeom>
          <a:noFill/>
        </p:spPr>
        <p:txBody>
          <a:bodyPr wrap="square" rtlCol="0">
            <a:spAutoFit/>
          </a:bodyPr>
          <a:lstStyle/>
          <a:p>
            <a:pPr indent="360000" algn="just"/>
            <a:r>
              <a:rPr lang="uk-UA" b="1" i="1" u="sng" dirty="0">
                <a:latin typeface="Times New Roman" pitchFamily="18" charset="0"/>
                <a:cs typeface="Times New Roman" pitchFamily="18" charset="0"/>
              </a:rPr>
              <a:t>Причини </a:t>
            </a:r>
            <a:r>
              <a:rPr lang="uk-UA" b="1" i="1" u="sng" dirty="0" smtClean="0">
                <a:latin typeface="Times New Roman" pitchFamily="18" charset="0"/>
                <a:cs typeface="Times New Roman" pitchFamily="18" charset="0"/>
              </a:rPr>
              <a:t>регіоналізації:</a:t>
            </a:r>
            <a:endParaRPr lang="uk-UA" b="1" i="1" u="sng" dirty="0">
              <a:latin typeface="Times New Roman" pitchFamily="18" charset="0"/>
              <a:cs typeface="Times New Roman" pitchFamily="18" charset="0"/>
            </a:endParaRPr>
          </a:p>
          <a:p>
            <a:pPr indent="360000" algn="just">
              <a:buFont typeface="Arial" pitchFamily="34" charset="0"/>
              <a:buChar char="•"/>
            </a:pPr>
            <a:r>
              <a:rPr lang="uk-UA" dirty="0">
                <a:latin typeface="Times New Roman" pitchFamily="18" charset="0"/>
                <a:cs typeface="Times New Roman" pitchFamily="18" charset="0"/>
              </a:rPr>
              <a:t>Прагнення країн захистити свої економічні інтереси</a:t>
            </a:r>
          </a:p>
          <a:p>
            <a:pPr indent="360000" algn="just">
              <a:buFont typeface="Arial" pitchFamily="34" charset="0"/>
              <a:buChar char="•"/>
            </a:pPr>
            <a:r>
              <a:rPr lang="uk-UA" dirty="0">
                <a:latin typeface="Times New Roman" pitchFamily="18" charset="0"/>
                <a:cs typeface="Times New Roman" pitchFamily="18" charset="0"/>
              </a:rPr>
              <a:t>Необхідність спільного вирішення регіональних проблем</a:t>
            </a:r>
          </a:p>
          <a:p>
            <a:pPr indent="360000" algn="just">
              <a:buFont typeface="Arial" pitchFamily="34" charset="0"/>
              <a:buChar char="•"/>
            </a:pPr>
            <a:r>
              <a:rPr lang="uk-UA" dirty="0">
                <a:latin typeface="Times New Roman" pitchFamily="18" charset="0"/>
                <a:cs typeface="Times New Roman" pitchFamily="18" charset="0"/>
              </a:rPr>
              <a:t>Бажання посилити конкурентні позиції на глобальному ринку</a:t>
            </a:r>
          </a:p>
          <a:p>
            <a:pPr indent="360000" algn="just">
              <a:buFont typeface="Arial" pitchFamily="34" charset="0"/>
              <a:buChar char="•"/>
            </a:pPr>
            <a:r>
              <a:rPr lang="uk-UA" dirty="0">
                <a:latin typeface="Times New Roman" pitchFamily="18" charset="0"/>
                <a:cs typeface="Times New Roman" pitchFamily="18" charset="0"/>
              </a:rPr>
              <a:t>Культурна та історична близькість країн регіону</a:t>
            </a:r>
          </a:p>
          <a:p>
            <a:pPr indent="360000"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453914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52401" y="152400"/>
            <a:ext cx="11704638" cy="5618163"/>
          </a:xfrm>
        </p:spPr>
        <p:txBody>
          <a:bodyPr/>
          <a:lstStyle/>
          <a:p>
            <a:pPr marL="0" indent="0" algn="ctr">
              <a:buNone/>
            </a:pPr>
            <a:r>
              <a:rPr lang="uk-UA" sz="2500" i="1" u="sng" dirty="0">
                <a:latin typeface="Times New Roman" pitchFamily="18" charset="0"/>
                <a:cs typeface="Times New Roman" pitchFamily="18" charset="0"/>
              </a:rPr>
              <a:t>Взаємозв’язок регіоналізації та глобалізації світової </a:t>
            </a:r>
            <a:r>
              <a:rPr lang="uk-UA" sz="2500" i="1" u="sng" dirty="0" smtClean="0">
                <a:latin typeface="Times New Roman" pitchFamily="18" charset="0"/>
                <a:cs typeface="Times New Roman" pitchFamily="18" charset="0"/>
              </a:rPr>
              <a:t>економіки</a:t>
            </a:r>
          </a:p>
          <a:p>
            <a:pPr marL="0" indent="0" algn="just">
              <a:buNone/>
            </a:pPr>
            <a:endParaRPr lang="uk-UA" sz="2000" dirty="0"/>
          </a:p>
          <a:p>
            <a:pPr marL="0" indent="457200" algn="ctr">
              <a:lnSpc>
                <a:spcPct val="100000"/>
              </a:lnSpc>
              <a:buNone/>
            </a:pPr>
            <a:r>
              <a:rPr lang="uk-UA" sz="1600" b="0" dirty="0">
                <a:solidFill>
                  <a:schemeClr val="tx1">
                    <a:lumMod val="50000"/>
                  </a:schemeClr>
                </a:solidFill>
                <a:latin typeface="Times New Roman" pitchFamily="18" charset="0"/>
                <a:cs typeface="Times New Roman" pitchFamily="18" charset="0"/>
              </a:rPr>
              <a:t>В науковій літературі є два погляди на співвідношення понять регіоналізації та глобалізації.</a:t>
            </a:r>
          </a:p>
          <a:p>
            <a:pPr marL="0" indent="457200" algn="ctr">
              <a:lnSpc>
                <a:spcPct val="100000"/>
              </a:lnSpc>
              <a:buNone/>
            </a:pPr>
            <a:r>
              <a:rPr lang="uk-UA" sz="1600" i="1" u="sng" dirty="0">
                <a:solidFill>
                  <a:schemeClr val="tx1">
                    <a:lumMod val="50000"/>
                  </a:schemeClr>
                </a:solidFill>
                <a:latin typeface="Times New Roman" pitchFamily="18" charset="0"/>
                <a:cs typeface="Times New Roman" pitchFamily="18" charset="0"/>
              </a:rPr>
              <a:t>Перший: </a:t>
            </a:r>
            <a:r>
              <a:rPr lang="uk-UA" sz="1600" b="0" dirty="0">
                <a:solidFill>
                  <a:schemeClr val="tx1">
                    <a:lumMod val="50000"/>
                  </a:schemeClr>
                </a:solidFill>
                <a:latin typeface="Times New Roman" pitchFamily="18" charset="0"/>
                <a:cs typeface="Times New Roman" pitchFamily="18" charset="0"/>
              </a:rPr>
              <a:t>регіоналізація та глобалізація – антагоністичні процеси, </a:t>
            </a:r>
            <a:r>
              <a:rPr lang="uk-UA" sz="1600" b="0" dirty="0" err="1">
                <a:solidFill>
                  <a:schemeClr val="tx1">
                    <a:lumMod val="50000"/>
                  </a:schemeClr>
                </a:solidFill>
                <a:latin typeface="Times New Roman" pitchFamily="18" charset="0"/>
                <a:cs typeface="Times New Roman" pitchFamily="18" charset="0"/>
              </a:rPr>
              <a:t>різнонаправлені</a:t>
            </a:r>
            <a:r>
              <a:rPr lang="uk-UA" sz="1600" b="0" dirty="0">
                <a:solidFill>
                  <a:schemeClr val="tx1">
                    <a:lumMod val="50000"/>
                  </a:schemeClr>
                </a:solidFill>
                <a:latin typeface="Times New Roman" pitchFamily="18" charset="0"/>
                <a:cs typeface="Times New Roman" pitchFamily="18" charset="0"/>
              </a:rPr>
              <a:t>. Однак, обидва тренди розвиваються паралельно і домінування кожного з них в сучасній світовій політиці є неправильним і неможливим.</a:t>
            </a:r>
          </a:p>
          <a:p>
            <a:pPr marL="0" indent="457200" algn="ctr">
              <a:lnSpc>
                <a:spcPct val="100000"/>
              </a:lnSpc>
              <a:buNone/>
            </a:pPr>
            <a:r>
              <a:rPr lang="uk-UA" sz="1600" i="1" u="sng" dirty="0">
                <a:solidFill>
                  <a:schemeClr val="tx1">
                    <a:lumMod val="50000"/>
                  </a:schemeClr>
                </a:solidFill>
                <a:latin typeface="Times New Roman" pitchFamily="18" charset="0"/>
                <a:cs typeface="Times New Roman" pitchFamily="18" charset="0"/>
              </a:rPr>
              <a:t>Другий: </a:t>
            </a:r>
            <a:r>
              <a:rPr lang="uk-UA" sz="1600" b="0" dirty="0">
                <a:solidFill>
                  <a:schemeClr val="tx1">
                    <a:lumMod val="50000"/>
                  </a:schemeClr>
                </a:solidFill>
                <a:latin typeface="Times New Roman" pitchFamily="18" charset="0"/>
                <a:cs typeface="Times New Roman" pitchFamily="18" charset="0"/>
              </a:rPr>
              <a:t>регіоналізація та глобалізація є </a:t>
            </a:r>
            <a:r>
              <a:rPr lang="uk-UA" sz="1600" b="0" dirty="0" err="1">
                <a:solidFill>
                  <a:schemeClr val="tx1">
                    <a:lumMod val="50000"/>
                  </a:schemeClr>
                </a:solidFill>
                <a:latin typeface="Times New Roman" pitchFamily="18" charset="0"/>
                <a:cs typeface="Times New Roman" pitchFamily="18" charset="0"/>
              </a:rPr>
              <a:t>взаємодоповнюваними</a:t>
            </a:r>
            <a:r>
              <a:rPr lang="uk-UA" sz="1600" b="0" dirty="0">
                <a:solidFill>
                  <a:schemeClr val="tx1">
                    <a:lumMod val="50000"/>
                  </a:schemeClr>
                </a:solidFill>
                <a:latin typeface="Times New Roman" pitchFamily="18" charset="0"/>
                <a:cs typeface="Times New Roman" pitchFamily="18" charset="0"/>
              </a:rPr>
              <a:t> і нерозривними процесами, що переходять один в одного. Це пояснюється тим, що асиметричність глобального розвитку є одним із негативних наслідків процесу глобалізації і виражається через нерівномірність розвитку держав і регіонів, що і стає передумовами регіоналізації, за якої поступово зближуються рівні розвитку господарських одиниць в межах певної території та відбуваються процеси економічної інтеграції.</a:t>
            </a:r>
          </a:p>
          <a:p>
            <a:pPr marL="0" indent="457200" algn="just">
              <a:lnSpc>
                <a:spcPct val="100000"/>
              </a:lnSpc>
              <a:buNone/>
            </a:pPr>
            <a:r>
              <a:rPr lang="uk-UA" sz="1600" b="0" dirty="0" smtClean="0">
                <a:solidFill>
                  <a:schemeClr val="tx1">
                    <a:lumMod val="50000"/>
                  </a:schemeClr>
                </a:solidFill>
                <a:latin typeface="Times New Roman" pitchFamily="18" charset="0"/>
                <a:cs typeface="Times New Roman" pitchFamily="18" charset="0"/>
              </a:rPr>
              <a:t>Регіоналізація </a:t>
            </a:r>
            <a:r>
              <a:rPr lang="uk-UA" sz="1600" b="0" dirty="0">
                <a:solidFill>
                  <a:schemeClr val="tx1">
                    <a:lumMod val="50000"/>
                  </a:schemeClr>
                </a:solidFill>
                <a:latin typeface="Times New Roman" pitchFamily="18" charset="0"/>
                <a:cs typeface="Times New Roman" pitchFamily="18" charset="0"/>
              </a:rPr>
              <a:t>виступає своєрідним проявом і формою реалізації глобалізації. З одногу боку, зняття перешкод під час руху товарів, послуг, капіталів, робочої сили в межах інтеграційних об’єднань </a:t>
            </a:r>
            <a:r>
              <a:rPr lang="uk-UA" sz="1600" b="0" dirty="0" smtClean="0">
                <a:solidFill>
                  <a:schemeClr val="tx1">
                    <a:lumMod val="50000"/>
                  </a:schemeClr>
                </a:solidFill>
                <a:latin typeface="Times New Roman" pitchFamily="18" charset="0"/>
                <a:cs typeface="Times New Roman" pitchFamily="18" charset="0"/>
              </a:rPr>
              <a:t>виступає </a:t>
            </a:r>
            <a:r>
              <a:rPr lang="uk-UA" sz="1600" b="0" dirty="0">
                <a:solidFill>
                  <a:schemeClr val="tx1">
                    <a:lumMod val="50000"/>
                  </a:schemeClr>
                </a:solidFill>
                <a:latin typeface="Times New Roman" pitchFamily="18" charset="0"/>
                <a:cs typeface="Times New Roman" pitchFamily="18" charset="0"/>
              </a:rPr>
              <a:t>каталізатором зростання міжнародного співробітництва у глобальному масштабі, а з другого – позитивний ефект від впровадження подібної лібералізації обмежується спільними кордонами та супроводжується введенням обмежувальних заходів у відносинах з країнами, які не є членами даного регіонального інтеграційного угруповання. Регіональна інтеграція розвивається на сучасному етапі значно динамічніше, ніж процеси глобальної інтеграції. </a:t>
            </a:r>
            <a:endParaRPr lang="uk-UA" sz="16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buNone/>
            </a:pPr>
            <a:r>
              <a:rPr lang="uk-UA" sz="1600" b="0" dirty="0" smtClean="0">
                <a:solidFill>
                  <a:schemeClr val="tx1">
                    <a:lumMod val="50000"/>
                  </a:schemeClr>
                </a:solidFill>
                <a:latin typeface="Times New Roman" pitchFamily="18" charset="0"/>
                <a:cs typeface="Times New Roman" pitchFamily="18" charset="0"/>
              </a:rPr>
              <a:t>Посилення </a:t>
            </a:r>
            <a:r>
              <a:rPr lang="uk-UA" sz="1600" b="0" dirty="0">
                <a:solidFill>
                  <a:schemeClr val="tx1">
                    <a:lumMod val="50000"/>
                  </a:schemeClr>
                </a:solidFill>
                <a:latin typeface="Times New Roman" pitchFamily="18" charset="0"/>
                <a:cs typeface="Times New Roman" pitchFamily="18" charset="0"/>
              </a:rPr>
              <a:t>регіоналізму в сучасному світі на перший погляд суперечить тенденції глобалізації. Проте глобалізація й регіоналізм - поняття взаємозалежні. Одночасне існування тенденцій регіоналізму й глобалізації в сучасному світі і їх взаємозалежність приводять до ослаблення ролі держави. Ефект децентралізації при цьому може розглядатися як наслідок глобалізації й регіоналізації. </a:t>
            </a:r>
          </a:p>
        </p:txBody>
      </p:sp>
    </p:spTree>
    <p:extLst>
      <p:ext uri="{BB962C8B-B14F-4D97-AF65-F5344CB8AC3E}">
        <p14:creationId xmlns:p14="http://schemas.microsoft.com/office/powerpoint/2010/main" val="888818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40230" y="298450"/>
            <a:ext cx="11763903" cy="5264150"/>
          </a:xfrm>
        </p:spPr>
        <p:txBody>
          <a:bodyPr/>
          <a:lstStyle/>
          <a:p>
            <a:pPr marL="0" indent="457200" algn="ctr">
              <a:lnSpc>
                <a:spcPct val="100000"/>
              </a:lnSpc>
              <a:spcBef>
                <a:spcPts val="0"/>
              </a:spcBef>
              <a:buNone/>
            </a:pPr>
            <a:endParaRPr lang="uk-UA" sz="2000" b="0" dirty="0" smtClean="0">
              <a:solidFill>
                <a:schemeClr val="tx1">
                  <a:lumMod val="50000"/>
                </a:schemeClr>
              </a:solidFill>
              <a:latin typeface="Times New Roman" pitchFamily="18" charset="0"/>
              <a:cs typeface="Times New Roman" pitchFamily="18" charset="0"/>
            </a:endParaRPr>
          </a:p>
          <a:p>
            <a:pPr marL="0" indent="457200" algn="ctr">
              <a:lnSpc>
                <a:spcPct val="100000"/>
              </a:lnSpc>
              <a:spcBef>
                <a:spcPts val="0"/>
              </a:spcBef>
              <a:buNone/>
            </a:pPr>
            <a:endParaRPr lang="uk-UA" sz="2000" b="0" dirty="0">
              <a:solidFill>
                <a:schemeClr val="tx1">
                  <a:lumMod val="50000"/>
                </a:schemeClr>
              </a:solidFill>
              <a:latin typeface="Times New Roman" pitchFamily="18" charset="0"/>
              <a:cs typeface="Times New Roman" pitchFamily="18" charset="0"/>
            </a:endParaRPr>
          </a:p>
          <a:p>
            <a:pPr marL="0" indent="457200" algn="ctr">
              <a:lnSpc>
                <a:spcPct val="100000"/>
              </a:lnSpc>
              <a:spcBef>
                <a:spcPts val="0"/>
              </a:spcBef>
              <a:buNone/>
            </a:pPr>
            <a:r>
              <a:rPr lang="uk-UA" sz="2000" b="0" dirty="0" smtClean="0">
                <a:solidFill>
                  <a:schemeClr val="tx1">
                    <a:lumMod val="50000"/>
                  </a:schemeClr>
                </a:solidFill>
                <a:latin typeface="Times New Roman" pitchFamily="18" charset="0"/>
                <a:cs typeface="Times New Roman" pitchFamily="18" charset="0"/>
              </a:rPr>
              <a:t>На </a:t>
            </a:r>
            <a:r>
              <a:rPr lang="uk-UA" sz="2000" b="0" dirty="0">
                <a:solidFill>
                  <a:schemeClr val="tx1">
                    <a:lumMod val="50000"/>
                  </a:schemeClr>
                </a:solidFill>
                <a:latin typeface="Times New Roman" pitchFamily="18" charset="0"/>
                <a:cs typeface="Times New Roman" pitchFamily="18" charset="0"/>
              </a:rPr>
              <a:t>розвиток процесів регіоналізації має вплив </a:t>
            </a:r>
            <a:r>
              <a:rPr lang="uk-UA" sz="2000" b="0" dirty="0" err="1">
                <a:solidFill>
                  <a:schemeClr val="tx1">
                    <a:lumMod val="50000"/>
                  </a:schemeClr>
                </a:solidFill>
                <a:latin typeface="Times New Roman" pitchFamily="18" charset="0"/>
                <a:cs typeface="Times New Roman" pitchFamily="18" charset="0"/>
              </a:rPr>
              <a:t>дія</a:t>
            </a:r>
            <a:r>
              <a:rPr lang="uk-UA" sz="2000" b="0" dirty="0">
                <a:solidFill>
                  <a:schemeClr val="tx1">
                    <a:lumMod val="50000"/>
                  </a:schemeClr>
                </a:solidFill>
                <a:latin typeface="Times New Roman" pitchFamily="18" charset="0"/>
                <a:cs typeface="Times New Roman" pitchFamily="18" charset="0"/>
              </a:rPr>
              <a:t>льність ТНК, під впливом яких тренд набуває нових характеристик. </a:t>
            </a:r>
            <a:r>
              <a:rPr lang="uk-UA" sz="2000" b="0" i="1" dirty="0">
                <a:solidFill>
                  <a:schemeClr val="tx1">
                    <a:lumMod val="50000"/>
                  </a:schemeClr>
                </a:solidFill>
                <a:latin typeface="Times New Roman" pitchFamily="18" charset="0"/>
                <a:cs typeface="Times New Roman" pitchFamily="18" charset="0"/>
              </a:rPr>
              <a:t>Це проявляється в об’єднанні національних ринків в межах території, яку, з огляду на однорідність певних характеристик та взаємозалежність господарських зв’язків, можна класифікувати як регіон. ТНК – рушійна сила економічної регіоналізації, що пов’язана з особливостями регіонального розвитку територій та держав, кожній з яких притаманні приблизно однакові рівні економічного розвитку, внутрішня міграція капіталів, робочої сили, кооперація та спеціалізація виробництва. </a:t>
            </a:r>
            <a:r>
              <a:rPr lang="uk-UA" sz="2000" b="0" dirty="0">
                <a:solidFill>
                  <a:schemeClr val="tx1">
                    <a:lumMod val="50000"/>
                  </a:schemeClr>
                </a:solidFill>
                <a:latin typeface="Times New Roman" pitchFamily="18" charset="0"/>
                <a:cs typeface="Times New Roman" pitchFamily="18" charset="0"/>
              </a:rPr>
              <a:t>Згідно з деякими футуристичними оцінками в майбутньому процеси регіоналізації відіграватимуть ключову роль у світовому розвитку, оскільки можуть стати причиною поділу світу на декілька потужних регіональних утворень</a:t>
            </a:r>
            <a:r>
              <a:rPr lang="uk-UA" sz="20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endParaRPr lang="uk-UA" sz="20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endParaRPr lang="uk-UA" sz="200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765409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500" b="1" i="1" u="sng" dirty="0" err="1">
                <a:latin typeface="Times New Roman" pitchFamily="18" charset="0"/>
                <a:cs typeface="Times New Roman" pitchFamily="18" charset="0"/>
              </a:rPr>
              <a:t>Відмінності</a:t>
            </a:r>
            <a:r>
              <a:rPr lang="ru-RU" sz="2500" b="1" i="1" u="sng" dirty="0">
                <a:latin typeface="Times New Roman" pitchFamily="18" charset="0"/>
                <a:cs typeface="Times New Roman" pitchFamily="18" charset="0"/>
              </a:rPr>
              <a:t> </a:t>
            </a:r>
            <a:r>
              <a:rPr lang="ru-RU" sz="2500" b="1" i="1" u="sng" dirty="0" err="1">
                <a:latin typeface="Times New Roman" pitchFamily="18" charset="0"/>
                <a:cs typeface="Times New Roman" pitchFamily="18" charset="0"/>
              </a:rPr>
              <a:t>регіоналізації</a:t>
            </a:r>
            <a:r>
              <a:rPr lang="ru-RU" sz="2500" b="1" i="1" u="sng" dirty="0">
                <a:latin typeface="Times New Roman" pitchFamily="18" charset="0"/>
                <a:cs typeface="Times New Roman" pitchFamily="18" charset="0"/>
              </a:rPr>
              <a:t> </a:t>
            </a:r>
            <a:r>
              <a:rPr lang="ru-RU" sz="2500" b="1" i="1" u="sng" dirty="0" err="1">
                <a:latin typeface="Times New Roman" pitchFamily="18" charset="0"/>
                <a:cs typeface="Times New Roman" pitchFamily="18" charset="0"/>
              </a:rPr>
              <a:t>від</a:t>
            </a:r>
            <a:r>
              <a:rPr lang="ru-RU" sz="2500" b="1" i="1" u="sng" dirty="0">
                <a:latin typeface="Times New Roman" pitchFamily="18" charset="0"/>
                <a:cs typeface="Times New Roman" pitchFamily="18" charset="0"/>
              </a:rPr>
              <a:t> </a:t>
            </a:r>
            <a:r>
              <a:rPr lang="ru-RU" sz="2500" b="1" i="1" u="sng" dirty="0" err="1">
                <a:latin typeface="Times New Roman" pitchFamily="18" charset="0"/>
                <a:cs typeface="Times New Roman" pitchFamily="18" charset="0"/>
              </a:rPr>
              <a:t>глобалізації</a:t>
            </a:r>
            <a:r>
              <a:rPr lang="ru-RU" sz="2500" b="1" i="1" u="sng" dirty="0">
                <a:latin typeface="Times New Roman" pitchFamily="18" charset="0"/>
                <a:cs typeface="Times New Roman" pitchFamily="18" charset="0"/>
              </a:rPr>
              <a:t> в </a:t>
            </a:r>
            <a:r>
              <a:rPr lang="ru-RU" sz="2500" b="1" i="1" u="sng" dirty="0" err="1">
                <a:latin typeface="Times New Roman" pitchFamily="18" charset="0"/>
                <a:cs typeface="Times New Roman" pitchFamily="18" charset="0"/>
              </a:rPr>
              <a:t>загальному</a:t>
            </a:r>
            <a:r>
              <a:rPr lang="ru-RU" sz="2500" b="1" i="1" u="sng" dirty="0">
                <a:latin typeface="Times New Roman" pitchFamily="18" charset="0"/>
                <a:cs typeface="Times New Roman" pitchFamily="18" charset="0"/>
              </a:rPr>
              <a:t> </a:t>
            </a:r>
            <a:r>
              <a:rPr lang="ru-RU" sz="2500" b="1" i="1" u="sng" dirty="0" err="1">
                <a:latin typeface="Times New Roman" pitchFamily="18" charset="0"/>
                <a:cs typeface="Times New Roman" pitchFamily="18" charset="0"/>
              </a:rPr>
              <a:t>вигляді</a:t>
            </a:r>
            <a:r>
              <a:rPr lang="ru-RU" sz="2500" b="1" i="1" u="sng" dirty="0">
                <a:latin typeface="Times New Roman" pitchFamily="18" charset="0"/>
                <a:cs typeface="Times New Roman" pitchFamily="18" charset="0"/>
              </a:rPr>
              <a:t> </a:t>
            </a:r>
            <a:r>
              <a:rPr lang="ru-RU" sz="2500" b="1" i="1" u="sng" dirty="0" err="1">
                <a:latin typeface="Times New Roman" pitchFamily="18" charset="0"/>
                <a:cs typeface="Times New Roman" pitchFamily="18" charset="0"/>
              </a:rPr>
              <a:t>можна</a:t>
            </a:r>
            <a:r>
              <a:rPr lang="ru-RU" sz="2500" b="1" i="1" u="sng" dirty="0">
                <a:latin typeface="Times New Roman" pitchFamily="18" charset="0"/>
                <a:cs typeface="Times New Roman" pitchFamily="18" charset="0"/>
              </a:rPr>
              <a:t> </a:t>
            </a:r>
            <a:r>
              <a:rPr lang="ru-RU" sz="2500" b="1" i="1" u="sng" dirty="0" err="1">
                <a:latin typeface="Times New Roman" pitchFamily="18" charset="0"/>
                <a:cs typeface="Times New Roman" pitchFamily="18" charset="0"/>
              </a:rPr>
              <a:t>представити</a:t>
            </a:r>
            <a:r>
              <a:rPr lang="ru-RU" sz="2500" b="1" i="1" u="sng" dirty="0">
                <a:latin typeface="Times New Roman" pitchFamily="18" charset="0"/>
                <a:cs typeface="Times New Roman" pitchFamily="18" charset="0"/>
              </a:rPr>
              <a:t> </a:t>
            </a:r>
            <a:r>
              <a:rPr lang="ru-RU" sz="2500" b="1" i="1" u="sng" dirty="0" err="1">
                <a:latin typeface="Times New Roman" pitchFamily="18" charset="0"/>
                <a:cs typeface="Times New Roman" pitchFamily="18" charset="0"/>
              </a:rPr>
              <a:t>наступним</a:t>
            </a:r>
            <a:r>
              <a:rPr lang="ru-RU" sz="2500" b="1" i="1" u="sng" dirty="0">
                <a:latin typeface="Times New Roman" pitchFamily="18" charset="0"/>
                <a:cs typeface="Times New Roman" pitchFamily="18" charset="0"/>
              </a:rPr>
              <a:t> чином:</a:t>
            </a:r>
            <a:endParaRPr lang="uk-UA" sz="2500" b="1" i="1" u="sng" dirty="0">
              <a:latin typeface="Times New Roman" pitchFamily="18" charset="0"/>
              <a:cs typeface="Times New Roman" pitchFamily="18" charset="0"/>
            </a:endParaRPr>
          </a:p>
        </p:txBody>
      </p:sp>
      <p:sp>
        <p:nvSpPr>
          <p:cNvPr id="3" name="Місце для тексту 2"/>
          <p:cNvSpPr>
            <a:spLocks noGrp="1"/>
          </p:cNvSpPr>
          <p:nvPr>
            <p:ph type="body" sz="quarter" idx="10"/>
          </p:nvPr>
        </p:nvSpPr>
        <p:spPr>
          <a:xfrm>
            <a:off x="287867" y="1058334"/>
            <a:ext cx="11569171" cy="4712230"/>
          </a:xfrm>
        </p:spPr>
        <p:txBody>
          <a:bodyPr/>
          <a:lstStyle/>
          <a:p>
            <a:pPr algn="just">
              <a:lnSpc>
                <a:spcPct val="100000"/>
              </a:lnSpc>
              <a:spcBef>
                <a:spcPts val="0"/>
              </a:spcBef>
            </a:pPr>
            <a:r>
              <a:rPr lang="uk-UA" sz="2000" b="0" dirty="0" smtClean="0">
                <a:latin typeface="Times New Roman" pitchFamily="18" charset="0"/>
                <a:cs typeface="Times New Roman" pitchFamily="18" charset="0"/>
              </a:rPr>
              <a:t>Регіоналізація </a:t>
            </a:r>
            <a:r>
              <a:rPr lang="uk-UA" sz="2000" b="0" dirty="0">
                <a:latin typeface="Times New Roman" pitchFamily="18" charset="0"/>
                <a:cs typeface="Times New Roman" pitchFamily="18" charset="0"/>
              </a:rPr>
              <a:t>звичайно ґрунтується на правових основах з урахуванням рівноправності сторін. Глобалізація - це не юридичне поняття, і, як правило, диктується силовими центрами. </a:t>
            </a:r>
            <a:endParaRPr lang="uk-UA" sz="2000" b="0" dirty="0" smtClean="0">
              <a:latin typeface="Times New Roman" pitchFamily="18" charset="0"/>
              <a:cs typeface="Times New Roman" pitchFamily="18" charset="0"/>
            </a:endParaRPr>
          </a:p>
          <a:p>
            <a:pPr marL="0" indent="0" algn="just">
              <a:lnSpc>
                <a:spcPct val="100000"/>
              </a:lnSpc>
              <a:spcBef>
                <a:spcPts val="0"/>
              </a:spcBef>
              <a:buNone/>
            </a:pPr>
            <a:endParaRPr lang="uk-UA" sz="2000" b="0" dirty="0" smtClean="0">
              <a:latin typeface="Times New Roman" pitchFamily="18" charset="0"/>
              <a:cs typeface="Times New Roman" pitchFamily="18" charset="0"/>
            </a:endParaRPr>
          </a:p>
          <a:p>
            <a:pPr algn="just">
              <a:lnSpc>
                <a:spcPct val="100000"/>
              </a:lnSpc>
              <a:spcBef>
                <a:spcPts val="0"/>
              </a:spcBef>
            </a:pPr>
            <a:r>
              <a:rPr lang="uk-UA" sz="2000" b="0" dirty="0" smtClean="0">
                <a:latin typeface="Times New Roman" pitchFamily="18" charset="0"/>
                <a:cs typeface="Times New Roman" pitchFamily="18" charset="0"/>
              </a:rPr>
              <a:t>Регіональне </a:t>
            </a:r>
            <a:r>
              <a:rPr lang="uk-UA" sz="2000" b="0" dirty="0">
                <a:latin typeface="Times New Roman" pitchFamily="18" charset="0"/>
                <a:cs typeface="Times New Roman" pitchFamily="18" charset="0"/>
              </a:rPr>
              <a:t>об'єднання відбувається між близькими територіально, соціально й економічно подібними за своїм характером країнами. Глобалізація включає у свою орбіту й прямо протилежні по всіх параметрах країни й соціуми. </a:t>
            </a:r>
            <a:endParaRPr lang="uk-UA" sz="2000" b="0" dirty="0" smtClean="0">
              <a:latin typeface="Times New Roman" pitchFamily="18" charset="0"/>
              <a:cs typeface="Times New Roman" pitchFamily="18" charset="0"/>
            </a:endParaRPr>
          </a:p>
          <a:p>
            <a:pPr marL="0" indent="0" algn="just">
              <a:lnSpc>
                <a:spcPct val="100000"/>
              </a:lnSpc>
              <a:spcBef>
                <a:spcPts val="0"/>
              </a:spcBef>
              <a:buNone/>
            </a:pPr>
            <a:endParaRPr lang="uk-UA" sz="2000" b="0" dirty="0" smtClean="0">
              <a:latin typeface="Times New Roman" pitchFamily="18" charset="0"/>
              <a:cs typeface="Times New Roman" pitchFamily="18" charset="0"/>
            </a:endParaRPr>
          </a:p>
          <a:p>
            <a:pPr algn="just">
              <a:lnSpc>
                <a:spcPct val="100000"/>
              </a:lnSpc>
              <a:spcBef>
                <a:spcPts val="0"/>
              </a:spcBef>
            </a:pPr>
            <a:r>
              <a:rPr lang="uk-UA" sz="2000" b="0" dirty="0" smtClean="0">
                <a:latin typeface="Times New Roman" pitchFamily="18" charset="0"/>
                <a:cs typeface="Times New Roman" pitchFamily="18" charset="0"/>
              </a:rPr>
              <a:t>В </a:t>
            </a:r>
            <a:r>
              <a:rPr lang="uk-UA" sz="2000" b="0" dirty="0">
                <a:latin typeface="Times New Roman" pitchFamily="18" charset="0"/>
                <a:cs typeface="Times New Roman" pitchFamily="18" charset="0"/>
              </a:rPr>
              <a:t>регіональному об’єднанні всі країни мають свою частку вигід від об'єднання. Глобалізація призводить до різкої різниці між багатими та бідними </a:t>
            </a:r>
            <a:r>
              <a:rPr lang="uk-UA" sz="2000" b="0" dirty="0" smtClean="0">
                <a:latin typeface="Times New Roman" pitchFamily="18" charset="0"/>
                <a:cs typeface="Times New Roman" pitchFamily="18" charset="0"/>
              </a:rPr>
              <a:t>країнами.</a:t>
            </a:r>
          </a:p>
          <a:p>
            <a:pPr algn="just">
              <a:lnSpc>
                <a:spcPct val="100000"/>
              </a:lnSpc>
              <a:spcBef>
                <a:spcPts val="0"/>
              </a:spcBef>
            </a:pPr>
            <a:endParaRPr lang="uk-UA" sz="2000" b="0" dirty="0">
              <a:latin typeface="Times New Roman" pitchFamily="18" charset="0"/>
              <a:cs typeface="Times New Roman" pitchFamily="18" charset="0"/>
            </a:endParaRPr>
          </a:p>
          <a:p>
            <a:pPr algn="just">
              <a:lnSpc>
                <a:spcPct val="100000"/>
              </a:lnSpc>
              <a:spcBef>
                <a:spcPts val="0"/>
              </a:spcBef>
            </a:pPr>
            <a:r>
              <a:rPr lang="uk-UA" sz="2000" b="0" dirty="0" smtClean="0">
                <a:latin typeface="Times New Roman" pitchFamily="18" charset="0"/>
                <a:cs typeface="Times New Roman" pitchFamily="18" charset="0"/>
              </a:rPr>
              <a:t>Усередині </a:t>
            </a:r>
            <a:r>
              <a:rPr lang="uk-UA" sz="2000" b="0" dirty="0">
                <a:latin typeface="Times New Roman" pitchFamily="18" charset="0"/>
                <a:cs typeface="Times New Roman" pitchFamily="18" charset="0"/>
              </a:rPr>
              <a:t>- регіональні пільги й свободи призначені тільки для </a:t>
            </a:r>
            <a:r>
              <a:rPr lang="uk-UA" sz="2000" b="0" dirty="0" smtClean="0">
                <a:latin typeface="Times New Roman" pitchFamily="18" charset="0"/>
                <a:cs typeface="Times New Roman" pitchFamily="18" charset="0"/>
              </a:rPr>
              <a:t>країн учасниць</a:t>
            </a:r>
            <a:r>
              <a:rPr lang="uk-UA" sz="2000" b="0" dirty="0">
                <a:latin typeface="Times New Roman" pitchFamily="18" charset="0"/>
                <a:cs typeface="Times New Roman" pitchFamily="18" charset="0"/>
              </a:rPr>
              <a:t>. Країни-аутсайдери фактично в більшій меншій мері дискримінуються. Глобалізація принципово необмежено </a:t>
            </a:r>
            <a:r>
              <a:rPr lang="uk-UA" sz="2000" b="0" dirty="0" err="1" smtClean="0">
                <a:latin typeface="Times New Roman" pitchFamily="18" charset="0"/>
                <a:cs typeface="Times New Roman" pitchFamily="18" charset="0"/>
              </a:rPr>
              <a:t>лібералізірована</a:t>
            </a:r>
            <a:r>
              <a:rPr lang="uk-UA" sz="2000" b="0" dirty="0">
                <a:latin typeface="Times New Roman" pitchFamily="18" charset="0"/>
                <a:cs typeface="Times New Roman" pitchFamily="18" charset="0"/>
              </a:rPr>
              <a:t>. Вигоди вільної конкуренції формально поширюються на всіх, фактично - на найсильніших.</a:t>
            </a:r>
          </a:p>
        </p:txBody>
      </p:sp>
    </p:spTree>
    <p:extLst>
      <p:ext uri="{BB962C8B-B14F-4D97-AF65-F5344CB8AC3E}">
        <p14:creationId xmlns:p14="http://schemas.microsoft.com/office/powerpoint/2010/main" val="3372598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27001" y="177800"/>
            <a:ext cx="11730038" cy="5592763"/>
          </a:xfrm>
        </p:spPr>
        <p:txBody>
          <a:bodyPr/>
          <a:lstStyle/>
          <a:p>
            <a:pPr marL="0" indent="0" algn="ctr">
              <a:buNone/>
            </a:pPr>
            <a:r>
              <a:rPr lang="uk-UA" sz="2500" dirty="0">
                <a:latin typeface="Times New Roman" pitchFamily="18" charset="0"/>
                <a:cs typeface="Times New Roman" pitchFamily="18" charset="0"/>
              </a:rPr>
              <a:t>2. Новий регіоналізм: сутність та основні риси. </a:t>
            </a:r>
            <a:r>
              <a:rPr lang="ru-RU" sz="2500" dirty="0" err="1">
                <a:latin typeface="Times New Roman" pitchFamily="18" charset="0"/>
                <a:cs typeface="Times New Roman" pitchFamily="18" charset="0"/>
              </a:rPr>
              <a:t>Переваги</a:t>
            </a:r>
            <a:r>
              <a:rPr lang="ru-RU" sz="2500" dirty="0">
                <a:latin typeface="Times New Roman" pitchFamily="18" charset="0"/>
                <a:cs typeface="Times New Roman" pitchFamily="18" charset="0"/>
              </a:rPr>
              <a:t> та </a:t>
            </a:r>
            <a:r>
              <a:rPr lang="ru-RU" sz="2500" dirty="0" err="1">
                <a:latin typeface="Times New Roman" pitchFamily="18" charset="0"/>
                <a:cs typeface="Times New Roman" pitchFamily="18" charset="0"/>
              </a:rPr>
              <a:t>недоліки</a:t>
            </a:r>
            <a:r>
              <a:rPr lang="ru-RU" sz="2500" dirty="0">
                <a:latin typeface="Times New Roman" pitchFamily="18" charset="0"/>
                <a:cs typeface="Times New Roman" pitchFamily="18" charset="0"/>
              </a:rPr>
              <a:t> «нового </a:t>
            </a:r>
            <a:r>
              <a:rPr lang="ru-RU" sz="2500" dirty="0" err="1">
                <a:latin typeface="Times New Roman" pitchFamily="18" charset="0"/>
                <a:cs typeface="Times New Roman" pitchFamily="18" charset="0"/>
              </a:rPr>
              <a:t>регіоналізму</a:t>
            </a:r>
            <a:r>
              <a:rPr lang="ru-RU" sz="2500" dirty="0" smtClean="0">
                <a:latin typeface="Times New Roman" pitchFamily="18" charset="0"/>
                <a:cs typeface="Times New Roman" pitchFamily="18" charset="0"/>
              </a:rPr>
              <a:t>».</a:t>
            </a:r>
          </a:p>
          <a:p>
            <a:pPr marL="0" indent="0" algn="ctr">
              <a:buNone/>
            </a:pPr>
            <a:endParaRPr lang="ru-RU" sz="2500" dirty="0">
              <a:latin typeface="Times New Roman" pitchFamily="18" charset="0"/>
              <a:cs typeface="Times New Roman" pitchFamily="18" charset="0"/>
            </a:endParaRPr>
          </a:p>
          <a:p>
            <a:pPr marL="0" indent="457200" algn="just">
              <a:lnSpc>
                <a:spcPct val="100000"/>
              </a:lnSpc>
              <a:spcBef>
                <a:spcPts val="0"/>
              </a:spcBef>
              <a:buNone/>
            </a:pPr>
            <a:r>
              <a:rPr lang="ru-RU" sz="2000" b="0" dirty="0" smtClean="0">
                <a:solidFill>
                  <a:schemeClr val="tx1">
                    <a:lumMod val="50000"/>
                  </a:schemeClr>
                </a:solidFill>
                <a:latin typeface="Times New Roman" pitchFamily="18" charset="0"/>
                <a:cs typeface="Times New Roman" pitchFamily="18" charset="0"/>
              </a:rPr>
              <a:t>З </a:t>
            </a:r>
            <a:r>
              <a:rPr lang="ru-RU" sz="2000" b="0" dirty="0" err="1">
                <a:solidFill>
                  <a:schemeClr val="tx1">
                    <a:lumMod val="50000"/>
                  </a:schemeClr>
                </a:solidFill>
                <a:latin typeface="Times New Roman" pitchFamily="18" charset="0"/>
                <a:cs typeface="Times New Roman" pitchFamily="18" charset="0"/>
              </a:rPr>
              <a:t>кінця</a:t>
            </a:r>
            <a:r>
              <a:rPr lang="ru-RU" sz="2000" b="0" dirty="0">
                <a:solidFill>
                  <a:schemeClr val="tx1">
                    <a:lumMod val="50000"/>
                  </a:schemeClr>
                </a:solidFill>
                <a:latin typeface="Times New Roman" pitchFamily="18" charset="0"/>
                <a:cs typeface="Times New Roman" pitchFamily="18" charset="0"/>
              </a:rPr>
              <a:t> 1980-х </a:t>
            </a:r>
            <a:r>
              <a:rPr lang="ru-RU" sz="2000" b="0" dirty="0" err="1">
                <a:solidFill>
                  <a:schemeClr val="tx1">
                    <a:lumMod val="50000"/>
                  </a:schemeClr>
                </a:solidFill>
                <a:latin typeface="Times New Roman" pitchFamily="18" charset="0"/>
                <a:cs typeface="Times New Roman" pitchFamily="18" charset="0"/>
              </a:rPr>
              <a:t>років</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почалася</a:t>
            </a:r>
            <a:r>
              <a:rPr lang="ru-RU" sz="2000" b="0" dirty="0">
                <a:solidFill>
                  <a:schemeClr val="tx1">
                    <a:lumMod val="50000"/>
                  </a:schemeClr>
                </a:solidFill>
                <a:latin typeface="Times New Roman" pitchFamily="18" charset="0"/>
                <a:cs typeface="Times New Roman" pitchFamily="18" charset="0"/>
              </a:rPr>
              <a:t> нова </a:t>
            </a:r>
            <a:r>
              <a:rPr lang="ru-RU" sz="2000" b="0" u="sng" dirty="0" err="1">
                <a:solidFill>
                  <a:schemeClr val="tx1">
                    <a:lumMod val="50000"/>
                  </a:schemeClr>
                </a:solidFill>
                <a:latin typeface="Times New Roman" pitchFamily="18" charset="0"/>
                <a:cs typeface="Times New Roman" pitchFamily="18" charset="0"/>
              </a:rPr>
              <a:t>хвиля</a:t>
            </a:r>
            <a:r>
              <a:rPr lang="ru-RU" sz="2000" b="0" u="sng" dirty="0">
                <a:solidFill>
                  <a:schemeClr val="tx1">
                    <a:lumMod val="50000"/>
                  </a:schemeClr>
                </a:solidFill>
                <a:latin typeface="Times New Roman" pitchFamily="18" charset="0"/>
                <a:cs typeface="Times New Roman" pitchFamily="18" charset="0"/>
              </a:rPr>
              <a:t> </a:t>
            </a:r>
            <a:r>
              <a:rPr lang="ru-RU" sz="2000" b="0" u="sng" dirty="0" err="1">
                <a:solidFill>
                  <a:schemeClr val="tx1">
                    <a:lumMod val="50000"/>
                  </a:schemeClr>
                </a:solidFill>
                <a:latin typeface="Times New Roman" pitchFamily="18" charset="0"/>
                <a:cs typeface="Times New Roman" pitchFamily="18" charset="0"/>
              </a:rPr>
              <a:t>регіоналізму</a:t>
            </a:r>
            <a:r>
              <a:rPr lang="ru-RU" sz="2000" b="0" u="sng" dirty="0">
                <a:solidFill>
                  <a:schemeClr val="tx1">
                    <a:lumMod val="50000"/>
                  </a:schemeClr>
                </a:solidFill>
                <a:latin typeface="Times New Roman" pitchFamily="18" charset="0"/>
                <a:cs typeface="Times New Roman" pitchFamily="18" charset="0"/>
              </a:rPr>
              <a:t>. </a:t>
            </a:r>
            <a:r>
              <a:rPr lang="ru-RU" sz="2000" b="0" dirty="0">
                <a:solidFill>
                  <a:schemeClr val="tx1">
                    <a:lumMod val="50000"/>
                  </a:schemeClr>
                </a:solidFill>
                <a:latin typeface="Times New Roman" pitchFamily="18" charset="0"/>
                <a:cs typeface="Times New Roman" pitchFamily="18" charset="0"/>
              </a:rPr>
              <a:t>І </a:t>
            </a:r>
            <a:r>
              <a:rPr lang="ru-RU" sz="2000" b="0" dirty="0" err="1">
                <a:solidFill>
                  <a:schemeClr val="tx1">
                    <a:lumMod val="50000"/>
                  </a:schemeClr>
                </a:solidFill>
                <a:latin typeface="Times New Roman" pitchFamily="18" charset="0"/>
                <a:cs typeface="Times New Roman" pitchFamily="18" charset="0"/>
              </a:rPr>
              <a:t>знову</a:t>
            </a:r>
            <a:r>
              <a:rPr lang="ru-RU" sz="2000" b="0" dirty="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її</a:t>
            </a:r>
            <a:r>
              <a:rPr lang="ru-RU" sz="2000" b="0" dirty="0" smtClean="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стимулював</a:t>
            </a:r>
            <a:r>
              <a:rPr lang="ru-RU" sz="2000" b="0" dirty="0" smtClean="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функціональний</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тиск</a:t>
            </a:r>
            <a:r>
              <a:rPr lang="ru-RU" sz="2000" b="0" dirty="0">
                <a:solidFill>
                  <a:schemeClr val="tx1">
                    <a:lumMod val="50000"/>
                  </a:schemeClr>
                </a:solidFill>
                <a:latin typeface="Times New Roman" pitchFamily="18" charset="0"/>
                <a:cs typeface="Times New Roman" pitchFamily="18" charset="0"/>
              </a:rPr>
              <a:t> у </a:t>
            </a:r>
            <a:r>
              <a:rPr lang="ru-RU" sz="2000" b="0" dirty="0" err="1">
                <a:solidFill>
                  <a:schemeClr val="tx1">
                    <a:lumMod val="50000"/>
                  </a:schemeClr>
                </a:solidFill>
                <a:latin typeface="Times New Roman" pitchFamily="18" charset="0"/>
                <a:cs typeface="Times New Roman" pitchFamily="18" charset="0"/>
              </a:rPr>
              <a:t>поєднанні</a:t>
            </a:r>
            <a:r>
              <a:rPr lang="ru-RU" sz="2000" b="0" dirty="0">
                <a:solidFill>
                  <a:schemeClr val="tx1">
                    <a:lumMod val="50000"/>
                  </a:schemeClr>
                </a:solidFill>
                <a:latin typeface="Times New Roman" pitchFamily="18" charset="0"/>
                <a:cs typeface="Times New Roman" pitchFamily="18" charset="0"/>
              </a:rPr>
              <a:t> з </a:t>
            </a:r>
            <a:r>
              <a:rPr lang="ru-RU" sz="2000" b="0" dirty="0" err="1">
                <a:solidFill>
                  <a:schemeClr val="tx1">
                    <a:lumMod val="50000"/>
                  </a:schemeClr>
                </a:solidFill>
                <a:latin typeface="Times New Roman" pitchFamily="18" charset="0"/>
                <a:cs typeface="Times New Roman" pitchFamily="18" charset="0"/>
              </a:rPr>
              <a:t>новими</a:t>
            </a:r>
            <a:r>
              <a:rPr lang="ru-RU" sz="2000" b="0" dirty="0">
                <a:solidFill>
                  <a:schemeClr val="tx1">
                    <a:lumMod val="50000"/>
                  </a:schemeClr>
                </a:solidFill>
                <a:latin typeface="Times New Roman" pitchFamily="18" charset="0"/>
                <a:cs typeface="Times New Roman" pitchFamily="18" charset="0"/>
              </a:rPr>
              <a:t> формами </a:t>
            </a:r>
            <a:r>
              <a:rPr lang="ru-RU" sz="2000" b="0" dirty="0" err="1" smtClean="0">
                <a:solidFill>
                  <a:schemeClr val="tx1">
                    <a:lumMod val="50000"/>
                  </a:schemeClr>
                </a:solidFill>
                <a:latin typeface="Times New Roman" pitchFamily="18" charset="0"/>
                <a:cs typeface="Times New Roman" pitchFamily="18" charset="0"/>
              </a:rPr>
              <a:t>політичної</a:t>
            </a:r>
            <a:r>
              <a:rPr lang="ru-RU" sz="2000" b="0" dirty="0" smtClean="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мобілізації</a:t>
            </a:r>
            <a:r>
              <a:rPr lang="ru-RU" sz="2000" b="0" dirty="0" smtClean="0">
                <a:solidFill>
                  <a:schemeClr val="tx1">
                    <a:lumMod val="50000"/>
                  </a:schemeClr>
                </a:solidFill>
                <a:latin typeface="Times New Roman" pitchFamily="18" charset="0"/>
                <a:cs typeface="Times New Roman" pitchFamily="18" charset="0"/>
              </a:rPr>
              <a:t> </a:t>
            </a:r>
            <a:r>
              <a:rPr lang="ru-RU" sz="2000" b="0" dirty="0">
                <a:solidFill>
                  <a:schemeClr val="tx1">
                    <a:lumMod val="50000"/>
                  </a:schemeClr>
                </a:solidFill>
                <a:latin typeface="Times New Roman" pitchFamily="18" charset="0"/>
                <a:cs typeface="Times New Roman" pitchFamily="18" charset="0"/>
              </a:rPr>
              <a:t>та переглядом </a:t>
            </a:r>
            <a:r>
              <a:rPr lang="ru-RU" sz="2000" b="0" dirty="0" err="1">
                <a:solidFill>
                  <a:schemeClr val="tx1">
                    <a:lumMod val="50000"/>
                  </a:schemeClr>
                </a:solidFill>
                <a:latin typeface="Times New Roman" pitchFamily="18" charset="0"/>
                <a:cs typeface="Times New Roman" pitchFamily="18" charset="0"/>
              </a:rPr>
              <a:t>соціального</a:t>
            </a:r>
            <a:r>
              <a:rPr lang="ru-RU" sz="2000" b="0" dirty="0">
                <a:solidFill>
                  <a:schemeClr val="tx1">
                    <a:lumMod val="50000"/>
                  </a:schemeClr>
                </a:solidFill>
                <a:latin typeface="Times New Roman" pitchFamily="18" charset="0"/>
                <a:cs typeface="Times New Roman" pitchFamily="18" charset="0"/>
              </a:rPr>
              <a:t> й </a:t>
            </a:r>
            <a:r>
              <a:rPr lang="ru-RU" sz="2000" b="0" dirty="0" err="1">
                <a:solidFill>
                  <a:schemeClr val="tx1">
                    <a:lumMod val="50000"/>
                  </a:schemeClr>
                </a:solidFill>
                <a:latin typeface="Times New Roman" pitchFamily="18" charset="0"/>
                <a:cs typeface="Times New Roman" pitchFamily="18" charset="0"/>
              </a:rPr>
              <a:t>економічного</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значення</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території</a:t>
            </a:r>
            <a:r>
              <a:rPr lang="ru-RU" sz="2000" b="0" dirty="0">
                <a:solidFill>
                  <a:schemeClr val="tx1">
                    <a:lumMod val="50000"/>
                  </a:schemeClr>
                </a:solidFill>
                <a:latin typeface="Times New Roman" pitchFamily="18" charset="0"/>
                <a:cs typeface="Times New Roman" pitchFamily="18" charset="0"/>
              </a:rPr>
              <a:t>, </a:t>
            </a:r>
            <a:r>
              <a:rPr lang="ru-RU" sz="2000" b="0" dirty="0" smtClean="0">
                <a:solidFill>
                  <a:schemeClr val="tx1">
                    <a:lumMod val="50000"/>
                  </a:schemeClr>
                </a:solidFill>
                <a:latin typeface="Times New Roman" pitchFamily="18" charset="0"/>
                <a:cs typeface="Times New Roman" pitchFamily="18" charset="0"/>
              </a:rPr>
              <a:t>але на </a:t>
            </a:r>
            <a:r>
              <a:rPr lang="ru-RU" sz="2000" b="0" dirty="0" err="1">
                <a:solidFill>
                  <a:schemeClr val="tx1">
                    <a:lumMod val="50000"/>
                  </a:schemeClr>
                </a:solidFill>
                <a:latin typeface="Times New Roman" pitchFamily="18" charset="0"/>
                <a:cs typeface="Times New Roman" pitchFamily="18" charset="0"/>
              </a:rPr>
              <a:t>цей</a:t>
            </a:r>
            <a:r>
              <a:rPr lang="ru-RU" sz="2000" b="0" dirty="0">
                <a:solidFill>
                  <a:schemeClr val="tx1">
                    <a:lumMod val="50000"/>
                  </a:schemeClr>
                </a:solidFill>
                <a:latin typeface="Times New Roman" pitchFamily="18" charset="0"/>
                <a:cs typeface="Times New Roman" pitchFamily="18" charset="0"/>
              </a:rPr>
              <a:t> раз контекст </a:t>
            </a:r>
            <a:r>
              <a:rPr lang="ru-RU" sz="2000" b="0" dirty="0" err="1">
                <a:solidFill>
                  <a:schemeClr val="tx1">
                    <a:lumMod val="50000"/>
                  </a:schemeClr>
                </a:solidFill>
                <a:latin typeface="Times New Roman" pitchFamily="18" charset="0"/>
                <a:cs typeface="Times New Roman" pitchFamily="18" charset="0"/>
              </a:rPr>
              <a:t>переймався</a:t>
            </a:r>
            <a:r>
              <a:rPr lang="ru-RU" sz="2000" b="0" dirty="0">
                <a:solidFill>
                  <a:schemeClr val="tx1">
                    <a:lumMod val="50000"/>
                  </a:schemeClr>
                </a:solidFill>
                <a:latin typeface="Times New Roman" pitchFamily="18" charset="0"/>
                <a:cs typeface="Times New Roman" pitchFamily="18" charset="0"/>
              </a:rPr>
              <a:t> не </a:t>
            </a:r>
            <a:r>
              <a:rPr lang="ru-RU" sz="2000" b="0" dirty="0" err="1">
                <a:solidFill>
                  <a:schemeClr val="tx1">
                    <a:lumMod val="50000"/>
                  </a:schemeClr>
                </a:solidFill>
                <a:latin typeface="Times New Roman" pitchFamily="18" charset="0"/>
                <a:cs typeface="Times New Roman" pitchFamily="18" charset="0"/>
              </a:rPr>
              <a:t>тільки</a:t>
            </a:r>
            <a:r>
              <a:rPr lang="ru-RU" sz="2000" b="0" dirty="0">
                <a:solidFill>
                  <a:schemeClr val="tx1">
                    <a:lumMod val="50000"/>
                  </a:schemeClr>
                </a:solidFill>
                <a:latin typeface="Times New Roman" pitchFamily="18" charset="0"/>
                <a:cs typeface="Times New Roman" pitchFamily="18" charset="0"/>
              </a:rPr>
              <a:t>, як </a:t>
            </a:r>
            <a:r>
              <a:rPr lang="ru-RU" sz="2000" b="0" dirty="0" err="1">
                <a:solidFill>
                  <a:schemeClr val="tx1">
                    <a:lumMod val="50000"/>
                  </a:schemeClr>
                </a:solidFill>
                <a:latin typeface="Times New Roman" pitchFamily="18" charset="0"/>
                <a:cs typeface="Times New Roman" pitchFamily="18" charset="0"/>
              </a:rPr>
              <a:t>раніше</a:t>
            </a:r>
            <a:r>
              <a:rPr lang="ru-RU" sz="2000" b="0" dirty="0">
                <a:solidFill>
                  <a:schemeClr val="tx1">
                    <a:lumMod val="50000"/>
                  </a:schemeClr>
                </a:solidFill>
                <a:latin typeface="Times New Roman" pitchFamily="18" charset="0"/>
                <a:cs typeface="Times New Roman" pitchFamily="18" charset="0"/>
              </a:rPr>
              <a:t>, державою, а </a:t>
            </a:r>
            <a:r>
              <a:rPr lang="ru-RU" sz="2000" b="0" dirty="0" smtClean="0">
                <a:solidFill>
                  <a:schemeClr val="tx1">
                    <a:lumMod val="50000"/>
                  </a:schemeClr>
                </a:solidFill>
                <a:latin typeface="Times New Roman" pitchFamily="18" charset="0"/>
                <a:cs typeface="Times New Roman" pitchFamily="18" charset="0"/>
              </a:rPr>
              <a:t>й </a:t>
            </a:r>
            <a:r>
              <a:rPr lang="ru-RU" sz="2000" b="0" dirty="0" err="1" smtClean="0">
                <a:solidFill>
                  <a:schemeClr val="tx1">
                    <a:lumMod val="50000"/>
                  </a:schemeClr>
                </a:solidFill>
                <a:latin typeface="Times New Roman" pitchFamily="18" charset="0"/>
                <a:cs typeface="Times New Roman" pitchFamily="18" charset="0"/>
              </a:rPr>
              <a:t>змінювалися</a:t>
            </a:r>
            <a:r>
              <a:rPr lang="ru-RU" sz="2000" b="0" dirty="0" smtClean="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міжнародним</a:t>
            </a:r>
            <a:r>
              <a:rPr lang="ru-RU" sz="2000" b="0" dirty="0">
                <a:solidFill>
                  <a:schemeClr val="tx1">
                    <a:lumMod val="50000"/>
                  </a:schemeClr>
                </a:solidFill>
                <a:latin typeface="Times New Roman" pitchFamily="18" charset="0"/>
                <a:cs typeface="Times New Roman" pitchFamily="18" charset="0"/>
              </a:rPr>
              <a:t> ринком і </a:t>
            </a:r>
            <a:r>
              <a:rPr lang="ru-RU" sz="2000" b="0" dirty="0" err="1">
                <a:solidFill>
                  <a:schemeClr val="tx1">
                    <a:lumMod val="50000"/>
                  </a:schemeClr>
                </a:solidFill>
                <a:latin typeface="Times New Roman" pitchFamily="18" charset="0"/>
                <a:cs typeface="Times New Roman" pitchFamily="18" charset="0"/>
              </a:rPr>
              <a:t>новим</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континентальним</a:t>
            </a:r>
            <a:r>
              <a:rPr lang="ru-RU" sz="2000" b="0" dirty="0">
                <a:solidFill>
                  <a:schemeClr val="tx1">
                    <a:lumMod val="50000"/>
                  </a:schemeClr>
                </a:solidFill>
                <a:latin typeface="Times New Roman" pitchFamily="18" charset="0"/>
                <a:cs typeface="Times New Roman" pitchFamily="18" charset="0"/>
              </a:rPr>
              <a:t> режимом.</a:t>
            </a:r>
          </a:p>
          <a:p>
            <a:pPr marL="0" indent="457200" algn="just">
              <a:lnSpc>
                <a:spcPct val="100000"/>
              </a:lnSpc>
              <a:spcBef>
                <a:spcPts val="0"/>
              </a:spcBef>
              <a:buNone/>
            </a:pPr>
            <a:r>
              <a:rPr lang="ru-RU" sz="2000" b="0" dirty="0" err="1">
                <a:solidFill>
                  <a:schemeClr val="tx1">
                    <a:lumMod val="50000"/>
                  </a:schemeClr>
                </a:solidFill>
                <a:latin typeface="Times New Roman" pitchFamily="18" charset="0"/>
                <a:cs typeface="Times New Roman" pitchFamily="18" charset="0"/>
              </a:rPr>
              <a:t>Регіоналізм</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більше</a:t>
            </a:r>
            <a:r>
              <a:rPr lang="ru-RU" sz="2000" b="0" dirty="0">
                <a:solidFill>
                  <a:schemeClr val="tx1">
                    <a:lumMod val="50000"/>
                  </a:schemeClr>
                </a:solidFill>
                <a:latin typeface="Times New Roman" pitchFamily="18" charset="0"/>
                <a:cs typeface="Times New Roman" pitchFamily="18" charset="0"/>
              </a:rPr>
              <a:t> не </a:t>
            </a:r>
            <a:r>
              <a:rPr lang="ru-RU" sz="2000" b="0" dirty="0" err="1">
                <a:solidFill>
                  <a:schemeClr val="tx1">
                    <a:lumMod val="50000"/>
                  </a:schemeClr>
                </a:solidFill>
                <a:latin typeface="Times New Roman" pitchFamily="18" charset="0"/>
                <a:cs typeface="Times New Roman" pitchFamily="18" charset="0"/>
              </a:rPr>
              <a:t>контролювався</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старими</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механізмами</a:t>
            </a:r>
            <a:r>
              <a:rPr lang="ru-RU" sz="2000" b="0" dirty="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територіального</a:t>
            </a:r>
            <a:r>
              <a:rPr lang="ru-RU" sz="2000" b="0" dirty="0" smtClean="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розміщення</a:t>
            </a:r>
            <a:r>
              <a:rPr lang="ru-RU" sz="2000" b="0" dirty="0" smtClean="0">
                <a:solidFill>
                  <a:schemeClr val="tx1">
                    <a:lumMod val="50000"/>
                  </a:schemeClr>
                </a:solidFill>
                <a:latin typeface="Times New Roman" pitchFamily="18" charset="0"/>
                <a:cs typeface="Times New Roman" pitchFamily="18" charset="0"/>
              </a:rPr>
              <a:t> </a:t>
            </a:r>
            <a:r>
              <a:rPr lang="ru-RU" sz="2000" b="0" dirty="0">
                <a:solidFill>
                  <a:schemeClr val="tx1">
                    <a:lumMod val="50000"/>
                  </a:schemeClr>
                </a:solidFill>
                <a:latin typeface="Times New Roman" pitchFamily="18" charset="0"/>
                <a:cs typeface="Times New Roman" pitchFamily="18" charset="0"/>
              </a:rPr>
              <a:t>та </a:t>
            </a:r>
            <a:r>
              <a:rPr lang="ru-RU" sz="2000" b="0" dirty="0" err="1">
                <a:solidFill>
                  <a:schemeClr val="tx1">
                    <a:lumMod val="50000"/>
                  </a:schemeClr>
                </a:solidFill>
                <a:latin typeface="Times New Roman" pitchFamily="18" charset="0"/>
                <a:cs typeface="Times New Roman" pitchFamily="18" charset="0"/>
              </a:rPr>
              <a:t>обміну</a:t>
            </a:r>
            <a:r>
              <a:rPr lang="ru-RU" sz="2000" b="0" dirty="0">
                <a:solidFill>
                  <a:schemeClr val="tx1">
                    <a:lumMod val="50000"/>
                  </a:schemeClr>
                </a:solidFill>
                <a:latin typeface="Times New Roman" pitchFamily="18" charset="0"/>
                <a:cs typeface="Times New Roman" pitchFamily="18" charset="0"/>
              </a:rPr>
              <a:t>, але при </a:t>
            </a:r>
            <a:r>
              <a:rPr lang="ru-RU" sz="2000" b="0" dirty="0" err="1">
                <a:solidFill>
                  <a:schemeClr val="tx1">
                    <a:lumMod val="50000"/>
                  </a:schemeClr>
                </a:solidFill>
                <a:latin typeface="Times New Roman" pitchFamily="18" charset="0"/>
                <a:cs typeface="Times New Roman" pitchFamily="18" charset="0"/>
              </a:rPr>
              <a:t>цьому</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він</a:t>
            </a:r>
            <a:r>
              <a:rPr lang="ru-RU" sz="2000" b="0" dirty="0">
                <a:solidFill>
                  <a:schemeClr val="tx1">
                    <a:lumMod val="50000"/>
                  </a:schemeClr>
                </a:solidFill>
                <a:latin typeface="Times New Roman" pitchFamily="18" charset="0"/>
                <a:cs typeface="Times New Roman" pitchFamily="18" charset="0"/>
              </a:rPr>
              <a:t> прекрасно </a:t>
            </a:r>
            <a:r>
              <a:rPr lang="ru-RU" sz="2000" b="0" dirty="0" err="1">
                <a:solidFill>
                  <a:schemeClr val="tx1">
                    <a:lumMod val="50000"/>
                  </a:schemeClr>
                </a:solidFill>
                <a:latin typeface="Times New Roman" pitchFamily="18" charset="0"/>
                <a:cs typeface="Times New Roman" pitchFamily="18" charset="0"/>
              </a:rPr>
              <a:t>вписувався</a:t>
            </a:r>
            <a:r>
              <a:rPr lang="ru-RU" sz="2000" b="0" dirty="0">
                <a:solidFill>
                  <a:schemeClr val="tx1">
                    <a:lumMod val="50000"/>
                  </a:schemeClr>
                </a:solidFill>
                <a:latin typeface="Times New Roman" pitchFamily="18" charset="0"/>
                <a:cs typeface="Times New Roman" pitchFamily="18" charset="0"/>
              </a:rPr>
              <a:t> в </a:t>
            </a:r>
            <a:r>
              <a:rPr lang="ru-RU" sz="2000" b="0" dirty="0" smtClean="0">
                <a:solidFill>
                  <a:schemeClr val="tx1">
                    <a:lumMod val="50000"/>
                  </a:schemeClr>
                </a:solidFill>
                <a:latin typeface="Times New Roman" pitchFamily="18" charset="0"/>
                <a:cs typeface="Times New Roman" pitchFamily="18" charset="0"/>
              </a:rPr>
              <a:t>проект </a:t>
            </a:r>
            <a:r>
              <a:rPr lang="ru-RU" sz="2000" b="0" dirty="0" err="1" smtClean="0">
                <a:solidFill>
                  <a:schemeClr val="tx1">
                    <a:lumMod val="50000"/>
                  </a:schemeClr>
                </a:solidFill>
                <a:latin typeface="Times New Roman" pitchFamily="18" charset="0"/>
                <a:cs typeface="Times New Roman" pitchFamily="18" charset="0"/>
              </a:rPr>
              <a:t>просторового</a:t>
            </a:r>
            <a:r>
              <a:rPr lang="ru-RU" sz="2000" b="0" dirty="0" smtClean="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планування</a:t>
            </a:r>
            <a:r>
              <a:rPr lang="ru-RU" sz="2000" b="0" dirty="0">
                <a:solidFill>
                  <a:schemeClr val="tx1">
                    <a:lumMod val="50000"/>
                  </a:schemeClr>
                </a:solidFill>
                <a:latin typeface="Times New Roman" pitchFamily="18" charset="0"/>
                <a:cs typeface="Times New Roman" pitchFamily="18" charset="0"/>
              </a:rPr>
              <a:t>. Держава сама </a:t>
            </a:r>
            <a:r>
              <a:rPr lang="ru-RU" sz="2000" b="0" dirty="0" err="1">
                <a:solidFill>
                  <a:schemeClr val="tx1">
                    <a:lumMod val="50000"/>
                  </a:schemeClr>
                </a:solidFill>
                <a:latin typeface="Times New Roman" pitchFamily="18" charset="0"/>
                <a:cs typeface="Times New Roman" pitchFamily="18" charset="0"/>
              </a:rPr>
              <a:t>трансформувалася</a:t>
            </a:r>
            <a:r>
              <a:rPr lang="ru-RU" sz="2000" b="0" dirty="0">
                <a:solidFill>
                  <a:schemeClr val="tx1">
                    <a:lumMod val="50000"/>
                  </a:schemeClr>
                </a:solidFill>
                <a:latin typeface="Times New Roman" pitchFamily="18" charset="0"/>
                <a:cs typeface="Times New Roman" pitchFamily="18" charset="0"/>
              </a:rPr>
              <a:t> і в </a:t>
            </a:r>
            <a:r>
              <a:rPr lang="ru-RU" sz="2000" b="0" dirty="0" err="1">
                <a:solidFill>
                  <a:schemeClr val="tx1">
                    <a:lumMod val="50000"/>
                  </a:schemeClr>
                </a:solidFill>
                <a:latin typeface="Times New Roman" pitchFamily="18" charset="0"/>
                <a:cs typeface="Times New Roman" pitchFamily="18" charset="0"/>
              </a:rPr>
              <a:t>ході</a:t>
            </a:r>
            <a:r>
              <a:rPr lang="ru-RU" sz="2000" b="0" dirty="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цього</a:t>
            </a:r>
            <a:r>
              <a:rPr lang="ru-RU" sz="2000" b="0" dirty="0" smtClean="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втратила</a:t>
            </a:r>
            <a:r>
              <a:rPr lang="ru-RU" sz="2000" b="0" dirty="0" smtClean="0">
                <a:solidFill>
                  <a:schemeClr val="tx1">
                    <a:lumMod val="50000"/>
                  </a:schemeClr>
                </a:solidFill>
                <a:latin typeface="Times New Roman" pitchFamily="18" charset="0"/>
                <a:cs typeface="Times New Roman" pitchFamily="18" charset="0"/>
              </a:rPr>
              <a:t> </a:t>
            </a:r>
            <a:r>
              <a:rPr lang="ru-RU" sz="2000" b="0" dirty="0">
                <a:solidFill>
                  <a:schemeClr val="tx1">
                    <a:lumMod val="50000"/>
                  </a:schemeClr>
                </a:solidFill>
                <a:latin typeface="Times New Roman" pitchFamily="18" charset="0"/>
                <a:cs typeface="Times New Roman" pitchFamily="18" charset="0"/>
              </a:rPr>
              <a:t>свою </a:t>
            </a:r>
            <a:r>
              <a:rPr lang="ru-RU" sz="2000" b="0" dirty="0" err="1">
                <a:solidFill>
                  <a:schemeClr val="tx1">
                    <a:lumMod val="50000"/>
                  </a:schemeClr>
                </a:solidFill>
                <a:latin typeface="Times New Roman" pitchFamily="18" charset="0"/>
                <a:cs typeface="Times New Roman" pitchFamily="18" charset="0"/>
              </a:rPr>
              <a:t>колишню</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здатність</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справлятися</a:t>
            </a:r>
            <a:r>
              <a:rPr lang="ru-RU" sz="2000" b="0" dirty="0">
                <a:solidFill>
                  <a:schemeClr val="tx1">
                    <a:lumMod val="50000"/>
                  </a:schemeClr>
                </a:solidFill>
                <a:latin typeface="Times New Roman" pitchFamily="18" charset="0"/>
                <a:cs typeface="Times New Roman" pitchFamily="18" charset="0"/>
              </a:rPr>
              <a:t> з </a:t>
            </a:r>
            <a:r>
              <a:rPr lang="ru-RU" sz="2000" b="0" dirty="0" err="1">
                <a:solidFill>
                  <a:schemeClr val="tx1">
                    <a:lumMod val="50000"/>
                  </a:schemeClr>
                </a:solidFill>
                <a:latin typeface="Times New Roman" pitchFamily="18" charset="0"/>
                <a:cs typeface="Times New Roman" pitchFamily="18" charset="0"/>
              </a:rPr>
              <a:t>просторовими</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змінами</a:t>
            </a:r>
            <a:r>
              <a:rPr lang="ru-RU" sz="2000" b="0" dirty="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ірозвитком</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Її</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влада</a:t>
            </a:r>
            <a:r>
              <a:rPr lang="ru-RU" sz="2000" b="0" dirty="0">
                <a:solidFill>
                  <a:schemeClr val="tx1">
                    <a:lumMod val="50000"/>
                  </a:schemeClr>
                </a:solidFill>
                <a:latin typeface="Times New Roman" pitchFamily="18" charset="0"/>
                <a:cs typeface="Times New Roman" pitchFamily="18" charset="0"/>
              </a:rPr>
              <a:t> й авторитет </a:t>
            </a:r>
            <a:r>
              <a:rPr lang="ru-RU" sz="2000" b="0" dirty="0" err="1">
                <a:solidFill>
                  <a:schemeClr val="tx1">
                    <a:lumMod val="50000"/>
                  </a:schemeClr>
                </a:solidFill>
                <a:latin typeface="Times New Roman" pitchFamily="18" charset="0"/>
                <a:cs typeface="Times New Roman" pitchFamily="18" charset="0"/>
              </a:rPr>
              <a:t>розмивалися</a:t>
            </a:r>
            <a:r>
              <a:rPr lang="ru-RU" sz="2000" b="0" dirty="0">
                <a:solidFill>
                  <a:schemeClr val="tx1">
                    <a:lumMod val="50000"/>
                  </a:schemeClr>
                </a:solidFill>
                <a:latin typeface="Times New Roman" pitchFamily="18" charset="0"/>
                <a:cs typeface="Times New Roman" pitchFamily="18" charset="0"/>
              </a:rPr>
              <a:t> з </a:t>
            </a:r>
            <a:r>
              <a:rPr lang="ru-RU" sz="2000" b="0" dirty="0" err="1">
                <a:solidFill>
                  <a:schemeClr val="tx1">
                    <a:lumMod val="50000"/>
                  </a:schemeClr>
                </a:solidFill>
                <a:latin typeface="Times New Roman" pitchFamily="18" charset="0"/>
                <a:cs typeface="Times New Roman" pitchFamily="18" charset="0"/>
              </a:rPr>
              <a:t>трьох</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напрямків</a:t>
            </a:r>
            <a:r>
              <a:rPr lang="ru-RU" sz="20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зверху</a:t>
            </a:r>
            <a:r>
              <a:rPr lang="ru-RU" sz="2000" b="0" dirty="0">
                <a:solidFill>
                  <a:schemeClr val="tx1">
                    <a:lumMod val="50000"/>
                  </a:schemeClr>
                </a:solidFill>
                <a:latin typeface="Times New Roman" pitchFamily="18" charset="0"/>
                <a:cs typeface="Times New Roman" pitchFamily="18" charset="0"/>
              </a:rPr>
              <a:t> – </a:t>
            </a:r>
            <a:r>
              <a:rPr lang="ru-RU" sz="2000" b="0" dirty="0" err="1">
                <a:solidFill>
                  <a:schemeClr val="tx1">
                    <a:lumMod val="50000"/>
                  </a:schemeClr>
                </a:solidFill>
                <a:latin typeface="Times New Roman" pitchFamily="18" charset="0"/>
                <a:cs typeface="Times New Roman" pitchFamily="18" charset="0"/>
              </a:rPr>
              <a:t>інтернаціоналізацією</a:t>
            </a:r>
            <a:r>
              <a:rPr lang="ru-RU" sz="20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знизу</a:t>
            </a:r>
            <a:r>
              <a:rPr lang="ru-RU" sz="2000" b="0" dirty="0">
                <a:solidFill>
                  <a:schemeClr val="tx1">
                    <a:lumMod val="50000"/>
                  </a:schemeClr>
                </a:solidFill>
                <a:latin typeface="Times New Roman" pitchFamily="18" charset="0"/>
                <a:cs typeface="Times New Roman" pitchFamily="18" charset="0"/>
              </a:rPr>
              <a:t> – </a:t>
            </a:r>
            <a:r>
              <a:rPr lang="ru-RU" sz="2000" b="0" dirty="0" err="1">
                <a:solidFill>
                  <a:schemeClr val="tx1">
                    <a:lumMod val="50000"/>
                  </a:schemeClr>
                </a:solidFill>
                <a:latin typeface="Times New Roman" pitchFamily="18" charset="0"/>
                <a:cs typeface="Times New Roman" pitchFamily="18" charset="0"/>
              </a:rPr>
              <a:t>регіональними</a:t>
            </a:r>
            <a:r>
              <a:rPr lang="ru-RU" sz="2000" b="0" dirty="0">
                <a:solidFill>
                  <a:schemeClr val="tx1">
                    <a:lumMod val="50000"/>
                  </a:schemeClr>
                </a:solidFill>
                <a:latin typeface="Times New Roman" pitchFamily="18" charset="0"/>
                <a:cs typeface="Times New Roman" pitchFamily="18" charset="0"/>
              </a:rPr>
              <a:t> і </a:t>
            </a:r>
            <a:r>
              <a:rPr lang="ru-RU" sz="2000" b="0" dirty="0" err="1">
                <a:solidFill>
                  <a:schemeClr val="tx1">
                    <a:lumMod val="50000"/>
                  </a:schemeClr>
                </a:solidFill>
                <a:latin typeface="Times New Roman" pitchFamily="18" charset="0"/>
                <a:cs typeface="Times New Roman" pitchFamily="18" charset="0"/>
              </a:rPr>
              <a:t>місцевими</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домаганнями</a:t>
            </a:r>
            <a:r>
              <a:rPr lang="ru-RU" sz="20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збоку</a:t>
            </a:r>
            <a:r>
              <a:rPr lang="ru-RU" sz="2000" b="0" dirty="0">
                <a:solidFill>
                  <a:schemeClr val="tx1">
                    <a:lumMod val="50000"/>
                  </a:schemeClr>
                </a:solidFill>
                <a:latin typeface="Times New Roman" pitchFamily="18" charset="0"/>
                <a:cs typeface="Times New Roman" pitchFamily="18" charset="0"/>
              </a:rPr>
              <a:t> – </a:t>
            </a:r>
            <a:r>
              <a:rPr lang="ru-RU" sz="2000" b="0" dirty="0" err="1">
                <a:solidFill>
                  <a:schemeClr val="tx1">
                    <a:lumMod val="50000"/>
                  </a:schemeClr>
                </a:solidFill>
                <a:latin typeface="Times New Roman" pitchFamily="18" charset="0"/>
                <a:cs typeface="Times New Roman" pitchFamily="18" charset="0"/>
              </a:rPr>
              <a:t>розвитком</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ринкового</a:t>
            </a:r>
            <a:r>
              <a:rPr lang="ru-RU" sz="2000" b="0" dirty="0">
                <a:solidFill>
                  <a:schemeClr val="tx1">
                    <a:lumMod val="50000"/>
                  </a:schemeClr>
                </a:solidFill>
                <a:latin typeface="Times New Roman" pitchFamily="18" charset="0"/>
                <a:cs typeface="Times New Roman" pitchFamily="18" charset="0"/>
              </a:rPr>
              <a:t> і </a:t>
            </a:r>
            <a:r>
              <a:rPr lang="ru-RU" sz="2000" b="0" dirty="0" err="1">
                <a:solidFill>
                  <a:schemeClr val="tx1">
                    <a:lumMod val="50000"/>
                  </a:schemeClr>
                </a:solidFill>
                <a:latin typeface="Times New Roman" pitchFamily="18" charset="0"/>
                <a:cs typeface="Times New Roman" pitchFamily="18" charset="0"/>
              </a:rPr>
              <a:t>громадянського</a:t>
            </a:r>
            <a:r>
              <a:rPr lang="ru-RU" sz="2000" b="0" dirty="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суспільства</a:t>
            </a:r>
            <a:r>
              <a:rPr lang="ru-RU" sz="2000" b="0" dirty="0" smtClean="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послаблюючи</a:t>
            </a:r>
            <a:r>
              <a:rPr lang="ru-RU" sz="2000" b="0" dirty="0" smtClean="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його</a:t>
            </a:r>
            <a:r>
              <a:rPr lang="ru-RU" sz="2000" b="0" dirty="0">
                <a:solidFill>
                  <a:schemeClr val="tx1">
                    <a:lumMod val="50000"/>
                  </a:schemeClr>
                </a:solidFill>
                <a:latin typeface="Times New Roman" pitchFamily="18" charset="0"/>
                <a:cs typeface="Times New Roman" pitchFamily="18" charset="0"/>
              </a:rPr>
              <a:t> роль в </a:t>
            </a:r>
            <a:r>
              <a:rPr lang="ru-RU" sz="2000" b="0" dirty="0" err="1">
                <a:solidFill>
                  <a:schemeClr val="tx1">
                    <a:lumMod val="50000"/>
                  </a:schemeClr>
                </a:solidFill>
                <a:latin typeface="Times New Roman" pitchFamily="18" charset="0"/>
                <a:cs typeface="Times New Roman" pitchFamily="18" charset="0"/>
              </a:rPr>
              <a:t>управлінні</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народним</a:t>
            </a:r>
            <a:r>
              <a:rPr lang="ru-RU" sz="2000" b="0" dirty="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господарством</a:t>
            </a:r>
            <a:r>
              <a:rPr lang="ru-RU" sz="2000" b="0" dirty="0" smtClean="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соціальній</a:t>
            </a:r>
            <a:r>
              <a:rPr lang="ru-RU" sz="2000" b="0" dirty="0" smtClean="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солідарності</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культурі</a:t>
            </a:r>
            <a:r>
              <a:rPr lang="ru-RU" sz="2000" b="0" dirty="0">
                <a:solidFill>
                  <a:schemeClr val="tx1">
                    <a:lumMod val="50000"/>
                  </a:schemeClr>
                </a:solidFill>
                <a:latin typeface="Times New Roman" pitchFamily="18" charset="0"/>
                <a:cs typeface="Times New Roman" pitchFamily="18" charset="0"/>
              </a:rPr>
              <a:t> та </a:t>
            </a:r>
            <a:r>
              <a:rPr lang="ru-RU" sz="2000" b="0" dirty="0" err="1">
                <a:solidFill>
                  <a:schemeClr val="tx1">
                    <a:lumMod val="50000"/>
                  </a:schemeClr>
                </a:solidFill>
                <a:latin typeface="Times New Roman" pitchFamily="18" charset="0"/>
                <a:cs typeface="Times New Roman" pitchFamily="18" charset="0"/>
              </a:rPr>
              <a:t>процесах</a:t>
            </a:r>
            <a:r>
              <a:rPr lang="ru-RU" sz="2000" b="0" dirty="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формування</a:t>
            </a:r>
            <a:r>
              <a:rPr lang="ru-RU" sz="2000" b="0" dirty="0" smtClean="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ідентичності</a:t>
            </a:r>
            <a:r>
              <a:rPr lang="ru-RU" sz="2000" b="0" dirty="0">
                <a:solidFill>
                  <a:schemeClr val="tx1">
                    <a:lumMod val="50000"/>
                  </a:schemeClr>
                </a:solidFill>
                <a:latin typeface="Times New Roman" pitchFamily="18" charset="0"/>
                <a:cs typeface="Times New Roman" pitchFamily="18" charset="0"/>
              </a:rPr>
              <a:t>, а </a:t>
            </a:r>
            <a:r>
              <a:rPr lang="ru-RU" sz="2000" b="0" dirty="0" err="1">
                <a:solidFill>
                  <a:schemeClr val="tx1">
                    <a:lumMod val="50000"/>
                  </a:schemeClr>
                </a:solidFill>
                <a:latin typeface="Times New Roman" pitchFamily="18" charset="0"/>
                <a:cs typeface="Times New Roman" pitchFamily="18" charset="0"/>
              </a:rPr>
              <a:t>також</a:t>
            </a:r>
            <a:r>
              <a:rPr lang="ru-RU" sz="2000" b="0" dirty="0">
                <a:solidFill>
                  <a:schemeClr val="tx1">
                    <a:lumMod val="50000"/>
                  </a:schemeClr>
                </a:solidFill>
                <a:latin typeface="Times New Roman" pitchFamily="18" charset="0"/>
                <a:cs typeface="Times New Roman" pitchFamily="18" charset="0"/>
              </a:rPr>
              <a:t> в </a:t>
            </a:r>
            <a:r>
              <a:rPr lang="ru-RU" sz="2000" b="0" dirty="0" err="1">
                <a:solidFill>
                  <a:schemeClr val="tx1">
                    <a:lumMod val="50000"/>
                  </a:schemeClr>
                </a:solidFill>
                <a:latin typeface="Times New Roman" pitchFamily="18" charset="0"/>
                <a:cs typeface="Times New Roman" pitchFamily="18" charset="0"/>
              </a:rPr>
              <a:t>інституційній</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структурі</a:t>
            </a:r>
            <a:r>
              <a:rPr lang="ru-RU" sz="2000" b="0" dirty="0">
                <a:solidFill>
                  <a:schemeClr val="tx1">
                    <a:lumMod val="50000"/>
                  </a:schemeClr>
                </a:solidFill>
                <a:latin typeface="Times New Roman" pitchFamily="18" charset="0"/>
                <a:cs typeface="Times New Roman" pitchFamily="18" charset="0"/>
              </a:rPr>
              <a:t>. </a:t>
            </a:r>
            <a:endParaRPr lang="ru-RU" sz="2000" b="0" dirty="0" smtClean="0">
              <a:solidFill>
                <a:schemeClr val="tx1">
                  <a:lumMod val="50000"/>
                </a:schemeClr>
              </a:solidFill>
              <a:latin typeface="Times New Roman" pitchFamily="18" charset="0"/>
              <a:cs typeface="Times New Roman" pitchFamily="18" charset="0"/>
            </a:endParaRPr>
          </a:p>
          <a:p>
            <a:pPr marL="0" indent="0" algn="ctr">
              <a:buNone/>
            </a:pPr>
            <a:endParaRPr lang="ru-RU" sz="2500" dirty="0">
              <a:latin typeface="Times New Roman" pitchFamily="18" charset="0"/>
              <a:cs typeface="Times New Roman" pitchFamily="18" charset="0"/>
            </a:endParaRPr>
          </a:p>
          <a:p>
            <a:pPr marL="0" indent="0" algn="just">
              <a:buNone/>
            </a:pPr>
            <a:endParaRPr lang="uk-UA" sz="2000" b="0" dirty="0"/>
          </a:p>
        </p:txBody>
      </p:sp>
    </p:spTree>
    <p:extLst>
      <p:ext uri="{BB962C8B-B14F-4D97-AF65-F5344CB8AC3E}">
        <p14:creationId xmlns:p14="http://schemas.microsoft.com/office/powerpoint/2010/main" val="3904776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52401" y="84668"/>
            <a:ext cx="11704638" cy="5685896"/>
          </a:xfrm>
        </p:spPr>
        <p:txBody>
          <a:bodyPr/>
          <a:lstStyle/>
          <a:p>
            <a:pPr marL="0" indent="457200" algn="just">
              <a:lnSpc>
                <a:spcPct val="100000"/>
              </a:lnSpc>
              <a:spcBef>
                <a:spcPts val="0"/>
              </a:spcBef>
              <a:buNone/>
            </a:pPr>
            <a:r>
              <a:rPr lang="uk-UA" sz="1800" i="1" dirty="0" smtClean="0">
                <a:solidFill>
                  <a:schemeClr val="tx1">
                    <a:lumMod val="50000"/>
                  </a:schemeClr>
                </a:solidFill>
                <a:latin typeface="Times New Roman" pitchFamily="18" charset="0"/>
                <a:cs typeface="Times New Roman" pitchFamily="18" charset="0"/>
              </a:rPr>
              <a:t>«Новий» регіоналізм</a:t>
            </a:r>
            <a:r>
              <a:rPr lang="uk-UA" sz="1800" b="0" dirty="0" smtClean="0">
                <a:solidFill>
                  <a:schemeClr val="tx1">
                    <a:lumMod val="50000"/>
                  </a:schemeClr>
                </a:solidFill>
                <a:latin typeface="Times New Roman" pitchFamily="18" charset="0"/>
                <a:cs typeface="Times New Roman" pitchFamily="18" charset="0"/>
              </a:rPr>
              <a:t>, позначений двома пов’язаними між собою особливостями: </a:t>
            </a:r>
          </a:p>
          <a:p>
            <a:pPr marL="0" indent="457200" algn="just">
              <a:lnSpc>
                <a:spcPct val="100000"/>
              </a:lnSpc>
              <a:spcBef>
                <a:spcPts val="0"/>
              </a:spcBef>
              <a:buNone/>
            </a:pPr>
            <a:r>
              <a:rPr lang="uk-UA" sz="1800" b="0" dirty="0" smtClean="0">
                <a:solidFill>
                  <a:schemeClr val="tx1">
                    <a:lumMod val="50000"/>
                  </a:schemeClr>
                </a:solidFill>
                <a:latin typeface="Times New Roman" pitchFamily="18" charset="0"/>
                <a:cs typeface="Times New Roman" pitchFamily="18" charset="0"/>
              </a:rPr>
              <a:t>а) він не обмежується рамками національної держави;</a:t>
            </a:r>
          </a:p>
          <a:p>
            <a:pPr marL="0" indent="457200" algn="just">
              <a:lnSpc>
                <a:spcPct val="100000"/>
              </a:lnSpc>
              <a:spcBef>
                <a:spcPts val="0"/>
              </a:spcBef>
              <a:buNone/>
            </a:pPr>
            <a:r>
              <a:rPr lang="uk-UA" sz="1800" b="0" dirty="0" smtClean="0">
                <a:solidFill>
                  <a:schemeClr val="tx1">
                    <a:lumMod val="50000"/>
                  </a:schemeClr>
                </a:solidFill>
                <a:latin typeface="Times New Roman" pitchFamily="18" charset="0"/>
                <a:cs typeface="Times New Roman" pitchFamily="18" charset="0"/>
              </a:rPr>
              <a:t>б) він збурює між собою регіони в конкурентній боротьбі, а не надає нові ролі в національному поділі праці. </a:t>
            </a:r>
          </a:p>
          <a:p>
            <a:pPr marL="0" indent="457200" algn="just">
              <a:lnSpc>
                <a:spcPct val="100000"/>
              </a:lnSpc>
              <a:spcBef>
                <a:spcPts val="0"/>
              </a:spcBef>
              <a:buNone/>
            </a:pPr>
            <a:r>
              <a:rPr lang="uk-UA" sz="1800" b="0" dirty="0" smtClean="0">
                <a:solidFill>
                  <a:schemeClr val="tx1">
                    <a:lumMod val="50000"/>
                  </a:schemeClr>
                </a:solidFill>
                <a:latin typeface="Times New Roman" pitchFamily="18" charset="0"/>
                <a:cs typeface="Times New Roman" pitchFamily="18" charset="0"/>
              </a:rPr>
              <a:t>Новий регіоналізм сучасний і передбачливий, на відміну від провінціалізму, який не хотів змін і відстоював традицію. Проте, «старий» і «новий» регіоналізм продовжують співіснувати в нелегкій співпраці, відшукуючи новий синтез загального та особливого.</a:t>
            </a:r>
          </a:p>
          <a:p>
            <a:pPr marL="0" indent="457200" algn="just">
              <a:lnSpc>
                <a:spcPct val="100000"/>
              </a:lnSpc>
              <a:spcBef>
                <a:spcPts val="0"/>
              </a:spcBef>
              <a:buNone/>
            </a:pPr>
            <a:endParaRPr lang="uk-UA" sz="1800" i="1" u="sng"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800" i="1" u="sng" dirty="0" smtClean="0">
                <a:solidFill>
                  <a:schemeClr val="tx1">
                    <a:lumMod val="50000"/>
                  </a:schemeClr>
                </a:solidFill>
                <a:latin typeface="Times New Roman" pitchFamily="18" charset="0"/>
                <a:cs typeface="Times New Roman" pitchFamily="18" charset="0"/>
              </a:rPr>
              <a:t>Виникнення </a:t>
            </a:r>
            <a:r>
              <a:rPr lang="uk-UA" sz="1800" i="1" u="sng" dirty="0">
                <a:solidFill>
                  <a:schemeClr val="tx1">
                    <a:lumMod val="50000"/>
                  </a:schemeClr>
                </a:solidFill>
                <a:latin typeface="Times New Roman" pitchFamily="18" charset="0"/>
                <a:cs typeface="Times New Roman" pitchFamily="18" charset="0"/>
              </a:rPr>
              <a:t>теорії нового регіоналізму в 1980-х роках було зумовлене:</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започаткованим переходом від біполярної до багатополярної (</a:t>
            </a:r>
            <a:r>
              <a:rPr lang="uk-UA" sz="1800" b="0" dirty="0" smtClean="0">
                <a:solidFill>
                  <a:schemeClr val="tx1">
                    <a:lumMod val="50000"/>
                  </a:schemeClr>
                </a:solidFill>
                <a:latin typeface="Times New Roman" pitchFamily="18" charset="0"/>
                <a:cs typeface="Times New Roman" pitchFamily="18" charset="0"/>
              </a:rPr>
              <a:t>на думку </a:t>
            </a:r>
            <a:r>
              <a:rPr lang="uk-UA" sz="1800" b="0" dirty="0">
                <a:solidFill>
                  <a:schemeClr val="tx1">
                    <a:lumMod val="50000"/>
                  </a:schemeClr>
                </a:solidFill>
                <a:latin typeface="Times New Roman" pitchFamily="18" charset="0"/>
                <a:cs typeface="Times New Roman" pitchFamily="18" charset="0"/>
              </a:rPr>
              <a:t>авторів, можливо, </a:t>
            </a:r>
            <a:r>
              <a:rPr lang="uk-UA" sz="1800" b="0" dirty="0" err="1">
                <a:solidFill>
                  <a:schemeClr val="tx1">
                    <a:lumMod val="50000"/>
                  </a:schemeClr>
                </a:solidFill>
                <a:latin typeface="Times New Roman" pitchFamily="18" charset="0"/>
                <a:cs typeface="Times New Roman" pitchFamily="18" charset="0"/>
              </a:rPr>
              <a:t>триполярної</a:t>
            </a:r>
            <a:r>
              <a:rPr lang="uk-UA" sz="1800" b="0" dirty="0">
                <a:solidFill>
                  <a:schemeClr val="tx1">
                    <a:lumMod val="50000"/>
                  </a:schemeClr>
                </a:solidFill>
                <a:latin typeface="Times New Roman" pitchFamily="18" charset="0"/>
                <a:cs typeface="Times New Roman" pitchFamily="18" charset="0"/>
              </a:rPr>
              <a:t>) системи міжнародних відносин;</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відносним ослабленням гегемонії США і зростанням </a:t>
            </a:r>
            <a:r>
              <a:rPr lang="uk-UA" sz="1800" b="0" dirty="0" smtClean="0">
                <a:solidFill>
                  <a:schemeClr val="tx1">
                    <a:lumMod val="50000"/>
                  </a:schemeClr>
                </a:solidFill>
                <a:latin typeface="Times New Roman" pitchFamily="18" charset="0"/>
                <a:cs typeface="Times New Roman" pitchFamily="18" charset="0"/>
              </a:rPr>
              <a:t>їхньої лояльності </a:t>
            </a:r>
            <a:r>
              <a:rPr lang="uk-UA" sz="1800" b="0" dirty="0">
                <a:solidFill>
                  <a:schemeClr val="tx1">
                    <a:lumMod val="50000"/>
                  </a:schemeClr>
                </a:solidFill>
                <a:latin typeface="Times New Roman" pitchFamily="18" charset="0"/>
                <a:cs typeface="Times New Roman" pitchFamily="18" charset="0"/>
              </a:rPr>
              <a:t>до процесів регіоналізації;</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перебудовою глобальної політико-економічної системи </a:t>
            </a:r>
            <a:r>
              <a:rPr lang="uk-UA" sz="1800" b="0" dirty="0" smtClean="0">
                <a:solidFill>
                  <a:schemeClr val="tx1">
                    <a:lumMod val="50000"/>
                  </a:schemeClr>
                </a:solidFill>
                <a:latin typeface="Times New Roman" pitchFamily="18" charset="0"/>
                <a:cs typeface="Times New Roman" pitchFamily="18" charset="0"/>
              </a:rPr>
              <a:t>і переважанням </a:t>
            </a:r>
            <a:r>
              <a:rPr lang="uk-UA" sz="1800" b="0" dirty="0">
                <a:solidFill>
                  <a:schemeClr val="tx1">
                    <a:lumMod val="50000"/>
                  </a:schemeClr>
                </a:solidFill>
                <a:latin typeface="Times New Roman" pitchFamily="18" charset="0"/>
                <a:cs typeface="Times New Roman" pitchFamily="18" charset="0"/>
              </a:rPr>
              <a:t>в ній трьох стовпів: Європейського </a:t>
            </a:r>
            <a:r>
              <a:rPr lang="uk-UA" sz="1800" b="0" dirty="0" smtClean="0">
                <a:solidFill>
                  <a:schemeClr val="tx1">
                    <a:lumMod val="50000"/>
                  </a:schemeClr>
                </a:solidFill>
                <a:latin typeface="Times New Roman" pitchFamily="18" charset="0"/>
                <a:cs typeface="Times New Roman" pitchFamily="18" charset="0"/>
              </a:rPr>
              <a:t>Союзу, Північноамериканської </a:t>
            </a:r>
            <a:r>
              <a:rPr lang="uk-UA" sz="1800" b="0" dirty="0">
                <a:solidFill>
                  <a:schemeClr val="tx1">
                    <a:lumMod val="50000"/>
                  </a:schemeClr>
                </a:solidFill>
                <a:latin typeface="Times New Roman" pitchFamily="18" charset="0"/>
                <a:cs typeface="Times New Roman" pitchFamily="18" charset="0"/>
              </a:rPr>
              <a:t>зони вільної торгівлі та </a:t>
            </a:r>
            <a:r>
              <a:rPr lang="uk-UA" sz="1800" b="0" dirty="0" smtClean="0">
                <a:solidFill>
                  <a:schemeClr val="tx1">
                    <a:lumMod val="50000"/>
                  </a:schemeClr>
                </a:solidFill>
                <a:latin typeface="Times New Roman" pitchFamily="18" charset="0"/>
                <a:cs typeface="Times New Roman" pitchFamily="18" charset="0"/>
              </a:rPr>
              <a:t>Азіатсько-Тихоокеанського регіону</a:t>
            </a:r>
            <a:r>
              <a:rPr lang="uk-UA" sz="18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розпадом </a:t>
            </a:r>
            <a:r>
              <a:rPr lang="uk-UA" sz="1800" b="0" dirty="0" err="1">
                <a:solidFill>
                  <a:schemeClr val="tx1">
                    <a:lumMod val="50000"/>
                  </a:schemeClr>
                </a:solidFill>
                <a:latin typeface="Times New Roman" pitchFamily="18" charset="0"/>
                <a:cs typeface="Times New Roman" pitchFamily="18" charset="0"/>
              </a:rPr>
              <a:t>Вестфальської</a:t>
            </a:r>
            <a:r>
              <a:rPr lang="uk-UA" sz="1800" b="0" dirty="0">
                <a:solidFill>
                  <a:schemeClr val="tx1">
                    <a:lumMod val="50000"/>
                  </a:schemeClr>
                </a:solidFill>
                <a:latin typeface="Times New Roman" pitchFamily="18" charset="0"/>
                <a:cs typeface="Times New Roman" pitchFamily="18" charset="0"/>
              </a:rPr>
              <a:t> системи, в центрі якої </a:t>
            </a:r>
            <a:r>
              <a:rPr lang="uk-UA" sz="1800" b="0" dirty="0" smtClean="0">
                <a:solidFill>
                  <a:schemeClr val="tx1">
                    <a:lumMod val="50000"/>
                  </a:schemeClr>
                </a:solidFill>
                <a:latin typeface="Times New Roman" pitchFamily="18" charset="0"/>
                <a:cs typeface="Times New Roman" pitchFamily="18" charset="0"/>
              </a:rPr>
              <a:t>перебували національні </a:t>
            </a:r>
            <a:r>
              <a:rPr lang="uk-UA" sz="1800" b="0" dirty="0">
                <a:solidFill>
                  <a:schemeClr val="tx1">
                    <a:lumMod val="50000"/>
                  </a:schemeClr>
                </a:solidFill>
                <a:latin typeface="Times New Roman" pitchFamily="18" charset="0"/>
                <a:cs typeface="Times New Roman" pitchFamily="18" charset="0"/>
              </a:rPr>
              <a:t>держави, і зростанням економічної, політичної та </a:t>
            </a:r>
            <a:r>
              <a:rPr lang="uk-UA" sz="1800" b="0" dirty="0" smtClean="0">
                <a:solidFill>
                  <a:schemeClr val="tx1">
                    <a:lumMod val="50000"/>
                  </a:schemeClr>
                </a:solidFill>
                <a:latin typeface="Times New Roman" pitchFamily="18" charset="0"/>
                <a:cs typeface="Times New Roman" pitchFamily="18" charset="0"/>
              </a:rPr>
              <a:t>соціальної взаємозалежності</a:t>
            </a:r>
            <a:r>
              <a:rPr lang="uk-UA" sz="18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процесом глобалізації фінансової, торговельної, виробничої </a:t>
            </a:r>
            <a:r>
              <a:rPr lang="uk-UA" sz="1800" b="0" dirty="0" smtClean="0">
                <a:solidFill>
                  <a:schemeClr val="tx1">
                    <a:lumMod val="50000"/>
                  </a:schemeClr>
                </a:solidFill>
                <a:latin typeface="Times New Roman" pitchFamily="18" charset="0"/>
                <a:cs typeface="Times New Roman" pitchFamily="18" charset="0"/>
              </a:rPr>
              <a:t>та технологічної </a:t>
            </a:r>
            <a:r>
              <a:rPr lang="uk-UA" sz="1800" b="0" dirty="0">
                <a:solidFill>
                  <a:schemeClr val="tx1">
                    <a:lumMod val="50000"/>
                  </a:schemeClr>
                </a:solidFill>
                <a:latin typeface="Times New Roman" pitchFamily="18" charset="0"/>
                <a:cs typeface="Times New Roman" pitchFamily="18" charset="0"/>
              </a:rPr>
              <a:t>сфер, що призвело, в свою чергу, до нової </a:t>
            </a:r>
            <a:r>
              <a:rPr lang="uk-UA" sz="1800" b="0" dirty="0" smtClean="0">
                <a:solidFill>
                  <a:schemeClr val="tx1">
                    <a:lumMod val="50000"/>
                  </a:schemeClr>
                </a:solidFill>
                <a:latin typeface="Times New Roman" pitchFamily="18" charset="0"/>
                <a:cs typeface="Times New Roman" pitchFamily="18" charset="0"/>
              </a:rPr>
              <a:t>структури міжнародного </a:t>
            </a:r>
            <a:r>
              <a:rPr lang="uk-UA" sz="1800" b="0" dirty="0">
                <a:solidFill>
                  <a:schemeClr val="tx1">
                    <a:lumMod val="50000"/>
                  </a:schemeClr>
                </a:solidFill>
                <a:latin typeface="Times New Roman" pitchFamily="18" charset="0"/>
                <a:cs typeface="Times New Roman" pitchFamily="18" charset="0"/>
              </a:rPr>
              <a:t>поділу праці;</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спадом популярності руху неприєднання і зміною ставлення </a:t>
            </a:r>
            <a:r>
              <a:rPr lang="uk-UA" sz="1800" b="0" dirty="0" smtClean="0">
                <a:solidFill>
                  <a:schemeClr val="tx1">
                    <a:lumMod val="50000"/>
                  </a:schemeClr>
                </a:solidFill>
                <a:latin typeface="Times New Roman" pitchFamily="18" charset="0"/>
                <a:cs typeface="Times New Roman" pitchFamily="18" charset="0"/>
              </a:rPr>
              <a:t>до неоліберального </a:t>
            </a:r>
            <a:r>
              <a:rPr lang="uk-UA" sz="1800" b="0" dirty="0">
                <a:solidFill>
                  <a:schemeClr val="tx1">
                    <a:lumMod val="50000"/>
                  </a:schemeClr>
                </a:solidFill>
                <a:latin typeface="Times New Roman" pitchFamily="18" charset="0"/>
                <a:cs typeface="Times New Roman" pitchFamily="18" charset="0"/>
              </a:rPr>
              <a:t>економічного розвитку і політичних систем у країнах, </a:t>
            </a:r>
            <a:r>
              <a:rPr lang="uk-UA" sz="1800" b="0" dirty="0" smtClean="0">
                <a:solidFill>
                  <a:schemeClr val="tx1">
                    <a:lumMod val="50000"/>
                  </a:schemeClr>
                </a:solidFill>
                <a:latin typeface="Times New Roman" pitchFamily="18" charset="0"/>
                <a:cs typeface="Times New Roman" pitchFamily="18" charset="0"/>
              </a:rPr>
              <a:t>що розвиваються</a:t>
            </a:r>
            <a:r>
              <a:rPr lang="uk-UA" sz="1800" b="0" dirty="0">
                <a:solidFill>
                  <a:schemeClr val="tx1">
                    <a:lumMod val="50000"/>
                  </a:schemeClr>
                </a:solidFill>
                <a:latin typeface="Times New Roman" pitchFamily="18" charset="0"/>
                <a:cs typeface="Times New Roman" pitchFamily="18" charset="0"/>
              </a:rPr>
              <a:t>.</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426630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0867" y="245534"/>
            <a:ext cx="11696171" cy="5525030"/>
          </a:xfrm>
        </p:spPr>
        <p:txBody>
          <a:bodyPr/>
          <a:lstStyle/>
          <a:p>
            <a:pPr marL="0" indent="0" algn="ctr">
              <a:buNone/>
            </a:pPr>
            <a:r>
              <a:rPr lang="uk-UA" sz="1800" i="1" u="sng" dirty="0">
                <a:solidFill>
                  <a:schemeClr val="tx1">
                    <a:lumMod val="50000"/>
                  </a:schemeClr>
                </a:solidFill>
                <a:latin typeface="Times New Roman" pitchFamily="18" charset="0"/>
                <a:cs typeface="Times New Roman" pitchFamily="18" charset="0"/>
              </a:rPr>
              <a:t>Основні відмінності між «новим» і «старим» регіоналізмом полягають </a:t>
            </a:r>
            <a:r>
              <a:rPr lang="uk-UA" sz="1800" i="1" u="sng" dirty="0" smtClean="0">
                <a:solidFill>
                  <a:schemeClr val="tx1">
                    <a:lumMod val="50000"/>
                  </a:schemeClr>
                </a:solidFill>
                <a:latin typeface="Times New Roman" pitchFamily="18" charset="0"/>
                <a:cs typeface="Times New Roman" pitchFamily="18" charset="0"/>
              </a:rPr>
              <a:t>у наступному:</a:t>
            </a:r>
          </a:p>
          <a:p>
            <a:pPr marL="0" indent="0" algn="ctr">
              <a:buNone/>
            </a:pPr>
            <a:endParaRPr lang="uk-UA" sz="1800" i="1" u="sng" dirty="0">
              <a:solidFill>
                <a:schemeClr val="tx1">
                  <a:lumMod val="50000"/>
                </a:schemeClr>
              </a:solidFill>
              <a:latin typeface="Times New Roman" pitchFamily="18" charset="0"/>
              <a:cs typeface="Times New Roman" pitchFamily="18" charset="0"/>
            </a:endParaRPr>
          </a:p>
          <a:p>
            <a:pPr marL="0" indent="450000" algn="just">
              <a:lnSpc>
                <a:spcPct val="100000"/>
              </a:lnSpc>
              <a:spcBef>
                <a:spcPts val="0"/>
              </a:spcBef>
            </a:pPr>
            <a:r>
              <a:rPr lang="uk-UA" sz="1700" b="0" dirty="0" smtClean="0">
                <a:solidFill>
                  <a:schemeClr val="tx1">
                    <a:lumMod val="50000"/>
                  </a:schemeClr>
                </a:solidFill>
                <a:latin typeface="Times New Roman" pitchFamily="18" charset="0"/>
                <a:cs typeface="Times New Roman" pitchFamily="18" charset="0"/>
              </a:rPr>
              <a:t>суб’єктами </a:t>
            </a:r>
            <a:r>
              <a:rPr lang="uk-UA" sz="1700" b="0" dirty="0">
                <a:solidFill>
                  <a:schemeClr val="tx1">
                    <a:lumMod val="50000"/>
                  </a:schemeClr>
                </a:solidFill>
                <a:latin typeface="Times New Roman" pitchFamily="18" charset="0"/>
                <a:cs typeface="Times New Roman" pitchFamily="18" charset="0"/>
              </a:rPr>
              <a:t>регіонального будівництва в «старому» </a:t>
            </a:r>
            <a:r>
              <a:rPr lang="uk-UA" sz="1700" b="0" dirty="0" smtClean="0">
                <a:solidFill>
                  <a:schemeClr val="tx1">
                    <a:lumMod val="50000"/>
                  </a:schemeClr>
                </a:solidFill>
                <a:latin typeface="Times New Roman" pitchFamily="18" charset="0"/>
                <a:cs typeface="Times New Roman" pitchFamily="18" charset="0"/>
              </a:rPr>
              <a:t>регіоналізмі вважалися </a:t>
            </a:r>
            <a:r>
              <a:rPr lang="uk-UA" sz="1700" b="0" dirty="0">
                <a:solidFill>
                  <a:schemeClr val="tx1">
                    <a:lumMod val="50000"/>
                  </a:schemeClr>
                </a:solidFill>
                <a:latin typeface="Times New Roman" pitchFamily="18" charset="0"/>
                <a:cs typeface="Times New Roman" pitchFamily="18" charset="0"/>
              </a:rPr>
              <a:t>виключно держави, а в «новому» – і держави, і недержавні </a:t>
            </a:r>
            <a:r>
              <a:rPr lang="uk-UA" sz="1700" b="0" dirty="0" smtClean="0">
                <a:solidFill>
                  <a:schemeClr val="tx1">
                    <a:lumMod val="50000"/>
                  </a:schemeClr>
                </a:solidFill>
                <a:latin typeface="Times New Roman" pitchFamily="18" charset="0"/>
                <a:cs typeface="Times New Roman" pitchFamily="18" charset="0"/>
              </a:rPr>
              <a:t>суб’єкти (територіальні </a:t>
            </a:r>
            <a:r>
              <a:rPr lang="uk-UA" sz="1700" b="0" dirty="0">
                <a:solidFill>
                  <a:schemeClr val="tx1">
                    <a:lumMod val="50000"/>
                  </a:schemeClr>
                </a:solidFill>
                <a:latin typeface="Times New Roman" pitchFamily="18" charset="0"/>
                <a:cs typeface="Times New Roman" pitchFamily="18" charset="0"/>
              </a:rPr>
              <a:t>одиниці держав, громадські формування, </a:t>
            </a:r>
            <a:r>
              <a:rPr lang="uk-UA" sz="1700" b="0" dirty="0" smtClean="0">
                <a:solidFill>
                  <a:schemeClr val="tx1">
                    <a:lumMod val="50000"/>
                  </a:schemeClr>
                </a:solidFill>
                <a:latin typeface="Times New Roman" pitchFamily="18" charset="0"/>
                <a:cs typeface="Times New Roman" pitchFamily="18" charset="0"/>
              </a:rPr>
              <a:t>транснаціональні корпорації </a:t>
            </a:r>
            <a:r>
              <a:rPr lang="uk-UA" sz="1700" b="0" dirty="0">
                <a:solidFill>
                  <a:schemeClr val="tx1">
                    <a:lumMod val="50000"/>
                  </a:schemeClr>
                </a:solidFill>
                <a:latin typeface="Times New Roman" pitchFamily="18" charset="0"/>
                <a:cs typeface="Times New Roman" pitchFamily="18" charset="0"/>
              </a:rPr>
              <a:t>тощо);</a:t>
            </a:r>
          </a:p>
          <a:p>
            <a:pPr marL="0" indent="450000" algn="just">
              <a:lnSpc>
                <a:spcPct val="100000"/>
              </a:lnSpc>
              <a:spcBef>
                <a:spcPts val="0"/>
              </a:spcBef>
            </a:pPr>
            <a:r>
              <a:rPr lang="uk-UA" sz="1700" b="0" dirty="0" smtClean="0">
                <a:solidFill>
                  <a:schemeClr val="tx1">
                    <a:lumMod val="50000"/>
                  </a:schemeClr>
                </a:solidFill>
                <a:latin typeface="Times New Roman" pitchFamily="18" charset="0"/>
                <a:cs typeface="Times New Roman" pitchFamily="18" charset="0"/>
              </a:rPr>
              <a:t>проблематика </a:t>
            </a:r>
            <a:r>
              <a:rPr lang="uk-UA" sz="1700" b="0" dirty="0">
                <a:solidFill>
                  <a:schemeClr val="tx1">
                    <a:lumMod val="50000"/>
                  </a:schemeClr>
                </a:solidFill>
                <a:latin typeface="Times New Roman" pitchFamily="18" charset="0"/>
                <a:cs typeface="Times New Roman" pitchFamily="18" charset="0"/>
              </a:rPr>
              <a:t>«старого» регіоналізму будувалася навколо співпраці у військовій та економічній галузях, тоді як новий регіоналізм вивчає взаємодію у всіх сферах суспільного життя; </a:t>
            </a:r>
            <a:endParaRPr lang="uk-UA" sz="1700" b="0" dirty="0" smtClean="0">
              <a:solidFill>
                <a:schemeClr val="tx1">
                  <a:lumMod val="50000"/>
                </a:schemeClr>
              </a:solidFill>
              <a:latin typeface="Times New Roman" pitchFamily="18" charset="0"/>
              <a:cs typeface="Times New Roman" pitchFamily="18" charset="0"/>
            </a:endParaRPr>
          </a:p>
          <a:p>
            <a:pPr marL="0" indent="450000" algn="just">
              <a:lnSpc>
                <a:spcPct val="100000"/>
              </a:lnSpc>
              <a:spcBef>
                <a:spcPts val="0"/>
              </a:spcBef>
            </a:pPr>
            <a:r>
              <a:rPr lang="uk-UA" sz="1700" b="0" dirty="0" smtClean="0">
                <a:solidFill>
                  <a:schemeClr val="tx1">
                    <a:lumMod val="50000"/>
                  </a:schemeClr>
                </a:solidFill>
                <a:latin typeface="Times New Roman" pitchFamily="18" charset="0"/>
                <a:cs typeface="Times New Roman" pitchFamily="18" charset="0"/>
              </a:rPr>
              <a:t>«</a:t>
            </a:r>
            <a:r>
              <a:rPr lang="uk-UA" sz="1700" b="0" dirty="0">
                <a:solidFill>
                  <a:schemeClr val="tx1">
                    <a:lumMod val="50000"/>
                  </a:schemeClr>
                </a:solidFill>
                <a:latin typeface="Times New Roman" pitchFamily="18" charset="0"/>
                <a:cs typeface="Times New Roman" pitchFamily="18" charset="0"/>
              </a:rPr>
              <a:t>старий» регіоналізм був спрямований на захист регіональних гравців від негативного впливу глобалізації, нагадуючи протекціонізм; новий регіоналізм, у свою чергу, розцінює зростаючу економічну взаємозалежність і співробітництво держав усередині регіону як складову частину розвитку світової економіки та передумову процесів глобалізації; </a:t>
            </a:r>
            <a:endParaRPr lang="uk-UA" sz="1700" b="0" dirty="0" smtClean="0">
              <a:solidFill>
                <a:schemeClr val="tx1">
                  <a:lumMod val="50000"/>
                </a:schemeClr>
              </a:solidFill>
              <a:latin typeface="Times New Roman" pitchFamily="18" charset="0"/>
              <a:cs typeface="Times New Roman" pitchFamily="18" charset="0"/>
            </a:endParaRPr>
          </a:p>
          <a:p>
            <a:pPr marL="0" indent="450000" algn="just">
              <a:lnSpc>
                <a:spcPct val="100000"/>
              </a:lnSpc>
              <a:spcBef>
                <a:spcPts val="0"/>
              </a:spcBef>
            </a:pPr>
            <a:r>
              <a:rPr lang="uk-UA" sz="1700" b="0" dirty="0" smtClean="0">
                <a:solidFill>
                  <a:schemeClr val="tx1">
                    <a:lumMod val="50000"/>
                  </a:schemeClr>
                </a:solidFill>
                <a:latin typeface="Times New Roman" pitchFamily="18" charset="0"/>
                <a:cs typeface="Times New Roman" pitchFamily="18" charset="0"/>
              </a:rPr>
              <a:t>переважання </a:t>
            </a:r>
            <a:r>
              <a:rPr lang="uk-UA" sz="1700" b="0" dirty="0">
                <a:solidFill>
                  <a:schemeClr val="tx1">
                    <a:lumMod val="50000"/>
                  </a:schemeClr>
                </a:solidFill>
                <a:latin typeface="Times New Roman" pitchFamily="18" charset="0"/>
                <a:cs typeface="Times New Roman" pitchFamily="18" charset="0"/>
              </a:rPr>
              <a:t>«закритих» для вступу нових членів угруповань при «старому» регіоналізмі, натомість переважання «відкритих» інтеграційних об'єднань у «новому»; </a:t>
            </a:r>
            <a:endParaRPr lang="uk-UA" sz="1700" b="0" dirty="0" smtClean="0">
              <a:solidFill>
                <a:schemeClr val="tx1">
                  <a:lumMod val="50000"/>
                </a:schemeClr>
              </a:solidFill>
              <a:latin typeface="Times New Roman" pitchFamily="18" charset="0"/>
              <a:cs typeface="Times New Roman" pitchFamily="18" charset="0"/>
            </a:endParaRPr>
          </a:p>
          <a:p>
            <a:pPr marL="0" indent="450000" algn="just">
              <a:lnSpc>
                <a:spcPct val="100000"/>
              </a:lnSpc>
              <a:spcBef>
                <a:spcPts val="0"/>
              </a:spcBef>
            </a:pPr>
            <a:r>
              <a:rPr lang="uk-UA" sz="1700" b="0" dirty="0" smtClean="0">
                <a:solidFill>
                  <a:schemeClr val="tx1">
                    <a:lumMod val="50000"/>
                  </a:schemeClr>
                </a:solidFill>
                <a:latin typeface="Times New Roman" pitchFamily="18" charset="0"/>
                <a:cs typeface="Times New Roman" pitchFamily="18" charset="0"/>
              </a:rPr>
              <a:t>«</a:t>
            </a:r>
            <a:r>
              <a:rPr lang="uk-UA" sz="1700" b="0" dirty="0">
                <a:solidFill>
                  <a:schemeClr val="tx1">
                    <a:lumMod val="50000"/>
                  </a:schemeClr>
                </a:solidFill>
                <a:latin typeface="Times New Roman" pitchFamily="18" charset="0"/>
                <a:cs typeface="Times New Roman" pitchFamily="18" charset="0"/>
              </a:rPr>
              <a:t>старий» регіоналізм розвивався «зверху вниз», тобто ініціатива виходила від правлячих кіл, тоді як «</a:t>
            </a:r>
            <a:r>
              <a:rPr lang="uk-UA" sz="1700" b="0" dirty="0" smtClean="0">
                <a:solidFill>
                  <a:schemeClr val="tx1">
                    <a:lumMod val="50000"/>
                  </a:schemeClr>
                </a:solidFill>
                <a:latin typeface="Times New Roman" pitchFamily="18" charset="0"/>
                <a:cs typeface="Times New Roman" pitchFamily="18" charset="0"/>
              </a:rPr>
              <a:t>новий </a:t>
            </a:r>
            <a:r>
              <a:rPr lang="uk-UA" sz="1700" b="0" dirty="0">
                <a:solidFill>
                  <a:schemeClr val="tx1">
                    <a:lumMod val="50000"/>
                  </a:schemeClr>
                </a:solidFill>
                <a:latin typeface="Times New Roman" pitchFamily="18" charset="0"/>
                <a:cs typeface="Times New Roman" pitchFamily="18" charset="0"/>
              </a:rPr>
              <a:t>регіоналізм розвивається «знизу вгору</a:t>
            </a:r>
            <a:r>
              <a:rPr lang="uk-UA" sz="1700" b="0" dirty="0" smtClean="0">
                <a:solidFill>
                  <a:schemeClr val="tx1">
                    <a:lumMod val="50000"/>
                  </a:schemeClr>
                </a:solidFill>
                <a:latin typeface="Times New Roman" pitchFamily="18" charset="0"/>
                <a:cs typeface="Times New Roman" pitchFamily="18" charset="0"/>
              </a:rPr>
              <a:t>».</a:t>
            </a:r>
          </a:p>
          <a:p>
            <a:pPr marL="0" indent="450000" algn="just">
              <a:lnSpc>
                <a:spcPct val="100000"/>
              </a:lnSpc>
              <a:spcBef>
                <a:spcPts val="0"/>
              </a:spcBef>
            </a:pPr>
            <a:endParaRPr lang="uk-UA" sz="1700" b="0" dirty="0" smtClean="0">
              <a:solidFill>
                <a:schemeClr val="tx1">
                  <a:lumMod val="50000"/>
                </a:schemeClr>
              </a:solidFill>
              <a:latin typeface="Times New Roman" pitchFamily="18" charset="0"/>
              <a:cs typeface="Times New Roman" pitchFamily="18" charset="0"/>
            </a:endParaRPr>
          </a:p>
          <a:p>
            <a:pPr marL="0" indent="0" algn="just">
              <a:lnSpc>
                <a:spcPct val="100000"/>
              </a:lnSpc>
              <a:spcBef>
                <a:spcPts val="0"/>
              </a:spcBef>
              <a:buNone/>
            </a:pPr>
            <a:r>
              <a:rPr lang="uk-UA" sz="1700" i="1" dirty="0">
                <a:solidFill>
                  <a:schemeClr val="tx1">
                    <a:lumMod val="50000"/>
                  </a:schemeClr>
                </a:solidFill>
                <a:latin typeface="Times New Roman" pitchFamily="18" charset="0"/>
                <a:cs typeface="Times New Roman" pitchFamily="18" charset="0"/>
              </a:rPr>
              <a:t>«Новий» </a:t>
            </a:r>
            <a:r>
              <a:rPr lang="uk-UA" sz="1700" b="0" dirty="0">
                <a:solidFill>
                  <a:schemeClr val="tx1">
                    <a:lumMod val="50000"/>
                  </a:schemeClr>
                </a:solidFill>
                <a:latin typeface="Times New Roman" pitchFamily="18" charset="0"/>
                <a:cs typeface="Times New Roman" pitchFamily="18" charset="0"/>
              </a:rPr>
              <a:t>регіоналізм являє собою всеосяжний, багаторівневий </a:t>
            </a:r>
            <a:r>
              <a:rPr lang="uk-UA" sz="1700" b="0" dirty="0" smtClean="0">
                <a:solidFill>
                  <a:schemeClr val="tx1">
                    <a:lumMod val="50000"/>
                  </a:schemeClr>
                </a:solidFill>
                <a:latin typeface="Times New Roman" pitchFamily="18" charset="0"/>
                <a:cs typeface="Times New Roman" pitchFamily="18" charset="0"/>
              </a:rPr>
              <a:t>процес здобуття </a:t>
            </a:r>
            <a:r>
              <a:rPr lang="uk-UA" sz="1700" b="0" dirty="0">
                <a:solidFill>
                  <a:schemeClr val="tx1">
                    <a:lumMod val="50000"/>
                  </a:schemeClr>
                </a:solidFill>
                <a:latin typeface="Times New Roman" pitchFamily="18" charset="0"/>
                <a:cs typeface="Times New Roman" pitchFamily="18" charset="0"/>
              </a:rPr>
              <a:t>регіональним простором однорідності в різноманітних сферах, </a:t>
            </a:r>
            <a:r>
              <a:rPr lang="uk-UA" sz="1700" b="0" dirty="0" smtClean="0">
                <a:solidFill>
                  <a:schemeClr val="tx1">
                    <a:lumMod val="50000"/>
                  </a:schemeClr>
                </a:solidFill>
                <a:latin typeface="Times New Roman" pitchFamily="18" charset="0"/>
                <a:cs typeface="Times New Roman" pitchFamily="18" charset="0"/>
              </a:rPr>
              <a:t>серед яких </a:t>
            </a:r>
            <a:r>
              <a:rPr lang="uk-UA" sz="1700" b="0" dirty="0">
                <a:solidFill>
                  <a:schemeClr val="tx1">
                    <a:lumMod val="50000"/>
                  </a:schemeClr>
                </a:solidFill>
                <a:latin typeface="Times New Roman" pitchFamily="18" charset="0"/>
                <a:cs typeface="Times New Roman" pitchFamily="18" charset="0"/>
              </a:rPr>
              <a:t>особливе значення надається культурі, безпеці, економіці й </a:t>
            </a:r>
            <a:r>
              <a:rPr lang="uk-UA" sz="1700" b="0" dirty="0" smtClean="0">
                <a:solidFill>
                  <a:schemeClr val="tx1">
                    <a:lumMod val="50000"/>
                  </a:schemeClr>
                </a:solidFill>
                <a:latin typeface="Times New Roman" pitchFamily="18" charset="0"/>
                <a:cs typeface="Times New Roman" pitchFamily="18" charset="0"/>
              </a:rPr>
              <a:t>політиці. Процес </a:t>
            </a:r>
            <a:r>
              <a:rPr lang="uk-UA" sz="1700" b="0" dirty="0">
                <a:solidFill>
                  <a:schemeClr val="tx1">
                    <a:lumMod val="50000"/>
                  </a:schemeClr>
                </a:solidFill>
                <a:latin typeface="Times New Roman" pitchFamily="18" charset="0"/>
                <a:cs typeface="Times New Roman" pitchFamily="18" charset="0"/>
              </a:rPr>
              <a:t>цей протікає на декількох рівнях: глобальному, міжрегіональному </a:t>
            </a:r>
            <a:r>
              <a:rPr lang="uk-UA" sz="1700" b="0" dirty="0" smtClean="0">
                <a:solidFill>
                  <a:schemeClr val="tx1">
                    <a:lumMod val="50000"/>
                  </a:schemeClr>
                </a:solidFill>
                <a:latin typeface="Times New Roman" pitchFamily="18" charset="0"/>
                <a:cs typeface="Times New Roman" pitchFamily="18" charset="0"/>
              </a:rPr>
              <a:t>та </a:t>
            </a:r>
            <a:r>
              <a:rPr lang="uk-UA" sz="1700" b="0" dirty="0" err="1" smtClean="0">
                <a:solidFill>
                  <a:schemeClr val="tx1">
                    <a:lumMod val="50000"/>
                  </a:schemeClr>
                </a:solidFill>
                <a:latin typeface="Times New Roman" pitchFamily="18" charset="0"/>
                <a:cs typeface="Times New Roman" pitchFamily="18" charset="0"/>
              </a:rPr>
              <a:t>внутрішньорегіональному</a:t>
            </a:r>
            <a:r>
              <a:rPr lang="uk-UA" sz="1700" b="0" dirty="0">
                <a:solidFill>
                  <a:schemeClr val="tx1">
                    <a:lumMod val="50000"/>
                  </a:schemeClr>
                </a:solidFill>
                <a:latin typeface="Times New Roman" pitchFamily="18" charset="0"/>
                <a:cs typeface="Times New Roman" pitchFamily="18" charset="0"/>
              </a:rPr>
              <a:t>.</a:t>
            </a:r>
          </a:p>
          <a:p>
            <a:pPr marL="0" indent="0" algn="just">
              <a:lnSpc>
                <a:spcPct val="100000"/>
              </a:lnSpc>
              <a:spcBef>
                <a:spcPts val="0"/>
              </a:spcBef>
              <a:buNone/>
            </a:pPr>
            <a:r>
              <a:rPr lang="uk-UA" sz="1700" b="0" dirty="0" smtClean="0">
                <a:solidFill>
                  <a:schemeClr val="tx1">
                    <a:lumMod val="50000"/>
                  </a:schemeClr>
                </a:solidFill>
                <a:latin typeface="Times New Roman" pitchFamily="18" charset="0"/>
                <a:cs typeface="Times New Roman" pitchFamily="18" charset="0"/>
              </a:rPr>
              <a:t> При </a:t>
            </a:r>
            <a:r>
              <a:rPr lang="uk-UA" sz="1700" b="0" dirty="0">
                <a:solidFill>
                  <a:schemeClr val="tx1">
                    <a:lumMod val="50000"/>
                  </a:schemeClr>
                </a:solidFill>
                <a:latin typeface="Times New Roman" pitchFamily="18" charset="0"/>
                <a:cs typeface="Times New Roman" pitchFamily="18" charset="0"/>
              </a:rPr>
              <a:t>цьому, регіон на сучасному етапі світового розвитку в </a:t>
            </a:r>
            <a:r>
              <a:rPr lang="uk-UA" sz="1700" b="0" dirty="0" smtClean="0">
                <a:solidFill>
                  <a:schemeClr val="tx1">
                    <a:lumMod val="50000"/>
                  </a:schemeClr>
                </a:solidFill>
                <a:latin typeface="Times New Roman" pitchFamily="18" charset="0"/>
                <a:cs typeface="Times New Roman" pitchFamily="18" charset="0"/>
              </a:rPr>
              <a:t>умовах «нового</a:t>
            </a:r>
            <a:r>
              <a:rPr lang="uk-UA" sz="1700" b="0" dirty="0">
                <a:solidFill>
                  <a:schemeClr val="tx1">
                    <a:lumMod val="50000"/>
                  </a:schemeClr>
                </a:solidFill>
                <a:latin typeface="Times New Roman" pitchFamily="18" charset="0"/>
                <a:cs typeface="Times New Roman" pitchFamily="18" charset="0"/>
              </a:rPr>
              <a:t>» регіоналізму перетворюється з об’єкта міжнародних відносин на </a:t>
            </a:r>
            <a:r>
              <a:rPr lang="uk-UA" sz="1700" b="0" dirty="0" smtClean="0">
                <a:solidFill>
                  <a:schemeClr val="tx1">
                    <a:lumMod val="50000"/>
                  </a:schemeClr>
                </a:solidFill>
                <a:latin typeface="Times New Roman" pitchFamily="18" charset="0"/>
                <a:cs typeface="Times New Roman" pitchFamily="18" charset="0"/>
              </a:rPr>
              <a:t>їх повноцінного </a:t>
            </a:r>
            <a:r>
              <a:rPr lang="uk-UA" sz="1700" b="0" dirty="0">
                <a:solidFill>
                  <a:schemeClr val="tx1">
                    <a:lumMod val="50000"/>
                  </a:schemeClr>
                </a:solidFill>
                <a:latin typeface="Times New Roman" pitchFamily="18" charset="0"/>
                <a:cs typeface="Times New Roman" pitchFamily="18" charset="0"/>
              </a:rPr>
              <a:t>суб’єкта. Саме суб’єктність регіону в новому, </a:t>
            </a:r>
            <a:r>
              <a:rPr lang="uk-UA" sz="1700" b="0" dirty="0" smtClean="0">
                <a:solidFill>
                  <a:schemeClr val="tx1">
                    <a:lumMod val="50000"/>
                  </a:schemeClr>
                </a:solidFill>
                <a:latin typeface="Times New Roman" pitchFamily="18" charset="0"/>
                <a:cs typeface="Times New Roman" pitchFamily="18" charset="0"/>
              </a:rPr>
              <a:t>глобалізованому світі</a:t>
            </a:r>
            <a:r>
              <a:rPr lang="uk-UA" sz="1700" b="0" dirty="0">
                <a:solidFill>
                  <a:schemeClr val="tx1">
                    <a:lumMod val="50000"/>
                  </a:schemeClr>
                </a:solidFill>
                <a:latin typeface="Times New Roman" pitchFamily="18" charset="0"/>
                <a:cs typeface="Times New Roman" pitchFamily="18" charset="0"/>
              </a:rPr>
              <a:t>, є однією з ключових ідей цієї теорії.</a:t>
            </a:r>
          </a:p>
        </p:txBody>
      </p:sp>
    </p:spTree>
    <p:extLst>
      <p:ext uri="{BB962C8B-B14F-4D97-AF65-F5344CB8AC3E}">
        <p14:creationId xmlns:p14="http://schemas.microsoft.com/office/powerpoint/2010/main" val="3462179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4800" b="1" i="1" u="sng" dirty="0">
                <a:latin typeface="Times New Roman" pitchFamily="18" charset="0"/>
                <a:cs typeface="Times New Roman" pitchFamily="18" charset="0"/>
              </a:rPr>
              <a:t/>
            </a:r>
            <a:br>
              <a:rPr lang="uk-UA" sz="4800" b="1" i="1" u="sng" dirty="0">
                <a:latin typeface="Times New Roman" pitchFamily="18" charset="0"/>
                <a:cs typeface="Times New Roman" pitchFamily="18" charset="0"/>
              </a:rPr>
            </a:br>
            <a:endParaRPr lang="uk-UA" b="1" i="1" u="sng" dirty="0"/>
          </a:p>
        </p:txBody>
      </p:sp>
      <p:sp>
        <p:nvSpPr>
          <p:cNvPr id="3" name="Місце для тексту 2"/>
          <p:cNvSpPr>
            <a:spLocks noGrp="1"/>
          </p:cNvSpPr>
          <p:nvPr>
            <p:ph type="body" sz="quarter" idx="10"/>
          </p:nvPr>
        </p:nvSpPr>
        <p:spPr>
          <a:xfrm>
            <a:off x="76200" y="245533"/>
            <a:ext cx="11780839" cy="5525031"/>
          </a:xfrm>
        </p:spPr>
        <p:txBody>
          <a:bodyPr/>
          <a:lstStyle/>
          <a:p>
            <a:pPr marL="0" indent="457200" algn="just">
              <a:lnSpc>
                <a:spcPct val="100000"/>
              </a:lnSpc>
              <a:spcBef>
                <a:spcPts val="0"/>
              </a:spcBef>
              <a:buNone/>
            </a:pPr>
            <a:r>
              <a:rPr lang="uk-UA" sz="1500" b="0" i="1" dirty="0">
                <a:solidFill>
                  <a:schemeClr val="tx1">
                    <a:lumMod val="50000"/>
                  </a:schemeClr>
                </a:solidFill>
                <a:latin typeface="Times New Roman" pitchFamily="18" charset="0"/>
                <a:cs typeface="Times New Roman" pitchFamily="18" charset="0"/>
              </a:rPr>
              <a:t>З точки зору представників нового регіоналізму, всі регіони світу об'єднані в три великі групи: </a:t>
            </a:r>
            <a:endParaRPr lang="uk-UA" sz="1500" b="0" i="1"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AutoNum type="arabicPeriod"/>
            </a:pPr>
            <a:r>
              <a:rPr lang="uk-UA" sz="1500" i="1" u="sng" dirty="0" smtClean="0">
                <a:solidFill>
                  <a:schemeClr val="tx1">
                    <a:lumMod val="50000"/>
                  </a:schemeClr>
                </a:solidFill>
                <a:latin typeface="Times New Roman" pitchFamily="18" charset="0"/>
                <a:cs typeface="Times New Roman" pitchFamily="18" charset="0"/>
              </a:rPr>
              <a:t>Регіони</a:t>
            </a:r>
            <a:r>
              <a:rPr lang="uk-UA" sz="1500" i="1" u="sng" dirty="0">
                <a:solidFill>
                  <a:schemeClr val="tx1">
                    <a:lumMod val="50000"/>
                  </a:schemeClr>
                </a:solidFill>
                <a:latin typeface="Times New Roman" pitchFamily="18" charset="0"/>
                <a:cs typeface="Times New Roman" pitchFamily="18" charset="0"/>
              </a:rPr>
              <a:t>, що становлять «ядро» світової системи, </a:t>
            </a:r>
            <a:r>
              <a:rPr lang="uk-UA" sz="1500" b="0" dirty="0">
                <a:solidFill>
                  <a:schemeClr val="tx1">
                    <a:lumMod val="50000"/>
                  </a:schemeClr>
                </a:solidFill>
                <a:latin typeface="Times New Roman" pitchFamily="18" charset="0"/>
                <a:cs typeface="Times New Roman" pitchFamily="18" charset="0"/>
              </a:rPr>
              <a:t>тобто ті регіони, які мають найбільшу вагу в сучасному світі: Північна Америка, Європа і Східна Азія. Для них характерний високий рівень економічного розвитку та політичної стабільності (хоча не всі з них є демократичними державами), що дозволяє їм уникати як міждержавних, так і внутрішньодержавних конфліктів. Метою регіонального будівництва в таких регіонах є зростання їх впливу в світі за допомогою набуття доступу до нових ресурсів та ринків збуту. </a:t>
            </a:r>
            <a:endParaRPr lang="uk-UA" sz="15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AutoNum type="arabicPeriod"/>
            </a:pPr>
            <a:r>
              <a:rPr lang="uk-UA" sz="1500" i="1" u="sng" dirty="0" smtClean="0">
                <a:solidFill>
                  <a:schemeClr val="tx1">
                    <a:lumMod val="50000"/>
                  </a:schemeClr>
                </a:solidFill>
                <a:latin typeface="Times New Roman" pitchFamily="18" charset="0"/>
                <a:cs typeface="Times New Roman" pitchFamily="18" charset="0"/>
              </a:rPr>
              <a:t>Регіони</a:t>
            </a:r>
            <a:r>
              <a:rPr lang="uk-UA" sz="1500" i="1" u="sng" dirty="0">
                <a:solidFill>
                  <a:schemeClr val="tx1">
                    <a:lumMod val="50000"/>
                  </a:schemeClr>
                </a:solidFill>
                <a:latin typeface="Times New Roman" pitchFamily="18" charset="0"/>
                <a:cs typeface="Times New Roman" pitchFamily="18" charset="0"/>
              </a:rPr>
              <a:t>, що знаходяться на проміжній стадії свого розвитку</a:t>
            </a:r>
            <a:r>
              <a:rPr lang="uk-UA" sz="1500" b="0" dirty="0">
                <a:solidFill>
                  <a:schemeClr val="tx1">
                    <a:lumMod val="50000"/>
                  </a:schemeClr>
                </a:solidFill>
                <a:latin typeface="Times New Roman" pitchFamily="18" charset="0"/>
                <a:cs typeface="Times New Roman" pitchFamily="18" charset="0"/>
              </a:rPr>
              <a:t>, тобто між «ядром» і периферією: Південна Америка, Центральна Європа і </a:t>
            </a:r>
            <a:r>
              <a:rPr lang="uk-UA" sz="1500" b="0" dirty="0" err="1">
                <a:solidFill>
                  <a:schemeClr val="tx1">
                    <a:lumMod val="50000"/>
                  </a:schemeClr>
                </a:solidFill>
                <a:latin typeface="Times New Roman" pitchFamily="18" charset="0"/>
                <a:cs typeface="Times New Roman" pitchFamily="18" charset="0"/>
              </a:rPr>
              <a:t>ПівденноСхідна</a:t>
            </a:r>
            <a:r>
              <a:rPr lang="uk-UA" sz="1500" b="0" dirty="0">
                <a:solidFill>
                  <a:schemeClr val="tx1">
                    <a:lumMod val="50000"/>
                  </a:schemeClr>
                </a:solidFill>
                <a:latin typeface="Times New Roman" pitchFamily="18" charset="0"/>
                <a:cs typeface="Times New Roman" pitchFamily="18" charset="0"/>
              </a:rPr>
              <a:t> Азія. Ці регіони прагнуть увійти до «ядра» світової системи, удосконалюючи свої економічні і політичні системи. Однак до проміжної стадії іноді відносять і ті регіони, які поступово втрачають свою вагу, ризикуючи потрапити в число периферійних районів. </a:t>
            </a:r>
            <a:endParaRPr lang="uk-UA" sz="15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AutoNum type="arabicPeriod"/>
            </a:pPr>
            <a:r>
              <a:rPr lang="uk-UA" sz="1500" i="1" u="sng" dirty="0" smtClean="0">
                <a:solidFill>
                  <a:schemeClr val="tx1">
                    <a:lumMod val="50000"/>
                  </a:schemeClr>
                </a:solidFill>
                <a:latin typeface="Times New Roman" pitchFamily="18" charset="0"/>
                <a:cs typeface="Times New Roman" pitchFamily="18" charset="0"/>
              </a:rPr>
              <a:t>Регіони </a:t>
            </a:r>
            <a:r>
              <a:rPr lang="uk-UA" sz="1500" i="1" u="sng" dirty="0">
                <a:solidFill>
                  <a:schemeClr val="tx1">
                    <a:lumMod val="50000"/>
                  </a:schemeClr>
                </a:solidFill>
                <a:latin typeface="Times New Roman" pitchFamily="18" charset="0"/>
                <a:cs typeface="Times New Roman" pitchFamily="18" charset="0"/>
              </a:rPr>
              <a:t>на периферії світового розвитку,</a:t>
            </a:r>
            <a:r>
              <a:rPr lang="uk-UA" sz="1500" b="0" dirty="0">
                <a:solidFill>
                  <a:schemeClr val="tx1">
                    <a:lumMod val="50000"/>
                  </a:schemeClr>
                </a:solidFill>
                <a:latin typeface="Times New Roman" pitchFamily="18" charset="0"/>
                <a:cs typeface="Times New Roman" pitchFamily="18" charset="0"/>
              </a:rPr>
              <a:t> тобто регіони з нестабільними в політичному і стагнаційними в економічному плані системами (війни, заворушення, відставання в розвитку). Метою регіонального будівництва в їх ситуації є боротьба з руйнівними процесами соціальної ізоляції та </a:t>
            </a:r>
            <a:r>
              <a:rPr lang="uk-UA" sz="1500" b="0" dirty="0" err="1">
                <a:solidFill>
                  <a:schemeClr val="tx1">
                    <a:lumMod val="50000"/>
                  </a:schemeClr>
                </a:solidFill>
                <a:latin typeface="Times New Roman" pitchFamily="18" charset="0"/>
                <a:cs typeface="Times New Roman" pitchFamily="18" charset="0"/>
              </a:rPr>
              <a:t>периферізаціі</a:t>
            </a:r>
            <a:r>
              <a:rPr lang="uk-UA" sz="1500" b="0" dirty="0">
                <a:solidFill>
                  <a:schemeClr val="tx1">
                    <a:lumMod val="50000"/>
                  </a:schemeClr>
                </a:solidFill>
                <a:latin typeface="Times New Roman" pitchFamily="18" charset="0"/>
                <a:cs typeface="Times New Roman" pitchFamily="18" charset="0"/>
              </a:rPr>
              <a:t>. Створювані з цією метою інтеграційні об'єднання не мають істотного впливу. </a:t>
            </a:r>
            <a:endParaRPr lang="uk-UA" sz="15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endParaRPr lang="uk-UA" sz="15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500" b="0" dirty="0" smtClean="0">
                <a:solidFill>
                  <a:schemeClr val="tx1">
                    <a:lumMod val="50000"/>
                  </a:schemeClr>
                </a:solidFill>
                <a:latin typeface="Times New Roman" pitchFamily="18" charset="0"/>
                <a:cs typeface="Times New Roman" pitchFamily="18" charset="0"/>
              </a:rPr>
              <a:t>У </a:t>
            </a:r>
            <a:r>
              <a:rPr lang="uk-UA" sz="1500" b="0" dirty="0">
                <a:solidFill>
                  <a:schemeClr val="tx1">
                    <a:lumMod val="50000"/>
                  </a:schemeClr>
                </a:solidFill>
                <a:latin typeface="Times New Roman" pitchFamily="18" charset="0"/>
                <a:cs typeface="Times New Roman" pitchFamily="18" charset="0"/>
              </a:rPr>
              <a:t>цілому, новий регіоналізм покликаний сприяти зростанню стабільності світової системи, підвищенню конкурентоспроможності регіонів в умовах глобалізації, зниженню регіональної нерівності та зближенню темпів зростання економіки. Теорія нового регіоналізму сьогодні широко застосовується на практиці. Вона знайшла своє відображення в багатьох документах Європейського Союзу, який є на даний момент провідним регіональним об’єднанням світу («Хартія з регіоналізму» 1988 року, «Декларація по регіоналізм в Європі» 1996 року і т.д.). Особливе значення новий регіоналізм набуває в регіоні Балтійського моря («Стратегія ЄС для регіону Балтійського моря»), де ведеться планомірна робота за всіма сферами співробітництва. Взаємодія в регіоні Балтійського моря має мережевий характер, тобто відбувається, як і заповідала теорія нового регіоналізму, між громадськими організаціями, освітніми установами, прикордонними територіями і т.д., тоді як міждержавна кооперація має другорядний характер.</a:t>
            </a:r>
          </a:p>
        </p:txBody>
      </p:sp>
    </p:spTree>
    <p:extLst>
      <p:ext uri="{BB962C8B-B14F-4D97-AF65-F5344CB8AC3E}">
        <p14:creationId xmlns:p14="http://schemas.microsoft.com/office/powerpoint/2010/main" val="1581848425"/>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2021</TotalTime>
  <Words>3216</Words>
  <Application>Microsoft Office PowerPoint</Application>
  <PresentationFormat>Довільний</PresentationFormat>
  <Paragraphs>99</Paragraphs>
  <Slides>19</Slides>
  <Notes>1</Notes>
  <HiddenSlides>0</HiddenSlides>
  <MMClips>0</MMClips>
  <ScaleCrop>false</ScaleCrop>
  <HeadingPairs>
    <vt:vector size="4" baseType="variant">
      <vt:variant>
        <vt:lpstr>Тема</vt:lpstr>
      </vt:variant>
      <vt:variant>
        <vt:i4>1</vt:i4>
      </vt:variant>
      <vt:variant>
        <vt:lpstr>Заголовки слайдів</vt:lpstr>
      </vt:variant>
      <vt:variant>
        <vt:i4>19</vt:i4>
      </vt:variant>
    </vt:vector>
  </HeadingPairs>
  <TitlesOfParts>
    <vt:vector size="20" baseType="lpstr">
      <vt:lpstr>Тема Office</vt:lpstr>
      <vt:lpstr> ТЕМА 3. Процеси регіоналізації в глобальній економіці   1. Поняття регіоналізації глобальної економіки. Взаємозв’язок регіоналізації та глобалізації світової економіки.  2. Новий регіоналізм: сутність та основні риси.  3.  Регіоналізація як сценарій глобальних трансформацій. Моделі регіонального розвитку.  4. Сучасні центри регіонального розвитку. Європейській регіоналізм.    </vt:lpstr>
      <vt:lpstr>1. Поняття регіоналізації глобальної економіки. Взаємозв’язок регіоналізації та глобалізації світової економіки. Відмінні риси регіоналізації.</vt:lpstr>
      <vt:lpstr>Презентація PowerPoint</vt:lpstr>
      <vt:lpstr>Презентація PowerPoint</vt:lpstr>
      <vt:lpstr>Відмінності регіоналізації від глобалізації в загальному вигляді можна представити наступним чином:</vt:lpstr>
      <vt:lpstr>Презентація PowerPoint</vt:lpstr>
      <vt:lpstr>Презентація PowerPoint</vt:lpstr>
      <vt:lpstr>Презентація PowerPoint</vt:lpstr>
      <vt:lpstr>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User</cp:lastModifiedBy>
  <cp:revision>149</cp:revision>
  <dcterms:created xsi:type="dcterms:W3CDTF">2023-01-12T09:20:21Z</dcterms:created>
  <dcterms:modified xsi:type="dcterms:W3CDTF">2024-09-23T18:55:04Z</dcterms:modified>
</cp:coreProperties>
</file>