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73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B4E0C97-E257-4542-820A-AAEFFC731B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xmlns="" id="{8E415011-B97E-40F7-82BC-F0FF14AB7F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xmlns="" id="{8B4557C4-368F-436E-9484-24F3C1017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4C3C-5897-46CF-B0B7-54A085A45D10}" type="datetimeFigureOut">
              <a:rPr lang="uk-UA" smtClean="0"/>
              <a:t>30.10.2025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xmlns="" id="{5BCEC8EE-3A32-41DF-B56F-F9DA76EF2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xmlns="" id="{5C1DE290-45CA-4C93-BDFC-CCBE35D1D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3806-F286-4716-9157-70F9EE9AD8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443079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42DB6DE-4965-4725-A072-E2ED92EC73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xmlns="" id="{F8548195-B92B-443A-855A-7AB85E9079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xmlns="" id="{2E984B57-1354-47EB-8DD1-B24E1102EE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4C3C-5897-46CF-B0B7-54A085A45D10}" type="datetimeFigureOut">
              <a:rPr lang="uk-UA" smtClean="0"/>
              <a:t>30.10.2025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xmlns="" id="{1D7841A0-6AEB-4C44-AB10-DAF092C7AD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xmlns="" id="{36687609-1B60-4990-9168-276AE9167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3806-F286-4716-9157-70F9EE9AD8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281795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xmlns="" id="{B8292CA2-590F-4999-A010-5CD3DC5AEF0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xmlns="" id="{0418B02B-AD73-4CC0-980A-5612F77FE6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xmlns="" id="{C3DFD389-DFC8-46FF-A0AA-5AFEF151B2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4C3C-5897-46CF-B0B7-54A085A45D10}" type="datetimeFigureOut">
              <a:rPr lang="uk-UA" smtClean="0"/>
              <a:t>30.10.2025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xmlns="" id="{C86E0CF5-95A1-4665-A65F-819AEB285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xmlns="" id="{2C0E9C41-9EDB-460D-8B26-40B8E9CDB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3806-F286-4716-9157-70F9EE9AD8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779967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94AFB7F-6A34-40C9-BF89-E4E2E719D9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E9C724DA-E5D1-4F78-82C5-BC785437BD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xmlns="" id="{3C2B02DB-3F64-4FD8-A820-9B1FE0F375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4C3C-5897-46CF-B0B7-54A085A45D10}" type="datetimeFigureOut">
              <a:rPr lang="uk-UA" smtClean="0"/>
              <a:t>30.10.2025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xmlns="" id="{D5BE33C3-BC02-4596-8E15-D3E512DA01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xmlns="" id="{CEF03ADF-1F1D-44CB-9A72-6F943993E3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3806-F286-4716-9157-70F9EE9AD8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241772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D526F1E-F770-4DD5-9482-413AF19500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xmlns="" id="{1F70EF99-4B46-425D-96D2-C24897D48B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xmlns="" id="{449DCCD8-F24C-4147-AF46-35AD6495EE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4C3C-5897-46CF-B0B7-54A085A45D10}" type="datetimeFigureOut">
              <a:rPr lang="uk-UA" smtClean="0"/>
              <a:t>30.10.2025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xmlns="" id="{A7B68C23-2589-4D66-92D6-482002888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xmlns="" id="{C140CE0A-C188-4A98-8C11-392087535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3806-F286-4716-9157-70F9EE9AD8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270286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AEBBC27-D410-425E-B398-8ACC7F9714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94BBE2FB-8132-43D1-9E33-422B01D1DB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xmlns="" id="{A7736C50-0003-439D-8195-D54E51C447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xmlns="" id="{2B0880F7-1505-4E19-8E52-F6E0F3BA6E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4C3C-5897-46CF-B0B7-54A085A45D10}" type="datetimeFigureOut">
              <a:rPr lang="uk-UA" smtClean="0"/>
              <a:t>30.10.2025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xmlns="" id="{1291B2A2-6F96-4589-8CAF-D78A44E054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xmlns="" id="{C65B4DFE-EC63-4460-B321-64DAE91376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3806-F286-4716-9157-70F9EE9AD8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07471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29A93CD-3174-4FF8-B981-E7259C2E49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xmlns="" id="{6EBB4B76-AACC-4FB6-A5D7-B2724E8840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xmlns="" id="{AB1D80B0-6B14-4E79-8077-C3C824F0E4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xmlns="" id="{A81FB85B-4A89-4E62-96D8-6E38A1EA55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xmlns="" id="{1BFACB4A-D27B-40A2-BD76-1F0C048266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xmlns="" id="{4C5FA6E5-B3D6-48F9-B38B-A3D4A8B75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4C3C-5897-46CF-B0B7-54A085A45D10}" type="datetimeFigureOut">
              <a:rPr lang="uk-UA" smtClean="0"/>
              <a:t>30.10.2025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xmlns="" id="{C4BAE4AC-38B8-48BE-B28E-C8F22ECB1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xmlns="" id="{583E4E3F-45FC-40B0-AEFA-2A2DD48D62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3806-F286-4716-9157-70F9EE9AD8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896527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C2EAE08-2311-4893-9ED0-AD06B9CB72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xmlns="" id="{B31C3D70-173E-4943-9543-FCD8F1B368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4C3C-5897-46CF-B0B7-54A085A45D10}" type="datetimeFigureOut">
              <a:rPr lang="uk-UA" smtClean="0"/>
              <a:t>30.10.2025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xmlns="" id="{8627F55C-F47C-4017-A452-52E6F8BB7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xmlns="" id="{BD8D6CD0-0869-4221-A3B7-8A8FBDEA3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3806-F286-4716-9157-70F9EE9AD8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843124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xmlns="" id="{5E09841C-F4EC-48CD-926A-FE1ED40718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4C3C-5897-46CF-B0B7-54A085A45D10}" type="datetimeFigureOut">
              <a:rPr lang="uk-UA" smtClean="0"/>
              <a:t>30.10.2025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xmlns="" id="{2FEDD2E3-ED07-4DF4-ACE8-52D16FC02E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xmlns="" id="{763D7DD7-8BFA-4BC4-B829-9903572F1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3806-F286-4716-9157-70F9EE9AD8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040327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ADEE531-3AF5-4651-8FD5-A615620B7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138B7616-934C-444E-B834-8985052FBE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xmlns="" id="{F3EAAB35-E928-491F-8379-E2E3BCB715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xmlns="" id="{9BEC717C-677C-4F59-B924-946AE89333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4C3C-5897-46CF-B0B7-54A085A45D10}" type="datetimeFigureOut">
              <a:rPr lang="uk-UA" smtClean="0"/>
              <a:t>30.10.2025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xmlns="" id="{9FEEAD4E-5492-4D45-B033-6E870F654A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xmlns="" id="{41A73508-C37E-4F0B-8C23-3982571A7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3806-F286-4716-9157-70F9EE9AD8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137026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E3B290B-98C7-4780-83E4-A5BED952EA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xmlns="" id="{392B56E1-70C3-42C2-9BC9-C058B395D4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xmlns="" id="{0D1E429F-D9D5-47BF-A1CD-7A5DC3D280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xmlns="" id="{EA69DAFC-87C3-4638-9080-D889F59BB0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4C3C-5897-46CF-B0B7-54A085A45D10}" type="datetimeFigureOut">
              <a:rPr lang="uk-UA" smtClean="0"/>
              <a:t>30.10.2025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xmlns="" id="{4F228714-B6A6-4BA7-8E96-5260EE632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xmlns="" id="{39DDD0A1-7ACD-45CB-9E3E-761C313540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3806-F286-4716-9157-70F9EE9AD8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8942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xmlns="" id="{992E1A44-6315-4137-9A85-821282F3DC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xmlns="" id="{E351A106-3AFB-4E90-BF1E-B299E89F45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xmlns="" id="{9E0E68F3-3222-44EB-8ADC-0A4F629727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0C4C3C-5897-46CF-B0B7-54A085A45D10}" type="datetimeFigureOut">
              <a:rPr lang="uk-UA" smtClean="0"/>
              <a:t>30.10.2025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xmlns="" id="{963FCB2D-6BD6-47A5-9D9A-D7FBE9D803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xmlns="" id="{DCE601C8-C029-4087-8623-E61356E084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4C3806-F286-4716-9157-70F9EE9AD8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61368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macmillandictionary.com/dictionary/british/buy_1" TargetMode="External"/><Relationship Id="rId13" Type="http://schemas.openxmlformats.org/officeDocument/2006/relationships/hyperlink" Target="https://www.macmillandictionary.com/dictionary/british/child" TargetMode="External"/><Relationship Id="rId3" Type="http://schemas.openxmlformats.org/officeDocument/2006/relationships/hyperlink" Target="https://www.macmillandictionary.com/dictionary/british/kind_1" TargetMode="External"/><Relationship Id="rId7" Type="http://schemas.openxmlformats.org/officeDocument/2006/relationships/hyperlink" Target="https://www.macmillandictionary.com/dictionary/british/order_1" TargetMode="External"/><Relationship Id="rId12" Type="http://schemas.openxmlformats.org/officeDocument/2006/relationships/hyperlink" Target="https://www.macmillandictionary.com/dictionary/british/long_1" TargetMode="External"/><Relationship Id="rId2" Type="http://schemas.openxmlformats.org/officeDocument/2006/relationships/hyperlink" Target="https://www.macmillandictionary.com/dictionary/british/help_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macmillandictionary.com/dictionary/british/spend_1" TargetMode="External"/><Relationship Id="rId11" Type="http://schemas.openxmlformats.org/officeDocument/2006/relationships/hyperlink" Target="https://dictionary.cambridge.org/dictionary/english/animal" TargetMode="External"/><Relationship Id="rId5" Type="http://schemas.openxmlformats.org/officeDocument/2006/relationships/hyperlink" Target="https://www.macmillandictionary.com/dictionary/british/money" TargetMode="External"/><Relationship Id="rId10" Type="http://schemas.openxmlformats.org/officeDocument/2006/relationships/hyperlink" Target="https://dictionary.cambridge.org/dictionary/english/people" TargetMode="External"/><Relationship Id="rId4" Type="http://schemas.openxmlformats.org/officeDocument/2006/relationships/hyperlink" Target="https://dictionary.cambridge.org/dictionary/english/wanting" TargetMode="External"/><Relationship Id="rId9" Type="http://schemas.openxmlformats.org/officeDocument/2006/relationships/hyperlink" Target="https://dictionary.cambridge.org/dictionary/english/fact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macmillandictionary.com/dictionary/british/hard_1" TargetMode="External"/><Relationship Id="rId3" Type="http://schemas.openxmlformats.org/officeDocument/2006/relationships/hyperlink" Target="https://www.macmillandictionary.com/dictionary/british/mother_1" TargetMode="External"/><Relationship Id="rId7" Type="http://schemas.openxmlformats.org/officeDocument/2006/relationships/hyperlink" Target="https://www.macmillandictionary.com/dictionary/british/particularly" TargetMode="External"/><Relationship Id="rId12" Type="http://schemas.openxmlformats.org/officeDocument/2006/relationships/hyperlink" Target="https://www.macmillandictionary.com/dictionary/british/importance" TargetMode="External"/><Relationship Id="rId2" Type="http://schemas.openxmlformats.org/officeDocument/2006/relationships/hyperlink" Target="https://www.macmillandictionary.com/dictionary/british/strict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macmillandictionary.com/dictionary/british/work_1" TargetMode="External"/><Relationship Id="rId11" Type="http://schemas.openxmlformats.org/officeDocument/2006/relationships/hyperlink" Target="https://www.macmillandictionary.com/dictionary/british/quality_1" TargetMode="External"/><Relationship Id="rId5" Type="http://schemas.openxmlformats.org/officeDocument/2006/relationships/hyperlink" Target="https://www.macmillandictionary.com/dictionary/british/children" TargetMode="External"/><Relationship Id="rId10" Type="http://schemas.openxmlformats.org/officeDocument/2006/relationships/hyperlink" Target="https://www.macmillandictionary.com/dictionary/british/free_1" TargetMode="External"/><Relationship Id="rId4" Type="http://schemas.openxmlformats.org/officeDocument/2006/relationships/hyperlink" Target="https://www.macmillandictionary.com/dictionary/british/make_1" TargetMode="External"/><Relationship Id="rId9" Type="http://schemas.openxmlformats.org/officeDocument/2006/relationships/hyperlink" Target="https://www.macmillandictionary.com/dictionary/british/restrict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B395446-F87F-4FC9-B21D-33A98345F9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70264"/>
            <a:ext cx="10515600" cy="696895"/>
          </a:xfrm>
        </p:spPr>
        <p:txBody>
          <a:bodyPr>
            <a:normAutofit fontScale="90000"/>
          </a:bodyPr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/>
              <a:t>Reading 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0487B1F8-F226-4B91-87D8-DAA05331DF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9221" y="1704512"/>
            <a:ext cx="10515600" cy="4820575"/>
          </a:xfrm>
        </p:spPr>
        <p:txBody>
          <a:bodyPr>
            <a:normAutofit/>
          </a:bodyPr>
          <a:lstStyle/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  <a:tabLst>
                <a:tab pos="678815" algn="l"/>
              </a:tabLs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In what way is reading important in human life / your life?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  <a:tabLst>
                <a:tab pos="678815" algn="l"/>
              </a:tabLs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Do people read nowadays as much as they did a decade ago? Why?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  <a:tabLst>
                <a:tab pos="678815" algn="l"/>
              </a:tabLs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Do you have a favorite book / poem / author? Why do you like it / him? Discuss the genres you prefer.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  <a:tabLst>
                <a:tab pos="678815" algn="l"/>
              </a:tabLs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If you want to read something for pleasure, how do you choose a book? What are the criteria? Imagine you are in the library or in a bookstore. How do you choose? What is important?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261870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D4720B5-AA72-4D87-9765-6723976965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kumimoji="0" lang="en-US" altLang="uk-UA" sz="4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kumimoji="0" lang="en-US" altLang="uk-UA" sz="4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altLang="uk-UA" sz="4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After you listen to Lisa's talk answer the following questions:</a:t>
            </a:r>
            <a:r>
              <a:rPr kumimoji="0" lang="uk-UA" altLang="uk-UA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kumimoji="0" lang="uk-UA" altLang="uk-UA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xmlns="" id="{821A4EF2-9407-43EA-AE22-77AD3714DDD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949911" y="1690688"/>
            <a:ext cx="9812716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514350" marR="0" lvl="0" indent="-5143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uk-UA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What did Lisa want to do in the future?</a:t>
            </a:r>
            <a:endParaRPr kumimoji="0" lang="uk-UA" altLang="uk-UA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marR="0" lvl="0" indent="-5143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uk-UA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Why did Lisa turn to books?</a:t>
            </a:r>
            <a:endParaRPr kumimoji="0" lang="uk-UA" altLang="uk-UA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marR="0" lvl="0" indent="-5143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uk-UA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did she benefit from books?</a:t>
            </a:r>
            <a:endParaRPr kumimoji="0" lang="uk-UA" altLang="uk-UA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marR="0" lvl="0" indent="-5143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uk-UA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What did she read in the USA?</a:t>
            </a:r>
            <a:endParaRPr kumimoji="0" lang="uk-UA" altLang="uk-UA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marR="0" lvl="0" indent="-5143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uk-UA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What did the Bible teach her?</a:t>
            </a:r>
            <a:endParaRPr kumimoji="0" lang="uk-UA" altLang="uk-UA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marR="0" lvl="0" indent="-5143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uk-UA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What is comparative reading? What did Lisa compare?</a:t>
            </a:r>
            <a:endParaRPr kumimoji="0" lang="uk-UA" altLang="uk-UA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marR="0" lvl="0" indent="-5143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uk-UA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did </a:t>
            </a:r>
            <a:r>
              <a:rPr kumimoji="0" lang="en-US" altLang="uk-UA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reading a favorite book in two languages help Lisa?</a:t>
            </a:r>
            <a:endParaRPr kumimoji="0" lang="uk-UA" altLang="uk-UA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marR="0" lvl="0" indent="-5143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uk-UA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What is the purpose of a dream?</a:t>
            </a:r>
            <a:endParaRPr kumimoji="0" lang="en-US" altLang="uk-UA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9785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EFE591F-2C6B-4676-A5AC-4223DE83F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99691"/>
          </a:xfrm>
        </p:spPr>
        <p:txBody>
          <a:bodyPr>
            <a:normAutofit fontScale="90000"/>
          </a:bodyPr>
          <a:lstStyle/>
          <a:p>
            <a:r>
              <a:rPr lang="en-US" sz="31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en-US" sz="31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31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Play YES/NO corner: 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(if you agree with the statement take a YES corner. If you disagree take a NO corner. Be ready to explain your choice.)</a:t>
            </a:r>
            <a:r>
              <a:rPr lang="uk-UA" sz="3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uk-UA" sz="31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AF5310C8-DACA-4205-9C56-7C1E2ECF8B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027" y="1464816"/>
            <a:ext cx="11239130" cy="5028059"/>
          </a:xfrm>
        </p:spPr>
        <p:txBody>
          <a:bodyPr>
            <a:normAutofit/>
          </a:bodyPr>
          <a:lstStyle/>
          <a:p>
            <a:pPr indent="0" algn="just">
              <a:spcAft>
                <a:spcPts val="600"/>
              </a:spcAft>
              <a:buNone/>
            </a:pP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There's only one sure way to happiness: a safe and well-paid job.</a:t>
            </a:r>
            <a:endParaRPr lang="uk-UA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spcAft>
                <a:spcPts val="600"/>
              </a:spcAft>
              <a:buNone/>
            </a:pP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Books can satisfy children's hunger for parental advice.</a:t>
            </a:r>
            <a:endParaRPr lang="uk-UA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spcAft>
                <a:spcPts val="600"/>
              </a:spcAft>
              <a:buNone/>
            </a:pP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Books give a magic portal to connect with people of the past and the present.</a:t>
            </a:r>
            <a:endParaRPr lang="uk-UA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spcAft>
                <a:spcPts val="600"/>
              </a:spcAft>
              <a:buNone/>
            </a:pP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Books expand your mind.</a:t>
            </a:r>
            <a:endParaRPr lang="uk-UA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spcAft>
                <a:spcPts val="600"/>
              </a:spcAft>
              <a:buNone/>
            </a:pP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When a dream doesn't come true turn to books to create a new path for yourself.</a:t>
            </a:r>
            <a:endParaRPr lang="uk-UA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spcAft>
                <a:spcPts val="600"/>
              </a:spcAft>
              <a:buNone/>
            </a:pP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Coming true is not the only purpose of a dream.</a:t>
            </a:r>
            <a:endParaRPr lang="uk-UA" sz="4400" dirty="0"/>
          </a:p>
        </p:txBody>
      </p:sp>
    </p:spTree>
    <p:extLst>
      <p:ext uri="{BB962C8B-B14F-4D97-AF65-F5344CB8AC3E}">
        <p14:creationId xmlns:p14="http://schemas.microsoft.com/office/powerpoint/2010/main" val="1981161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ABE9B4D-C966-40E9-A034-C39B6C76E5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Prepare a short article (about 100 words) under one of the suggested headings to post it on Reader's Forum.</a:t>
            </a:r>
            <a:r>
              <a:rPr lang="uk-UA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uk-UA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uk-UA" sz="3600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CC63E6A1-FE25-4A98-931A-6D59D96B23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33997"/>
            <a:ext cx="10515600" cy="4351338"/>
          </a:xfrm>
        </p:spPr>
        <p:txBody>
          <a:bodyPr/>
          <a:lstStyle/>
          <a:p>
            <a:pPr indent="342900" algn="just"/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book I am currently reading</a:t>
            </a:r>
            <a:endParaRPr lang="uk-UA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/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book that changed my life</a:t>
            </a:r>
            <a:endParaRPr lang="uk-UA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/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book I wish I'd written</a:t>
            </a:r>
            <a:endParaRPr lang="uk-UA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/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book that made me cry</a:t>
            </a:r>
            <a:endParaRPr lang="uk-UA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/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book that made me laugh</a:t>
            </a:r>
            <a:endParaRPr lang="uk-UA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/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book I'd give as a gift</a:t>
            </a:r>
            <a:endParaRPr lang="uk-UA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564113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A12CFD22-BD9D-4F8C-9B62-5B93B8464E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5893" y="308499"/>
            <a:ext cx="4186643" cy="1371600"/>
          </a:xfrm>
        </p:spPr>
        <p:txBody>
          <a:bodyPr>
            <a:noAutofit/>
          </a:bodyPr>
          <a:lstStyle/>
          <a:p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</a:t>
            </a:r>
            <a:r>
              <a:rPr lang="uk-UA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ow</a:t>
            </a: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Books Can Open Your Mind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s-E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(Lisa Bu/TED 2013)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s-E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https://www.ted.com/talks/lisa_bu_how_books_can_open_your_mind</a:t>
            </a:r>
            <a:endParaRPr lang="uk-UA" sz="1800" dirty="0"/>
          </a:p>
        </p:txBody>
      </p:sp>
      <p:pic>
        <p:nvPicPr>
          <p:cNvPr id="8" name="Місце для вмісту 7">
            <a:extLst>
              <a:ext uri="{FF2B5EF4-FFF2-40B4-BE49-F238E27FC236}">
                <a16:creationId xmlns:a16="http://schemas.microsoft.com/office/drawing/2014/main" xmlns="" id="{7FB73033-9B70-43B5-9689-0D8651EAA8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6687" y="1464816"/>
            <a:ext cx="6489420" cy="3648722"/>
          </a:xfrm>
        </p:spPr>
      </p:pic>
      <p:sp>
        <p:nvSpPr>
          <p:cNvPr id="6" name="Місце для тексту 5">
            <a:extLst>
              <a:ext uri="{FF2B5EF4-FFF2-40B4-BE49-F238E27FC236}">
                <a16:creationId xmlns:a16="http://schemas.microsoft.com/office/drawing/2014/main" xmlns="" id="{2586DF4E-BEBD-4A89-A927-A74A706D92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9495" y="1873188"/>
            <a:ext cx="4612771" cy="4536490"/>
          </a:xfrm>
        </p:spPr>
        <p:txBody>
          <a:bodyPr>
            <a:normAutofit lnSpcReduction="10000"/>
          </a:bodyPr>
          <a:lstStyle/>
          <a:p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You are going to listen to and watch a lady talking about the role of books in her life. </a:t>
            </a:r>
          </a:p>
          <a:p>
            <a:endParaRPr lang="en-US" sz="16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Have a look a this lady called Lisa and make up a story of her life.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Think of the following: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her age,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place of birth,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place of living,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family,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her job,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her dream. </a:t>
            </a:r>
          </a:p>
          <a:p>
            <a:pPr algn="l"/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After you watch the 1st part of the talk compare your guesses with Lisa's real life story.</a:t>
            </a:r>
            <a:endParaRPr lang="uk-UA" sz="5400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987853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E35F4A94-A7B4-4D10-9E03-F4F972E469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0093" y="334063"/>
            <a:ext cx="10059138" cy="979831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C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heck the words that might be unfamiliar to you. Match the words and their definitions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uk-UA" dirty="0"/>
          </a:p>
        </p:txBody>
      </p:sp>
      <p:graphicFrame>
        <p:nvGraphicFramePr>
          <p:cNvPr id="7" name="Місце для вмісту 6">
            <a:extLst>
              <a:ext uri="{FF2B5EF4-FFF2-40B4-BE49-F238E27FC236}">
                <a16:creationId xmlns:a16="http://schemas.microsoft.com/office/drawing/2014/main" xmlns="" id="{21C912DD-885A-43A5-B3EE-C5E1287E184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61011043"/>
              </p:ext>
            </p:extLst>
          </p:nvPr>
        </p:nvGraphicFramePr>
        <p:xfrm>
          <a:off x="834501" y="1313894"/>
          <a:ext cx="10395751" cy="5122417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610035">
                  <a:extLst>
                    <a:ext uri="{9D8B030D-6E8A-4147-A177-3AD203B41FA5}">
                      <a16:colId xmlns:a16="http://schemas.microsoft.com/office/drawing/2014/main" xmlns="" val="3263140869"/>
                    </a:ext>
                  </a:extLst>
                </a:gridCol>
                <a:gridCol w="7785716">
                  <a:extLst>
                    <a:ext uri="{9D8B030D-6E8A-4147-A177-3AD203B41FA5}">
                      <a16:colId xmlns:a16="http://schemas.microsoft.com/office/drawing/2014/main" xmlns="" val="293366949"/>
                    </a:ext>
                  </a:extLst>
                </a:gridCol>
              </a:tblGrid>
              <a:tr h="583172"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</a:rPr>
                        <a:t>expenses</a:t>
                      </a:r>
                      <a:endParaRPr lang="uk-UA" sz="2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u="none" dirty="0">
                          <a:solidFill>
                            <a:schemeClr val="bg1"/>
                          </a:solidFill>
                          <a:effectLst/>
                        </a:rPr>
                        <a:t>to </a:t>
                      </a:r>
                      <a:r>
                        <a:rPr lang="en-US" sz="2400" u="none" strike="noStrike" dirty="0">
                          <a:solidFill>
                            <a:schemeClr val="bg1"/>
                          </a:solidFill>
                          <a:effectLst/>
                          <a:hlinkClick r:id="rId2" tooltip="help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help</a:t>
                      </a:r>
                      <a:r>
                        <a:rPr lang="en-US" sz="2400" u="none" dirty="0">
                          <a:solidFill>
                            <a:schemeClr val="bg1"/>
                          </a:solidFill>
                          <a:effectLst/>
                        </a:rPr>
                        <a:t> someone and be </a:t>
                      </a:r>
                      <a:r>
                        <a:rPr lang="en-US" sz="2400" u="none" strike="noStrike" dirty="0">
                          <a:solidFill>
                            <a:schemeClr val="bg1"/>
                          </a:solidFill>
                          <a:effectLst/>
                          <a:hlinkClick r:id="rId3" tooltip="kind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kind</a:t>
                      </a:r>
                      <a:r>
                        <a:rPr lang="en-US" sz="2400" u="none" dirty="0">
                          <a:solidFill>
                            <a:schemeClr val="bg1"/>
                          </a:solidFill>
                          <a:effectLst/>
                        </a:rPr>
                        <a:t> to them </a:t>
                      </a:r>
                      <a:endParaRPr lang="uk-UA" sz="2000" u="non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4686182"/>
                  </a:ext>
                </a:extLst>
              </a:tr>
              <a:tr h="582522"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</a:rPr>
                        <a:t>support</a:t>
                      </a:r>
                      <a:endParaRPr lang="uk-UA" sz="2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u="none" strike="noStrike" dirty="0">
                          <a:solidFill>
                            <a:schemeClr val="bg1"/>
                          </a:solidFill>
                          <a:effectLst/>
                          <a:hlinkClick r:id="rId4" tooltip="wanting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wanting</a:t>
                      </a:r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</a:rPr>
                        <a:t> to do something very much</a:t>
                      </a:r>
                      <a:endParaRPr lang="uk-UA" sz="2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601713923"/>
                  </a:ext>
                </a:extLst>
              </a:tr>
              <a:tr h="514258"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</a:rPr>
                        <a:t>adults</a:t>
                      </a:r>
                      <a:endParaRPr lang="uk-UA" sz="2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</a:rPr>
                        <a:t>to ask for help or support</a:t>
                      </a:r>
                      <a:endParaRPr lang="uk-UA" sz="2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449931410"/>
                  </a:ext>
                </a:extLst>
              </a:tr>
              <a:tr h="540912"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</a:rPr>
                        <a:t>powerless</a:t>
                      </a:r>
                      <a:endParaRPr lang="uk-UA" sz="2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u="none" strike="noStrike" dirty="0">
                          <a:solidFill>
                            <a:schemeClr val="bg1"/>
                          </a:solidFill>
                          <a:effectLst/>
                          <a:hlinkClick r:id="rId5" tooltip="money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money</a:t>
                      </a:r>
                      <a:r>
                        <a:rPr lang="ru-RU" sz="24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</a:rPr>
                        <a:t>that you </a:t>
                      </a:r>
                      <a:r>
                        <a:rPr lang="en-US" sz="2400" u="none" strike="noStrike" dirty="0">
                          <a:solidFill>
                            <a:schemeClr val="bg1"/>
                          </a:solidFill>
                          <a:effectLst/>
                          <a:hlinkClick r:id="rId6" tooltip="spend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spend</a:t>
                      </a:r>
                      <a:r>
                        <a:rPr lang="ru-RU" sz="24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</a:rPr>
                        <a:t>in </a:t>
                      </a:r>
                      <a:r>
                        <a:rPr lang="en-US" sz="2400" u="none" strike="noStrike" dirty="0">
                          <a:solidFill>
                            <a:schemeClr val="bg1"/>
                          </a:solidFill>
                          <a:effectLst/>
                          <a:hlinkClick r:id="rId7" tooltip="order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order</a:t>
                      </a:r>
                      <a:r>
                        <a:rPr lang="ru-RU" sz="24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</a:rPr>
                        <a:t>to </a:t>
                      </a:r>
                      <a:r>
                        <a:rPr lang="en-US" sz="2400" u="none" strike="noStrike" dirty="0">
                          <a:solidFill>
                            <a:schemeClr val="bg1"/>
                          </a:solidFill>
                          <a:effectLst/>
                          <a:hlinkClick r:id="rId8" tooltip="buy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buy</a:t>
                      </a:r>
                      <a:r>
                        <a:rPr lang="ru-RU" sz="24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</a:rPr>
                        <a:t>or do something</a:t>
                      </a:r>
                      <a:endParaRPr lang="uk-UA" sz="2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412137481"/>
                  </a:ext>
                </a:extLst>
              </a:tr>
              <a:tr h="517506">
                <a:tc>
                  <a:txBody>
                    <a:bodyPr/>
                    <a:lstStyle/>
                    <a:p>
                      <a:pPr algn="just"/>
                      <a:r>
                        <a:rPr lang="en-US" sz="2400">
                          <a:solidFill>
                            <a:schemeClr val="bg1"/>
                          </a:solidFill>
                          <a:effectLst/>
                        </a:rPr>
                        <a:t>unfair</a:t>
                      </a:r>
                      <a:endParaRPr lang="uk-UA" sz="20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</a:rPr>
                        <a:t>to need something or make something necessary</a:t>
                      </a:r>
                      <a:endParaRPr lang="uk-UA" sz="2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955639570"/>
                  </a:ext>
                </a:extLst>
              </a:tr>
              <a:tr h="524008">
                <a:tc>
                  <a:txBody>
                    <a:bodyPr/>
                    <a:lstStyle/>
                    <a:p>
                      <a:pPr algn="just"/>
                      <a:r>
                        <a:rPr lang="en-US" sz="2400">
                          <a:solidFill>
                            <a:schemeClr val="bg1"/>
                          </a:solidFill>
                          <a:effectLst/>
                        </a:rPr>
                        <a:t>to be determined</a:t>
                      </a:r>
                      <a:endParaRPr lang="uk-UA" sz="20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</a:rPr>
                        <a:t>the </a:t>
                      </a:r>
                      <a:r>
                        <a:rPr lang="en-US" sz="2400" u="none" strike="noStrike" dirty="0">
                          <a:solidFill>
                            <a:schemeClr val="bg1"/>
                          </a:solidFill>
                          <a:effectLst/>
                          <a:hlinkClick r:id="rId9" tooltip="fact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fact</a:t>
                      </a:r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</a:rPr>
                        <a:t> that </a:t>
                      </a:r>
                      <a:r>
                        <a:rPr lang="en-US" sz="2400" u="none" strike="noStrike" dirty="0">
                          <a:solidFill>
                            <a:schemeClr val="bg1"/>
                          </a:solidFill>
                          <a:effectLst/>
                          <a:hlinkClick r:id="rId10" tooltip="people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people</a:t>
                      </a:r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</a:rPr>
                        <a:t> or </a:t>
                      </a:r>
                      <a:r>
                        <a:rPr lang="en-US" sz="2400" u="none" strike="noStrike" dirty="0">
                          <a:solidFill>
                            <a:schemeClr val="bg1"/>
                          </a:solidFill>
                          <a:effectLst/>
                          <a:hlinkClick r:id="rId11" tooltip="animals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animals</a:t>
                      </a:r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</a:rPr>
                        <a:t> do what they are told to do</a:t>
                      </a:r>
                      <a:endParaRPr lang="uk-UA" sz="2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832281620"/>
                  </a:ext>
                </a:extLst>
              </a:tr>
              <a:tr h="532461">
                <a:tc>
                  <a:txBody>
                    <a:bodyPr/>
                    <a:lstStyle/>
                    <a:p>
                      <a:pPr algn="just"/>
                      <a:r>
                        <a:rPr lang="en-US" sz="2400">
                          <a:solidFill>
                            <a:schemeClr val="bg1"/>
                          </a:solidFill>
                          <a:effectLst/>
                        </a:rPr>
                        <a:t>turn to sb/sth</a:t>
                      </a:r>
                      <a:endParaRPr lang="uk-UA" sz="20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</a:rPr>
                        <a:t>not right, unjust</a:t>
                      </a:r>
                      <a:endParaRPr lang="uk-UA" sz="2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593821255"/>
                  </a:ext>
                </a:extLst>
              </a:tr>
              <a:tr h="616329">
                <a:tc>
                  <a:txBody>
                    <a:bodyPr/>
                    <a:lstStyle/>
                    <a:p>
                      <a:pPr algn="just"/>
                      <a:r>
                        <a:rPr lang="en-US" sz="2400">
                          <a:solidFill>
                            <a:schemeClr val="bg1"/>
                          </a:solidFill>
                          <a:effectLst/>
                        </a:rPr>
                        <a:t>require</a:t>
                      </a:r>
                      <a:endParaRPr lang="uk-UA" sz="20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</a:rPr>
                        <a:t>someone who is no </a:t>
                      </a:r>
                      <a:r>
                        <a:rPr lang="en-US" sz="2400" u="none" strike="noStrike" dirty="0">
                          <a:solidFill>
                            <a:schemeClr val="bg1"/>
                          </a:solidFill>
                          <a:effectLst/>
                          <a:hlinkClick r:id="rId12" tooltip="longer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longer</a:t>
                      </a:r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</a:rPr>
                        <a:t> a </a:t>
                      </a:r>
                      <a:r>
                        <a:rPr lang="en-US" sz="2400" u="none" strike="noStrike" dirty="0">
                          <a:solidFill>
                            <a:schemeClr val="bg1"/>
                          </a:solidFill>
                          <a:effectLst/>
                          <a:hlinkClick r:id="rId13" tooltip="child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child</a:t>
                      </a:r>
                      <a:endParaRPr lang="uk-UA" sz="2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291169750"/>
                  </a:ext>
                </a:extLst>
              </a:tr>
              <a:tr h="711249">
                <a:tc>
                  <a:txBody>
                    <a:bodyPr/>
                    <a:lstStyle/>
                    <a:p>
                      <a:pPr algn="just"/>
                      <a:r>
                        <a:rPr lang="en-US" sz="2400">
                          <a:solidFill>
                            <a:schemeClr val="bg1"/>
                          </a:solidFill>
                          <a:effectLst/>
                        </a:rPr>
                        <a:t>obedience</a:t>
                      </a:r>
                      <a:endParaRPr lang="uk-UA" sz="20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</a:rPr>
                        <a:t>lack of official or legal right to do something</a:t>
                      </a:r>
                      <a:endParaRPr lang="uk-UA" sz="2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6296930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30633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C8AD19D-DCE4-43BB-9CFB-0B09BF1124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Clarify the meaning of the following word combinations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uk-UA" sz="6600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175DB928-CBD9-4F9A-B2FF-D06DCA6180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tiger mother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r>
              <a:rPr lang="en-US" sz="36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second-class happiness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r>
              <a:rPr lang="en-US" sz="36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hunger for parental advice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uk-UA" sz="3600" dirty="0"/>
          </a:p>
        </p:txBody>
      </p:sp>
    </p:spTree>
    <p:extLst>
      <p:ext uri="{BB962C8B-B14F-4D97-AF65-F5344CB8AC3E}">
        <p14:creationId xmlns:p14="http://schemas.microsoft.com/office/powerpoint/2010/main" val="37937716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0E572D8-1C96-49F3-B65F-EFA7F43C92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Clarify the meaning of the following word combinations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3F7D7367-E255-4157-B35A-41CBA7544C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tiger mother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 a very </a:t>
            </a:r>
            <a:r>
              <a:rPr lang="en-US" sz="3600" u="sng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2" tooltip="strict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strict</a:t>
            </a:r>
            <a:r>
              <a:rPr lang="ru-RU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3" tooltip="mother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mother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who </a:t>
            </a:r>
            <a:r>
              <a:rPr lang="en-US" sz="36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4" tooltip="makes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makes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her </a:t>
            </a:r>
            <a:r>
              <a:rPr lang="en-US" sz="36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5" tooltip="children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children</a:t>
            </a:r>
            <a:r>
              <a:rPr lang="ru-RU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6" tooltip="work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work</a:t>
            </a:r>
            <a:r>
              <a:rPr lang="ru-RU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7" tooltip="particularly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particularly</a:t>
            </a:r>
            <a:r>
              <a:rPr lang="ru-RU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8" tooltip="hard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hard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and </a:t>
            </a:r>
            <a:r>
              <a:rPr lang="en-US" sz="36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9" tooltip="restricts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restricts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their </a:t>
            </a:r>
            <a:r>
              <a:rPr lang="en-US" sz="36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10" tooltip="free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free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time,</a:t>
            </a:r>
          </a:p>
          <a:p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second-class happiness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 low in </a:t>
            </a:r>
            <a:r>
              <a:rPr lang="en-US" sz="36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11" tooltip="quality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quality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or </a:t>
            </a:r>
            <a:r>
              <a:rPr lang="en-US" sz="36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12" tooltip="importance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importance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</a:p>
          <a:p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hunger for parental advice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 lack of recommendations from parents.</a:t>
            </a:r>
            <a:endParaRPr lang="uk-UA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547929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301994B-5532-43B7-A11A-A6FCFDE159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Listen to the 1st part and tick the jobs Lisa mentions in her talk:</a:t>
            </a:r>
            <a:r>
              <a:rPr lang="uk-UA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uk-UA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1E7BBDE6-AB8E-4781-8B98-BB62DC3963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342900" algn="just"/>
            <a:endParaRPr lang="en-US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/>
            <a:endParaRPr lang="en-US" sz="1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/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 teacher □           an engineer □            a dancer □   </a:t>
            </a:r>
          </a:p>
          <a:p>
            <a:pPr indent="342900" algn="just"/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 singer □            an athlete □             a gymnast □  </a:t>
            </a:r>
          </a:p>
          <a:p>
            <a:pPr indent="342900" algn="just"/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 writer □         a manager □        a school principal □ </a:t>
            </a:r>
            <a:endParaRPr lang="uk-UA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007153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DFFB042-CCCD-4877-9198-7E21B1BEF0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Listen to the 2nd part and fill in the gaps with the missing words:</a:t>
            </a:r>
            <a:r>
              <a:rPr lang="uk-UA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uk-UA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B6AA939D-4F54-4509-B1E7-E57C7848C9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indent="0" algn="just">
              <a:buNone/>
            </a:pP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 But that's so 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___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uk-UA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buNone/>
            </a:pP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So I was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___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to find another calling. </a:t>
            </a:r>
            <a:endParaRPr lang="uk-UA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buNone/>
            </a:pP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 I 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___ 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 books.</a:t>
            </a:r>
            <a:endParaRPr lang="uk-UA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buNone/>
            </a:pP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4. I 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___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my hunger for parental advice from this book by a family of writers and musicians.</a:t>
            </a:r>
            <a:endParaRPr lang="uk-UA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buNone/>
            </a:pP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5. I ___ my role model of an independent woman when Confucian tradition 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___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obedience.</a:t>
            </a:r>
            <a:endParaRPr lang="uk-UA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buNone/>
            </a:pP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6. And I ___ to be efficient from this book.</a:t>
            </a:r>
            <a:endParaRPr lang="uk-UA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buNone/>
            </a:pP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7. And I was</a:t>
            </a:r>
            <a:r>
              <a:rPr lang="en-US" sz="3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___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to study abroad after reading these.</a:t>
            </a:r>
            <a:endParaRPr lang="uk-UA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6891973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9E02D06-D273-4B23-85A7-43470E79D0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5530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Listen to the 3d part and say if the statements are true or false:</a:t>
            </a:r>
            <a:endParaRPr lang="uk-UA" sz="7200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BE534ACB-9F7D-4621-B3DD-B0F83787FD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0428"/>
            <a:ext cx="10515600" cy="4756535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Lisa was born in America in 1995.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the U.S. Lisa read books by Chinese authors.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Bible taught Lisa to honor her parents.</a:t>
            </a:r>
            <a:endParaRPr lang="en-US" sz="35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3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Lisa restarted the relationship with her parents.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Meeting a new culture started her habit of comparative reading.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Lisa firmly believed China was at the center of the world before coming to the U.S.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Comparative reading is a standard practice in the academic world.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92710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07196CB-8868-41D8-8062-5F554DB30E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203046"/>
          </a:xfrm>
        </p:spPr>
        <p:txBody>
          <a:bodyPr>
            <a:normAutofit fontScale="90000"/>
          </a:bodyPr>
          <a:lstStyle/>
          <a:p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CDD79999-8DDD-4BD8-A507-8C90DB889F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89608"/>
            <a:ext cx="10515600" cy="4987355"/>
          </a:xfrm>
        </p:spPr>
        <p:txBody>
          <a:bodyPr/>
          <a:lstStyle/>
          <a:p>
            <a:pPr marL="514350" indent="-285750" algn="just"/>
            <a:r>
              <a:rPr lang="en-US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Listen to the 4th part and name Lisa's comparative reading practices.</a:t>
            </a:r>
            <a:endParaRPr lang="uk-UA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buNone/>
            </a:pPr>
            <a:r>
              <a:rPr lang="en-US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uk-UA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514350" indent="-285750" algn="just"/>
            <a:r>
              <a:rPr lang="en-US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Listen to the final part and say what conclusions Lisa arrives at. Use the prompts: 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 magic portal, feel lonely or powerless, the purpose of a dream.</a:t>
            </a:r>
            <a:endParaRPr lang="uk-UA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buNone/>
            </a:pPr>
            <a:r>
              <a:rPr lang="en-US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uk-UA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514350" indent="-285750" algn="just"/>
            <a:r>
              <a:rPr lang="en-US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What do the numbers 1970, 15, 1995 mean in Lisa's talk?</a:t>
            </a:r>
            <a:endParaRPr lang="uk-UA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5606514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</TotalTime>
  <Words>685</Words>
  <Application>Microsoft Office PowerPoint</Application>
  <PresentationFormat>Широкий екран</PresentationFormat>
  <Paragraphs>93</Paragraphs>
  <Slides>12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Symbol</vt:lpstr>
      <vt:lpstr>Times New Roman</vt:lpstr>
      <vt:lpstr>Тема Office</vt:lpstr>
      <vt:lpstr> Reading </vt:lpstr>
      <vt:lpstr>How Books Can Open Your Mind (Lisa Bu/TED 2013) https://www.ted.com/talks/lisa_bu_how_books_can_open_your_mind</vt:lpstr>
      <vt:lpstr>Check the words that might be unfamiliar to you. Match the words and their definitions:</vt:lpstr>
      <vt:lpstr>Clarify the meaning of the following word combinations:</vt:lpstr>
      <vt:lpstr>Clarify the meaning of the following word combinations: </vt:lpstr>
      <vt:lpstr> Listen to the 1st part and tick the jobs Lisa mentions in her talk: </vt:lpstr>
      <vt:lpstr> Listen to the 2nd part and fill in the gaps with the missing words: </vt:lpstr>
      <vt:lpstr>Listen to the 3d part and say if the statements are true or false:</vt:lpstr>
      <vt:lpstr>Презентація PowerPoint</vt:lpstr>
      <vt:lpstr> After you listen to Lisa's talk answer the following questions: </vt:lpstr>
      <vt:lpstr> Play YES/NO corner: (if you agree with the statement take a YES corner. If you disagree take a NO corner. Be ready to explain your choice.) </vt:lpstr>
      <vt:lpstr> Prepare a short article (about 100 words) under one of the suggested headings to post it on Reader's Forum.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ДАША</dc:creator>
  <cp:lastModifiedBy>Могельницька Людмила Францівна</cp:lastModifiedBy>
  <cp:revision>14</cp:revision>
  <dcterms:created xsi:type="dcterms:W3CDTF">2020-10-30T20:31:28Z</dcterms:created>
  <dcterms:modified xsi:type="dcterms:W3CDTF">2025-10-30T13:56:56Z</dcterms:modified>
</cp:coreProperties>
</file>