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4E0C97-E257-4542-820A-AAEFFC731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8E415011-B97E-40F7-82BC-F0FF14AB7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8B4557C4-368F-436E-9484-24F3C101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5BCEC8EE-3A32-41DF-B56F-F9DA76EF2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5C1DE290-45CA-4C93-BDFC-CCBE35D1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30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2DB6DE-4965-4725-A072-E2ED92EC7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F8548195-B92B-443A-855A-7AB85E907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2E984B57-1354-47EB-8DD1-B24E1102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1D7841A0-6AEB-4C44-AB10-DAF092C7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36687609-1B60-4990-9168-276AE9167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17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xmlns="" id="{B8292CA2-590F-4999-A010-5CD3DC5AE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0418B02B-AD73-4CC0-980A-5612F77FE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3DFD389-DFC8-46FF-A0AA-5AFEF151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C86E0CF5-95A1-4665-A65F-819AEB285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2C0E9C41-9EDB-460D-8B26-40B8E9CD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99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4AFB7F-6A34-40C9-BF89-E4E2E719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E9C724DA-E5D1-4F78-82C5-BC785437B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3C2B02DB-3F64-4FD8-A820-9B1FE0F3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D5BE33C3-BC02-4596-8E15-D3E512DA0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CEF03ADF-1F1D-44CB-9A72-6F943993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17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526F1E-F770-4DD5-9482-413AF195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1F70EF99-4B46-425D-96D2-C24897D48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449DCCD8-F24C-4147-AF46-35AD6495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A7B68C23-2589-4D66-92D6-48200288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C140CE0A-C188-4A98-8C11-392087535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2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EBBC27-D410-425E-B398-8ACC7F971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94BBE2FB-8132-43D1-9E33-422B01D1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A7736C50-0003-439D-8195-D54E51C44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2B0880F7-1505-4E19-8E52-F6E0F3BA6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1291B2A2-6F96-4589-8CAF-D78A44E0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C65B4DFE-EC63-4460-B321-64DAE913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74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9A93CD-3174-4FF8-B981-E7259C2E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6EBB4B76-AACC-4FB6-A5D7-B2724E884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AB1D80B0-6B14-4E79-8077-C3C824F0E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xmlns="" id="{A81FB85B-4A89-4E62-96D8-6E38A1EA5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xmlns="" id="{1BFACB4A-D27B-40A2-BD76-1F0C04826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xmlns="" id="{4C5FA6E5-B3D6-48F9-B38B-A3D4A8B7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xmlns="" id="{C4BAE4AC-38B8-48BE-B28E-C8F22ECB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xmlns="" id="{583E4E3F-45FC-40B0-AEFA-2A2DD48D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965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2EAE08-2311-4893-9ED0-AD06B9CB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B31C3D70-173E-4943-9543-FCD8F1B3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8627F55C-F47C-4017-A452-52E6F8BB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BD8D6CD0-0869-4221-A3B7-8A8FBDEA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31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xmlns="" id="{5E09841C-F4EC-48CD-926A-FE1ED407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2FEDD2E3-ED07-4DF4-ACE8-52D16FC0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763D7DD7-8BFA-4BC4-B829-9903572F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403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DEE531-3AF5-4651-8FD5-A615620B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38B7616-934C-444E-B834-8985052FB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F3EAAB35-E928-491F-8379-E2E3BCB71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9BEC717C-677C-4F59-B924-946AE893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9FEEAD4E-5492-4D45-B033-6E870F65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41A73508-C37E-4F0B-8C23-3982571A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370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3B290B-98C7-4780-83E4-A5BED952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xmlns="" id="{392B56E1-70C3-42C2-9BC9-C058B395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0D1E429F-D9D5-47BF-A1CD-7A5DC3D28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EA69DAFC-87C3-4638-9080-D889F59B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4F228714-B6A6-4BA7-8E96-5260EE63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39DDD0A1-7ACD-45CB-9E3E-761C3135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94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xmlns="" id="{992E1A44-6315-4137-9A85-821282F3D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E351A106-3AFB-4E90-BF1E-B299E89F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9E0E68F3-3222-44EB-8ADC-0A4F62972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C4C3C-5897-46CF-B0B7-54A085A45D10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963FCB2D-6BD6-47A5-9D9A-D7FBE9D80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DCE601C8-C029-4087-8623-E61356E08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cmillandictionary.com/dictionary/british/buy_1" TargetMode="External"/><Relationship Id="rId13" Type="http://schemas.openxmlformats.org/officeDocument/2006/relationships/hyperlink" Target="https://www.macmillandictionary.com/dictionary/british/child" TargetMode="External"/><Relationship Id="rId3" Type="http://schemas.openxmlformats.org/officeDocument/2006/relationships/hyperlink" Target="https://www.macmillandictionary.com/dictionary/british/kind_1" TargetMode="External"/><Relationship Id="rId7" Type="http://schemas.openxmlformats.org/officeDocument/2006/relationships/hyperlink" Target="https://www.macmillandictionary.com/dictionary/british/order_1" TargetMode="External"/><Relationship Id="rId12" Type="http://schemas.openxmlformats.org/officeDocument/2006/relationships/hyperlink" Target="https://www.macmillandictionary.com/dictionary/british/long_1" TargetMode="External"/><Relationship Id="rId2" Type="http://schemas.openxmlformats.org/officeDocument/2006/relationships/hyperlink" Target="https://www.macmillandictionary.com/dictionary/british/help_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millandictionary.com/dictionary/british/spend_1" TargetMode="External"/><Relationship Id="rId11" Type="http://schemas.openxmlformats.org/officeDocument/2006/relationships/hyperlink" Target="https://dictionary.cambridge.org/dictionary/english/animal" TargetMode="External"/><Relationship Id="rId5" Type="http://schemas.openxmlformats.org/officeDocument/2006/relationships/hyperlink" Target="https://www.macmillandictionary.com/dictionary/british/money" TargetMode="External"/><Relationship Id="rId10" Type="http://schemas.openxmlformats.org/officeDocument/2006/relationships/hyperlink" Target="https://dictionary.cambridge.org/dictionary/english/people" TargetMode="External"/><Relationship Id="rId4" Type="http://schemas.openxmlformats.org/officeDocument/2006/relationships/hyperlink" Target="https://dictionary.cambridge.org/dictionary/english/wanting" TargetMode="External"/><Relationship Id="rId9" Type="http://schemas.openxmlformats.org/officeDocument/2006/relationships/hyperlink" Target="https://dictionary.cambridge.org/dictionary/english/fac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cmillandictionary.com/dictionary/british/hard_1" TargetMode="External"/><Relationship Id="rId3" Type="http://schemas.openxmlformats.org/officeDocument/2006/relationships/hyperlink" Target="https://www.macmillandictionary.com/dictionary/british/mother_1" TargetMode="External"/><Relationship Id="rId7" Type="http://schemas.openxmlformats.org/officeDocument/2006/relationships/hyperlink" Target="https://www.macmillandictionary.com/dictionary/british/particularly" TargetMode="External"/><Relationship Id="rId12" Type="http://schemas.openxmlformats.org/officeDocument/2006/relationships/hyperlink" Target="https://www.macmillandictionary.com/dictionary/british/importance" TargetMode="External"/><Relationship Id="rId2" Type="http://schemas.openxmlformats.org/officeDocument/2006/relationships/hyperlink" Target="https://www.macmillandictionary.com/dictionary/british/stric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millandictionary.com/dictionary/british/work_1" TargetMode="External"/><Relationship Id="rId11" Type="http://schemas.openxmlformats.org/officeDocument/2006/relationships/hyperlink" Target="https://www.macmillandictionary.com/dictionary/british/quality_1" TargetMode="External"/><Relationship Id="rId5" Type="http://schemas.openxmlformats.org/officeDocument/2006/relationships/hyperlink" Target="https://www.macmillandictionary.com/dictionary/british/children" TargetMode="External"/><Relationship Id="rId10" Type="http://schemas.openxmlformats.org/officeDocument/2006/relationships/hyperlink" Target="https://www.macmillandictionary.com/dictionary/british/free_1" TargetMode="External"/><Relationship Id="rId4" Type="http://schemas.openxmlformats.org/officeDocument/2006/relationships/hyperlink" Target="https://www.macmillandictionary.com/dictionary/british/make_1" TargetMode="External"/><Relationship Id="rId9" Type="http://schemas.openxmlformats.org/officeDocument/2006/relationships/hyperlink" Target="https://www.macmillandictionary.com/dictionary/british/restric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395446-F87F-4FC9-B21D-33A98345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264"/>
            <a:ext cx="10515600" cy="69689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Reading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487B1F8-F226-4B91-87D8-DAA05331D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221" y="1704512"/>
            <a:ext cx="10515600" cy="482057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In what way is reading important in human life / your life?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people read nowadays as much as they did a decade ago? Why?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you have a favorite book / poem / author? Why do you like it / him? Discuss the genres you prefer.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If you want to read something for pleasure, how do you choose a book? What are the criteria? Imagine you are in the library or in a bookstore. How do you choose? What is important?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618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4720B5-AA72-4D87-9765-67239769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you listen to Lisa's talk answer the following questions:</a:t>
            </a:r>
            <a: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821A4EF2-9407-43EA-AE22-77AD3714DD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49911" y="1690688"/>
            <a:ext cx="981271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Lisa want to do in the future?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did Lisa turn to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she benefit from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she read in the USA?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the Bible teach her?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comparative reading? What did Lisa compare?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</a:t>
            </a: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a favorite book in two languages help Lisa?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purpose of a dream?</a:t>
            </a:r>
            <a:endParaRPr kumimoji="0" lang="en-US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8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EFE591F-2C6B-4676-A5AC-4223DE83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691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Play YES/NO corner: 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(if you agree with the statement take a YES corner. If you disagree take a NO corner. Be ready to explain your choice.)</a:t>
            </a: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F5310C8-DACA-4205-9C56-7C1E2ECF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1464816"/>
            <a:ext cx="11239130" cy="5028059"/>
          </a:xfrm>
        </p:spPr>
        <p:txBody>
          <a:bodyPr>
            <a:normAutofit/>
          </a:bodyPr>
          <a:lstStyle/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There's only one sure way to happiness: a safe and well-paid job.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can satisfy children's hunger for parental advice.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give a magic portal to connect with people of the past and the present.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expand your mind.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When a dream doesn't come true turn to books to create a new path for yourself.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Coming true is not the only purpose of a dream.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981161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BE9B4D-C966-40E9-A034-C39B6C76E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Prepare a short article (about 100 words) under one of the suggested headings to post it on Reader's Forum.</a:t>
            </a: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C63E6A1-FE25-4A98-931A-6D59D96B2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997"/>
            <a:ext cx="10515600" cy="4351338"/>
          </a:xfrm>
        </p:spPr>
        <p:txBody>
          <a:bodyPr/>
          <a:lstStyle/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I am currently reading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that changed my life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I wish I'd written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that made me cry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that made me laugh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I'd give as a gift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641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A12CFD22-BD9D-4F8C-9B62-5B93B846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93" y="308499"/>
            <a:ext cx="4186643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ow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Books Can Open Your Mind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(Lisa Bu/TED 2013)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https://www.ted.com/talks/lisa_bu_how_books_can_open_your_mind</a:t>
            </a:r>
            <a:endParaRPr lang="uk-UA" sz="1800" dirty="0"/>
          </a:p>
        </p:txBody>
      </p:sp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xmlns="" id="{7FB73033-9B70-43B5-9689-0D8651EAA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687" y="1464816"/>
            <a:ext cx="6489420" cy="3648722"/>
          </a:xfrm>
        </p:spPr>
      </p:pic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xmlns="" id="{2586DF4E-BEBD-4A89-A927-A74A706D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9495" y="1873188"/>
            <a:ext cx="4612771" cy="4536490"/>
          </a:xfrm>
        </p:spPr>
        <p:txBody>
          <a:bodyPr>
            <a:normAutofit lnSpcReduction="10000"/>
          </a:bodyPr>
          <a:lstStyle/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are going to listen to and watch a lady talking about the role of books in her life. </a:t>
            </a:r>
          </a:p>
          <a:p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a look a this lady called Lisa and make up a story of her life.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Think of the following: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age,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birth,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living,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family,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job,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dream. </a:t>
            </a:r>
          </a:p>
          <a:p>
            <a:pPr algn="l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 you watch the 1st part of the talk compare your guesses with Lisa's real life story.</a:t>
            </a:r>
            <a:endParaRPr lang="uk-UA" sz="5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878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E35F4A94-A7B4-4D10-9E03-F4F972E46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093" y="334063"/>
            <a:ext cx="10059138" cy="97983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heck the words that might be unfamiliar to you. Match the words and their definitions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/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xmlns="" id="{21C912DD-885A-43A5-B3EE-C5E1287E18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011043"/>
              </p:ext>
            </p:extLst>
          </p:nvPr>
        </p:nvGraphicFramePr>
        <p:xfrm>
          <a:off x="834501" y="1313894"/>
          <a:ext cx="10395751" cy="51224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0035">
                  <a:extLst>
                    <a:ext uri="{9D8B030D-6E8A-4147-A177-3AD203B41FA5}">
                      <a16:colId xmlns:a16="http://schemas.microsoft.com/office/drawing/2014/main" xmlns="" val="3263140869"/>
                    </a:ext>
                  </a:extLst>
                </a:gridCol>
                <a:gridCol w="7785716">
                  <a:extLst>
                    <a:ext uri="{9D8B030D-6E8A-4147-A177-3AD203B41FA5}">
                      <a16:colId xmlns:a16="http://schemas.microsoft.com/office/drawing/2014/main" xmlns="" val="293366949"/>
                    </a:ext>
                  </a:extLst>
                </a:gridCol>
              </a:tblGrid>
              <a:tr h="58317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expenses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to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2" tooltip="help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help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someone and be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3" tooltip="kin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kind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to them </a:t>
                      </a:r>
                      <a:endParaRPr lang="uk-UA" sz="200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4686182"/>
                  </a:ext>
                </a:extLst>
              </a:tr>
              <a:tr h="58252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4" tooltip="wanting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wanting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to do something very much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01713923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adults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ask for help or 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9931410"/>
                  </a:ext>
                </a:extLst>
              </a:tr>
              <a:tr h="54091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powerless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5" tooltip="money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money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that you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6" tooltip="spen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spend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in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7" tooltip="order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order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8" tooltip="buy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buy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or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12137481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unfair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need something or make something necessary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5639570"/>
                  </a:ext>
                </a:extLst>
              </a:tr>
              <a:tr h="524008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to be determined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the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9" tooltip="fact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fact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that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0" tooltip="peop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people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or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1" tooltip="animals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animals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do what they are told to do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32281620"/>
                  </a:ext>
                </a:extLst>
              </a:tr>
              <a:tr h="532461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turn to sb/sth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not right, unjust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93821255"/>
                  </a:ext>
                </a:extLst>
              </a:tr>
              <a:tr h="61632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require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someone who is no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2" tooltip="longer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longer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 a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3" tooltip="chil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child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91169750"/>
                  </a:ext>
                </a:extLst>
              </a:tr>
              <a:tr h="71124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obedience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lack of official or legal right to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29693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06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8AD19D-DCE4-43BB-9CFB-0B09BF11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Clarify the meaning of the following word combinations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6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75DB928-CBD9-4F9A-B2FF-D06DCA618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tiger mother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second-class happiness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hunger for parental advice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93771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E572D8-1C96-49F3-B65F-EFA7F43C9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Clarify the meaning of the following word combinations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F7D7367-E255-4157-B35A-41CBA7544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tiger mother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a very </a:t>
            </a:r>
            <a:r>
              <a:rPr lang="en-US" sz="3600" u="sng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stric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strict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mother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mother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who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 tooltip="make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makes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her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 tooltip="children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children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 tooltip="wor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work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 tooltip="particularly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particularly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8" tooltip="hard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hard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9" tooltip="restrict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restricts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their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0" tooltip="fre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time,</a:t>
            </a:r>
          </a:p>
          <a:p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second-class happiness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low in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1" tooltip="quality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quality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or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2" tooltip="importanc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importance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r>
              <a:rPr lang="en-U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hunger for parental advice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lack of recommendations from parents.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479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01994B-5532-43B7-A11A-A6FCFDE1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1st part and tick the jobs Lisa mentions in her talk:</a:t>
            </a: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E7BBDE6-AB8E-4781-8B98-BB62DC396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/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teacher □           an engineer □            a dancer □ 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singer □            an athlete □             a gymnast □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writer □         a manager □        a school principal □ 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071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FFB042-CCCD-4877-9198-7E21B1BE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2nd part and fill in the gaps with the missing words:</a:t>
            </a: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6AA939D-4F54-4509-B1E7-E57C7848C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But that's so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So I was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find another calling. 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books.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my hunger for parental advice from this book by a family of writers and musicians.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I ___ my role model of an independent woman when Confucian tradition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obedience.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And I ___ to be efficient from this book.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And I was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study abroad after reading these.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9197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E02D06-D273-4B23-85A7-43470E79D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53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3d part and say if the statements are true or false:</a:t>
            </a:r>
            <a:endParaRPr lang="uk-UA" sz="7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E534ACB-9F7D-4621-B3DD-B0F83787F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8"/>
            <a:ext cx="10515600" cy="475653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was born in America in 1995.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U.S. Lisa read books by Chinese authors.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Bible taught Lisa to honor her parents.</a:t>
            </a:r>
            <a:endParaRPr lang="en-US" sz="3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Lisa restarted the relationship with her parents.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a new culture started her habit of comparative reading.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firmly believed China was at the center of the world before coming to the U.S.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Comparative reading is a standard practice in the academic world.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271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7196CB-8868-41D8-8062-5F554DB3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DD79999-8DDD-4BD8-A507-8C90DB889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4th part and name Lisa's comparative reading practices.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final part and say what conclusions Lisa arrives at. Use the prompts: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magic portal, feel lonely or powerless, the purpose of a dream.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do the numbers 1970, 15, 1995 mean in Lisa's talk?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60651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685</Words>
  <Application>Microsoft Office PowerPoint</Application>
  <PresentationFormat>Широкий екран</PresentationFormat>
  <Paragraphs>93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 Reading </vt:lpstr>
      <vt:lpstr>How Books Can Open Your Mind (Lisa Bu/TED 2013) https://www.ted.com/talks/lisa_bu_how_books_can_open_your_mind</vt:lpstr>
      <vt:lpstr>Check the words that might be unfamiliar to you. Match the words and their definitions:</vt:lpstr>
      <vt:lpstr>Clarify the meaning of the following word combinations:</vt:lpstr>
      <vt:lpstr>Clarify the meaning of the following word combinations: </vt:lpstr>
      <vt:lpstr> Listen to the 1st part and tick the jobs Lisa mentions in her talk: </vt:lpstr>
      <vt:lpstr> Listen to the 2nd part and fill in the gaps with the missing words: </vt:lpstr>
      <vt:lpstr>Listen to the 3d part and say if the statements are true or false:</vt:lpstr>
      <vt:lpstr>Презентація PowerPoint</vt:lpstr>
      <vt:lpstr> After you listen to Lisa's talk answer the following questions: </vt:lpstr>
      <vt:lpstr> Play YES/NO corner: (if you agree with the statement take a YES corner. If you disagree take a NO corner. Be ready to explain your choice.) </vt:lpstr>
      <vt:lpstr> Prepare a short article (about 100 words) under one of the suggested headings to post it on Reader's Forum.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Могельницька Людмила Францівна</cp:lastModifiedBy>
  <cp:revision>14</cp:revision>
  <dcterms:created xsi:type="dcterms:W3CDTF">2020-10-30T20:31:28Z</dcterms:created>
  <dcterms:modified xsi:type="dcterms:W3CDTF">2025-10-30T13:56:56Z</dcterms:modified>
</cp:coreProperties>
</file>