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8"/>
  </p:notesMasterIdLst>
  <p:sldIdLst>
    <p:sldId id="259" r:id="rId2"/>
    <p:sldId id="257" r:id="rId3"/>
    <p:sldId id="298" r:id="rId4"/>
    <p:sldId id="299" r:id="rId5"/>
    <p:sldId id="300" r:id="rId6"/>
    <p:sldId id="301" r:id="rId7"/>
    <p:sldId id="302" r:id="rId8"/>
    <p:sldId id="303" r:id="rId9"/>
    <p:sldId id="304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18" r:id="rId22"/>
    <p:sldId id="319" r:id="rId23"/>
    <p:sldId id="320" r:id="rId24"/>
    <p:sldId id="305" r:id="rId25"/>
    <p:sldId id="306" r:id="rId26"/>
    <p:sldId id="297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>
        <p:scale>
          <a:sx n="76" d="100"/>
          <a:sy n="76" d="100"/>
        </p:scale>
        <p:origin x="-157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958D43-CC2C-490D-A0DF-0D38F2A81689}" type="datetimeFigureOut">
              <a:rPr lang="uk-UA" smtClean="0"/>
              <a:pPr/>
              <a:t>17.03.2024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978BB-B78B-4C97-947D-CFAAC39D324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558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35377-1327-45DF-8C75-EAB7EEEF2523}" type="slidenum">
              <a:rPr lang="uk-UA" smtClean="0"/>
              <a:pPr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6772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978BB-B78B-4C97-947D-CFAAC39D324D}" type="slidenum">
              <a:rPr lang="uk-UA" smtClean="0"/>
              <a:pPr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1497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D978BB-B78B-4C97-947D-CFAAC39D324D}" type="slidenum">
              <a:rPr lang="uk-UA" smtClean="0"/>
              <a:pPr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1497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archive.chytomo.com/interview/portret-chitachki-yustina-sobolevska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92%D1%96%D0%BB%D1%8C%D0%B3%D0%B5%D0%BB%D1%8C%D0%BC_%D0%94%D1%96%D0%BB%D1%8C%D1%82%D0%B5%D0%B9" TargetMode="External"/><Relationship Id="rId2" Type="http://schemas.openxmlformats.org/officeDocument/2006/relationships/hyperlink" Target="http://uk.wikipedia.org/wiki/%D0%86%D0%BD%D1%82%D0%B5%D1%80%D0%BF%D1%80%D0%B5%D1%82%D0%B0%D1%86%D1%96%D1%8F_(%D0%BB%D1%96%D1%82%D0%B5%D1%80%D0%B0%D1%82%D1%83%D1%80%D0%BE%D0%B7%D0%BD%D0%B0%D0%B2%D1%81%D1%82%D0%B2%D0%BE)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uk.wikipedia.org/wiki/%D0%93%D0%B5%D1%80%D0%BC%D0%B5%D0%BD%D0%B5%D0%B2%D1%82%D0%B8%D1%87%D0%BD%D0%B5_%D0%BA%D0%BE%D0%BB%D0%BE" TargetMode="Externa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uk.wikipedia.org/wiki/%D0%9C%D0%B0%D1%80%D1%82%D1%96%D0%BD_%D0%93%D0%B0%D0%B9%D0%B4%D0%B5%D0%B3%D0%B3%D0%B5%D1%80" TargetMode="External"/><Relationship Id="rId13" Type="http://schemas.openxmlformats.org/officeDocument/2006/relationships/hyperlink" Target="http://uk.wikipedia.org/wiki/%D0%9B%D0%B5%D0%B9%D0%BF%D1%86%D0%B8%D0%B7%D1%8C%D0%BA%D0%B8%D0%B9_%D1%83%D0%BD%D1%96%D0%B2%D0%B5%D1%80%D1%81%D0%B8%D1%82%D0%B5%D1%82" TargetMode="External"/><Relationship Id="rId3" Type="http://schemas.openxmlformats.org/officeDocument/2006/relationships/hyperlink" Target="http://uk.wikipedia.org/wiki/%D0%9C%D0%B0%D1%80%D0%B1%D1%83%D1%80%D0%B7%D1%8C%D0%BA%D0%B8%D0%B9_%D1%83%D0%BD%D1%96%D0%B2%D0%B5%D1%80%D1%81%D0%B8%D1%82%D0%B5%D1%82" TargetMode="External"/><Relationship Id="rId7" Type="http://schemas.openxmlformats.org/officeDocument/2006/relationships/hyperlink" Target="http://uk.wikipedia.org/wiki/1923" TargetMode="External"/><Relationship Id="rId12" Type="http://schemas.openxmlformats.org/officeDocument/2006/relationships/hyperlink" Target="http://uk.wikipedia.org/wiki/1947" TargetMode="External"/><Relationship Id="rId2" Type="http://schemas.openxmlformats.org/officeDocument/2006/relationships/hyperlink" Target="http://uk.wikipedia.org/wiki/%D0%92%D1%80%D0%BE%D1%86%D0%BB%D0%B0%D0%B2%D1%81%D1%8C%D0%BA%D0%B8%D0%B9_%D1%83%D0%BD%D1%96%D0%B2%D0%B5%D1%80%D1%81%D0%B8%D1%82%D0%B5%D1%8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k.wikipedia.org/w/index.php?title=%D0%9D%D0%B0%D1%82%D0%BE%D1%80%D0%BF_%D0%9F%D0%B0%D1%83%D0%BB%D1%8C&amp;action=edit&amp;redlink=1" TargetMode="External"/><Relationship Id="rId11" Type="http://schemas.openxmlformats.org/officeDocument/2006/relationships/hyperlink" Target="http://uk.wikipedia.org/wiki/1939" TargetMode="External"/><Relationship Id="rId5" Type="http://schemas.openxmlformats.org/officeDocument/2006/relationships/hyperlink" Target="http://uk.wikipedia.org/wiki/%D0%94%D0%B8%D1%81%D0%B5%D1%80%D1%82%D0%B0%D1%86%D1%96%D1%8F" TargetMode="External"/><Relationship Id="rId10" Type="http://schemas.openxmlformats.org/officeDocument/2006/relationships/hyperlink" Target="http://uk.wikipedia.org/wiki/%D0%9F%D0%BB%D0%B0%D1%82%D0%BE%D0%BD" TargetMode="External"/><Relationship Id="rId4" Type="http://schemas.openxmlformats.org/officeDocument/2006/relationships/hyperlink" Target="http://uk.wikipedia.org/wiki/1922" TargetMode="External"/><Relationship Id="rId9" Type="http://schemas.openxmlformats.org/officeDocument/2006/relationships/hyperlink" Target="http://uk.wikipedia.org/wiki/1929" TargetMode="External"/><Relationship Id="rId14" Type="http://schemas.openxmlformats.org/officeDocument/2006/relationships/hyperlink" Target="http://uk.wikipedia.org/wiki/1946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dspace.tnpu.edu.ua/bitstream/123456789/9138/1/Germenevtuka_monograf.pdf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908720"/>
            <a:ext cx="8568952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5400" b="1" dirty="0"/>
              <a:t>Критерії художньої літератури.</a:t>
            </a:r>
            <a:endParaRPr lang="ru-RU" sz="5400" dirty="0">
              <a:effectLst/>
            </a:endParaRPr>
          </a:p>
        </p:txBody>
      </p:sp>
      <p:pic>
        <p:nvPicPr>
          <p:cNvPr id="2050" name="Picture 2" descr="ВСТУП - Українська література (рівень стандарту). Підручник. 10 клас.  Слоньовська О. В. - Произведения школьной программы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8301" y="3967530"/>
            <a:ext cx="3454556" cy="226978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8273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7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4" y="672185"/>
            <a:ext cx="8301203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Функції літератури</a:t>
            </a:r>
            <a:endParaRPr lang="uk-UA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4570" y="1837645"/>
            <a:ext cx="8324607" cy="452431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400" dirty="0" smtClean="0"/>
              <a:t>Основна (і природня) функція літератури - </a:t>
            </a:r>
            <a:r>
              <a:rPr lang="uk-UA" sz="2400" dirty="0" smtClean="0">
                <a:solidFill>
                  <a:srgbClr val="FF0000"/>
                </a:solidFill>
              </a:rPr>
              <a:t>естетична,</a:t>
            </a:r>
            <a:r>
              <a:rPr lang="uk-UA" sz="2400" dirty="0" smtClean="0"/>
              <a:t> яка полягає у впливі на читача і спонукає його до співтворчості. Сугестивна (з лат.: вплив, навіювання) роль художнього слова не вичерпується впливом на емоційну сферу читача (хоч це - головне), а й формує, обробляє, рафінує естетичні смаки, вводить в атмосферу мистецтва, розширює обрії осмислення як зовнішнього (матеріального), так і внутрішнього (духовного) світу. </a:t>
            </a:r>
          </a:p>
          <a:p>
            <a:pPr algn="ctr"/>
            <a:r>
              <a:rPr lang="uk-UA" sz="2400" b="1" i="1" dirty="0" smtClean="0"/>
              <a:t>Естетичною сутністю словесного мистецтва (як і мистецтва взагалі) пояснюється його головне призначення. </a:t>
            </a:r>
            <a:endParaRPr lang="uk-UA" sz="2400" b="1" i="1" dirty="0"/>
          </a:p>
        </p:txBody>
      </p:sp>
    </p:spTree>
    <p:extLst>
      <p:ext uri="{BB962C8B-B14F-4D97-AF65-F5344CB8AC3E}">
        <p14:creationId xmlns:p14="http://schemas.microsoft.com/office/powerpoint/2010/main" val="1459758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7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4" y="672185"/>
            <a:ext cx="8301203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Функції літератури</a:t>
            </a:r>
            <a:endParaRPr lang="uk-UA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4570" y="1837645"/>
            <a:ext cx="8324607" cy="378565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000" dirty="0" smtClean="0"/>
              <a:t>Суть катарсису, за Аристотелем, полягає в тому, що за допомогою страху і співчуття відбувається </a:t>
            </a:r>
            <a:r>
              <a:rPr lang="uk-UA" sz="2000" b="1" dirty="0" smtClean="0"/>
              <a:t>очищення душі від афектів </a:t>
            </a:r>
            <a:r>
              <a:rPr lang="uk-UA" sz="2000" dirty="0" smtClean="0"/>
              <a:t>(з лат.: бурхливе переживання) і пристрастей, внаслідок чого людина, з одного боку, починає ставитися до мінливості долі зі спокійним розумінням, а з другого - набуває здатності взяти участь у долі тих, хто впав у нещастя. Думка Аристотеля про мистецтво як засіб облагородження людини і звільнення її душі від негативних пристрастей в різній інтерпретації повторювалася і в наступні часи. Наприклад, англійський філософ Д. Юм вбачав у мистецтві можливість пом'якшувати варварські звичаї, поширювати гуманність, розвивати людську активність, породжувати симпатію й альтруїзм, засновані на співпереживанні і співчутті.</a:t>
            </a:r>
            <a:endParaRPr lang="uk-UA" sz="2000" b="1" i="1" dirty="0"/>
          </a:p>
        </p:txBody>
      </p:sp>
    </p:spTree>
    <p:extLst>
      <p:ext uri="{BB962C8B-B14F-4D97-AF65-F5344CB8AC3E}">
        <p14:creationId xmlns:p14="http://schemas.microsoft.com/office/powerpoint/2010/main" val="1481418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7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4" y="672185"/>
            <a:ext cx="8301203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Функції літератури</a:t>
            </a:r>
            <a:endParaRPr lang="uk-UA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7975" y="1556792"/>
            <a:ext cx="8324607" cy="470898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000" dirty="0" smtClean="0"/>
              <a:t>Французькі просвітителі XVIII ст. </a:t>
            </a:r>
            <a:r>
              <a:rPr lang="uk-UA" sz="2000" b="1" dirty="0" err="1" smtClean="0"/>
              <a:t>Дюбо</a:t>
            </a:r>
            <a:r>
              <a:rPr lang="uk-UA" sz="2000" b="1" dirty="0" smtClean="0"/>
              <a:t> і </a:t>
            </a:r>
            <a:r>
              <a:rPr lang="uk-UA" sz="2000" b="1" dirty="0" err="1" smtClean="0"/>
              <a:t>Баттьо</a:t>
            </a:r>
            <a:r>
              <a:rPr lang="uk-UA" sz="2000" b="1" dirty="0" smtClean="0"/>
              <a:t> </a:t>
            </a:r>
            <a:r>
              <a:rPr lang="uk-UA" sz="2000" dirty="0" smtClean="0"/>
              <a:t>бачили завдання мистецтва у тому, щоб </a:t>
            </a:r>
            <a:r>
              <a:rPr lang="uk-UA" sz="2000" b="1" dirty="0" smtClean="0"/>
              <a:t>"зворушувати", "приносити задоволення", "насолоджувати".</a:t>
            </a:r>
            <a:r>
              <a:rPr lang="uk-UA" sz="2000" dirty="0" smtClean="0"/>
              <a:t> </a:t>
            </a:r>
            <a:r>
              <a:rPr lang="uk-UA" sz="2000" b="1" dirty="0" smtClean="0"/>
              <a:t>Дідро</a:t>
            </a:r>
            <a:r>
              <a:rPr lang="uk-UA" sz="2000" dirty="0" smtClean="0"/>
              <a:t> зміщував це завдання у сферу суспільно-політичних пристрастей і </a:t>
            </a:r>
            <a:r>
              <a:rPr lang="uk-UA" sz="2000" dirty="0" err="1" smtClean="0"/>
              <a:t>катарсичне</a:t>
            </a:r>
            <a:r>
              <a:rPr lang="uk-UA" sz="2000" dirty="0" smtClean="0"/>
              <a:t> призначення художніх творів трактував як "вирок" над </a:t>
            </a:r>
            <a:r>
              <a:rPr lang="uk-UA" sz="2000" dirty="0" err="1" smtClean="0"/>
              <a:t>пороком</a:t>
            </a:r>
            <a:r>
              <a:rPr lang="uk-UA" sz="2000" dirty="0" smtClean="0"/>
              <a:t> і злом. </a:t>
            </a:r>
            <a:r>
              <a:rPr lang="uk-UA" sz="2000" b="1" dirty="0" smtClean="0"/>
              <a:t>Гельвецій</a:t>
            </a:r>
            <a:r>
              <a:rPr lang="uk-UA" sz="2000" dirty="0" smtClean="0"/>
              <a:t> же, наголошуючи на властивості мистецтва викликати чуття, насолоду, спрямовував його на </a:t>
            </a:r>
            <a:r>
              <a:rPr lang="uk-UA" sz="2000" dirty="0" err="1" smtClean="0"/>
              <a:t>ідейно</a:t>
            </a:r>
            <a:r>
              <a:rPr lang="uk-UA" sz="2000" dirty="0" smtClean="0"/>
              <a:t>-емоційне виховання. </a:t>
            </a:r>
            <a:r>
              <a:rPr lang="uk-UA" sz="2000" b="1" dirty="0" smtClean="0"/>
              <a:t>Лессінг,</a:t>
            </a:r>
            <a:r>
              <a:rPr lang="uk-UA" sz="2000" dirty="0" smtClean="0"/>
              <a:t> як і трохи пізніше </a:t>
            </a:r>
            <a:r>
              <a:rPr lang="uk-UA" sz="2000" b="1" dirty="0" err="1" smtClean="0"/>
              <a:t>Шіллер</a:t>
            </a:r>
            <a:r>
              <a:rPr lang="uk-UA" sz="2000" b="1" dirty="0" smtClean="0"/>
              <a:t>,</a:t>
            </a:r>
            <a:r>
              <a:rPr lang="uk-UA" sz="2000" dirty="0" smtClean="0"/>
              <a:t> підносив роль художнього слова, здатного </a:t>
            </a:r>
            <a:r>
              <a:rPr lang="uk-UA" sz="2000" dirty="0" err="1" smtClean="0"/>
              <a:t>улагіднювати</a:t>
            </a:r>
            <a:r>
              <a:rPr lang="uk-UA" sz="2000" dirty="0" smtClean="0"/>
              <a:t> людську душу, стримувати бурхливі пристрасті, виховувати витончені естетичні смаки, розсівати "туман варварства і похмурого забобону". В українській поетиці Прокоповича (перша </a:t>
            </a:r>
            <a:r>
              <a:rPr lang="uk-UA" sz="2000" dirty="0" err="1" smtClean="0"/>
              <a:t>мол</a:t>
            </a:r>
            <a:r>
              <a:rPr lang="uk-UA" sz="2000" dirty="0" smtClean="0"/>
              <a:t>. XVIII ст.) завдання мистецтва слова трактується в дусі Просвітництва: образне слово покликане зворушувати емоції, впокорювати негативні пристрасті і налаштовувати душу на добрий лад, виховувати громадянина і давати йому необхідні настанови. </a:t>
            </a:r>
            <a:endParaRPr lang="uk-UA" sz="2000" b="1" i="1" dirty="0"/>
          </a:p>
        </p:txBody>
      </p:sp>
    </p:spTree>
    <p:extLst>
      <p:ext uri="{BB962C8B-B14F-4D97-AF65-F5344CB8AC3E}">
        <p14:creationId xmlns:p14="http://schemas.microsoft.com/office/powerpoint/2010/main" val="3185475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7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4" y="672185"/>
            <a:ext cx="8301203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Функції літератури</a:t>
            </a:r>
            <a:endParaRPr lang="uk-UA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7975" y="1556792"/>
            <a:ext cx="8324607" cy="40934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000" dirty="0" smtClean="0"/>
              <a:t>Естетична функція літератури безпосередньо пов'язана з </a:t>
            </a:r>
            <a:r>
              <a:rPr lang="uk-UA" sz="2000" b="1" dirty="0" smtClean="0"/>
              <a:t>гедоністичною </a:t>
            </a:r>
            <a:r>
              <a:rPr lang="uk-UA" sz="2000" dirty="0" smtClean="0"/>
              <a:t>(лат. </a:t>
            </a:r>
            <a:r>
              <a:rPr lang="uk-UA" sz="2000" dirty="0" err="1" smtClean="0"/>
              <a:t>gedonis</a:t>
            </a:r>
            <a:r>
              <a:rPr lang="uk-UA" sz="2000" dirty="0" smtClean="0"/>
              <a:t> - насолода , втіха). Літературний твір здатний нести як творцю, так і читачеві естетичну насолоду, стирати грань між дійсністю і вимислом (переносити з реального у художній світ), вдовольняючи духовні потреби особистості, реалізувати її творчий потенціал, сприяючи розв’язанню внутрішніх проблематичних сув'язей: бажання - можливість, хотіння - необхідність, реальність - ілюзія, свідоме - підсвідоме. Володіє література і </a:t>
            </a:r>
            <a:r>
              <a:rPr lang="uk-UA" sz="2000" dirty="0" err="1" smtClean="0"/>
              <a:t>втішально</a:t>
            </a:r>
            <a:r>
              <a:rPr lang="uk-UA" sz="2000" dirty="0" smtClean="0"/>
              <a:t>-компенсаторною властивістю, здатною відновити у сфері духу гармонію, що буває втраченою у реальності. Пошуки гармонії (чи просто бажаного, але з якихось причин неможливого насправді) спонукають письменника до творчості, а читача до її переживання. </a:t>
            </a:r>
            <a:endParaRPr lang="uk-UA" sz="2000" b="1" i="1" dirty="0"/>
          </a:p>
        </p:txBody>
      </p:sp>
    </p:spTree>
    <p:extLst>
      <p:ext uri="{BB962C8B-B14F-4D97-AF65-F5344CB8AC3E}">
        <p14:creationId xmlns:p14="http://schemas.microsoft.com/office/powerpoint/2010/main" val="191097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7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4" y="672185"/>
            <a:ext cx="8301203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Функції літератури</a:t>
            </a:r>
            <a:endParaRPr lang="uk-UA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7975" y="1556792"/>
            <a:ext cx="8324607" cy="132343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000" dirty="0" smtClean="0"/>
              <a:t>Окремо варто виділити </a:t>
            </a:r>
            <a:r>
              <a:rPr lang="uk-UA" sz="2000" b="1" dirty="0" smtClean="0"/>
              <a:t>комунікативну властивість </a:t>
            </a:r>
            <a:r>
              <a:rPr lang="uk-UA" sz="2000" dirty="0" smtClean="0"/>
              <a:t>художнього слова, яка передбачає проблему "письменник - читач - письменник", а також здатність літератури формувати громадську думку, ставати об'єктом уваги багатьох людей. </a:t>
            </a:r>
            <a:endParaRPr lang="uk-UA" sz="2000" b="1" i="1" dirty="0"/>
          </a:p>
        </p:txBody>
      </p:sp>
      <p:pic>
        <p:nvPicPr>
          <p:cNvPr id="2050" name="Picture 2" descr="Купити картину-постер &quot;Старовинні книги в шкіряних палітурках з позолотою&quot;  з доставкою недорого | Інтернет-магазин &quot;АртПостер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9596" y="3212976"/>
            <a:ext cx="4966069" cy="33123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9662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7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4" y="672185"/>
            <a:ext cx="8301203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Читацькі смаки…</a:t>
            </a:r>
            <a:endParaRPr lang="uk-UA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7975" y="1556792"/>
            <a:ext cx="8324607" cy="470898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000" dirty="0" smtClean="0"/>
              <a:t>«Сьогодні книжка конкурує з десятками інших інформаційних носіїв, і коли ми кажемо, що читаємо менше, то маємо на увазі книжки, а не читання загалом. Ми проводимо багато часу в </a:t>
            </a:r>
            <a:r>
              <a:rPr lang="uk-UA" sz="2000" dirty="0" err="1" smtClean="0"/>
              <a:t>соцмережах</a:t>
            </a:r>
            <a:r>
              <a:rPr lang="uk-UA" sz="2000" dirty="0" smtClean="0"/>
              <a:t>, вчимося отримувати інформацію з кількох джерел одночасно, тому важливо, щоб книжка могла успішно конкурувати з ними, була конкурентоздатною, щоб людина вибрала книжку з-поміж всього того різноманіття і обсягу інформації.</a:t>
            </a:r>
          </a:p>
          <a:p>
            <a:r>
              <a:rPr lang="uk-UA" sz="2000" b="1" dirty="0" smtClean="0"/>
              <a:t>Культура читання передбачає дві складові</a:t>
            </a:r>
            <a:r>
              <a:rPr lang="uk-UA" sz="2000" dirty="0" smtClean="0"/>
              <a:t>: спонукати людей читати більше і спонукати їх читати краще, якісніше. Крім того, видавцям потрібно орієнтуватися також і на масового споживача. Тож одного боку треба проводити певну просвітницьку роботу, а з іншого ринок має стати повноцінним, перестати боятися слова «споживач», адже саме він фінансує створення книжок.</a:t>
            </a:r>
          </a:p>
          <a:p>
            <a:pPr algn="r"/>
            <a:r>
              <a:rPr lang="uk-UA" sz="2000" dirty="0" smtClean="0"/>
              <a:t>(</a:t>
            </a:r>
            <a:r>
              <a:rPr lang="ru-RU" sz="2000" b="1" dirty="0" err="1"/>
              <a:t>Ярина</a:t>
            </a:r>
            <a:r>
              <a:rPr lang="ru-RU" sz="2000" b="1" dirty="0"/>
              <a:t> </a:t>
            </a:r>
            <a:r>
              <a:rPr lang="ru-RU" sz="2000" b="1" dirty="0" err="1" smtClean="0"/>
              <a:t>Ключковська</a:t>
            </a:r>
            <a:r>
              <a:rPr lang="uk-UA" sz="2000" dirty="0" smtClean="0"/>
              <a:t>)</a:t>
            </a:r>
          </a:p>
          <a:p>
            <a:pPr algn="just"/>
            <a:endParaRPr lang="uk-UA" sz="2000" b="1" i="1" dirty="0"/>
          </a:p>
        </p:txBody>
      </p:sp>
    </p:spTree>
    <p:extLst>
      <p:ext uri="{BB962C8B-B14F-4D97-AF65-F5344CB8AC3E}">
        <p14:creationId xmlns:p14="http://schemas.microsoft.com/office/powerpoint/2010/main" val="2158041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7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4" y="672185"/>
            <a:ext cx="8301203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Читацькі смаки…</a:t>
            </a:r>
            <a:endParaRPr lang="uk-UA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7975" y="1556792"/>
            <a:ext cx="8324607" cy="440120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000" i="1" dirty="0" smtClean="0"/>
              <a:t>Мені подобається глобалізація, адже вона дає можливість дотягуватися до того, чого в нашому просторі немає. Глобалізація відкриває двері до якості і ставить під сумнів цінність того, що маємо. І якщо воно цінне, то ми ще більше утверджуємося в його цінності, а як ні, то це можливість замінити його на щось краще.</a:t>
            </a:r>
          </a:p>
          <a:p>
            <a:pPr algn="just"/>
            <a:r>
              <a:rPr lang="uk-UA" sz="2000" i="1" dirty="0" smtClean="0"/>
              <a:t>Чиї смаки варто враховувати під час видання книжки? Не існує відповіді на це питання, як не існує пересічного, середньостатистичного українця. Треба починати дивитися на різні групи українців, серед них є й такі, що дуже просунуті в смаках, але чи вони отримують відповідну пропозицію від видавців? Нам бракує конкуренції, порівняння, критики»:</a:t>
            </a:r>
            <a:r>
              <a:rPr lang="uk-UA" sz="2000" i="1" dirty="0" smtClean="0">
                <a:hlinkClick r:id="rId2"/>
              </a:rPr>
              <a:t> Юстина Соболевська: Я люблю книжки «після читача»</a:t>
            </a:r>
            <a:endParaRPr lang="uk-UA" sz="2000" i="1" dirty="0" smtClean="0"/>
          </a:p>
          <a:p>
            <a:pPr algn="just"/>
            <a:endParaRPr lang="uk-UA" sz="2000" b="1" i="1" dirty="0"/>
          </a:p>
        </p:txBody>
      </p:sp>
    </p:spTree>
    <p:extLst>
      <p:ext uri="{BB962C8B-B14F-4D97-AF65-F5344CB8AC3E}">
        <p14:creationId xmlns:p14="http://schemas.microsoft.com/office/powerpoint/2010/main" val="2682106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7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4" y="672185"/>
            <a:ext cx="8301203" cy="95410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dirty="0"/>
              <a:t>Герменевтика як мистецтво й теорія тлумачення текстів</a:t>
            </a:r>
            <a:endParaRPr lang="uk-UA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67778" y="2060848"/>
            <a:ext cx="7781593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000" b="1" dirty="0"/>
              <a:t>ГЕРМЕНЕ́ВТИКА</a:t>
            </a:r>
            <a:r>
              <a:rPr lang="vi-VN" sz="2000" dirty="0"/>
              <a:t> (від грец. </a:t>
            </a:r>
            <a:r>
              <a:rPr lang="el-GR" sz="2000" dirty="0"/>
              <a:t>έρμηνεύω – </a:t>
            </a:r>
            <a:r>
              <a:rPr lang="vi-VN" sz="2000" dirty="0"/>
              <a:t>пояснюю) – теорії та філософії, призначені полегшувати розуміння й інтерпретацію текстів та інших виявів людського життя. Слово «Г.» споріднене з назвою бога Гермеса (за легендою він передавав і пояснював людям повідомлення богів). Терміни «розуміння» та «інтерпретація» є центральними в Г. Слово «розуміння» використовується у різних значеннях, зокрема слова-відповідники до укр. «розуміння» мають різні смисл. відтінки у різних нац. мовах. Це слово стало важливим у філософії Нового часу, зокрема у дослідж. «</a:t>
            </a:r>
            <a:r>
              <a:rPr lang="de-DE" sz="2000" dirty="0"/>
              <a:t>Essay </a:t>
            </a:r>
            <a:r>
              <a:rPr lang="de-DE" sz="2000" dirty="0" err="1"/>
              <a:t>Concerning</a:t>
            </a:r>
            <a:r>
              <a:rPr lang="de-DE" sz="2000" dirty="0"/>
              <a:t> Human Understanding» («</a:t>
            </a:r>
            <a:r>
              <a:rPr lang="vi-VN" sz="2000" dirty="0"/>
              <a:t>Есей про людське розуміння») Дж. Локка. 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00784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569200" cy="1080120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b="1" dirty="0" err="1" smtClean="0"/>
              <a:t>Основи</a:t>
            </a:r>
            <a:r>
              <a:rPr lang="ru-RU" sz="2400" b="1" dirty="0" smtClean="0"/>
              <a:t> герменевтики </a:t>
            </a:r>
            <a:r>
              <a:rPr lang="ru-RU" sz="2400" dirty="0" smtClean="0"/>
              <a:t>як </a:t>
            </a:r>
            <a:r>
              <a:rPr lang="ru-RU" sz="2400" dirty="0" err="1" smtClean="0"/>
              <a:t>загальної</a:t>
            </a:r>
            <a:r>
              <a:rPr lang="ru-RU" sz="2400" dirty="0" smtClean="0"/>
              <a:t> </a:t>
            </a:r>
            <a:r>
              <a:rPr lang="ru-RU" sz="2400" dirty="0" err="1" smtClean="0">
                <a:hlinkClick r:id="rId2" tooltip="Інтерпретація (літературознавство)"/>
              </a:rPr>
              <a:t>інтерпретації</a:t>
            </a:r>
            <a:r>
              <a:rPr lang="ru-RU" sz="2400" dirty="0" smtClean="0"/>
              <a:t> </a:t>
            </a:r>
            <a:r>
              <a:rPr lang="ru-RU" sz="2400" dirty="0" err="1" smtClean="0"/>
              <a:t>закладені</a:t>
            </a:r>
            <a:r>
              <a:rPr lang="ru-RU" sz="2400" dirty="0" smtClean="0"/>
              <a:t> :</a:t>
            </a:r>
            <a:br>
              <a:rPr lang="ru-RU" sz="2400" dirty="0" smtClean="0"/>
            </a:br>
            <a:r>
              <a:rPr lang="ru-RU" sz="2400" dirty="0" smtClean="0"/>
              <a:t>1. </a:t>
            </a:r>
            <a:r>
              <a:rPr lang="ru-RU" sz="2400" dirty="0" err="1" smtClean="0"/>
              <a:t>Протестантським</a:t>
            </a:r>
            <a:r>
              <a:rPr lang="ru-RU" sz="2400" dirty="0" smtClean="0"/>
              <a:t> теологом, </a:t>
            </a:r>
            <a:r>
              <a:rPr lang="ru-RU" sz="2400" dirty="0" err="1" smtClean="0"/>
              <a:t>філософом</a:t>
            </a:r>
            <a:r>
              <a:rPr lang="ru-RU" sz="2400" dirty="0" smtClean="0"/>
              <a:t> і </a:t>
            </a:r>
            <a:r>
              <a:rPr lang="ru-RU" sz="2400" dirty="0" err="1" smtClean="0"/>
              <a:t>філологом</a:t>
            </a:r>
            <a:r>
              <a:rPr lang="ru-RU" sz="2400" dirty="0" smtClean="0"/>
              <a:t>  Фридрихом </a:t>
            </a:r>
            <a:r>
              <a:rPr lang="ru-RU" sz="2400" b="1" u="sng" dirty="0" err="1" smtClean="0"/>
              <a:t>Шлейєрмахером</a:t>
            </a:r>
            <a:r>
              <a:rPr lang="ru-RU" sz="2400" b="1" u="sng" dirty="0" smtClean="0"/>
              <a:t> (1768—1834), (</a:t>
            </a:r>
            <a:r>
              <a:rPr lang="ru-RU" sz="2400" b="1" u="sng" dirty="0" err="1" smtClean="0"/>
              <a:t>Німеччина</a:t>
            </a:r>
            <a:r>
              <a:rPr lang="ru-RU" sz="2400" b="1" u="sng" dirty="0" smtClean="0"/>
              <a:t>).</a:t>
            </a:r>
            <a:br>
              <a:rPr lang="ru-RU" sz="2400" b="1" u="sng" dirty="0" smtClean="0"/>
            </a:br>
            <a:r>
              <a:rPr lang="ru-RU" sz="2400" b="1" u="sng" dirty="0" err="1" smtClean="0"/>
              <a:t>Представники</a:t>
            </a:r>
            <a:r>
              <a:rPr lang="ru-RU" sz="2400" b="1" u="sng" dirty="0" smtClean="0"/>
              <a:t>:</a:t>
            </a:r>
            <a:endParaRPr lang="uk-UA" sz="2400" b="1" u="sng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060848"/>
            <a:ext cx="8676580" cy="4248472"/>
          </a:xfrm>
        </p:spPr>
        <p:txBody>
          <a:bodyPr rtlCol="0">
            <a:normAutofit fontScale="92500" lnSpcReduction="20000"/>
          </a:bodyPr>
          <a:lstStyle/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sz="2000" dirty="0" smtClean="0"/>
              <a:t> 2. </a:t>
            </a:r>
            <a:r>
              <a:rPr lang="uk-UA" sz="2000" b="1" u="sng" dirty="0" smtClean="0">
                <a:hlinkClick r:id="rId3" tooltip="Вільгельм Дільтей"/>
              </a:rPr>
              <a:t>Вільгельм </a:t>
            </a:r>
            <a:r>
              <a:rPr lang="uk-UA" sz="2000" b="1" u="sng" dirty="0" err="1" smtClean="0">
                <a:hlinkClick r:id="rId3" tooltip="Вільгельм Дільтей"/>
              </a:rPr>
              <a:t>Дільтей</a:t>
            </a:r>
            <a:r>
              <a:rPr lang="uk-UA" sz="2000" b="1" u="sng" dirty="0" smtClean="0"/>
              <a:t> (1833—1911</a:t>
            </a:r>
            <a:r>
              <a:rPr lang="uk-UA" sz="2000" dirty="0" smtClean="0"/>
              <a:t>) розвивав герменевтику як методологічну основу гуманітарного знання, акцентуючи увагу на психологічному аспекті розуміння. Основою герменевтики, за </a:t>
            </a:r>
            <a:r>
              <a:rPr lang="uk-UA" sz="2000" dirty="0" err="1" smtClean="0"/>
              <a:t>Дільтеєм</a:t>
            </a:r>
            <a:r>
              <a:rPr lang="uk-UA" sz="2000" dirty="0" smtClean="0"/>
              <a:t>, є </a:t>
            </a:r>
            <a:r>
              <a:rPr lang="uk-UA" sz="2000" i="1" dirty="0" smtClean="0"/>
              <a:t>«психологія, що розуміє»</a:t>
            </a:r>
            <a:r>
              <a:rPr lang="uk-UA" sz="2000" dirty="0" smtClean="0"/>
              <a:t>.</a:t>
            </a: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sz="2000" dirty="0" smtClean="0"/>
              <a:t> 3. </a:t>
            </a:r>
            <a:r>
              <a:rPr lang="uk-UA" sz="2000" b="1" u="sng" dirty="0" smtClean="0"/>
              <a:t>Мартін Гайдеґґер (1889—1976) </a:t>
            </a:r>
            <a:r>
              <a:rPr lang="uk-UA" sz="2000" dirty="0" err="1" smtClean="0"/>
              <a:t>онтологізував</a:t>
            </a:r>
            <a:r>
              <a:rPr lang="uk-UA" sz="2000" dirty="0" smtClean="0"/>
              <a:t> герменевтику: з мистецтва тлумачення, з методу інтерпретації історичних текстів, яким вона була у </a:t>
            </a:r>
            <a:r>
              <a:rPr lang="uk-UA" sz="2000" dirty="0" err="1" smtClean="0"/>
              <a:t>Шлейєрмахера</a:t>
            </a:r>
            <a:r>
              <a:rPr lang="uk-UA" sz="2000" dirty="0" smtClean="0"/>
              <a:t> та </a:t>
            </a:r>
            <a:r>
              <a:rPr lang="uk-UA" sz="2000" dirty="0" err="1" smtClean="0"/>
              <a:t>Дільтея</a:t>
            </a:r>
            <a:r>
              <a:rPr lang="uk-UA" sz="2000" dirty="0" smtClean="0"/>
              <a:t>, герменевтика стає «здійсненням буття». </a:t>
            </a: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sz="2000" dirty="0" smtClean="0"/>
              <a:t>4. </a:t>
            </a:r>
            <a:r>
              <a:rPr lang="uk-UA" sz="2000" b="1" dirty="0" smtClean="0"/>
              <a:t>Ганс–Георг </a:t>
            </a:r>
            <a:r>
              <a:rPr lang="uk-UA" sz="2000" b="1" dirty="0" err="1" smtClean="0"/>
              <a:t>Гадамер</a:t>
            </a:r>
            <a:r>
              <a:rPr lang="uk-UA" sz="2000" b="1" dirty="0" smtClean="0"/>
              <a:t> </a:t>
            </a:r>
            <a:r>
              <a:rPr lang="uk-UA" sz="2000" dirty="0" smtClean="0"/>
              <a:t>(1900-2002). Саме він став основоположником філософської герменевтики, вихідним пунктом якої є онтологічний характер </a:t>
            </a:r>
            <a:r>
              <a:rPr lang="uk-UA" sz="2000" dirty="0" err="1" smtClean="0">
                <a:hlinkClick r:id="rId4" tooltip="Герменевтичне коло"/>
              </a:rPr>
              <a:t>герменевтичного</a:t>
            </a:r>
            <a:r>
              <a:rPr lang="uk-UA" sz="2000" dirty="0" smtClean="0">
                <a:hlinkClick r:id="rId4" tooltip="Герменевтичне коло"/>
              </a:rPr>
              <a:t> кола</a:t>
            </a:r>
            <a:r>
              <a:rPr lang="uk-UA" sz="2000" dirty="0" smtClean="0"/>
              <a:t>. </a:t>
            </a: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sz="2000" dirty="0" smtClean="0"/>
              <a:t>Інші відомі представники герменевтики - </a:t>
            </a:r>
            <a:r>
              <a:rPr lang="uk-UA" sz="2000" i="1" dirty="0" smtClean="0"/>
              <a:t>Поль </a:t>
            </a:r>
            <a:r>
              <a:rPr lang="uk-UA" sz="2000" i="1" dirty="0" err="1" smtClean="0"/>
              <a:t>Рікер</a:t>
            </a:r>
            <a:r>
              <a:rPr lang="uk-UA" sz="2000" dirty="0" smtClean="0"/>
              <a:t> (р. 1913-205, Франція), </a:t>
            </a:r>
            <a:r>
              <a:rPr lang="uk-UA" sz="2000" i="1" dirty="0" smtClean="0"/>
              <a:t>Жак </a:t>
            </a:r>
            <a:r>
              <a:rPr lang="uk-UA" sz="2000" i="1" dirty="0" err="1" smtClean="0"/>
              <a:t>Лакан</a:t>
            </a:r>
            <a:r>
              <a:rPr lang="uk-UA" sz="2000" dirty="0" smtClean="0"/>
              <a:t> (1901-1981, Франція), </a:t>
            </a:r>
            <a:r>
              <a:rPr lang="uk-UA" sz="2000" i="1" dirty="0" smtClean="0"/>
              <a:t>Карл Отто Апель</a:t>
            </a:r>
            <a:r>
              <a:rPr lang="uk-UA" sz="2000" dirty="0" smtClean="0"/>
              <a:t> (нар. 1922)Німеччина. </a:t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2744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Ганс-Георг Гадамер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768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 err="1"/>
              <a:t>Вивчав</a:t>
            </a:r>
            <a:r>
              <a:rPr lang="ru-RU" sz="2000" dirty="0"/>
              <a:t> </a:t>
            </a:r>
            <a:r>
              <a:rPr lang="ru-RU" sz="2000" dirty="0" err="1"/>
              <a:t>філософію</a:t>
            </a:r>
            <a:r>
              <a:rPr lang="ru-RU" sz="2000" dirty="0"/>
              <a:t>, </a:t>
            </a:r>
            <a:r>
              <a:rPr lang="ru-RU" sz="2000" dirty="0" err="1"/>
              <a:t>історію</a:t>
            </a:r>
            <a:r>
              <a:rPr lang="ru-RU" sz="2000" dirty="0"/>
              <a:t>, </a:t>
            </a:r>
            <a:r>
              <a:rPr lang="ru-RU" sz="2000" dirty="0" err="1"/>
              <a:t>теорію</a:t>
            </a:r>
            <a:r>
              <a:rPr lang="ru-RU" sz="2000" dirty="0"/>
              <a:t> </a:t>
            </a:r>
            <a:r>
              <a:rPr lang="ru-RU" sz="2000" dirty="0" err="1"/>
              <a:t>літератури</a:t>
            </a:r>
            <a:r>
              <a:rPr lang="ru-RU" sz="2000" dirty="0"/>
              <a:t>, </a:t>
            </a:r>
            <a:r>
              <a:rPr lang="ru-RU" sz="2000" dirty="0" err="1"/>
              <a:t>історію</a:t>
            </a:r>
            <a:r>
              <a:rPr lang="ru-RU" sz="2000" dirty="0"/>
              <a:t> </a:t>
            </a:r>
            <a:r>
              <a:rPr lang="ru-RU" sz="2000" dirty="0" err="1"/>
              <a:t>мистецтв</a:t>
            </a:r>
            <a:r>
              <a:rPr lang="ru-RU" sz="2000" dirty="0"/>
              <a:t> та </a:t>
            </a:r>
            <a:r>
              <a:rPr lang="ru-RU" sz="2000" dirty="0" err="1"/>
              <a:t>євангельську</a:t>
            </a:r>
            <a:r>
              <a:rPr lang="ru-RU" sz="2000" dirty="0"/>
              <a:t> </a:t>
            </a:r>
            <a:r>
              <a:rPr lang="ru-RU" sz="2000" dirty="0" err="1"/>
              <a:t>теологію</a:t>
            </a:r>
            <a:r>
              <a:rPr lang="ru-RU" sz="2000" dirty="0"/>
              <a:t> у </a:t>
            </a:r>
            <a:r>
              <a:rPr lang="ru-RU" sz="2000" dirty="0" err="1">
                <a:hlinkClick r:id="rId2" tooltip="Вроцлавський університет"/>
              </a:rPr>
              <a:t>університетах</a:t>
            </a:r>
            <a:r>
              <a:rPr lang="ru-RU" sz="2000" dirty="0">
                <a:hlinkClick r:id="rId2" tooltip="Вроцлавський університет"/>
              </a:rPr>
              <a:t> </a:t>
            </a:r>
            <a:r>
              <a:rPr lang="ru-RU" sz="2000" dirty="0" err="1">
                <a:hlinkClick r:id="rId2" tooltip="Вроцлавський університет"/>
              </a:rPr>
              <a:t>Бреслау</a:t>
            </a:r>
            <a:r>
              <a:rPr lang="ru-RU" sz="2000" dirty="0"/>
              <a:t> та </a:t>
            </a:r>
            <a:r>
              <a:rPr lang="ru-RU" sz="2000" dirty="0">
                <a:hlinkClick r:id="rId3" tooltip="Марбурзький університет"/>
              </a:rPr>
              <a:t>Марбурга</a:t>
            </a:r>
            <a:r>
              <a:rPr lang="ru-RU" sz="2000" dirty="0"/>
              <a:t>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/>
              <a:t>У </a:t>
            </a:r>
            <a:r>
              <a:rPr lang="ru-RU" sz="2000" dirty="0">
                <a:hlinkClick r:id="rId4" tooltip="1922"/>
              </a:rPr>
              <a:t>1922</a:t>
            </a:r>
            <a:r>
              <a:rPr lang="ru-RU" sz="2000" dirty="0"/>
              <a:t> </a:t>
            </a:r>
            <a:r>
              <a:rPr lang="ru-RU" sz="2000" dirty="0" err="1"/>
              <a:t>році</a:t>
            </a:r>
            <a:r>
              <a:rPr lang="ru-RU" sz="2000" dirty="0"/>
              <a:t> </a:t>
            </a:r>
            <a:r>
              <a:rPr lang="ru-RU" sz="2000" dirty="0" err="1"/>
              <a:t>захистив</a:t>
            </a:r>
            <a:r>
              <a:rPr lang="ru-RU" sz="2000" dirty="0"/>
              <a:t> </a:t>
            </a:r>
            <a:r>
              <a:rPr lang="ru-RU" sz="2000" dirty="0" err="1"/>
              <a:t>докторську</a:t>
            </a:r>
            <a:r>
              <a:rPr lang="ru-RU" sz="2000" dirty="0"/>
              <a:t> </a:t>
            </a:r>
            <a:r>
              <a:rPr lang="ru-RU" sz="2000" dirty="0" err="1">
                <a:hlinkClick r:id="rId5" tooltip="Дисертація"/>
              </a:rPr>
              <a:t>дисертацію</a:t>
            </a:r>
            <a:r>
              <a:rPr lang="ru-RU" sz="2000" dirty="0"/>
              <a:t> </a:t>
            </a:r>
            <a:r>
              <a:rPr lang="ru-RU" sz="2000" dirty="0" err="1"/>
              <a:t>під</a:t>
            </a:r>
            <a:r>
              <a:rPr lang="ru-RU" sz="2000" dirty="0"/>
              <a:t> </a:t>
            </a:r>
            <a:r>
              <a:rPr lang="ru-RU" sz="2000" dirty="0" err="1"/>
              <a:t>керівництвом</a:t>
            </a:r>
            <a:r>
              <a:rPr lang="ru-RU" sz="2000" dirty="0"/>
              <a:t> </a:t>
            </a:r>
            <a:r>
              <a:rPr lang="ru-RU" sz="2000" dirty="0">
                <a:hlinkClick r:id="rId6" tooltip="Наторп Пауль (ще не написана)"/>
              </a:rPr>
              <a:t>Пауля </a:t>
            </a:r>
            <a:r>
              <a:rPr lang="ru-RU" sz="2000" dirty="0" err="1">
                <a:hlinkClick r:id="rId6" tooltip="Наторп Пауль (ще не написана)"/>
              </a:rPr>
              <a:t>Наторпа</a:t>
            </a:r>
            <a:r>
              <a:rPr lang="ru-RU" sz="2000" dirty="0"/>
              <a:t>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/>
              <a:t>В </a:t>
            </a:r>
            <a:r>
              <a:rPr lang="ru-RU" sz="2000" dirty="0">
                <a:hlinkClick r:id="rId7" tooltip="1923"/>
              </a:rPr>
              <a:t>1923</a:t>
            </a:r>
            <a:r>
              <a:rPr lang="ru-RU" sz="2000" dirty="0"/>
              <a:t> </a:t>
            </a:r>
            <a:r>
              <a:rPr lang="ru-RU" sz="2000" dirty="0" err="1"/>
              <a:t>році</a:t>
            </a:r>
            <a:r>
              <a:rPr lang="ru-RU" sz="2000" dirty="0"/>
              <a:t> </a:t>
            </a:r>
            <a:r>
              <a:rPr lang="ru-RU" sz="2000" dirty="0" err="1"/>
              <a:t>познайомився</a:t>
            </a:r>
            <a:r>
              <a:rPr lang="ru-RU" sz="2000" dirty="0"/>
              <a:t> з </a:t>
            </a:r>
            <a:r>
              <a:rPr lang="ru-RU" sz="2000" dirty="0" err="1">
                <a:hlinkClick r:id="rId8" tooltip="Мартін Гайдеггер"/>
              </a:rPr>
              <a:t>Мартіном</a:t>
            </a:r>
            <a:r>
              <a:rPr lang="ru-RU" sz="2000" dirty="0">
                <a:hlinkClick r:id="rId8" tooltip="Мартін Гайдеггер"/>
              </a:rPr>
              <a:t> </a:t>
            </a:r>
            <a:r>
              <a:rPr lang="ru-RU" sz="2000" dirty="0" err="1">
                <a:hlinkClick r:id="rId8" tooltip="Мартін Гайдеггер"/>
              </a:rPr>
              <a:t>Гайдеггером</a:t>
            </a:r>
            <a:r>
              <a:rPr lang="ru-RU" sz="2000" dirty="0"/>
              <a:t>, </a:t>
            </a:r>
            <a:r>
              <a:rPr lang="ru-RU" sz="2000" dirty="0" err="1"/>
              <a:t>який</a:t>
            </a:r>
            <a:r>
              <a:rPr lang="ru-RU" sz="2000" dirty="0"/>
              <a:t> </a:t>
            </a:r>
            <a:r>
              <a:rPr lang="ru-RU" sz="2000" dirty="0" err="1"/>
              <a:t>викладав</a:t>
            </a:r>
            <a:r>
              <a:rPr lang="ru-RU" sz="2000" dirty="0"/>
              <a:t> в </a:t>
            </a:r>
            <a:r>
              <a:rPr lang="ru-RU" sz="2000" dirty="0" err="1">
                <a:hlinkClick r:id="rId3" tooltip="Марбурзький університет"/>
              </a:rPr>
              <a:t>Марбурзькому</a:t>
            </a:r>
            <a:r>
              <a:rPr lang="ru-RU" sz="2000" dirty="0">
                <a:hlinkClick r:id="rId3" tooltip="Марбурзький університет"/>
              </a:rPr>
              <a:t> </a:t>
            </a:r>
            <a:r>
              <a:rPr lang="ru-RU" sz="2000" dirty="0" err="1">
                <a:hlinkClick r:id="rId3" tooltip="Марбурзький університет"/>
              </a:rPr>
              <a:t>університеті</a:t>
            </a:r>
            <a:r>
              <a:rPr lang="ru-RU" sz="2000" dirty="0"/>
              <a:t>. </a:t>
            </a:r>
            <a:r>
              <a:rPr lang="ru-RU" sz="2000" dirty="0" err="1"/>
              <a:t>Доповнив</a:t>
            </a:r>
            <a:r>
              <a:rPr lang="ru-RU" sz="2000" dirty="0"/>
              <a:t> </a:t>
            </a:r>
            <a:r>
              <a:rPr lang="ru-RU" sz="2000" dirty="0" err="1"/>
              <a:t>освіту</a:t>
            </a:r>
            <a:r>
              <a:rPr lang="ru-RU" sz="2000" dirty="0"/>
              <a:t> </a:t>
            </a:r>
            <a:r>
              <a:rPr lang="ru-RU" sz="2000" dirty="0" err="1"/>
              <a:t>вивченням</a:t>
            </a:r>
            <a:r>
              <a:rPr lang="ru-RU" sz="2000" dirty="0"/>
              <a:t> </a:t>
            </a:r>
            <a:r>
              <a:rPr lang="ru-RU" sz="2000" dirty="0" err="1"/>
              <a:t>класичної</a:t>
            </a:r>
            <a:r>
              <a:rPr lang="ru-RU" sz="2000" dirty="0"/>
              <a:t> </a:t>
            </a:r>
            <a:r>
              <a:rPr lang="ru-RU" sz="2000" dirty="0" err="1"/>
              <a:t>філології</a:t>
            </a:r>
            <a:r>
              <a:rPr lang="ru-RU" sz="2000" dirty="0"/>
              <a:t> і в </a:t>
            </a:r>
            <a:r>
              <a:rPr lang="ru-RU" sz="2000" dirty="0">
                <a:hlinkClick r:id="rId9" tooltip="1929"/>
              </a:rPr>
              <a:t>1929</a:t>
            </a:r>
            <a:r>
              <a:rPr lang="ru-RU" sz="2000" dirty="0"/>
              <a:t> </a:t>
            </a:r>
            <a:r>
              <a:rPr lang="ru-RU" sz="2000" dirty="0" err="1"/>
              <a:t>році</a:t>
            </a:r>
            <a:r>
              <a:rPr lang="ru-RU" sz="2000" dirty="0"/>
              <a:t> </a:t>
            </a:r>
            <a:r>
              <a:rPr lang="ru-RU" sz="2000" dirty="0" err="1"/>
              <a:t>захистив</a:t>
            </a:r>
            <a:r>
              <a:rPr lang="ru-RU" sz="2000" dirty="0"/>
              <a:t> </a:t>
            </a:r>
            <a:r>
              <a:rPr lang="ru-RU" sz="2000" dirty="0" err="1"/>
              <a:t>дисертацію</a:t>
            </a:r>
            <a:r>
              <a:rPr lang="ru-RU" sz="2000" dirty="0"/>
              <a:t> про </a:t>
            </a:r>
            <a:r>
              <a:rPr lang="ru-RU" sz="2000" dirty="0" err="1">
                <a:hlinkClick r:id="rId10" tooltip="Платон"/>
              </a:rPr>
              <a:t>платонівський</a:t>
            </a:r>
            <a:r>
              <a:rPr lang="ru-RU" sz="2000" dirty="0"/>
              <a:t> «</a:t>
            </a:r>
            <a:r>
              <a:rPr lang="ru-RU" sz="2000" dirty="0" err="1"/>
              <a:t>Філебе</a:t>
            </a:r>
            <a:r>
              <a:rPr lang="ru-RU" sz="2000" dirty="0"/>
              <a:t>».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/>
              <a:t>З </a:t>
            </a:r>
            <a:r>
              <a:rPr lang="ru-RU" sz="2000" dirty="0">
                <a:hlinkClick r:id="rId11" tooltip="1939"/>
              </a:rPr>
              <a:t>1939</a:t>
            </a:r>
            <a:r>
              <a:rPr lang="ru-RU" sz="2000" dirty="0"/>
              <a:t> по </a:t>
            </a:r>
            <a:r>
              <a:rPr lang="ru-RU" sz="2000" dirty="0">
                <a:hlinkClick r:id="rId12" tooltip="1947"/>
              </a:rPr>
              <a:t>1947</a:t>
            </a:r>
            <a:r>
              <a:rPr lang="ru-RU" sz="2000" dirty="0"/>
              <a:t> роки — </a:t>
            </a:r>
            <a:r>
              <a:rPr lang="ru-RU" sz="2000" dirty="0" err="1"/>
              <a:t>професор</a:t>
            </a:r>
            <a:r>
              <a:rPr lang="ru-RU" sz="2000" dirty="0"/>
              <a:t> в </a:t>
            </a:r>
            <a:r>
              <a:rPr lang="ru-RU" sz="2000" dirty="0" err="1">
                <a:hlinkClick r:id="rId13" tooltip="Лейпцизький університет"/>
              </a:rPr>
              <a:t>Лейпцизькому</a:t>
            </a:r>
            <a:r>
              <a:rPr lang="ru-RU" sz="2000" dirty="0">
                <a:hlinkClick r:id="rId13" tooltip="Лейпцизький університет"/>
              </a:rPr>
              <a:t> </a:t>
            </a:r>
            <a:r>
              <a:rPr lang="ru-RU" sz="2000" dirty="0" err="1">
                <a:hlinkClick r:id="rId13" tooltip="Лейпцизький університет"/>
              </a:rPr>
              <a:t>университеті</a:t>
            </a:r>
            <a:r>
              <a:rPr lang="ru-RU" sz="2000" dirty="0"/>
              <a:t> (в </a:t>
            </a:r>
            <a:r>
              <a:rPr lang="ru-RU" sz="2000" dirty="0">
                <a:hlinkClick r:id="rId14" tooltip="1946"/>
              </a:rPr>
              <a:t>1946</a:t>
            </a:r>
            <a:r>
              <a:rPr lang="ru-RU" sz="2000" dirty="0"/>
              <a:t>—</a:t>
            </a:r>
            <a:r>
              <a:rPr lang="ru-RU" sz="2000" dirty="0">
                <a:hlinkClick r:id="rId12" tooltip="1947"/>
              </a:rPr>
              <a:t>7</a:t>
            </a:r>
            <a:r>
              <a:rPr lang="ru-RU" sz="2000" dirty="0"/>
              <a:t> </a:t>
            </a:r>
            <a:r>
              <a:rPr lang="ru-RU" sz="2000" dirty="0" err="1"/>
              <a:t>рр</a:t>
            </a:r>
            <a:r>
              <a:rPr lang="ru-RU" sz="2000" dirty="0"/>
              <a:t>. — ректор закладу).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dirty="0" err="1"/>
              <a:t>Після</a:t>
            </a:r>
            <a:r>
              <a:rPr lang="ru-RU" sz="2000" dirty="0"/>
              <a:t> </a:t>
            </a:r>
            <a:r>
              <a:rPr lang="ru-RU" sz="2000" dirty="0" err="1"/>
              <a:t>дворічного</a:t>
            </a:r>
            <a:r>
              <a:rPr lang="ru-RU" sz="2000" dirty="0"/>
              <a:t> </a:t>
            </a:r>
            <a:r>
              <a:rPr lang="ru-RU" sz="2000" dirty="0" err="1"/>
              <a:t>викладання</a:t>
            </a:r>
            <a:r>
              <a:rPr lang="ru-RU" sz="2000" dirty="0"/>
              <a:t> у </a:t>
            </a:r>
            <a:r>
              <a:rPr lang="ru-RU" sz="2000" dirty="0" err="1"/>
              <a:t>Франкфурті</a:t>
            </a:r>
            <a:r>
              <a:rPr lang="ru-RU" sz="2000" dirty="0"/>
              <a:t>-на-</a:t>
            </a:r>
            <a:r>
              <a:rPr lang="ru-RU" sz="2000" dirty="0" err="1"/>
              <a:t>Майні</a:t>
            </a:r>
            <a:r>
              <a:rPr lang="ru-RU" sz="2000" dirty="0"/>
              <a:t> </a:t>
            </a:r>
            <a:r>
              <a:rPr lang="ru-RU" sz="2000" dirty="0" err="1"/>
              <a:t>зайняв</a:t>
            </a:r>
            <a:r>
              <a:rPr lang="ru-RU" sz="2000" dirty="0"/>
              <a:t> кафедру в </a:t>
            </a:r>
            <a:r>
              <a:rPr lang="ru-RU" sz="2000" dirty="0" err="1"/>
              <a:t>університеті</a:t>
            </a:r>
            <a:r>
              <a:rPr lang="ru-RU" sz="2000" dirty="0"/>
              <a:t> Гейдельберг, </a:t>
            </a:r>
            <a:r>
              <a:rPr lang="ru-RU" sz="2000" dirty="0" err="1"/>
              <a:t>якою</a:t>
            </a:r>
            <a:r>
              <a:rPr lang="ru-RU" sz="2000" dirty="0"/>
              <a:t> </a:t>
            </a:r>
            <a:r>
              <a:rPr lang="ru-RU" sz="2000" dirty="0" err="1"/>
              <a:t>раніше</a:t>
            </a:r>
            <a:r>
              <a:rPr lang="ru-RU" sz="2000" dirty="0"/>
              <a:t> </a:t>
            </a:r>
            <a:r>
              <a:rPr lang="ru-RU" sz="2000" dirty="0" err="1"/>
              <a:t>керував</a:t>
            </a:r>
            <a:r>
              <a:rPr lang="ru-RU" sz="2000" dirty="0"/>
              <a:t> Карл Ясперс. Ясперсом </a:t>
            </a:r>
            <a:r>
              <a:rPr lang="ru-RU" sz="2000" dirty="0" err="1"/>
              <a:t>був</a:t>
            </a:r>
            <a:r>
              <a:rPr lang="ru-RU" sz="2000" dirty="0"/>
              <a:t> </a:t>
            </a:r>
            <a:r>
              <a:rPr lang="ru-RU" sz="2000" dirty="0" err="1"/>
              <a:t>заснований</a:t>
            </a:r>
            <a:r>
              <a:rPr lang="ru-RU" sz="2000" dirty="0"/>
              <a:t> в 1953 </a:t>
            </a:r>
            <a:r>
              <a:rPr lang="ru-RU" sz="2000" dirty="0" err="1"/>
              <a:t>році</a:t>
            </a:r>
            <a:r>
              <a:rPr lang="ru-RU" sz="2000" dirty="0"/>
              <a:t> журнал «</a:t>
            </a:r>
            <a:r>
              <a:rPr lang="en-US" sz="2000" dirty="0" err="1"/>
              <a:t>Philosophische</a:t>
            </a:r>
            <a:r>
              <a:rPr lang="en-US" sz="2000" dirty="0"/>
              <a:t> </a:t>
            </a:r>
            <a:r>
              <a:rPr lang="en-US" sz="2000" dirty="0" err="1"/>
              <a:t>Rundschau</a:t>
            </a:r>
            <a:r>
              <a:rPr lang="en-US" sz="2000" dirty="0"/>
              <a:t>». </a:t>
            </a:r>
            <a:r>
              <a:rPr lang="ru-RU" sz="2000" dirty="0" err="1"/>
              <a:t>Після</a:t>
            </a:r>
            <a:r>
              <a:rPr lang="ru-RU" sz="2000" dirty="0"/>
              <a:t> </a:t>
            </a:r>
            <a:r>
              <a:rPr lang="ru-RU" sz="2000" dirty="0" err="1"/>
              <a:t>виходу</a:t>
            </a:r>
            <a:r>
              <a:rPr lang="ru-RU" sz="2000" dirty="0"/>
              <a:t> на </a:t>
            </a:r>
            <a:r>
              <a:rPr lang="ru-RU" sz="2000" dirty="0" err="1"/>
              <a:t>пенсію</a:t>
            </a:r>
            <a:r>
              <a:rPr lang="ru-RU" sz="2000" dirty="0"/>
              <a:t> (1968) </a:t>
            </a:r>
            <a:r>
              <a:rPr lang="ru-RU" sz="2000" dirty="0" err="1"/>
              <a:t>викладав</a:t>
            </a:r>
            <a:r>
              <a:rPr lang="ru-RU" sz="2000" dirty="0"/>
              <a:t> в </a:t>
            </a:r>
            <a:r>
              <a:rPr lang="ru-RU" sz="2000" dirty="0" err="1"/>
              <a:t>якості</a:t>
            </a:r>
            <a:r>
              <a:rPr lang="ru-RU" sz="2000" dirty="0"/>
              <a:t> </a:t>
            </a:r>
            <a:r>
              <a:rPr lang="ru-RU" sz="2000" dirty="0" err="1"/>
              <a:t>запрошеного</a:t>
            </a:r>
            <a:r>
              <a:rPr lang="ru-RU" sz="2000" dirty="0"/>
              <a:t> </a:t>
            </a:r>
            <a:r>
              <a:rPr lang="ru-RU" sz="2000" dirty="0" err="1"/>
              <a:t>професора</a:t>
            </a:r>
            <a:r>
              <a:rPr lang="ru-RU" sz="2000" dirty="0"/>
              <a:t> в </a:t>
            </a:r>
            <a:r>
              <a:rPr lang="ru-RU" sz="2000" dirty="0" err="1"/>
              <a:t>університетах</a:t>
            </a:r>
            <a:r>
              <a:rPr lang="ru-RU" sz="2000" dirty="0"/>
              <a:t> США (до 1989 року).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509780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620688"/>
            <a:ext cx="7315200" cy="654021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План</a:t>
            </a:r>
            <a:endParaRPr lang="uk-UA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72816"/>
            <a:ext cx="8452792" cy="331236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dirty="0"/>
              <a:t>Образність як здатність до </a:t>
            </a:r>
            <a:r>
              <a:rPr lang="uk-UA" dirty="0" err="1"/>
              <a:t>образотворення</a:t>
            </a:r>
            <a:r>
              <a:rPr lang="uk-UA" dirty="0"/>
              <a:t>. </a:t>
            </a:r>
            <a:endParaRPr lang="ru-RU" dirty="0"/>
          </a:p>
          <a:p>
            <a:r>
              <a:rPr lang="uk-UA" dirty="0"/>
              <a:t>Поняття образного ладу. </a:t>
            </a:r>
            <a:endParaRPr lang="ru-RU" dirty="0"/>
          </a:p>
          <a:p>
            <a:r>
              <a:rPr lang="uk-UA" dirty="0"/>
              <a:t>Емоційна виразність та художня умовність. </a:t>
            </a:r>
            <a:endParaRPr lang="ru-RU" dirty="0"/>
          </a:p>
          <a:p>
            <a:r>
              <a:rPr lang="uk-UA" dirty="0"/>
              <a:t>Функції літератури. </a:t>
            </a:r>
            <a:endParaRPr lang="ru-RU" dirty="0"/>
          </a:p>
          <a:p>
            <a:r>
              <a:rPr lang="uk-UA" dirty="0"/>
              <a:t>Читацьке середовище і його смаки.</a:t>
            </a:r>
            <a:endParaRPr lang="ru-RU" dirty="0"/>
          </a:p>
          <a:p>
            <a:r>
              <a:rPr lang="uk-UA" dirty="0"/>
              <a:t>Герменевтика як мистецтво й теорія тлумачення текстів.</a:t>
            </a:r>
            <a:r>
              <a:rPr lang="uk-UA" b="1" dirty="0"/>
              <a:t> </a:t>
            </a:r>
            <a:endParaRPr lang="ru-RU" dirty="0"/>
          </a:p>
          <a:p>
            <a:pPr marL="0" indent="0" algn="ctr">
              <a:buNone/>
            </a:pP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1477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err="1" smtClean="0"/>
              <a:t>Філософія</a:t>
            </a:r>
            <a:r>
              <a:rPr lang="ru-RU" dirty="0" smtClean="0"/>
              <a:t> </a:t>
            </a:r>
            <a:r>
              <a:rPr lang="uk-UA" dirty="0" smtClean="0"/>
              <a:t>Г.Г. </a:t>
            </a:r>
            <a:r>
              <a:rPr lang="uk-UA" dirty="0" err="1" smtClean="0"/>
              <a:t>Гадамера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362950" cy="5218113"/>
          </a:xfrm>
        </p:spPr>
        <p:txBody>
          <a:bodyPr rtlCol="0">
            <a:normAutofit fontScale="92500"/>
          </a:bodyPr>
          <a:lstStyle/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dirty="0" smtClean="0"/>
              <a:t>У творі </a:t>
            </a:r>
            <a:r>
              <a:rPr lang="uk-UA" b="1" u="sng" dirty="0" smtClean="0"/>
              <a:t>«Істина і метод» (1960</a:t>
            </a:r>
            <a:r>
              <a:rPr lang="uk-UA" dirty="0" smtClean="0"/>
              <a:t>) </a:t>
            </a:r>
            <a:r>
              <a:rPr lang="uk-UA" dirty="0" err="1" smtClean="0"/>
              <a:t>Гадамер</a:t>
            </a:r>
            <a:r>
              <a:rPr lang="uk-UA" dirty="0" smtClean="0"/>
              <a:t> показує, що науковий спосіб пізнання — не єдиний, і тим більше не універсальний. Він виділяє три основних типи ставлення людини до світу, а отже, розуміння цього світу і «буття» в ньому: </a:t>
            </a:r>
            <a:r>
              <a:rPr lang="uk-UA" b="1" dirty="0" smtClean="0"/>
              <a:t>«естетичний», «історичний» та «</a:t>
            </a:r>
            <a:r>
              <a:rPr lang="uk-UA" b="1" dirty="0" err="1" smtClean="0"/>
              <a:t>мовний</a:t>
            </a:r>
            <a:r>
              <a:rPr lang="uk-UA" b="1" dirty="0" smtClean="0"/>
              <a:t>»</a:t>
            </a:r>
            <a:r>
              <a:rPr lang="uk-UA" dirty="0" smtClean="0"/>
              <a:t> — і стверджує, що саме досвід мистецтва є спосіб розкриття істини. Історизм XIX ст., навпаки, замінив «розуміння» історії її «вивченням», тобто звичкою розглядати явища тільки як продукт соціальних і культурних обставин, породження «історичної епохи», чужої нашій свідомості. Не рятує і «психологізм», прагнення «вжитися» в досвід іншого. Необхідно з'єднання горизонту автора і «інтерпретатора» на базі мови. При цьому мову </a:t>
            </a:r>
            <a:r>
              <a:rPr lang="uk-UA" dirty="0" err="1" smtClean="0"/>
              <a:t>Гадамер</a:t>
            </a:r>
            <a:r>
              <a:rPr lang="uk-UA" dirty="0" smtClean="0"/>
              <a:t> розуміє як особливу реальність, в якій здійснюється і «розуміння» людьми світу й один одного, і їх «дійсне буття».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38308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u="sng" dirty="0" err="1" smtClean="0"/>
              <a:t>Базові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поняття</a:t>
            </a:r>
            <a:r>
              <a:rPr lang="ru-RU" b="1" u="sng" dirty="0" smtClean="0"/>
              <a:t> </a:t>
            </a:r>
            <a:r>
              <a:rPr lang="ru-RU" b="1" u="sng" dirty="0"/>
              <a:t>герменевтики</a:t>
            </a:r>
            <a:br>
              <a:rPr lang="ru-RU" b="1" u="sng" dirty="0"/>
            </a:br>
            <a:endParaRPr lang="uk-UA" b="1" u="sng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dirty="0" smtClean="0"/>
              <a:t>- </a:t>
            </a:r>
            <a:r>
              <a:rPr lang="uk-UA" b="1" dirty="0" err="1" smtClean="0"/>
              <a:t>Герменевтична</a:t>
            </a:r>
            <a:r>
              <a:rPr lang="uk-UA" b="1" dirty="0" smtClean="0"/>
              <a:t> коло.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b="1" dirty="0" smtClean="0"/>
              <a:t> - Необхідність </a:t>
            </a:r>
            <a:r>
              <a:rPr lang="uk-UA" b="1" dirty="0" err="1" smtClean="0"/>
              <a:t>передрозуміння</a:t>
            </a:r>
            <a:r>
              <a:rPr lang="uk-UA" b="1" dirty="0" smtClean="0"/>
              <a:t>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b="1" dirty="0" smtClean="0"/>
              <a:t>- </a:t>
            </a:r>
            <a:r>
              <a:rPr lang="uk-UA" b="1" dirty="0" err="1" smtClean="0"/>
              <a:t>Геоменевтичний</a:t>
            </a:r>
            <a:r>
              <a:rPr lang="uk-UA" b="1" dirty="0" smtClean="0"/>
              <a:t> трикутник.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b="1" dirty="0" smtClean="0"/>
              <a:t> - Нескінченність інтерпретацій.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uk-UA" b="1" dirty="0" smtClean="0"/>
              <a:t>- </a:t>
            </a:r>
            <a:r>
              <a:rPr lang="uk-UA" b="1" dirty="0" err="1" smtClean="0"/>
              <a:t>Інтенціональність</a:t>
            </a:r>
            <a:r>
              <a:rPr lang="uk-UA" b="1" dirty="0" smtClean="0"/>
              <a:t> свідомості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uk-UA" dirty="0" smtClean="0"/>
              <a:t>(</a:t>
            </a:r>
            <a:r>
              <a:rPr lang="uk-UA" b="1" i="1" dirty="0" smtClean="0"/>
              <a:t>Інтенція</a:t>
            </a:r>
            <a:r>
              <a:rPr lang="uk-UA" i="1" dirty="0" smtClean="0"/>
              <a:t> (лат. </a:t>
            </a:r>
            <a:r>
              <a:rPr lang="uk-UA" i="1" dirty="0" err="1" smtClean="0"/>
              <a:t>Intentio</a:t>
            </a:r>
            <a:r>
              <a:rPr lang="uk-UA" i="1" dirty="0" smtClean="0"/>
              <a:t> «прагнення») - спрямованість свідомості, мислення на який-небудь предмет; в основі такої спрямованості лежить бажання, задум</a:t>
            </a:r>
            <a:r>
              <a:rPr lang="uk-UA" dirty="0" smtClean="0"/>
              <a:t>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91777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Герменевтичне коло</a:t>
            </a:r>
            <a:endParaRPr lang="uk-UA" smtClean="0"/>
          </a:p>
        </p:txBody>
      </p:sp>
      <p:sp>
        <p:nvSpPr>
          <p:cNvPr id="21506" name="Объект 2"/>
          <p:cNvSpPr>
            <a:spLocks noGrp="1"/>
          </p:cNvSpPr>
          <p:nvPr>
            <p:ph idx="1"/>
          </p:nvPr>
        </p:nvSpPr>
        <p:spPr>
          <a:xfrm>
            <a:off x="611561" y="1412875"/>
            <a:ext cx="7848872" cy="4713288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uk-UA" dirty="0" smtClean="0"/>
              <a:t> </a:t>
            </a:r>
            <a:r>
              <a:rPr lang="uk-UA" b="1" dirty="0" err="1" smtClean="0"/>
              <a:t>Герменевтичне</a:t>
            </a:r>
            <a:r>
              <a:rPr lang="uk-UA" b="1" dirty="0" smtClean="0"/>
              <a:t> коло  - центральний методологічний принцип герменевтики: для розуміння цілого необхідно зрозуміти його окремі частини, але задля розуміння окремих частин вже необхідно мати уявлення про зміст цілого.</a:t>
            </a:r>
            <a:br>
              <a:rPr lang="uk-UA" b="1" dirty="0" smtClean="0"/>
            </a:br>
            <a:r>
              <a:rPr lang="uk-UA" b="1" dirty="0" smtClean="0"/>
              <a:t/>
            </a:r>
            <a:br>
              <a:rPr lang="uk-UA" b="1" dirty="0" smtClean="0"/>
            </a:br>
            <a:endParaRPr lang="uk-UA" dirty="0" smtClean="0"/>
          </a:p>
        </p:txBody>
      </p:sp>
      <p:pic>
        <p:nvPicPr>
          <p:cNvPr id="3074" name="Picture 2" descr="Продати церковні книги / оцінка і покупка: оцінка та скупка в Україні |  Monite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782866"/>
            <a:ext cx="3787180" cy="2737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4112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За </a:t>
            </a:r>
            <a:r>
              <a:rPr lang="ru-RU" dirty="0" err="1"/>
              <a:t>допомогою</a:t>
            </a:r>
            <a:r>
              <a:rPr lang="ru-RU" dirty="0"/>
              <a:t> “</a:t>
            </a:r>
            <a:r>
              <a:rPr lang="ru-RU" dirty="0" err="1"/>
              <a:t>герменевтичного</a:t>
            </a:r>
            <a:r>
              <a:rPr lang="ru-RU" dirty="0"/>
              <a:t> </a:t>
            </a:r>
            <a:r>
              <a:rPr lang="ru-RU" dirty="0" err="1"/>
              <a:t>трикутника</a:t>
            </a:r>
            <a:r>
              <a:rPr lang="ru-RU" dirty="0"/>
              <a:t>”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2560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uk-UA" dirty="0" smtClean="0"/>
              <a:t>	</a:t>
            </a:r>
          </a:p>
        </p:txBody>
      </p:sp>
      <p:sp>
        <p:nvSpPr>
          <p:cNvPr id="25603" name="Прямоугольник 4"/>
          <p:cNvSpPr>
            <a:spLocks noChangeArrowheads="1"/>
          </p:cNvSpPr>
          <p:nvPr/>
        </p:nvSpPr>
        <p:spPr bwMode="auto">
          <a:xfrm>
            <a:off x="395536" y="2060848"/>
            <a:ext cx="7902575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dirty="0" err="1">
                <a:latin typeface="Calibri" pitchFamily="34" charset="0"/>
              </a:rPr>
              <a:t>досліджуються</a:t>
            </a:r>
            <a:r>
              <a:rPr lang="ru-RU" sz="4000" dirty="0">
                <a:latin typeface="Calibri" pitchFamily="34" charset="0"/>
              </a:rPr>
              <a:t> </a:t>
            </a:r>
            <a:r>
              <a:rPr lang="ru-RU" sz="4000" dirty="0" err="1">
                <a:latin typeface="Calibri" pitchFamily="34" charset="0"/>
              </a:rPr>
              <a:t>складні</a:t>
            </a:r>
            <a:r>
              <a:rPr lang="ru-RU" sz="4000" dirty="0">
                <a:latin typeface="Calibri" pitchFamily="34" charset="0"/>
              </a:rPr>
              <a:t> </a:t>
            </a:r>
            <a:r>
              <a:rPr lang="ru-RU" sz="4000" dirty="0" err="1">
                <a:latin typeface="Calibri" pitchFamily="34" charset="0"/>
              </a:rPr>
              <a:t>взаємовідносини</a:t>
            </a:r>
            <a:r>
              <a:rPr lang="ru-RU" sz="4000" dirty="0">
                <a:latin typeface="Calibri" pitchFamily="34" charset="0"/>
              </a:rPr>
              <a:t> </a:t>
            </a:r>
            <a:r>
              <a:rPr lang="ru-RU" sz="4000" dirty="0" err="1">
                <a:latin typeface="Calibri" pitchFamily="34" charset="0"/>
              </a:rPr>
              <a:t>між</a:t>
            </a:r>
            <a:r>
              <a:rPr lang="ru-RU" sz="4000" dirty="0">
                <a:latin typeface="Calibri" pitchFamily="34" charset="0"/>
              </a:rPr>
              <a:t> автором тексту, </a:t>
            </a:r>
            <a:r>
              <a:rPr lang="ru-RU" sz="4000" dirty="0" smtClean="0">
                <a:latin typeface="Calibri" pitchFamily="34" charset="0"/>
              </a:rPr>
              <a:t>самим </a:t>
            </a:r>
            <a:r>
              <a:rPr lang="ru-RU" sz="4000" dirty="0">
                <a:latin typeface="Calibri" pitchFamily="34" charset="0"/>
              </a:rPr>
              <a:t>текстом і </a:t>
            </a:r>
            <a:r>
              <a:rPr lang="ru-RU" sz="4000" dirty="0" err="1">
                <a:latin typeface="Calibri" pitchFamily="34" charset="0"/>
              </a:rPr>
              <a:t>читачем</a:t>
            </a:r>
            <a:r>
              <a:rPr lang="ru-RU" sz="4000" dirty="0">
                <a:latin typeface="Calibri" pitchFamily="34" charset="0"/>
              </a:rPr>
              <a:t>, </a:t>
            </a:r>
            <a:r>
              <a:rPr lang="ru-RU" sz="4000" dirty="0" err="1">
                <a:latin typeface="Calibri" pitchFamily="34" charset="0"/>
              </a:rPr>
              <a:t>інтерпретатором</a:t>
            </a:r>
            <a:r>
              <a:rPr lang="ru-RU" sz="4000" dirty="0">
                <a:latin typeface="Calibri" pitchFamily="34" charset="0"/>
              </a:rPr>
              <a:t> тексту. </a:t>
            </a:r>
            <a:endParaRPr lang="ru-RU" sz="4000" dirty="0" smtClean="0">
              <a:latin typeface="Calibri" pitchFamily="34" charset="0"/>
            </a:endParaRPr>
          </a:p>
          <a:p>
            <a:r>
              <a:rPr lang="uk-UA" sz="2800" dirty="0" smtClean="0">
                <a:latin typeface="Calibri" pitchFamily="34" charset="0"/>
              </a:rPr>
              <a:t>Детальніше про герменевтику є тут: </a:t>
            </a:r>
            <a:r>
              <a:rPr lang="de-DE" sz="2800" dirty="0">
                <a:latin typeface="Calibri" pitchFamily="34" charset="0"/>
                <a:hlinkClick r:id="rId2"/>
              </a:rPr>
              <a:t>http://</a:t>
            </a:r>
            <a:r>
              <a:rPr lang="de-DE" sz="2800" dirty="0" smtClean="0">
                <a:latin typeface="Calibri" pitchFamily="34" charset="0"/>
                <a:hlinkClick r:id="rId2"/>
              </a:rPr>
              <a:t>dspace.tnpu.edu.ua/bitstream/123456789/9138/1/Germenevtuka_monograf.pdf</a:t>
            </a:r>
            <a:r>
              <a:rPr lang="uk-UA" sz="2800" smtClean="0">
                <a:latin typeface="Calibri" pitchFamily="34" charset="0"/>
              </a:rPr>
              <a:t> </a:t>
            </a:r>
            <a:endParaRPr lang="uk-UA" sz="2800" dirty="0">
              <a:latin typeface="Calibri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437112"/>
            <a:ext cx="2447925" cy="186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398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71600" y="274638"/>
            <a:ext cx="7315200" cy="562074"/>
          </a:xfrm>
        </p:spPr>
        <p:txBody>
          <a:bodyPr/>
          <a:lstStyle/>
          <a:p>
            <a:pPr algn="ctr"/>
            <a:r>
              <a:rPr lang="uk-UA" sz="2800" b="1" i="1" dirty="0" smtClean="0"/>
              <a:t>ЛІТЕРАТУРА</a:t>
            </a:r>
            <a:endParaRPr lang="ru-RU" sz="2800" b="1" i="1" dirty="0"/>
          </a:p>
        </p:txBody>
      </p:sp>
      <p:sp>
        <p:nvSpPr>
          <p:cNvPr id="2" name="AutoShape 5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7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28" y="908720"/>
            <a:ext cx="8086746" cy="547260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8578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371600" y="274638"/>
            <a:ext cx="7315200" cy="562074"/>
          </a:xfrm>
        </p:spPr>
        <p:txBody>
          <a:bodyPr/>
          <a:lstStyle/>
          <a:p>
            <a:pPr algn="ctr"/>
            <a:r>
              <a:rPr lang="uk-UA" sz="2800" b="1" i="1" dirty="0" smtClean="0"/>
              <a:t>ЛІТЕРАТУРА</a:t>
            </a:r>
            <a:endParaRPr lang="ru-RU" sz="2800" b="1" i="1" dirty="0"/>
          </a:p>
        </p:txBody>
      </p:sp>
      <p:sp>
        <p:nvSpPr>
          <p:cNvPr id="2" name="AutoShape 5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7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900" y="1190625"/>
            <a:ext cx="7441294" cy="519070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4620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34719" y="1628800"/>
            <a:ext cx="8251304" cy="562074"/>
          </a:xfrm>
        </p:spPr>
        <p:txBody>
          <a:bodyPr>
            <a:noAutofit/>
          </a:bodyPr>
          <a:lstStyle/>
          <a:p>
            <a:pPr algn="ctr"/>
            <a:r>
              <a:rPr lang="uk-UA" b="1" i="1" dirty="0" smtClean="0"/>
              <a:t>ДЯКУЮ </a:t>
            </a:r>
            <a:br>
              <a:rPr lang="uk-UA" b="1" i="1" dirty="0" smtClean="0"/>
            </a:br>
            <a:r>
              <a:rPr lang="uk-UA" b="1" i="1" dirty="0" smtClean="0"/>
              <a:t>ЗА </a:t>
            </a:r>
            <a:br>
              <a:rPr lang="uk-UA" b="1" i="1" dirty="0" smtClean="0"/>
            </a:br>
            <a:r>
              <a:rPr lang="uk-UA" b="1" i="1" dirty="0" smtClean="0"/>
              <a:t>УВАГУ!</a:t>
            </a:r>
            <a:endParaRPr lang="ru-RU" b="1" i="1" dirty="0"/>
          </a:p>
        </p:txBody>
      </p:sp>
      <p:sp>
        <p:nvSpPr>
          <p:cNvPr id="2" name="AutoShape 5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7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098" name="Picture 2" descr="Література на літо 10 клас 2023 рі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429000"/>
            <a:ext cx="4876800" cy="25050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1778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76672"/>
            <a:ext cx="7488832" cy="598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104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7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46508" y="836712"/>
            <a:ext cx="806483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/>
              <a:t>Художність</a:t>
            </a:r>
            <a:r>
              <a:rPr lang="uk-UA" sz="2800" dirty="0" smtClean="0"/>
              <a:t> - естетична категорія, яка вказує на належність усного чи писемного тексту до мистецьких явищ. У цьому разі йдеться про мистецтво слова, словесну творчість, якій притаманне особливе (образне) бачення світу, спосіб його відтворення словом і майстерне володіння тим словом. 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02969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7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220" name="Picture 4" descr="23 книги про психологію, які варто прочитати: краща добірка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05" t="12148" r="29189"/>
          <a:stretch/>
        </p:blipFill>
        <p:spPr bwMode="auto">
          <a:xfrm>
            <a:off x="7171569" y="312738"/>
            <a:ext cx="1566032" cy="15306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07975" y="672185"/>
            <a:ext cx="6174638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Критерії художності</a:t>
            </a:r>
            <a:endParaRPr lang="uk-UA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5252" y="1845992"/>
            <a:ext cx="820769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i="1" dirty="0" smtClean="0"/>
              <a:t>Образність. </a:t>
            </a:r>
            <a:r>
              <a:rPr lang="uk-UA" sz="2400" dirty="0" smtClean="0"/>
              <a:t>Здатність до образного сприймання та відтворення світу закладена у первісному мисленні людини і пов’язується з виникненням мови. </a:t>
            </a:r>
            <a:r>
              <a:rPr lang="uk-UA" sz="2400" b="1" i="1" dirty="0" err="1" smtClean="0"/>
              <a:t>Омовлення</a:t>
            </a:r>
            <a:r>
              <a:rPr lang="uk-UA" sz="2400" b="1" i="1" dirty="0" smtClean="0"/>
              <a:t> світу </a:t>
            </a:r>
            <a:r>
              <a:rPr lang="uk-UA" sz="2400" dirty="0" smtClean="0"/>
              <a:t>- це його означення поняттями-назвами, що </a:t>
            </a:r>
            <a:r>
              <a:rPr lang="uk-UA" sz="2400" dirty="0" err="1" smtClean="0"/>
              <a:t>відпочатково</a:t>
            </a:r>
            <a:r>
              <a:rPr lang="uk-UA" sz="2400" dirty="0" smtClean="0"/>
              <a:t> мали образний смисл. </a:t>
            </a:r>
            <a:r>
              <a:rPr lang="uk-UA" sz="2400" b="1" i="1" dirty="0" smtClean="0"/>
              <a:t>Слово - це образ </a:t>
            </a:r>
            <a:r>
              <a:rPr lang="uk-UA" sz="2400" dirty="0" smtClean="0"/>
              <a:t>(О. Потебня). З розвитком мови резерв </a:t>
            </a:r>
            <a:r>
              <a:rPr lang="uk-UA" sz="2400" dirty="0" err="1" smtClean="0"/>
              <a:t>образотворення</a:t>
            </a:r>
            <a:r>
              <a:rPr lang="uk-UA" sz="2400" dirty="0" smtClean="0"/>
              <a:t> розширився: по-перше, внаслідок набуття словом додаткових смислів, які щодалі множилися і диференціювалися (полісемія); по-друге, у поєднанні значень, що породжувало нові образи. Наприклад, "кохання тонкостанне" (П. Тичина)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887202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7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5" y="672185"/>
            <a:ext cx="6174638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Критерії художності</a:t>
            </a:r>
            <a:endParaRPr lang="uk-UA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8151" y="1412776"/>
            <a:ext cx="8194289" cy="50167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000" b="1" i="1" dirty="0" smtClean="0"/>
              <a:t>Образний лад. Автономний образ </a:t>
            </a:r>
            <a:r>
              <a:rPr lang="uk-UA" sz="2000" dirty="0" smtClean="0"/>
              <a:t>- це лише </a:t>
            </a:r>
            <a:r>
              <a:rPr lang="uk-UA" sz="2000" dirty="0" err="1" smtClean="0"/>
              <a:t>мікрообраз</a:t>
            </a:r>
            <a:r>
              <a:rPr lang="uk-UA" sz="2000" dirty="0" smtClean="0"/>
              <a:t> у системі художнього тексту. Вагома естетична цінність виникає тоді, коли літературний твір становить собою </a:t>
            </a:r>
            <a:r>
              <a:rPr lang="uk-UA" sz="2000" b="1" i="1" dirty="0" smtClean="0"/>
              <a:t>гармонійне поєднання змісту і форми</a:t>
            </a:r>
            <a:r>
              <a:rPr lang="uk-UA" sz="2000" dirty="0" smtClean="0"/>
              <a:t>, що забезпечується такими чинниками: - повноцінне функціонування у творі образів, котрі системно взаємопов’язані, а кожен образ відіграє свою роль необхідного елемента художньої структури; </a:t>
            </a:r>
          </a:p>
          <a:p>
            <a:pPr marL="342900" indent="-342900" algn="just">
              <a:buFontTx/>
              <a:buChar char="-"/>
            </a:pPr>
            <a:r>
              <a:rPr lang="uk-UA" sz="2000" i="1" dirty="0" smtClean="0"/>
              <a:t>наявність оригінальних (нових) образів </a:t>
            </a:r>
            <a:r>
              <a:rPr lang="uk-UA" sz="2000" dirty="0" smtClean="0"/>
              <a:t>або таких же образних структур у творі, бо новизна привертає до себе увагу; </a:t>
            </a:r>
          </a:p>
          <a:p>
            <a:pPr marL="342900" indent="-342900" algn="just">
              <a:buFontTx/>
              <a:buChar char="-"/>
            </a:pPr>
            <a:r>
              <a:rPr lang="uk-UA" sz="2000" i="1" dirty="0" smtClean="0"/>
              <a:t>уникнення образів-стереотипів</a:t>
            </a:r>
            <a:r>
              <a:rPr lang="uk-UA" sz="2000" dirty="0" smtClean="0"/>
              <a:t>, оскільки їхня наявність у творі хоч і не порушує художньої структури, проте ослаблює її оригінальність; </a:t>
            </a:r>
          </a:p>
          <a:p>
            <a:pPr marL="342900" indent="-342900" algn="just">
              <a:buFontTx/>
              <a:buChar char="-"/>
            </a:pPr>
            <a:r>
              <a:rPr lang="uk-UA" sz="2000" i="1" dirty="0" smtClean="0"/>
              <a:t>майстерне володіння автором твору засобами </a:t>
            </a:r>
            <a:r>
              <a:rPr lang="uk-UA" sz="2000" i="1" dirty="0" err="1" smtClean="0"/>
              <a:t>образотворення</a:t>
            </a:r>
            <a:r>
              <a:rPr lang="uk-UA" sz="2000" i="1" dirty="0" smtClean="0"/>
              <a:t> </a:t>
            </a:r>
            <a:r>
              <a:rPr lang="uk-UA" sz="2000" dirty="0" smtClean="0"/>
              <a:t>(словом, мовою), його постійне прагнення новизни у пошуку виражальних прийомів в процесі моделюванні художнього світу.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522859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7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5" y="672185"/>
            <a:ext cx="6174638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Критерії художності</a:t>
            </a:r>
            <a:endParaRPr lang="uk-UA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79841" y="2204864"/>
            <a:ext cx="7964567" cy="310854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800" i="1" dirty="0" smtClean="0"/>
              <a:t>Емоційна виразність. </a:t>
            </a:r>
            <a:r>
              <a:rPr lang="uk-UA" sz="2800" dirty="0" smtClean="0"/>
              <a:t>Її можна досягти не лише завдяки образному ладу твору, а й іншими засобами: цікавим зображенням подій (уміння будувати сюжет, творити композицію), колоритною мовою, ритмікою. Емоції у читача виникають тоді, коли він здатний включитися в процес співтворчості.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547249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7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5" y="672185"/>
            <a:ext cx="6174638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Критерії художності</a:t>
            </a:r>
            <a:endParaRPr lang="uk-UA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79841" y="2204864"/>
            <a:ext cx="8457759" cy="378565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400" dirty="0" smtClean="0"/>
              <a:t>Читач, </a:t>
            </a:r>
            <a:r>
              <a:rPr lang="uk-UA" sz="2400" dirty="0" err="1" smtClean="0"/>
              <a:t>спроектовуючи</a:t>
            </a:r>
            <a:r>
              <a:rPr lang="uk-UA" sz="2400" dirty="0" smtClean="0"/>
              <a:t> твір на власні життєві обставини і почуття, </a:t>
            </a:r>
            <a:r>
              <a:rPr lang="uk-UA" sz="2400" i="1" dirty="0" smtClean="0"/>
              <a:t>розширює емоційне тло художнього тексту.</a:t>
            </a:r>
            <a:r>
              <a:rPr lang="uk-UA" sz="2400" dirty="0" smtClean="0"/>
              <a:t> Франко з цього приводу писав про те, що письменник мусить </a:t>
            </a:r>
            <a:r>
              <a:rPr lang="uk-UA" sz="2400" i="1" dirty="0" smtClean="0"/>
              <a:t>"зворушити так само внутрішню істоту читача, вводячи в неї нове зерно життєвого досвіду,</a:t>
            </a:r>
            <a:r>
              <a:rPr lang="uk-UA" sz="2400" dirty="0" smtClean="0"/>
              <a:t> нове </a:t>
            </a:r>
            <a:r>
              <a:rPr lang="uk-UA" sz="2400" dirty="0" err="1" smtClean="0"/>
              <a:t>пережиття</a:t>
            </a:r>
            <a:r>
              <a:rPr lang="uk-UA" sz="2400" dirty="0" smtClean="0"/>
              <a:t> і рівночасно зціплюючи те нове з тим запасом відображень, які є активні або які дрімають у душі </a:t>
            </a:r>
            <a:r>
              <a:rPr lang="uk-UA" sz="2400" dirty="0" err="1" smtClean="0"/>
              <a:t>читачевій</a:t>
            </a:r>
            <a:r>
              <a:rPr lang="uk-UA" sz="2400" dirty="0" smtClean="0"/>
              <a:t>. Сказавши коротко: поет розширює зміст нашого внутрішнього я, зворушуючи його до більшої або меншої глибини"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872283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7" descr="Лучшие книги по DevOps : Rebrain | Блог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5" y="672185"/>
            <a:ext cx="6174638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Критерії художності</a:t>
            </a:r>
            <a:endParaRPr lang="uk-UA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4570" y="1837645"/>
            <a:ext cx="8324607" cy="452431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uk-UA" sz="2400" dirty="0" smtClean="0"/>
              <a:t>Поняття </a:t>
            </a:r>
            <a:r>
              <a:rPr lang="uk-UA" sz="2400" b="1" i="1" dirty="0" smtClean="0"/>
              <a:t>художності літературного твору </a:t>
            </a:r>
            <a:r>
              <a:rPr lang="uk-UA" sz="2400" dirty="0" smtClean="0"/>
              <a:t>неодмінно включає в себе </a:t>
            </a:r>
            <a:r>
              <a:rPr lang="uk-UA" sz="2400" b="1" u="sng" dirty="0" smtClean="0"/>
              <a:t>умовність</a:t>
            </a:r>
            <a:r>
              <a:rPr lang="uk-UA" sz="2400" dirty="0" smtClean="0"/>
              <a:t> словесного мистецтва. Вона підкреслює відмінність художнього твору од відтворюваної в ньому реальності. Ця первинна умовність властива всім творам, незалежно від епохи, жанру, стилю. </a:t>
            </a:r>
            <a:r>
              <a:rPr lang="uk-UA" sz="2400" b="1" i="1" dirty="0" smtClean="0"/>
              <a:t>Художня умовність</a:t>
            </a:r>
            <a:r>
              <a:rPr lang="uk-UA" sz="2400" dirty="0" smtClean="0"/>
              <a:t> розглядається як </a:t>
            </a:r>
            <a:r>
              <a:rPr lang="uk-UA" sz="2400" i="1" dirty="0" smtClean="0"/>
              <a:t>принцип образного змалювання дійсності</a:t>
            </a:r>
            <a:r>
              <a:rPr lang="uk-UA" sz="2400" dirty="0" smtClean="0"/>
              <a:t>, що свідомо порушує пряму відповідність життєвим реаліям. З цією метою в літературі використовується видозміна природних форм зображуваних явищ та предметів, порушення часових і просторових </a:t>
            </a:r>
            <a:r>
              <a:rPr lang="uk-UA" sz="2400" dirty="0" err="1" smtClean="0"/>
              <a:t>зв’язків</a:t>
            </a:r>
            <a:r>
              <a:rPr lang="uk-UA" sz="2400" dirty="0" smtClean="0"/>
              <a:t>, оживлення неживого світу, конкретизація абстрактних понять і </a:t>
            </a:r>
            <a:r>
              <a:rPr lang="uk-UA" sz="2400" dirty="0" err="1" smtClean="0"/>
              <a:t>т.п</a:t>
            </a:r>
            <a:r>
              <a:rPr lang="uk-UA" sz="2400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904998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593</TotalTime>
  <Words>1472</Words>
  <Application>Microsoft Office PowerPoint</Application>
  <PresentationFormat>Экран (4:3)</PresentationFormat>
  <Paragraphs>74</Paragraphs>
  <Slides>26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Ясность</vt:lpstr>
      <vt:lpstr>Презентация PowerPoint</vt:lpstr>
      <vt:lpstr>План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Основи герменевтики як загальної інтерпретації закладені : 1. Протестантським теологом, філософом і філологом  Фридрихом Шлейєрмахером (1768—1834), (Німеччина). Представники:</vt:lpstr>
      <vt:lpstr>Ганс-Георг Гадамер</vt:lpstr>
      <vt:lpstr>Філософія Г.Г. Гадамера </vt:lpstr>
      <vt:lpstr>Базові поняття герменевтики </vt:lpstr>
      <vt:lpstr>Герменевтичне коло</vt:lpstr>
      <vt:lpstr>За допомогою “герменевтичного трикутника”.</vt:lpstr>
      <vt:lpstr>ЛІТЕРАТУРА</vt:lpstr>
      <vt:lpstr>ЛІТЕРАТУРА</vt:lpstr>
      <vt:lpstr>ДЯКУЮ  ЗА 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Літературознавство як наука</dc:title>
  <dc:creator>ukrlit ukrlit</dc:creator>
  <cp:lastModifiedBy>suvor</cp:lastModifiedBy>
  <cp:revision>40</cp:revision>
  <dcterms:created xsi:type="dcterms:W3CDTF">2014-05-20T14:16:50Z</dcterms:created>
  <dcterms:modified xsi:type="dcterms:W3CDTF">2024-03-17T20:28:21Z</dcterms:modified>
</cp:coreProperties>
</file>