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2" r:id="rId6"/>
    <p:sldId id="268" r:id="rId7"/>
    <p:sldId id="269" r:id="rId8"/>
    <p:sldId id="263" r:id="rId9"/>
    <p:sldId id="265" r:id="rId10"/>
    <p:sldId id="257" r:id="rId11"/>
    <p:sldId id="267" r:id="rId12"/>
    <p:sldId id="266" r:id="rId13"/>
    <p:sldId id="270" r:id="rId14"/>
    <p:sldId id="271" r:id="rId15"/>
    <p:sldId id="272" r:id="rId16"/>
    <p:sldId id="273" r:id="rId17"/>
    <p:sldId id="279" r:id="rId18"/>
    <p:sldId id="276" r:id="rId19"/>
    <p:sldId id="274" r:id="rId20"/>
    <p:sldId id="275" r:id="rId21"/>
    <p:sldId id="280" r:id="rId22"/>
    <p:sldId id="277" r:id="rId23"/>
    <p:sldId id="264" r:id="rId24"/>
    <p:sldId id="261" r:id="rId2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7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3DEB8B-DC33-41F6-8B82-BB9AB14752A2}"/>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85ABECEB-3AE4-4CD6-9544-F871736D12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3F720308-C7E6-4579-AFD8-01B170C409E3}"/>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2B04D435-AE55-4BC3-8B06-5F3A789D2C7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0BB3B55-8C5F-45CF-9942-144AECB54B60}"/>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2730326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71D109-AFBB-4FA5-887C-7799A29DFECB}"/>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0ABDA575-E3E8-4E7A-A9AF-F85761D5207C}"/>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96A7C45E-D8DB-4E52-8CF8-06A1BB60901E}"/>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D2F95A53-C203-4B8A-BBAC-C3CE2C378ED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8C65D976-34A3-49BD-8C5E-4A078453FAC6}"/>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3109397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4B2E3740-4DDE-414D-9B98-C06434899DA6}"/>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F65AD283-EC5C-4EB5-A6A8-5A01230549C6}"/>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2C56DFB-40DC-46A3-8C20-712F5876F958}"/>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82AFEE8D-B646-4006-97DD-6695664C9FE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39F13E6-5CBF-45D3-825D-9D7D683197EC}"/>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632843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F32EC8-BD3F-490B-95D7-D8A52C1113E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E855D188-8C41-4BE3-B155-4162F78A06BE}"/>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9FBE2AD8-6564-4591-9FC8-3766F7AB6D5C}"/>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0810B4BA-D8CA-4DCA-A6F6-A0A902B64A2D}"/>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1A0B31E-D71F-4D92-838E-4D44632146AD}"/>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3032538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171643-D32C-439C-AF18-9F1FDE20341D}"/>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9D7679BD-927D-4AAC-A197-65E6D787D9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71C76424-E402-4E97-BC3B-178EF51C2850}"/>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835DE5B0-8A00-4042-83B1-84CE6CC0EA82}"/>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F4FE94B1-410A-4C27-801E-E38062FD95B8}"/>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3823750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B6AEC3-C956-4244-AF74-44C04E844BA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9B230EF1-31C4-400C-8C34-6A9019C53E5B}"/>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C8A4EA31-64F2-4F98-9F15-DB655E7E2D26}"/>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4453A536-8F61-4F92-B486-0EDCE2C2CC59}"/>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6" name="Місце для нижнього колонтитула 5">
            <a:extLst>
              <a:ext uri="{FF2B5EF4-FFF2-40B4-BE49-F238E27FC236}">
                <a16:creationId xmlns:a16="http://schemas.microsoft.com/office/drawing/2014/main" id="{941367FA-9423-48A7-92BA-C9E14C3E236E}"/>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F817D1EB-778A-4376-99B6-6F850FC32A48}"/>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2946598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DDABF8-30ED-42B0-A064-99D6BB98B261}"/>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BFD7560C-8ADC-4157-865B-AF01CBE5A4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7D994DB4-62F0-493B-BE2A-6EC68D58E3AC}"/>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7ACADA78-38C2-4AD9-AEA8-8F8E1E764C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BFD941DC-4D94-43C6-A960-EAD5CFF6EFA2}"/>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92013A7B-05F3-48C6-85E3-EA2A40FB15DA}"/>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8" name="Місце для нижнього колонтитула 7">
            <a:extLst>
              <a:ext uri="{FF2B5EF4-FFF2-40B4-BE49-F238E27FC236}">
                <a16:creationId xmlns:a16="http://schemas.microsoft.com/office/drawing/2014/main" id="{63BCCB92-52F5-4B74-9FE6-F9522867AC4C}"/>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BD678D05-488F-4677-95E6-FE6153B4999E}"/>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3445139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9B373D-F16A-4272-A709-18AFDCE80BA5}"/>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97BE4C76-99F2-4E55-9413-929C41A05484}"/>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4" name="Місце для нижнього колонтитула 3">
            <a:extLst>
              <a:ext uri="{FF2B5EF4-FFF2-40B4-BE49-F238E27FC236}">
                <a16:creationId xmlns:a16="http://schemas.microsoft.com/office/drawing/2014/main" id="{0189BD22-8DB6-4098-AD2A-3DCDC46DB2D3}"/>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C1A92CBA-C38B-40C2-B7EF-907D642BC490}"/>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3812248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9EFDCB7F-6655-41F4-B18B-51070DA19B51}"/>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3" name="Місце для нижнього колонтитула 2">
            <a:extLst>
              <a:ext uri="{FF2B5EF4-FFF2-40B4-BE49-F238E27FC236}">
                <a16:creationId xmlns:a16="http://schemas.microsoft.com/office/drawing/2014/main" id="{FBD06D4A-2632-43C6-81E6-FDEC1B8FDBEE}"/>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80B0E3C7-82FE-4E50-912A-FFEC8A0CED11}"/>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2600914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B71251-2882-4624-B9D4-CB6BD2280EE6}"/>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62081C4-8374-4410-A51C-B63EF274BA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41ECFD91-DF36-4994-B23A-5156A86565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950A83C2-2C65-4E58-9EDE-47DC06B8D74D}"/>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6" name="Місце для нижнього колонтитула 5">
            <a:extLst>
              <a:ext uri="{FF2B5EF4-FFF2-40B4-BE49-F238E27FC236}">
                <a16:creationId xmlns:a16="http://schemas.microsoft.com/office/drawing/2014/main" id="{A30C320D-3F73-495C-A3BF-76712A4C345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51F752C1-20D7-4D33-AD27-E0E601CABDA8}"/>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3684323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953312-8B9F-4B65-B0AF-302B41A2AF1D}"/>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1860A0E8-69E2-4516-A946-FB57F41709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AB374C41-3F81-4EAD-8DB3-F67CA4B244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804FCD67-656C-4919-BC25-C52C6EBD6A4B}"/>
              </a:ext>
            </a:extLst>
          </p:cNvPr>
          <p:cNvSpPr>
            <a:spLocks noGrp="1"/>
          </p:cNvSpPr>
          <p:nvPr>
            <p:ph type="dt" sz="half" idx="10"/>
          </p:nvPr>
        </p:nvSpPr>
        <p:spPr/>
        <p:txBody>
          <a:bodyPr/>
          <a:lstStyle/>
          <a:p>
            <a:fld id="{4F171075-621B-4DA1-B2FE-807FD8F20874}" type="datetimeFigureOut">
              <a:rPr lang="uk-UA" smtClean="0"/>
              <a:t>10.09.2025</a:t>
            </a:fld>
            <a:endParaRPr lang="uk-UA"/>
          </a:p>
        </p:txBody>
      </p:sp>
      <p:sp>
        <p:nvSpPr>
          <p:cNvPr id="6" name="Місце для нижнього колонтитула 5">
            <a:extLst>
              <a:ext uri="{FF2B5EF4-FFF2-40B4-BE49-F238E27FC236}">
                <a16:creationId xmlns:a16="http://schemas.microsoft.com/office/drawing/2014/main" id="{5265436D-AACE-4DF9-A714-FFF99802569C}"/>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3EB97C2E-5891-4776-90D2-7C0F9AF78FCB}"/>
              </a:ext>
            </a:extLst>
          </p:cNvPr>
          <p:cNvSpPr>
            <a:spLocks noGrp="1"/>
          </p:cNvSpPr>
          <p:nvPr>
            <p:ph type="sldNum" sz="quarter" idx="12"/>
          </p:nvPr>
        </p:nvSpPr>
        <p:spPr/>
        <p:txBody>
          <a:bodyPr/>
          <a:lstStyle/>
          <a:p>
            <a:fld id="{A1AE3418-1356-4FC3-9BE8-EFC075D2C073}" type="slidenum">
              <a:rPr lang="uk-UA" smtClean="0"/>
              <a:t>‹№›</a:t>
            </a:fld>
            <a:endParaRPr lang="uk-UA"/>
          </a:p>
        </p:txBody>
      </p:sp>
    </p:spTree>
    <p:extLst>
      <p:ext uri="{BB962C8B-B14F-4D97-AF65-F5344CB8AC3E}">
        <p14:creationId xmlns:p14="http://schemas.microsoft.com/office/powerpoint/2010/main" val="227896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1000">
              <a:srgbClr val="DDE5F4">
                <a:alpha val="99000"/>
                <a:lumMod val="94000"/>
                <a:lumOff val="6000"/>
              </a:srgbClr>
            </a:gs>
            <a:gs pos="0">
              <a:schemeClr val="accent1">
                <a:lumMod val="5000"/>
                <a:lumOff val="95000"/>
              </a:schemeClr>
            </a:gs>
            <a:gs pos="82000">
              <a:schemeClr val="accent1">
                <a:lumMod val="45000"/>
                <a:lumOff val="55000"/>
              </a:schemeClr>
            </a:gs>
            <a:gs pos="9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CFE680B3-6EF9-4FAB-BCC5-3F177C12D8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0DC5CFAF-BD92-4D3F-B73F-689D5769CD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E3249C8C-9E07-4CD0-8BF8-C5E418212B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171075-621B-4DA1-B2FE-807FD8F20874}" type="datetimeFigureOut">
              <a:rPr lang="uk-UA" smtClean="0"/>
              <a:t>10.09.2025</a:t>
            </a:fld>
            <a:endParaRPr lang="uk-UA"/>
          </a:p>
        </p:txBody>
      </p:sp>
      <p:sp>
        <p:nvSpPr>
          <p:cNvPr id="5" name="Місце для нижнього колонтитула 4">
            <a:extLst>
              <a:ext uri="{FF2B5EF4-FFF2-40B4-BE49-F238E27FC236}">
                <a16:creationId xmlns:a16="http://schemas.microsoft.com/office/drawing/2014/main" id="{7360B60A-D149-4F10-9A86-CE652E46F6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6C6DE45A-8407-4850-AE11-88443D9014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E3418-1356-4FC3-9BE8-EFC075D2C073}" type="slidenum">
              <a:rPr lang="uk-UA" smtClean="0"/>
              <a:t>‹№›</a:t>
            </a:fld>
            <a:endParaRPr lang="uk-UA"/>
          </a:p>
        </p:txBody>
      </p:sp>
    </p:spTree>
    <p:extLst>
      <p:ext uri="{BB962C8B-B14F-4D97-AF65-F5344CB8AC3E}">
        <p14:creationId xmlns:p14="http://schemas.microsoft.com/office/powerpoint/2010/main" val="1820415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uk.wikipedia.org/wiki/C%2B%2B23" TargetMode="External"/><Relationship Id="rId3" Type="http://schemas.openxmlformats.org/officeDocument/2006/relationships/hyperlink" Target="https://w3schoolsua.github.io/c/index.html" TargetMode="External"/><Relationship Id="rId7" Type="http://schemas.openxmlformats.org/officeDocument/2006/relationships/hyperlink" Target="https://uk.wikipedia.org/wiki/C%2B%2B20" TargetMode="External"/><Relationship Id="rId2" Type="http://schemas.openxmlformats.org/officeDocument/2006/relationships/hyperlink" Target="https://uk.wikipedia.org/wiki/%D0%91'%D1%8F%D1%80%D0%BD_%D0%A1%D1%82%D1%80%D0%B0%D1%83%D1%81%D1%82%D1%80%D1%83%D0%BF" TargetMode="External"/><Relationship Id="rId1" Type="http://schemas.openxmlformats.org/officeDocument/2006/relationships/slideLayout" Target="../slideLayouts/slideLayout2.xml"/><Relationship Id="rId6" Type="http://schemas.openxmlformats.org/officeDocument/2006/relationships/hyperlink" Target="https://uk.wikipedia.org/wiki/C%2B%2B17" TargetMode="External"/><Relationship Id="rId5" Type="http://schemas.openxmlformats.org/officeDocument/2006/relationships/hyperlink" Target="https://uk.wikipedia.org/wiki/C%2B%2B14" TargetMode="External"/><Relationship Id="rId4" Type="http://schemas.openxmlformats.org/officeDocument/2006/relationships/hyperlink" Target="https://uk.wikipedia.org/wiki/C%2B%2B11" TargetMode="External"/><Relationship Id="rId9" Type="http://schemas.openxmlformats.org/officeDocument/2006/relationships/hyperlink" Target="https://en.wikipedia.org/wiki/C%2B%2B26"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cplusplus.com/doc/tutorial/program_structure/" TargetMode="External"/><Relationship Id="rId2" Type="http://schemas.openxmlformats.org/officeDocument/2006/relationships/hyperlink" Target="https://en.cppreference.com/w/"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3schoolsua.github.io/cs/index.html" TargetMode="External"/><Relationship Id="rId2" Type="http://schemas.openxmlformats.org/officeDocument/2006/relationships/hyperlink" Target="https://w3schoolsua.github.io/c/index.html" TargetMode="External"/><Relationship Id="rId1" Type="http://schemas.openxmlformats.org/officeDocument/2006/relationships/slideLayout" Target="../slideLayouts/slideLayout2.xml"/><Relationship Id="rId4" Type="http://schemas.openxmlformats.org/officeDocument/2006/relationships/hyperlink" Target="https://w3schoolsua.github.io/java/index.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Заголовок 1">
            <a:extLst>
              <a:ext uri="{FF2B5EF4-FFF2-40B4-BE49-F238E27FC236}">
                <a16:creationId xmlns:a16="http://schemas.microsoft.com/office/drawing/2014/main" id="{ACCCA262-0DEA-42AD-951D-6A39052AA666}"/>
              </a:ext>
            </a:extLst>
          </p:cNvPr>
          <p:cNvSpPr>
            <a:spLocks noGrp="1"/>
          </p:cNvSpPr>
          <p:nvPr>
            <p:ph type="ctrTitle"/>
          </p:nvPr>
        </p:nvSpPr>
        <p:spPr>
          <a:xfrm>
            <a:off x="3215729" y="1764407"/>
            <a:ext cx="5760846" cy="2310312"/>
          </a:xfrm>
        </p:spPr>
        <p:txBody>
          <a:bodyPr>
            <a:normAutofit/>
          </a:bodyPr>
          <a:lstStyle/>
          <a:p>
            <a:r>
              <a:rPr lang="uk-UA" sz="5200" dirty="0">
                <a:solidFill>
                  <a:schemeClr val="tx2"/>
                </a:solidFill>
              </a:rPr>
              <a:t>Мова програмування С++</a:t>
            </a:r>
          </a:p>
        </p:txBody>
      </p:sp>
      <p:sp>
        <p:nvSpPr>
          <p:cNvPr id="3" name="Підзаголовок 2">
            <a:extLst>
              <a:ext uri="{FF2B5EF4-FFF2-40B4-BE49-F238E27FC236}">
                <a16:creationId xmlns:a16="http://schemas.microsoft.com/office/drawing/2014/main" id="{7BE8EEBC-51BE-4447-B925-15C1DA0CF67E}"/>
              </a:ext>
            </a:extLst>
          </p:cNvPr>
          <p:cNvSpPr>
            <a:spLocks noGrp="1"/>
          </p:cNvSpPr>
          <p:nvPr>
            <p:ph type="subTitle" idx="1"/>
          </p:nvPr>
        </p:nvSpPr>
        <p:spPr>
          <a:xfrm>
            <a:off x="3215729" y="4165152"/>
            <a:ext cx="5760846" cy="682079"/>
          </a:xfrm>
        </p:spPr>
        <p:txBody>
          <a:bodyPr>
            <a:normAutofit/>
          </a:bodyPr>
          <a:lstStyle/>
          <a:p>
            <a:r>
              <a:rPr lang="uk-UA" dirty="0">
                <a:solidFill>
                  <a:schemeClr val="tx2"/>
                </a:solidFill>
              </a:rPr>
              <a:t>Лекція </a:t>
            </a:r>
            <a:r>
              <a:rPr lang="en-US" dirty="0">
                <a:solidFill>
                  <a:schemeClr val="tx2"/>
                </a:solidFill>
              </a:rPr>
              <a:t>2</a:t>
            </a:r>
            <a:endParaRPr lang="uk-UA" dirty="0">
              <a:solidFill>
                <a:schemeClr val="tx2"/>
              </a:solidFill>
            </a:endParaRPr>
          </a:p>
        </p:txBody>
      </p:sp>
    </p:spTree>
    <p:extLst>
      <p:ext uri="{BB962C8B-B14F-4D97-AF65-F5344CB8AC3E}">
        <p14:creationId xmlns:p14="http://schemas.microsoft.com/office/powerpoint/2010/main" val="391916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9E0B4F-EBFF-4D27-8A23-9F832803C306}"/>
              </a:ext>
            </a:extLst>
          </p:cNvPr>
          <p:cNvSpPr>
            <a:spLocks noGrp="1"/>
          </p:cNvSpPr>
          <p:nvPr>
            <p:ph type="title"/>
          </p:nvPr>
        </p:nvSpPr>
        <p:spPr>
          <a:xfrm>
            <a:off x="838200" y="365126"/>
            <a:ext cx="10515600" cy="262948"/>
          </a:xfrm>
        </p:spPr>
        <p:txBody>
          <a:bodyPr>
            <a:normAutofit fontScale="90000"/>
          </a:bodyPr>
          <a:lstStyle/>
          <a:p>
            <a:pPr algn="ctr"/>
            <a:br>
              <a:rPr lang="uk-UA" dirty="0"/>
            </a:br>
            <a:r>
              <a:rPr lang="uk-UA" sz="3600" dirty="0">
                <a:latin typeface="Times New Roman" panose="02020603050405020304" pitchFamily="18" charset="0"/>
                <a:cs typeface="Times New Roman" panose="02020603050405020304" pitchFamily="18" charset="0"/>
              </a:rPr>
              <a:t>Ініціалізація змінних</a:t>
            </a:r>
            <a:br>
              <a:rPr lang="uk-UA" dirty="0"/>
            </a:br>
            <a:endParaRPr lang="uk-UA" dirty="0"/>
          </a:p>
        </p:txBody>
      </p:sp>
      <p:sp>
        <p:nvSpPr>
          <p:cNvPr id="10" name="Місце для вмісту 9">
            <a:extLst>
              <a:ext uri="{FF2B5EF4-FFF2-40B4-BE49-F238E27FC236}">
                <a16:creationId xmlns:a16="http://schemas.microsoft.com/office/drawing/2014/main" id="{D98A695B-F752-46DA-A5E4-DAA30CFD8A56}"/>
              </a:ext>
            </a:extLst>
          </p:cNvPr>
          <p:cNvSpPr>
            <a:spLocks noGrp="1"/>
          </p:cNvSpPr>
          <p:nvPr>
            <p:ph idx="1"/>
          </p:nvPr>
        </p:nvSpPr>
        <p:spPr>
          <a:xfrm>
            <a:off x="203201" y="794328"/>
            <a:ext cx="11665526" cy="5946054"/>
          </a:xfrm>
        </p:spPr>
        <p:txBody>
          <a:bodyPr>
            <a:normAutofit/>
          </a:bodyPr>
          <a:lstStyle/>
          <a:p>
            <a:pPr marL="0" indent="0">
              <a:lnSpc>
                <a:spcPct val="100000"/>
              </a:lnSpc>
              <a:spcBef>
                <a:spcPts val="0"/>
              </a:spcBef>
              <a:buNone/>
            </a:pPr>
            <a:r>
              <a:rPr lang="uk-UA" sz="2100" dirty="0">
                <a:latin typeface="Times New Roman" panose="02020603050405020304" pitchFamily="18" charset="0"/>
                <a:cs typeface="Times New Roman" panose="02020603050405020304" pitchFamily="18" charset="0"/>
              </a:rPr>
              <a:t>Певне значення змінній можна присвоїти за допомогою оператора присвоєння (=). В такий спосіб можна присвоїти значення 5 змінній </a:t>
            </a:r>
            <a:r>
              <a:rPr lang="en-US" sz="2100" dirty="0">
                <a:latin typeface="Times New Roman" panose="02020603050405020304" pitchFamily="18" charset="0"/>
                <a:cs typeface="Times New Roman" panose="02020603050405020304" pitchFamily="18" charset="0"/>
              </a:rPr>
              <a:t>width, </a:t>
            </a:r>
            <a:r>
              <a:rPr lang="uk-UA" sz="2100" dirty="0">
                <a:latin typeface="Times New Roman" panose="02020603050405020304" pitchFamily="18" charset="0"/>
                <a:cs typeface="Times New Roman" panose="02020603050405020304" pitchFamily="18" charset="0"/>
              </a:rPr>
              <a:t>написавши</a:t>
            </a:r>
          </a:p>
          <a:p>
            <a:pPr marL="0" indent="0">
              <a:lnSpc>
                <a:spcPct val="100000"/>
              </a:lnSpc>
              <a:spcBef>
                <a:spcPts val="0"/>
              </a:spcBef>
              <a:buNone/>
            </a:pPr>
            <a:r>
              <a:rPr lang="en-US" b="1" dirty="0">
                <a:latin typeface="Times New Roman" panose="02020603050405020304" pitchFamily="18" charset="0"/>
                <a:cs typeface="Times New Roman" panose="02020603050405020304" pitchFamily="18" charset="0"/>
              </a:rPr>
              <a:t>int </a:t>
            </a:r>
            <a:r>
              <a:rPr lang="en-US" b="1" dirty="0" err="1">
                <a:latin typeface="Times New Roman" panose="02020603050405020304" pitchFamily="18" charset="0"/>
                <a:cs typeface="Times New Roman" panose="02020603050405020304" pitchFamily="18" charset="0"/>
              </a:rPr>
              <a:t>wid</a:t>
            </a:r>
            <a:r>
              <a:rPr lang="en-US" b="1"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r>
              <a:rPr lang="en-US" b="1" dirty="0" err="1">
                <a:latin typeface="Times New Roman" panose="02020603050405020304" pitchFamily="18" charset="0"/>
                <a:cs typeface="Times New Roman" panose="02020603050405020304" pitchFamily="18" charset="0"/>
              </a:rPr>
              <a:t>wid</a:t>
            </a:r>
            <a:r>
              <a:rPr lang="en-US" b="1" dirty="0">
                <a:latin typeface="Times New Roman" panose="02020603050405020304" pitchFamily="18" charset="0"/>
                <a:cs typeface="Times New Roman" panose="02020603050405020304" pitchFamily="18" charset="0"/>
              </a:rPr>
              <a:t> = 5;</a:t>
            </a:r>
          </a:p>
          <a:p>
            <a:pPr marL="0" indent="0">
              <a:lnSpc>
                <a:spcPct val="100000"/>
              </a:lnSpc>
              <a:spcBef>
                <a:spcPts val="0"/>
              </a:spcBef>
              <a:buNone/>
            </a:pPr>
            <a:r>
              <a:rPr lang="uk-UA" sz="2100" dirty="0">
                <a:latin typeface="Times New Roman" panose="02020603050405020304" pitchFamily="18" charset="0"/>
                <a:cs typeface="Times New Roman" panose="02020603050405020304" pitchFamily="18" charset="0"/>
              </a:rPr>
              <a:t>Визначення часто об'єднують з ініціалізацією:</a:t>
            </a:r>
          </a:p>
          <a:p>
            <a:pPr marL="0" indent="0">
              <a:lnSpc>
                <a:spcPct val="100000"/>
              </a:lnSpc>
              <a:spcBef>
                <a:spcPts val="0"/>
              </a:spcBef>
              <a:buNone/>
            </a:pPr>
            <a:r>
              <a:rPr lang="en-US" b="1" dirty="0">
                <a:latin typeface="Times New Roman" panose="02020603050405020304" pitchFamily="18" charset="0"/>
                <a:cs typeface="Times New Roman" panose="02020603050405020304" pitchFamily="18" charset="0"/>
              </a:rPr>
              <a:t>int width = 5;</a:t>
            </a:r>
          </a:p>
          <a:p>
            <a:pPr marL="0" indent="0">
              <a:lnSpc>
                <a:spcPct val="100000"/>
              </a:lnSpc>
              <a:spcBef>
                <a:spcPts val="0"/>
              </a:spcBef>
              <a:buNone/>
            </a:pPr>
            <a:r>
              <a:rPr lang="uk-UA" sz="2100" dirty="0">
                <a:latin typeface="Times New Roman" panose="02020603050405020304" pitchFamily="18" charset="0"/>
                <a:cs typeface="Times New Roman" panose="02020603050405020304" pitchFamily="18" charset="0"/>
              </a:rPr>
              <a:t>Ініціалізація дуже схожа на присвоєння. Істотна різниця в тому, що ініціалізація відбувається в момент створення змінної. </a:t>
            </a:r>
            <a:r>
              <a:rPr lang="uk-UA" sz="2100" dirty="0" err="1">
                <a:latin typeface="Times New Roman" panose="02020603050405020304" pitchFamily="18" charset="0"/>
                <a:cs typeface="Times New Roman" panose="02020603050405020304" pitchFamily="18" charset="0"/>
              </a:rPr>
              <a:t>Ініціалізувати</a:t>
            </a:r>
            <a:r>
              <a:rPr lang="uk-UA" sz="2100" dirty="0">
                <a:latin typeface="Times New Roman" panose="02020603050405020304" pitchFamily="18" charset="0"/>
                <a:cs typeface="Times New Roman" panose="02020603050405020304" pitchFamily="18" charset="0"/>
              </a:rPr>
              <a:t> змінну можна також константою в дужках.</a:t>
            </a:r>
          </a:p>
          <a:p>
            <a:pPr marL="0" indent="0">
              <a:lnSpc>
                <a:spcPct val="100000"/>
              </a:lnSpc>
              <a:spcBef>
                <a:spcPts val="0"/>
              </a:spcBef>
              <a:buNone/>
            </a:pPr>
            <a:r>
              <a:rPr lang="en-US" b="1" dirty="0">
                <a:latin typeface="Times New Roman" panose="02020603050405020304" pitchFamily="18" charset="0"/>
                <a:cs typeface="Times New Roman" panose="02020603050405020304" pitchFamily="18" charset="0"/>
              </a:rPr>
              <a:t>int a = 10; </a:t>
            </a:r>
            <a:r>
              <a:rPr lang="en-US" dirty="0">
                <a:latin typeface="Times New Roman" panose="02020603050405020304" pitchFamily="18" charset="0"/>
                <a:cs typeface="Times New Roman" panose="02020603050405020304" pitchFamily="18" charset="0"/>
              </a:rPr>
              <a:t>// </a:t>
            </a:r>
            <a:r>
              <a:rPr lang="uk-UA" sz="1800" dirty="0">
                <a:latin typeface="Times New Roman" panose="02020603050405020304" pitchFamily="18" charset="0"/>
                <a:cs typeface="Times New Roman" panose="02020603050405020304" pitchFamily="18" charset="0"/>
              </a:rPr>
              <a:t>Змінна цілого типу з початковим значенням 10</a:t>
            </a:r>
          </a:p>
          <a:p>
            <a:pPr marL="0" indent="0">
              <a:lnSpc>
                <a:spcPct val="100000"/>
              </a:lnSpc>
              <a:spcBef>
                <a:spcPts val="0"/>
              </a:spcBef>
              <a:buNone/>
            </a:pPr>
            <a:r>
              <a:rPr lang="en-US" b="1" dirty="0">
                <a:latin typeface="Times New Roman" panose="02020603050405020304" pitchFamily="18" charset="0"/>
                <a:cs typeface="Times New Roman" panose="02020603050405020304" pitchFamily="18" charset="0"/>
              </a:rPr>
              <a:t>int b(10);  </a:t>
            </a:r>
            <a:r>
              <a:rPr lang="en-US" dirty="0">
                <a:latin typeface="Times New Roman" panose="02020603050405020304" pitchFamily="18" charset="0"/>
                <a:cs typeface="Times New Roman" panose="02020603050405020304" pitchFamily="18" charset="0"/>
              </a:rPr>
              <a:t>// </a:t>
            </a:r>
            <a:r>
              <a:rPr lang="uk-UA" sz="1800" dirty="0">
                <a:latin typeface="Times New Roman" panose="02020603050405020304" pitchFamily="18" charset="0"/>
                <a:cs typeface="Times New Roman" panose="02020603050405020304" pitchFamily="18" charset="0"/>
              </a:rPr>
              <a:t>Те ж саме </a:t>
            </a:r>
          </a:p>
          <a:p>
            <a:pPr marL="0" indent="0">
              <a:lnSpc>
                <a:spcPct val="100000"/>
              </a:lnSpc>
              <a:spcBef>
                <a:spcPts val="0"/>
              </a:spcBef>
              <a:buNone/>
            </a:pPr>
            <a:r>
              <a:rPr lang="uk-UA" sz="1900" dirty="0" err="1">
                <a:latin typeface="Times New Roman" panose="02020603050405020304" pitchFamily="18" charset="0"/>
                <a:cs typeface="Times New Roman" panose="02020603050405020304" pitchFamily="18" charset="0"/>
              </a:rPr>
              <a:t>Ініціалізувати</a:t>
            </a:r>
            <a:r>
              <a:rPr lang="uk-UA" sz="1900" dirty="0">
                <a:latin typeface="Times New Roman" panose="02020603050405020304" pitchFamily="18" charset="0"/>
                <a:cs typeface="Times New Roman" panose="02020603050405020304" pitchFamily="18" charset="0"/>
              </a:rPr>
              <a:t> змінні можна значеннями інших змінних, а також виразів довільної складності. </a:t>
            </a:r>
            <a:endParaRPr lang="en-US" sz="1900" dirty="0">
              <a:latin typeface="Times New Roman" panose="02020603050405020304" pitchFamily="18" charset="0"/>
              <a:cs typeface="Times New Roman" panose="02020603050405020304" pitchFamily="18" charset="0"/>
            </a:endParaRPr>
          </a:p>
          <a:p>
            <a:pPr marL="0" indent="0">
              <a:lnSpc>
                <a:spcPct val="120000"/>
              </a:lnSpc>
              <a:buNone/>
            </a:pPr>
            <a:r>
              <a:rPr lang="en-US" b="1" dirty="0">
                <a:latin typeface="Times New Roman" panose="02020603050405020304" pitchFamily="18" charset="0"/>
                <a:cs typeface="Times New Roman" panose="02020603050405020304" pitchFamily="18" charset="0"/>
              </a:rPr>
              <a:t>double y = (a + b + c) / 3;</a:t>
            </a:r>
          </a:p>
          <a:p>
            <a:pPr marL="0" indent="0">
              <a:lnSpc>
                <a:spcPct val="120000"/>
              </a:lnSpc>
              <a:buNone/>
            </a:pPr>
            <a:endParaRPr lang="uk-UA" dirty="0">
              <a:latin typeface="Times New Roman" panose="02020603050405020304" pitchFamily="18" charset="0"/>
              <a:cs typeface="Times New Roman" panose="02020603050405020304" pitchFamily="18" charset="0"/>
            </a:endParaRPr>
          </a:p>
          <a:p>
            <a:endParaRPr lang="uk-UA" dirty="0"/>
          </a:p>
        </p:txBody>
      </p:sp>
      <p:pic>
        <p:nvPicPr>
          <p:cNvPr id="12" name="Рисунок 11">
            <a:extLst>
              <a:ext uri="{FF2B5EF4-FFF2-40B4-BE49-F238E27FC236}">
                <a16:creationId xmlns:a16="http://schemas.microsoft.com/office/drawing/2014/main" id="{E30F5464-0D7B-4D8D-83EF-3BD5E3012C2E}"/>
              </a:ext>
            </a:extLst>
          </p:cNvPr>
          <p:cNvPicPr>
            <a:picLocks noChangeAspect="1"/>
          </p:cNvPicPr>
          <p:nvPr/>
        </p:nvPicPr>
        <p:blipFill>
          <a:blip r:embed="rId2"/>
          <a:stretch>
            <a:fillRect/>
          </a:stretch>
        </p:blipFill>
        <p:spPr>
          <a:xfrm>
            <a:off x="4525818" y="5172365"/>
            <a:ext cx="2484581" cy="1320510"/>
          </a:xfrm>
          <a:prstGeom prst="rect">
            <a:avLst/>
          </a:prstGeom>
        </p:spPr>
      </p:pic>
      <p:pic>
        <p:nvPicPr>
          <p:cNvPr id="13" name="Рисунок 12">
            <a:extLst>
              <a:ext uri="{FF2B5EF4-FFF2-40B4-BE49-F238E27FC236}">
                <a16:creationId xmlns:a16="http://schemas.microsoft.com/office/drawing/2014/main" id="{75604FAE-50C4-441E-AF5C-38D96DACF7D2}"/>
              </a:ext>
            </a:extLst>
          </p:cNvPr>
          <p:cNvPicPr>
            <a:picLocks noChangeAspect="1"/>
          </p:cNvPicPr>
          <p:nvPr/>
        </p:nvPicPr>
        <p:blipFill>
          <a:blip r:embed="rId3"/>
          <a:stretch>
            <a:fillRect/>
          </a:stretch>
        </p:blipFill>
        <p:spPr>
          <a:xfrm>
            <a:off x="7786579" y="4906581"/>
            <a:ext cx="2281057" cy="531568"/>
          </a:xfrm>
          <a:prstGeom prst="rect">
            <a:avLst/>
          </a:prstGeom>
        </p:spPr>
      </p:pic>
      <p:pic>
        <p:nvPicPr>
          <p:cNvPr id="14" name="Рисунок 13">
            <a:extLst>
              <a:ext uri="{FF2B5EF4-FFF2-40B4-BE49-F238E27FC236}">
                <a16:creationId xmlns:a16="http://schemas.microsoft.com/office/drawing/2014/main" id="{DA78A44F-C272-4447-83E8-EC9EE3A74F9D}"/>
              </a:ext>
            </a:extLst>
          </p:cNvPr>
          <p:cNvPicPr>
            <a:picLocks noChangeAspect="1"/>
          </p:cNvPicPr>
          <p:nvPr/>
        </p:nvPicPr>
        <p:blipFill>
          <a:blip r:embed="rId4"/>
          <a:stretch>
            <a:fillRect/>
          </a:stretch>
        </p:blipFill>
        <p:spPr>
          <a:xfrm>
            <a:off x="7444188" y="5604403"/>
            <a:ext cx="3500903" cy="1020437"/>
          </a:xfrm>
          <a:prstGeom prst="rect">
            <a:avLst/>
          </a:prstGeom>
        </p:spPr>
      </p:pic>
    </p:spTree>
    <p:extLst>
      <p:ext uri="{BB962C8B-B14F-4D97-AF65-F5344CB8AC3E}">
        <p14:creationId xmlns:p14="http://schemas.microsoft.com/office/powerpoint/2010/main" val="869646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23EE72-0D50-4F5F-9559-45224B90EA9F}"/>
              </a:ext>
            </a:extLst>
          </p:cNvPr>
          <p:cNvSpPr>
            <a:spLocks noGrp="1"/>
          </p:cNvSpPr>
          <p:nvPr>
            <p:ph type="title"/>
          </p:nvPr>
        </p:nvSpPr>
        <p:spPr>
          <a:xfrm>
            <a:off x="838200" y="365125"/>
            <a:ext cx="10515600" cy="558511"/>
          </a:xfrm>
        </p:spPr>
        <p:txBody>
          <a:bodyPr>
            <a:normAutofit fontScale="90000"/>
          </a:bodyPr>
          <a:lstStyle/>
          <a:p>
            <a:pPr algn="ctr"/>
            <a:br>
              <a:rPr lang="en-US" sz="3200" dirty="0">
                <a:latin typeface="Times New Roman" panose="02020603050405020304" pitchFamily="18" charset="0"/>
                <a:cs typeface="Times New Roman" panose="02020603050405020304" pitchFamily="18" charset="0"/>
              </a:rPr>
            </a:br>
            <a:r>
              <a:rPr lang="uk-UA" sz="3200" dirty="0">
                <a:latin typeface="Times New Roman" panose="02020603050405020304" pitchFamily="18" charset="0"/>
                <a:cs typeface="Times New Roman" panose="02020603050405020304" pitchFamily="18" charset="0"/>
              </a:rPr>
              <a:t>Константи</a:t>
            </a:r>
            <a:br>
              <a:rPr lang="uk-UA" sz="3200" dirty="0">
                <a:latin typeface="Times New Roman" panose="02020603050405020304" pitchFamily="18" charset="0"/>
                <a:cs typeface="Times New Roman" panose="02020603050405020304" pitchFamily="18" charset="0"/>
              </a:rPr>
            </a:br>
            <a:endParaRPr lang="uk-UA" sz="32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5C35DAD-26B4-4041-B33A-272D8F9D90E6}"/>
              </a:ext>
            </a:extLst>
          </p:cNvPr>
          <p:cNvSpPr>
            <a:spLocks noGrp="1"/>
          </p:cNvSpPr>
          <p:nvPr>
            <p:ph idx="1"/>
          </p:nvPr>
        </p:nvSpPr>
        <p:spPr>
          <a:xfrm>
            <a:off x="838200" y="794327"/>
            <a:ext cx="10515600" cy="5382636"/>
          </a:xfrm>
        </p:spPr>
        <p:txBody>
          <a:bodyPr>
            <a:normAutofit fontScale="62500" lnSpcReduction="20000"/>
          </a:bodyPr>
          <a:lstStyle/>
          <a:p>
            <a:pPr marL="0" indent="0" algn="just">
              <a:lnSpc>
                <a:spcPct val="120000"/>
              </a:lnSpc>
              <a:spcBef>
                <a:spcPts val="0"/>
              </a:spcBef>
              <a:buNone/>
            </a:pP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Візьмемо, наприклад, величину сили тяжіння на Землі: 9.8м/с^2. Вона навряд чи зміниться найближчим часом. Використовувати константу в цьому випадку буде найкращим варіантом, тому що ми запобіжимо, таким чином, будь-яку (навіть випадкову) зміну цього значення.</a:t>
            </a:r>
          </a:p>
          <a:p>
            <a:pPr marL="0" indent="0" algn="just">
              <a:lnSpc>
                <a:spcPct val="120000"/>
              </a:lnSpc>
              <a:spcBef>
                <a:spcPts val="0"/>
              </a:spcBef>
              <a:buNone/>
            </a:pPr>
            <a:r>
              <a:rPr lang="uk-UA" dirty="0">
                <a:latin typeface="Times New Roman" panose="02020603050405020304" pitchFamily="18" charset="0"/>
                <a:cs typeface="Times New Roman" panose="02020603050405020304" pitchFamily="18" charset="0"/>
              </a:rPr>
              <a:t>Щоб зробити змінну константою, використовуйте ключове слово </a:t>
            </a:r>
            <a:r>
              <a:rPr lang="en-US" b="1" dirty="0">
                <a:latin typeface="Times New Roman" panose="02020603050405020304" pitchFamily="18" charset="0"/>
                <a:cs typeface="Times New Roman" panose="02020603050405020304" pitchFamily="18" charset="0"/>
              </a:rPr>
              <a:t>const</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перед типом змінної або після нього, наприклад:</a:t>
            </a:r>
          </a:p>
          <a:p>
            <a:pPr marL="0" indent="0">
              <a:lnSpc>
                <a:spcPct val="120000"/>
              </a:lnSpc>
              <a:spcBef>
                <a:spcPts val="0"/>
              </a:spcBef>
              <a:buNone/>
            </a:pPr>
            <a:r>
              <a:rPr lang="en-US" b="1" dirty="0">
                <a:latin typeface="Times New Roman" panose="02020603050405020304" pitchFamily="18" charset="0"/>
                <a:cs typeface="Times New Roman" panose="02020603050405020304" pitchFamily="18" charset="0"/>
              </a:rPr>
              <a:t>const double gravity { 9.8 }; // </a:t>
            </a:r>
            <a:r>
              <a:rPr lang="uk-UA" b="1" dirty="0">
                <a:latin typeface="Times New Roman" panose="02020603050405020304" pitchFamily="18" charset="0"/>
                <a:cs typeface="Times New Roman" panose="02020603050405020304" pitchFamily="18" charset="0"/>
              </a:rPr>
              <a:t>краще використовувати </a:t>
            </a:r>
            <a:r>
              <a:rPr lang="en-US" b="1" dirty="0">
                <a:latin typeface="Times New Roman" panose="02020603050405020304" pitchFamily="18" charset="0"/>
                <a:cs typeface="Times New Roman" panose="02020603050405020304" pitchFamily="18" charset="0"/>
              </a:rPr>
              <a:t>const </a:t>
            </a:r>
            <a:r>
              <a:rPr lang="uk-UA" b="1" dirty="0">
                <a:latin typeface="Times New Roman" panose="02020603050405020304" pitchFamily="18" charset="0"/>
                <a:cs typeface="Times New Roman" panose="02020603050405020304" pitchFamily="18" charset="0"/>
              </a:rPr>
              <a:t>перед типом даних</a:t>
            </a:r>
          </a:p>
          <a:p>
            <a:pPr marL="0" indent="0">
              <a:lnSpc>
                <a:spcPct val="120000"/>
              </a:lnSpc>
              <a:spcBef>
                <a:spcPts val="0"/>
              </a:spcBef>
              <a:buNone/>
            </a:pPr>
            <a:r>
              <a:rPr lang="en-US" b="1" dirty="0">
                <a:latin typeface="Times New Roman" panose="02020603050405020304" pitchFamily="18" charset="0"/>
                <a:cs typeface="Times New Roman" panose="02020603050405020304" pitchFamily="18" charset="0"/>
              </a:rPr>
              <a:t>int const </a:t>
            </a:r>
            <a:r>
              <a:rPr lang="en-US" b="1" dirty="0" err="1">
                <a:latin typeface="Times New Roman" panose="02020603050405020304" pitchFamily="18" charset="0"/>
                <a:cs typeface="Times New Roman" panose="02020603050405020304" pitchFamily="18" charset="0"/>
              </a:rPr>
              <a:t>sidesInSquare</a:t>
            </a:r>
            <a:r>
              <a:rPr lang="en-US" b="1" dirty="0">
                <a:latin typeface="Times New Roman" panose="02020603050405020304" pitchFamily="18" charset="0"/>
                <a:cs typeface="Times New Roman" panose="02020603050405020304" pitchFamily="18" charset="0"/>
              </a:rPr>
              <a:t> { 4 }; // </a:t>
            </a:r>
            <a:r>
              <a:rPr lang="uk-UA" b="1" dirty="0" err="1">
                <a:latin typeface="Times New Roman" panose="02020603050405020304" pitchFamily="18" charset="0"/>
                <a:cs typeface="Times New Roman" panose="02020603050405020304" pitchFamily="18" charset="0"/>
              </a:rPr>
              <a:t>ок</a:t>
            </a:r>
            <a:r>
              <a:rPr lang="uk-UA" b="1" dirty="0">
                <a:latin typeface="Times New Roman" panose="02020603050405020304" pitchFamily="18" charset="0"/>
                <a:cs typeface="Times New Roman" panose="02020603050405020304" pitchFamily="18" charset="0"/>
              </a:rPr>
              <a:t>, але варіант вище є кращим</a:t>
            </a:r>
            <a:endParaRPr lang="en-US" b="1" dirty="0">
              <a:latin typeface="Times New Roman" panose="02020603050405020304" pitchFamily="18" charset="0"/>
              <a:cs typeface="Times New Roman" panose="02020603050405020304" pitchFamily="18" charset="0"/>
            </a:endParaRPr>
          </a:p>
          <a:p>
            <a:pPr marL="0" indent="0">
              <a:lnSpc>
                <a:spcPct val="120000"/>
              </a:lnSpc>
              <a:spcBef>
                <a:spcPts val="0"/>
              </a:spcBef>
              <a:buNone/>
            </a:pPr>
            <a:endParaRPr lang="uk-UA"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Незважаючи на те, що мова </a:t>
            </a:r>
            <a:r>
              <a:rPr lang="en-US" dirty="0">
                <a:latin typeface="Times New Roman" panose="02020603050405020304" pitchFamily="18" charset="0"/>
                <a:cs typeface="Times New Roman" panose="02020603050405020304" pitchFamily="18" charset="0"/>
              </a:rPr>
              <a:t>C++ </a:t>
            </a:r>
            <a:r>
              <a:rPr lang="uk-UA" dirty="0">
                <a:latin typeface="Times New Roman" panose="02020603050405020304" pitchFamily="18" charset="0"/>
                <a:cs typeface="Times New Roman" panose="02020603050405020304" pitchFamily="18" charset="0"/>
              </a:rPr>
              <a:t>дозволяє розміщувати </a:t>
            </a:r>
            <a:r>
              <a:rPr lang="en-US" dirty="0">
                <a:latin typeface="Times New Roman" panose="02020603050405020304" pitchFamily="18" charset="0"/>
                <a:cs typeface="Times New Roman" panose="02020603050405020304" pitchFamily="18" charset="0"/>
              </a:rPr>
              <a:t>const </a:t>
            </a:r>
            <a:r>
              <a:rPr lang="uk-UA" dirty="0">
                <a:latin typeface="Times New Roman" panose="02020603050405020304" pitchFamily="18" charset="0"/>
                <a:cs typeface="Times New Roman" panose="02020603050405020304" pitchFamily="18" charset="0"/>
              </a:rPr>
              <a:t>як перед типом даних, так і після нього, хорошою практикою вважається розміщувати </a:t>
            </a:r>
            <a:r>
              <a:rPr lang="en-US" dirty="0">
                <a:latin typeface="Times New Roman" panose="02020603050405020304" pitchFamily="18" charset="0"/>
                <a:cs typeface="Times New Roman" panose="02020603050405020304" pitchFamily="18" charset="0"/>
              </a:rPr>
              <a:t>const </a:t>
            </a:r>
            <a:r>
              <a:rPr lang="uk-UA" dirty="0">
                <a:latin typeface="Times New Roman" panose="02020603050405020304" pitchFamily="18" charset="0"/>
                <a:cs typeface="Times New Roman" panose="02020603050405020304" pitchFamily="18" charset="0"/>
              </a:rPr>
              <a:t>перед типом даних.</a:t>
            </a:r>
            <a:endParaRPr lang="en-US" dirty="0">
              <a:latin typeface="Times New Roman" panose="02020603050405020304" pitchFamily="18" charset="0"/>
              <a:cs typeface="Times New Roman" panose="02020603050405020304" pitchFamily="18" charset="0"/>
            </a:endParaRPr>
          </a:p>
          <a:p>
            <a:pPr marL="0" indent="0">
              <a:lnSpc>
                <a:spcPct val="120000"/>
              </a:lnSpc>
              <a:spcBef>
                <a:spcPts val="0"/>
              </a:spcBef>
              <a:buNone/>
            </a:pPr>
            <a:endParaRPr lang="uk-UA"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b="1" i="1" dirty="0">
                <a:solidFill>
                  <a:srgbClr val="C00000"/>
                </a:solidFill>
                <a:latin typeface="Times New Roman" panose="02020603050405020304" pitchFamily="18" charset="0"/>
                <a:cs typeface="Times New Roman" panose="02020603050405020304" pitchFamily="18" charset="0"/>
              </a:rPr>
              <a:t>!!!!!!!!!!!!!</a:t>
            </a:r>
            <a:r>
              <a:rPr lang="uk-UA" b="1" i="1" dirty="0">
                <a:solidFill>
                  <a:srgbClr val="C00000"/>
                </a:solidFill>
                <a:latin typeface="Times New Roman" panose="02020603050405020304" pitchFamily="18" charset="0"/>
                <a:cs typeface="Times New Roman" panose="02020603050405020304" pitchFamily="18" charset="0"/>
              </a:rPr>
              <a:t>Константи повинні бути </a:t>
            </a:r>
            <a:r>
              <a:rPr lang="uk-UA" b="1" i="1" dirty="0" err="1">
                <a:solidFill>
                  <a:srgbClr val="C00000"/>
                </a:solidFill>
                <a:latin typeface="Times New Roman" panose="02020603050405020304" pitchFamily="18" charset="0"/>
                <a:cs typeface="Times New Roman" panose="02020603050405020304" pitchFamily="18" charset="0"/>
              </a:rPr>
              <a:t>ініціалізовані</a:t>
            </a:r>
            <a:r>
              <a:rPr lang="uk-UA" b="1" i="1" dirty="0">
                <a:solidFill>
                  <a:srgbClr val="C00000"/>
                </a:solidFill>
                <a:latin typeface="Times New Roman" panose="02020603050405020304" pitchFamily="18" charset="0"/>
                <a:cs typeface="Times New Roman" panose="02020603050405020304" pitchFamily="18" charset="0"/>
              </a:rPr>
              <a:t> при оголошенні</a:t>
            </a:r>
            <a:r>
              <a:rPr lang="uk-UA" i="1" dirty="0">
                <a:solidFill>
                  <a:srgbClr val="C00000"/>
                </a:solidFill>
                <a:latin typeface="Times New Roman" panose="02020603050405020304" pitchFamily="18" charset="0"/>
                <a:cs typeface="Times New Roman" panose="02020603050405020304" pitchFamily="18" charset="0"/>
              </a:rPr>
              <a:t>.</a:t>
            </a:r>
            <a:r>
              <a:rPr lang="en-US" i="1" dirty="0">
                <a:solidFill>
                  <a:srgbClr val="C00000"/>
                </a:solidFill>
                <a:latin typeface="Times New Roman" panose="02020603050405020304" pitchFamily="18" charset="0"/>
                <a:cs typeface="Times New Roman" panose="02020603050405020304" pitchFamily="18" charset="0"/>
              </a:rPr>
              <a:t>!!!!!!</a:t>
            </a:r>
            <a:r>
              <a:rPr lang="uk-UA" i="1" dirty="0">
                <a:solidFill>
                  <a:srgbClr val="C00000"/>
                </a:solidFill>
                <a:latin typeface="Times New Roman" panose="02020603050405020304" pitchFamily="18" charset="0"/>
                <a:cs typeface="Times New Roman" panose="02020603050405020304" pitchFamily="18" charset="0"/>
              </a:rPr>
              <a:t> </a:t>
            </a:r>
            <a:endParaRPr lang="en-US" i="1" dirty="0">
              <a:solidFill>
                <a:srgbClr val="C00000"/>
              </a:solidFill>
              <a:latin typeface="Times New Roman" panose="02020603050405020304" pitchFamily="18" charset="0"/>
              <a:cs typeface="Times New Roman" panose="02020603050405020304" pitchFamily="18" charset="0"/>
            </a:endParaRPr>
          </a:p>
          <a:p>
            <a:pPr marL="0" indent="0">
              <a:lnSpc>
                <a:spcPct val="120000"/>
              </a:lnSpc>
              <a:spcBef>
                <a:spcPts val="0"/>
              </a:spcBef>
              <a:buNone/>
            </a:pPr>
            <a:endParaRPr lang="en-US" i="1" dirty="0">
              <a:solidFill>
                <a:srgbClr val="C00000"/>
              </a:solidFill>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uk-UA" dirty="0">
                <a:latin typeface="Times New Roman" panose="02020603050405020304" pitchFamily="18" charset="0"/>
                <a:cs typeface="Times New Roman" panose="02020603050405020304" pitchFamily="18" charset="0"/>
              </a:rPr>
              <a:t>Змінити їх значення за допомогою операції присвоювання не можна:</a:t>
            </a:r>
          </a:p>
          <a:p>
            <a:pPr marL="0" indent="0">
              <a:lnSpc>
                <a:spcPct val="120000"/>
              </a:lnSpc>
              <a:spcBef>
                <a:spcPts val="0"/>
              </a:spcBef>
              <a:buNone/>
            </a:pPr>
            <a:r>
              <a:rPr lang="en-US" dirty="0">
                <a:solidFill>
                  <a:srgbClr val="FF0000"/>
                </a:solidFill>
                <a:latin typeface="Times New Roman" panose="02020603050405020304" pitchFamily="18" charset="0"/>
                <a:cs typeface="Times New Roman" panose="02020603050405020304" pitchFamily="18" charset="0"/>
              </a:rPr>
              <a:t>const double gravity=9.8;</a:t>
            </a:r>
          </a:p>
          <a:p>
            <a:pPr marL="0" indent="0">
              <a:lnSpc>
                <a:spcPct val="120000"/>
              </a:lnSpc>
              <a:spcBef>
                <a:spcPts val="0"/>
              </a:spcBef>
              <a:buNone/>
            </a:pPr>
            <a:r>
              <a:rPr lang="en-US" dirty="0">
                <a:solidFill>
                  <a:srgbClr val="FF0000"/>
                </a:solidFill>
                <a:latin typeface="Times New Roman" panose="02020603050405020304" pitchFamily="18" charset="0"/>
                <a:cs typeface="Times New Roman" panose="02020603050405020304" pitchFamily="18" charset="0"/>
              </a:rPr>
              <a:t>gravity = 9.9; // </a:t>
            </a:r>
            <a:r>
              <a:rPr lang="uk-UA" dirty="0">
                <a:solidFill>
                  <a:srgbClr val="FF0000"/>
                </a:solidFill>
                <a:latin typeface="Times New Roman" panose="02020603050405020304" pitchFamily="18" charset="0"/>
                <a:cs typeface="Times New Roman" panose="02020603050405020304" pitchFamily="18" charset="0"/>
              </a:rPr>
              <a:t>не допускається - помилка компіляції</a:t>
            </a:r>
            <a:endParaRPr lang="en-US" dirty="0">
              <a:solidFill>
                <a:srgbClr val="FF0000"/>
              </a:solidFill>
              <a:latin typeface="Times New Roman" panose="02020603050405020304" pitchFamily="18" charset="0"/>
              <a:cs typeface="Times New Roman" panose="02020603050405020304" pitchFamily="18" charset="0"/>
            </a:endParaRPr>
          </a:p>
          <a:p>
            <a:pPr marL="0" indent="0">
              <a:lnSpc>
                <a:spcPct val="120000"/>
              </a:lnSpc>
              <a:spcBef>
                <a:spcPts val="0"/>
              </a:spcBef>
              <a:buNone/>
            </a:pPr>
            <a:endParaRPr lang="uk-UA" dirty="0">
              <a:solidFill>
                <a:srgbClr val="FF0000"/>
              </a:solidFill>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uk-UA" dirty="0">
                <a:latin typeface="Times New Roman" panose="02020603050405020304" pitchFamily="18" charset="0"/>
                <a:cs typeface="Times New Roman" panose="02020603050405020304" pitchFamily="18" charset="0"/>
              </a:rPr>
              <a:t>Оголошення константи без її ініціалізації також </a:t>
            </a:r>
            <a:r>
              <a:rPr lang="uk-UA" dirty="0" err="1">
                <a:latin typeface="Times New Roman" panose="02020603050405020304" pitchFamily="18" charset="0"/>
                <a:cs typeface="Times New Roman" panose="02020603050405020304" pitchFamily="18" charset="0"/>
              </a:rPr>
              <a:t>викличе</a:t>
            </a:r>
            <a:r>
              <a:rPr lang="uk-UA" dirty="0">
                <a:latin typeface="Times New Roman" panose="02020603050405020304" pitchFamily="18" charset="0"/>
                <a:cs typeface="Times New Roman" panose="02020603050405020304" pitchFamily="18" charset="0"/>
              </a:rPr>
              <a:t> помилку компіляції:</a:t>
            </a:r>
          </a:p>
          <a:p>
            <a:pPr marL="0" indent="0">
              <a:lnSpc>
                <a:spcPct val="120000"/>
              </a:lnSpc>
              <a:spcBef>
                <a:spcPts val="0"/>
              </a:spcBef>
              <a:buNone/>
            </a:pPr>
            <a:r>
              <a:rPr lang="en-US" dirty="0">
                <a:solidFill>
                  <a:srgbClr val="FF0000"/>
                </a:solidFill>
                <a:latin typeface="Times New Roman" panose="02020603050405020304" pitchFamily="18" charset="0"/>
                <a:cs typeface="Times New Roman" panose="02020603050405020304" pitchFamily="18" charset="0"/>
              </a:rPr>
              <a:t>const double gravity; // </a:t>
            </a:r>
            <a:r>
              <a:rPr lang="uk-UA" dirty="0">
                <a:solidFill>
                  <a:srgbClr val="FF0000"/>
                </a:solidFill>
                <a:latin typeface="Times New Roman" panose="02020603050405020304" pitchFamily="18" charset="0"/>
                <a:cs typeface="Times New Roman" panose="02020603050405020304" pitchFamily="18" charset="0"/>
              </a:rPr>
              <a:t>помилка компіляції, константа повинна бути </a:t>
            </a:r>
            <a:r>
              <a:rPr lang="uk-UA" dirty="0" err="1">
                <a:solidFill>
                  <a:srgbClr val="FF0000"/>
                </a:solidFill>
                <a:latin typeface="Times New Roman" panose="02020603050405020304" pitchFamily="18" charset="0"/>
                <a:cs typeface="Times New Roman" panose="02020603050405020304" pitchFamily="18" charset="0"/>
              </a:rPr>
              <a:t>ініціалізована</a:t>
            </a:r>
            <a:endParaRPr lang="uk-UA" dirty="0">
              <a:solidFill>
                <a:srgbClr val="FF0000"/>
              </a:solidFill>
              <a:latin typeface="Times New Roman" panose="02020603050405020304" pitchFamily="18" charset="0"/>
              <a:cs typeface="Times New Roman" panose="02020603050405020304" pitchFamily="18" charset="0"/>
            </a:endParaRPr>
          </a:p>
          <a:p>
            <a:pPr>
              <a:lnSpc>
                <a:spcPct val="120000"/>
              </a:lnSpc>
              <a:spcBef>
                <a:spcPts val="0"/>
              </a:spcBef>
            </a:pPr>
            <a:endParaRPr lang="uk-UA" dirty="0"/>
          </a:p>
        </p:txBody>
      </p:sp>
    </p:spTree>
    <p:extLst>
      <p:ext uri="{BB962C8B-B14F-4D97-AF65-F5344CB8AC3E}">
        <p14:creationId xmlns:p14="http://schemas.microsoft.com/office/powerpoint/2010/main" val="3663773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600654-1809-4CC1-A3C7-2C3BE86871D6}"/>
              </a:ext>
            </a:extLst>
          </p:cNvPr>
          <p:cNvSpPr>
            <a:spLocks noGrp="1"/>
          </p:cNvSpPr>
          <p:nvPr>
            <p:ph type="title"/>
          </p:nvPr>
        </p:nvSpPr>
        <p:spPr>
          <a:xfrm>
            <a:off x="838200" y="365126"/>
            <a:ext cx="10515600" cy="576984"/>
          </a:xfrm>
        </p:spPr>
        <p:txBody>
          <a:bodyPr>
            <a:normAutofit/>
          </a:bodyPr>
          <a:lstStyle/>
          <a:p>
            <a:pPr algn="ctr"/>
            <a:r>
              <a:rPr lang="uk-UA" sz="3200" dirty="0">
                <a:latin typeface="Times New Roman" panose="02020603050405020304" pitchFamily="18" charset="0"/>
                <a:cs typeface="Times New Roman" panose="02020603050405020304" pitchFamily="18" charset="0"/>
              </a:rPr>
              <a:t>Введення/Виведення інформації</a:t>
            </a:r>
          </a:p>
        </p:txBody>
      </p:sp>
      <p:sp>
        <p:nvSpPr>
          <p:cNvPr id="3" name="Місце для вмісту 2">
            <a:extLst>
              <a:ext uri="{FF2B5EF4-FFF2-40B4-BE49-F238E27FC236}">
                <a16:creationId xmlns:a16="http://schemas.microsoft.com/office/drawing/2014/main" id="{97089AE6-EC3A-4F5F-AEDA-229A17BC7CE0}"/>
              </a:ext>
            </a:extLst>
          </p:cNvPr>
          <p:cNvSpPr>
            <a:spLocks noGrp="1"/>
          </p:cNvSpPr>
          <p:nvPr>
            <p:ph idx="1"/>
          </p:nvPr>
        </p:nvSpPr>
        <p:spPr>
          <a:xfrm>
            <a:off x="378691" y="849745"/>
            <a:ext cx="11286835" cy="5754255"/>
          </a:xfrm>
        </p:spPr>
        <p:txBody>
          <a:bodyPr>
            <a:normAutofit/>
          </a:bodyPr>
          <a:lstStyle/>
          <a:p>
            <a:pPr marL="0" indent="0">
              <a:buNone/>
            </a:pPr>
            <a:r>
              <a:rPr lang="ru-RU" sz="1800" dirty="0" err="1">
                <a:latin typeface="Times New Roman" panose="02020603050405020304" pitchFamily="18" charset="0"/>
                <a:cs typeface="Times New Roman" panose="02020603050405020304" pitchFamily="18" charset="0"/>
              </a:rPr>
              <a:t>Об’єкт</a:t>
            </a:r>
            <a:r>
              <a:rPr lang="ru-RU" sz="1800"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cout</a:t>
            </a:r>
            <a:r>
              <a:rPr lang="ru-RU" sz="1800" b="1" dirty="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разом </a:t>
            </a:r>
            <a:r>
              <a:rPr lang="ru-RU" sz="1800" dirty="0" err="1">
                <a:latin typeface="Times New Roman" panose="02020603050405020304" pitchFamily="18" charset="0"/>
                <a:cs typeface="Times New Roman" panose="02020603050405020304" pitchFamily="18" charset="0"/>
              </a:rPr>
              <a:t>із</a:t>
            </a:r>
            <a:r>
              <a:rPr lang="ru-RU" sz="1800" dirty="0">
                <a:latin typeface="Times New Roman" panose="02020603050405020304" pitchFamily="18" charset="0"/>
                <a:cs typeface="Times New Roman" panose="02020603050405020304" pitchFamily="18" charset="0"/>
              </a:rPr>
              <a:t> оператором </a:t>
            </a:r>
            <a:r>
              <a:rPr lang="ru-RU" sz="1800" b="1" dirty="0">
                <a:latin typeface="Times New Roman" panose="02020603050405020304" pitchFamily="18" charset="0"/>
                <a:cs typeface="Times New Roman" panose="02020603050405020304" pitchFamily="18" charset="0"/>
              </a:rPr>
              <a:t>&lt;&lt;</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використовується</a:t>
            </a:r>
            <a:r>
              <a:rPr lang="ru-RU" sz="1800" dirty="0">
                <a:latin typeface="Times New Roman" panose="02020603050405020304" pitchFamily="18" charset="0"/>
                <a:cs typeface="Times New Roman" panose="02020603050405020304" pitchFamily="18" charset="0"/>
              </a:rPr>
              <a:t> для </a:t>
            </a:r>
            <a:r>
              <a:rPr lang="ru-RU" sz="1800" dirty="0" err="1">
                <a:latin typeface="Times New Roman" panose="02020603050405020304" pitchFamily="18" charset="0"/>
                <a:cs typeface="Times New Roman" panose="02020603050405020304" pitchFamily="18" charset="0"/>
              </a:rPr>
              <a:t>виведення</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значень</a:t>
            </a:r>
            <a:r>
              <a:rPr lang="ru-RU" sz="1800" dirty="0">
                <a:latin typeface="Times New Roman" panose="02020603050405020304" pitchFamily="18" charset="0"/>
                <a:cs typeface="Times New Roman" panose="02020603050405020304" pitchFamily="18" charset="0"/>
              </a:rPr>
              <a:t>/</a:t>
            </a:r>
            <a:r>
              <a:rPr lang="ru-RU" sz="1800" dirty="0" err="1">
                <a:latin typeface="Times New Roman" panose="02020603050405020304" pitchFamily="18" charset="0"/>
                <a:cs typeface="Times New Roman" panose="02020603050405020304" pitchFamily="18" charset="0"/>
              </a:rPr>
              <a:t>друку</a:t>
            </a:r>
            <a:r>
              <a:rPr lang="ru-RU" sz="1800" dirty="0">
                <a:latin typeface="Times New Roman" panose="02020603050405020304" pitchFamily="18" charset="0"/>
                <a:cs typeface="Times New Roman" panose="02020603050405020304" pitchFamily="18" charset="0"/>
              </a:rPr>
              <a:t> тексту:</a:t>
            </a:r>
            <a:endParaRPr lang="uk-UA" sz="1800" dirty="0">
              <a:latin typeface="Times New Roman" panose="02020603050405020304" pitchFamily="18" charset="0"/>
              <a:cs typeface="Times New Roman" panose="02020603050405020304" pitchFamily="18" charset="0"/>
            </a:endParaRPr>
          </a:p>
          <a:p>
            <a:pPr marL="0" indent="0">
              <a:buNone/>
            </a:pPr>
            <a:r>
              <a:rPr lang="en-US" sz="1800" b="1" dirty="0">
                <a:latin typeface="Times New Roman" panose="02020603050405020304" pitchFamily="18" charset="0"/>
                <a:cs typeface="Times New Roman" panose="02020603050405020304" pitchFamily="18" charset="0"/>
              </a:rPr>
              <a:t>#include &lt;iostream&gt;</a:t>
            </a:r>
          </a:p>
          <a:p>
            <a:pPr marL="0" indent="0">
              <a:buNone/>
            </a:pPr>
            <a:r>
              <a:rPr lang="en-US" sz="1800" b="1" dirty="0">
                <a:latin typeface="Times New Roman" panose="02020603050405020304" pitchFamily="18" charset="0"/>
                <a:cs typeface="Times New Roman" panose="02020603050405020304" pitchFamily="18" charset="0"/>
              </a:rPr>
              <a:t>using namespace std;</a:t>
            </a:r>
          </a:p>
          <a:p>
            <a:pPr marL="0" indent="0">
              <a:buNone/>
            </a:pPr>
            <a:r>
              <a:rPr lang="en-US" sz="1800" b="1" dirty="0">
                <a:latin typeface="Times New Roman" panose="02020603050405020304" pitchFamily="18" charset="0"/>
                <a:cs typeface="Times New Roman" panose="02020603050405020304" pitchFamily="18" charset="0"/>
              </a:rPr>
              <a:t>int main() {</a:t>
            </a:r>
          </a:p>
          <a:p>
            <a:pPr marL="0" indent="0">
              <a:buNone/>
            </a:pP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cout</a:t>
            </a:r>
            <a:r>
              <a:rPr lang="en-US" sz="1800" b="1" dirty="0">
                <a:latin typeface="Times New Roman" panose="02020603050405020304" pitchFamily="18" charset="0"/>
                <a:cs typeface="Times New Roman" panose="02020603050405020304" pitchFamily="18" charset="0"/>
              </a:rPr>
              <a:t> &lt;&lt; "Hello World!";</a:t>
            </a:r>
          </a:p>
          <a:p>
            <a:pPr marL="0" indent="0">
              <a:buNone/>
            </a:pP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cout</a:t>
            </a:r>
            <a:r>
              <a:rPr lang="en-US" sz="1800" b="1" dirty="0">
                <a:latin typeface="Times New Roman" panose="02020603050405020304" pitchFamily="18" charset="0"/>
                <a:cs typeface="Times New Roman" panose="02020603050405020304" pitchFamily="18" charset="0"/>
              </a:rPr>
              <a:t> &lt;&lt; "I am learning C++";</a:t>
            </a:r>
          </a:p>
          <a:p>
            <a:pPr marL="0" indent="0">
              <a:buNone/>
            </a:pPr>
            <a:r>
              <a:rPr lang="en-US" sz="1800" b="1" dirty="0">
                <a:latin typeface="Times New Roman" panose="02020603050405020304" pitchFamily="18" charset="0"/>
                <a:cs typeface="Times New Roman" panose="02020603050405020304" pitchFamily="18" charset="0"/>
              </a:rPr>
              <a:t>  return 0;}</a:t>
            </a:r>
            <a:endParaRPr lang="uk-UA" sz="1800" b="1" dirty="0">
              <a:latin typeface="Times New Roman" panose="02020603050405020304" pitchFamily="18" charset="0"/>
              <a:cs typeface="Times New Roman" panose="02020603050405020304" pitchFamily="18" charset="0"/>
            </a:endParaRPr>
          </a:p>
          <a:p>
            <a:pPr marL="0" indent="0">
              <a:buNone/>
            </a:pPr>
            <a:r>
              <a:rPr lang="uk-UA" sz="1800" dirty="0">
                <a:latin typeface="Times New Roman" panose="02020603050405020304" pitchFamily="18" charset="0"/>
                <a:cs typeface="Times New Roman" panose="02020603050405020304" pitchFamily="18" charset="0"/>
              </a:rPr>
              <a:t>Щоб отримати дані користувача використовуємо </a:t>
            </a:r>
            <a:r>
              <a:rPr lang="en-US" sz="1800" b="1" dirty="0" err="1">
                <a:latin typeface="Times New Roman" panose="02020603050405020304" pitchFamily="18" charset="0"/>
                <a:cs typeface="Times New Roman" panose="02020603050405020304" pitchFamily="18" charset="0"/>
              </a:rPr>
              <a:t>cin</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 </a:t>
            </a:r>
            <a:r>
              <a:rPr lang="uk-UA" sz="1800" dirty="0">
                <a:latin typeface="Times New Roman" panose="02020603050405020304" pitchFamily="18" charset="0"/>
                <a:cs typeface="Times New Roman" panose="02020603050405020304" pitchFamily="18" charset="0"/>
              </a:rPr>
              <a:t>це попередньо визначена змінна, яка зчитує дані з клавіатури за допомогою оператора вилучення (</a:t>
            </a:r>
            <a:r>
              <a:rPr lang="uk-UA" sz="1800" b="1" dirty="0">
                <a:latin typeface="Times New Roman" panose="02020603050405020304" pitchFamily="18" charset="0"/>
                <a:cs typeface="Times New Roman" panose="02020603050405020304" pitchFamily="18" charset="0"/>
              </a:rPr>
              <a:t>&gt;&gt;</a:t>
            </a:r>
            <a:r>
              <a:rPr lang="uk-UA" sz="1800" dirty="0">
                <a:latin typeface="Times New Roman" panose="02020603050405020304" pitchFamily="18" charset="0"/>
                <a:cs typeface="Times New Roman" panose="02020603050405020304" pitchFamily="18" charset="0"/>
              </a:rPr>
              <a:t>).</a:t>
            </a:r>
          </a:p>
          <a:p>
            <a:pPr marL="0" indent="0">
              <a:buNone/>
            </a:pPr>
            <a:r>
              <a:rPr lang="uk-UA" sz="1800" dirty="0">
                <a:latin typeface="Times New Roman" panose="02020603050405020304" pitchFamily="18" charset="0"/>
                <a:cs typeface="Times New Roman" panose="02020603050405020304" pitchFamily="18" charset="0"/>
              </a:rPr>
              <a:t>У наступному прикладі користувач може ввести число, яке зберігається в змінній х.</a:t>
            </a:r>
          </a:p>
          <a:p>
            <a:pPr marL="0" indent="0">
              <a:buNone/>
            </a:pPr>
            <a:r>
              <a:rPr lang="en-US" sz="1800" b="1" dirty="0">
                <a:latin typeface="Times New Roman" panose="02020603050405020304" pitchFamily="18" charset="0"/>
                <a:cs typeface="Times New Roman" panose="02020603050405020304" pitchFamily="18" charset="0"/>
              </a:rPr>
              <a:t>int x; </a:t>
            </a:r>
            <a:br>
              <a:rPr lang="en-US" sz="1800" b="1" dirty="0">
                <a:latin typeface="Times New Roman" panose="02020603050405020304" pitchFamily="18" charset="0"/>
                <a:cs typeface="Times New Roman" panose="02020603050405020304" pitchFamily="18" charset="0"/>
              </a:rPr>
            </a:br>
            <a:r>
              <a:rPr lang="en-US" sz="1800" b="1" dirty="0" err="1">
                <a:latin typeface="Times New Roman" panose="02020603050405020304" pitchFamily="18" charset="0"/>
                <a:cs typeface="Times New Roman" panose="02020603050405020304" pitchFamily="18" charset="0"/>
              </a:rPr>
              <a:t>cout</a:t>
            </a:r>
            <a:r>
              <a:rPr lang="en-US" sz="1800" b="1" dirty="0">
                <a:latin typeface="Times New Roman" panose="02020603050405020304" pitchFamily="18" charset="0"/>
                <a:cs typeface="Times New Roman" panose="02020603050405020304" pitchFamily="18" charset="0"/>
              </a:rPr>
              <a:t> &lt;&lt; "</a:t>
            </a:r>
            <a:r>
              <a:rPr lang="uk-UA" sz="1800" b="1" dirty="0">
                <a:latin typeface="Times New Roman" panose="02020603050405020304" pitchFamily="18" charset="0"/>
                <a:cs typeface="Times New Roman" panose="02020603050405020304" pitchFamily="18" charset="0"/>
              </a:rPr>
              <a:t>Введіть число: "; </a:t>
            </a:r>
            <a:r>
              <a:rPr lang="uk-UA" sz="1800" dirty="0">
                <a:latin typeface="Times New Roman" panose="02020603050405020304" pitchFamily="18" charset="0"/>
                <a:cs typeface="Times New Roman" panose="02020603050405020304" pitchFamily="18" charset="0"/>
              </a:rPr>
              <a:t>// Введіть число і натисніть </a:t>
            </a:r>
            <a:r>
              <a:rPr lang="en-US" sz="1800" dirty="0">
                <a:latin typeface="Times New Roman" panose="02020603050405020304" pitchFamily="18" charset="0"/>
                <a:cs typeface="Times New Roman" panose="02020603050405020304" pitchFamily="18" charset="0"/>
              </a:rPr>
              <a:t>enter</a:t>
            </a:r>
            <a:br>
              <a:rPr lang="en-US" sz="1800" dirty="0">
                <a:latin typeface="Times New Roman" panose="02020603050405020304" pitchFamily="18" charset="0"/>
                <a:cs typeface="Times New Roman" panose="02020603050405020304" pitchFamily="18" charset="0"/>
              </a:rPr>
            </a:br>
            <a:r>
              <a:rPr lang="en-US" sz="1800" b="1" dirty="0" err="1">
                <a:latin typeface="Times New Roman" panose="02020603050405020304" pitchFamily="18" charset="0"/>
                <a:cs typeface="Times New Roman" panose="02020603050405020304" pitchFamily="18" charset="0"/>
              </a:rPr>
              <a:t>cin</a:t>
            </a:r>
            <a:r>
              <a:rPr lang="en-US" sz="1800" b="1" dirty="0">
                <a:latin typeface="Times New Roman" panose="02020603050405020304" pitchFamily="18" charset="0"/>
                <a:cs typeface="Times New Roman" panose="02020603050405020304" pitchFamily="18" charset="0"/>
              </a:rPr>
              <a:t> &gt;&gt; x; </a:t>
            </a:r>
            <a:r>
              <a:rPr lang="en-US" sz="1800" dirty="0">
                <a:latin typeface="Times New Roman" panose="02020603050405020304" pitchFamily="18" charset="0"/>
                <a:cs typeface="Times New Roman" panose="02020603050405020304" pitchFamily="18" charset="0"/>
              </a:rPr>
              <a:t>// </a:t>
            </a:r>
            <a:r>
              <a:rPr lang="uk-UA" sz="1800" dirty="0">
                <a:latin typeface="Times New Roman" panose="02020603050405020304" pitchFamily="18" charset="0"/>
                <a:cs typeface="Times New Roman" panose="02020603050405020304" pitchFamily="18" charset="0"/>
              </a:rPr>
              <a:t>Отримайте дані користувача з клавіатури</a:t>
            </a:r>
            <a:br>
              <a:rPr lang="uk-UA" sz="1800" dirty="0">
                <a:latin typeface="Times New Roman" panose="02020603050405020304" pitchFamily="18" charset="0"/>
                <a:cs typeface="Times New Roman" panose="02020603050405020304" pitchFamily="18" charset="0"/>
              </a:rPr>
            </a:br>
            <a:r>
              <a:rPr lang="en-US" sz="1800" b="1" dirty="0" err="1">
                <a:latin typeface="Times New Roman" panose="02020603050405020304" pitchFamily="18" charset="0"/>
                <a:cs typeface="Times New Roman" panose="02020603050405020304" pitchFamily="18" charset="0"/>
              </a:rPr>
              <a:t>cout</a:t>
            </a:r>
            <a:r>
              <a:rPr lang="en-US" sz="1800" b="1" dirty="0">
                <a:latin typeface="Times New Roman" panose="02020603050405020304" pitchFamily="18" charset="0"/>
                <a:cs typeface="Times New Roman" panose="02020603050405020304" pitchFamily="18" charset="0"/>
              </a:rPr>
              <a:t> &lt;&lt; "</a:t>
            </a:r>
            <a:r>
              <a:rPr lang="uk-UA" sz="1800" b="1" dirty="0">
                <a:latin typeface="Times New Roman" panose="02020603050405020304" pitchFamily="18" charset="0"/>
                <a:cs typeface="Times New Roman" panose="02020603050405020304" pitchFamily="18" charset="0"/>
              </a:rPr>
              <a:t>Ваше число: " &lt;&lt; </a:t>
            </a:r>
            <a:r>
              <a:rPr lang="en-US" sz="1800" b="1" dirty="0">
                <a:latin typeface="Times New Roman" panose="02020603050405020304" pitchFamily="18" charset="0"/>
                <a:cs typeface="Times New Roman" panose="02020603050405020304" pitchFamily="18" charset="0"/>
              </a:rPr>
              <a:t>x; </a:t>
            </a:r>
            <a:r>
              <a:rPr lang="en-US" sz="1800" dirty="0">
                <a:latin typeface="Times New Roman" panose="02020603050405020304" pitchFamily="18" charset="0"/>
                <a:cs typeface="Times New Roman" panose="02020603050405020304" pitchFamily="18" charset="0"/>
              </a:rPr>
              <a:t>// </a:t>
            </a:r>
            <a:r>
              <a:rPr lang="uk-UA" sz="1800" dirty="0">
                <a:latin typeface="Times New Roman" panose="02020603050405020304" pitchFamily="18" charset="0"/>
                <a:cs typeface="Times New Roman" panose="02020603050405020304" pitchFamily="18" charset="0"/>
              </a:rPr>
              <a:t>Відображення введеного </a:t>
            </a:r>
            <a:r>
              <a:rPr lang="uk-UA" sz="1800" dirty="0" err="1">
                <a:latin typeface="Times New Roman" panose="02020603050405020304" pitchFamily="18" charset="0"/>
                <a:cs typeface="Times New Roman" panose="02020603050405020304" pitchFamily="18" charset="0"/>
              </a:rPr>
              <a:t>значенняій</a:t>
            </a:r>
            <a:r>
              <a:rPr lang="uk-UA"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x. </a:t>
            </a:r>
            <a:r>
              <a:rPr lang="uk-UA" sz="1800" dirty="0">
                <a:latin typeface="Times New Roman" panose="02020603050405020304" pitchFamily="18" charset="0"/>
                <a:cs typeface="Times New Roman" panose="02020603050405020304" pitchFamily="18" charset="0"/>
              </a:rPr>
              <a:t>Потім ми друкуємо значення </a:t>
            </a:r>
            <a:r>
              <a:rPr lang="en-US" sz="1800" dirty="0">
                <a:latin typeface="Times New Roman" panose="02020603050405020304" pitchFamily="18" charset="0"/>
                <a:cs typeface="Times New Roman" panose="02020603050405020304" pitchFamily="18" charset="0"/>
              </a:rPr>
              <a:t>x:</a:t>
            </a:r>
            <a:r>
              <a:rPr lang="uk-UA" sz="1800" dirty="0">
                <a:latin typeface="Times New Roman" panose="02020603050405020304" pitchFamily="18" charset="0"/>
                <a:cs typeface="Times New Roman" panose="02020603050405020304" pitchFamily="18" charset="0"/>
              </a:rPr>
              <a:t>.</a:t>
            </a:r>
          </a:p>
          <a:p>
            <a:pPr marL="0" indent="0">
              <a:buNone/>
            </a:pPr>
            <a:endParaRPr lang="uk-UA" sz="1800" dirty="0">
              <a:latin typeface="Times New Roman" panose="02020603050405020304" pitchFamily="18" charset="0"/>
              <a:cs typeface="Times New Roman" panose="02020603050405020304" pitchFamily="18" charset="0"/>
            </a:endParaRPr>
          </a:p>
          <a:p>
            <a:pPr marL="0" indent="0">
              <a:buNone/>
            </a:pPr>
            <a:r>
              <a:rPr lang="en-US" sz="2400" b="1" i="1" dirty="0" err="1">
                <a:solidFill>
                  <a:srgbClr val="C00000"/>
                </a:solidFill>
                <a:latin typeface="Times New Roman" panose="02020603050405020304" pitchFamily="18" charset="0"/>
                <a:cs typeface="Times New Roman" panose="02020603050405020304" pitchFamily="18" charset="0"/>
              </a:rPr>
              <a:t>cout</a:t>
            </a:r>
            <a:r>
              <a:rPr lang="en-US" sz="2400" b="1" i="1" dirty="0">
                <a:solidFill>
                  <a:srgbClr val="C00000"/>
                </a:solidFill>
                <a:latin typeface="Times New Roman" panose="02020603050405020304" pitchFamily="18" charset="0"/>
                <a:cs typeface="Times New Roman" panose="02020603050405020304" pitchFamily="18" charset="0"/>
              </a:rPr>
              <a:t> &lt;&lt; </a:t>
            </a:r>
            <a:r>
              <a:rPr lang="uk-UA" sz="2400" b="1" i="1" dirty="0">
                <a:solidFill>
                  <a:srgbClr val="C00000"/>
                </a:solidFill>
                <a:latin typeface="Times New Roman" panose="02020603050405020304" pitchFamily="18" charset="0"/>
                <a:cs typeface="Times New Roman" panose="02020603050405020304" pitchFamily="18" charset="0"/>
              </a:rPr>
              <a:t>  виводить інформацію                              </a:t>
            </a:r>
            <a:r>
              <a:rPr lang="en-US" sz="2400" b="1" i="1" dirty="0" err="1">
                <a:solidFill>
                  <a:srgbClr val="C00000"/>
                </a:solidFill>
                <a:latin typeface="Times New Roman" panose="02020603050405020304" pitchFamily="18" charset="0"/>
                <a:cs typeface="Times New Roman" panose="02020603050405020304" pitchFamily="18" charset="0"/>
              </a:rPr>
              <a:t>cin</a:t>
            </a:r>
            <a:r>
              <a:rPr lang="en-US" sz="2400" b="1" i="1" dirty="0">
                <a:solidFill>
                  <a:srgbClr val="C00000"/>
                </a:solidFill>
                <a:latin typeface="Times New Roman" panose="02020603050405020304" pitchFamily="18" charset="0"/>
                <a:cs typeface="Times New Roman" panose="02020603050405020304" pitchFamily="18" charset="0"/>
              </a:rPr>
              <a:t> &gt;&gt; </a:t>
            </a:r>
            <a:r>
              <a:rPr lang="uk-UA" sz="2400" b="1" i="1" dirty="0">
                <a:solidFill>
                  <a:srgbClr val="C00000"/>
                </a:solidFill>
                <a:latin typeface="Times New Roman" panose="02020603050405020304" pitchFamily="18" charset="0"/>
                <a:cs typeface="Times New Roman" panose="02020603050405020304" pitchFamily="18" charset="0"/>
              </a:rPr>
              <a:t> вводить</a:t>
            </a:r>
            <a:endParaRPr lang="uk-UA" sz="2400" i="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4118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5C1C6F-2290-42AB-AD18-770FDED0223E}"/>
              </a:ext>
            </a:extLst>
          </p:cNvPr>
          <p:cNvSpPr>
            <a:spLocks noGrp="1"/>
          </p:cNvSpPr>
          <p:nvPr>
            <p:ph type="title"/>
          </p:nvPr>
        </p:nvSpPr>
        <p:spPr>
          <a:xfrm>
            <a:off x="838200" y="365125"/>
            <a:ext cx="10515600" cy="646331"/>
          </a:xfrm>
        </p:spPr>
        <p:txBody>
          <a:bodyPr>
            <a:normAutofit fontScale="90000"/>
          </a:bodyPr>
          <a:lstStyle/>
          <a:p>
            <a:pPr algn="ctr"/>
            <a:br>
              <a:rPr lang="uk-UA" sz="3200" dirty="0"/>
            </a:br>
            <a:r>
              <a:rPr lang="uk-UA" sz="3200" b="1" dirty="0"/>
              <a:t>Арифметичні оператори</a:t>
            </a:r>
            <a:br>
              <a:rPr lang="uk-UA" b="1" dirty="0"/>
            </a:br>
            <a:endParaRPr lang="uk-UA" b="1" dirty="0"/>
          </a:p>
        </p:txBody>
      </p:sp>
      <p:pic>
        <p:nvPicPr>
          <p:cNvPr id="4" name="Місце для вмісту 3">
            <a:extLst>
              <a:ext uri="{FF2B5EF4-FFF2-40B4-BE49-F238E27FC236}">
                <a16:creationId xmlns:a16="http://schemas.microsoft.com/office/drawing/2014/main" id="{26655DE1-E466-45ED-9629-8AE9D4E68587}"/>
              </a:ext>
            </a:extLst>
          </p:cNvPr>
          <p:cNvPicPr>
            <a:picLocks noGrp="1" noChangeAspect="1"/>
          </p:cNvPicPr>
          <p:nvPr>
            <p:ph idx="1"/>
          </p:nvPr>
        </p:nvPicPr>
        <p:blipFill>
          <a:blip r:embed="rId2"/>
          <a:stretch>
            <a:fillRect/>
          </a:stretch>
        </p:blipFill>
        <p:spPr>
          <a:xfrm>
            <a:off x="979055" y="2152182"/>
            <a:ext cx="9993745" cy="4220908"/>
          </a:xfrm>
          <a:prstGeom prst="rect">
            <a:avLst/>
          </a:prstGeom>
        </p:spPr>
      </p:pic>
      <p:sp>
        <p:nvSpPr>
          <p:cNvPr id="5" name="Прямокутник 4">
            <a:extLst>
              <a:ext uri="{FF2B5EF4-FFF2-40B4-BE49-F238E27FC236}">
                <a16:creationId xmlns:a16="http://schemas.microsoft.com/office/drawing/2014/main" id="{6CD192F4-8073-4156-9638-D5142EF4DF60}"/>
              </a:ext>
            </a:extLst>
          </p:cNvPr>
          <p:cNvSpPr/>
          <p:nvPr/>
        </p:nvSpPr>
        <p:spPr>
          <a:xfrm>
            <a:off x="979055" y="1397153"/>
            <a:ext cx="10908145" cy="369332"/>
          </a:xfrm>
          <a:prstGeom prst="rect">
            <a:avLst/>
          </a:prstGeom>
        </p:spPr>
        <p:txBody>
          <a:bodyPr wrap="square">
            <a:spAutoFit/>
          </a:bodyPr>
          <a:lstStyle/>
          <a:p>
            <a:r>
              <a:rPr lang="ru-RU" dirty="0" err="1">
                <a:latin typeface="Times New Roman" panose="02020603050405020304" pitchFamily="18" charset="0"/>
                <a:cs typeface="Times New Roman" panose="02020603050405020304" pitchFamily="18" charset="0"/>
              </a:rPr>
              <a:t>Арифметичні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оператори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використовуються</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типових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математичних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операцій</a:t>
            </a:r>
            <a:r>
              <a:rPr lang="ru-RU"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89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39A029-72FD-4B6D-B69E-47EDB2587E3C}"/>
              </a:ext>
            </a:extLst>
          </p:cNvPr>
          <p:cNvSpPr>
            <a:spLocks noGrp="1"/>
          </p:cNvSpPr>
          <p:nvPr>
            <p:ph type="title"/>
          </p:nvPr>
        </p:nvSpPr>
        <p:spPr/>
        <p:txBody>
          <a:bodyPr>
            <a:normAutofit/>
          </a:bodyPr>
          <a:lstStyle/>
          <a:p>
            <a:pPr algn="ctr"/>
            <a:r>
              <a:rPr lang="ru-RU" sz="3200" dirty="0" err="1">
                <a:latin typeface="Times New Roman" panose="02020603050405020304" pitchFamily="18" charset="0"/>
                <a:cs typeface="Times New Roman" panose="02020603050405020304" pitchFamily="18" charset="0"/>
              </a:rPr>
              <a:t>Оператори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присвоювання</a:t>
            </a:r>
            <a:br>
              <a:rPr lang="ru-RU" sz="3200" dirty="0">
                <a:latin typeface="Times New Roman" panose="02020603050405020304" pitchFamily="18" charset="0"/>
                <a:cs typeface="Times New Roman" panose="02020603050405020304" pitchFamily="18" charset="0"/>
              </a:rPr>
            </a:br>
            <a:endParaRPr lang="uk-UA" sz="32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3C322456-1D35-44E0-A613-816670A2196A}"/>
              </a:ext>
            </a:extLst>
          </p:cNvPr>
          <p:cNvSpPr>
            <a:spLocks noGrp="1"/>
          </p:cNvSpPr>
          <p:nvPr>
            <p:ph idx="1"/>
          </p:nvPr>
        </p:nvSpPr>
        <p:spPr>
          <a:xfrm>
            <a:off x="699655" y="1357745"/>
            <a:ext cx="10515600" cy="4108018"/>
          </a:xfrm>
        </p:spPr>
        <p:txBody>
          <a:bodyPr/>
          <a:lstStyle/>
          <a:p>
            <a:pPr marL="0" indent="0">
              <a:buNone/>
            </a:pPr>
            <a:r>
              <a:rPr lang="ru-RU" dirty="0" err="1">
                <a:latin typeface="Times New Roman" panose="02020603050405020304" pitchFamily="18" charset="0"/>
                <a:cs typeface="Times New Roman" panose="02020603050405020304" pitchFamily="18" charset="0"/>
              </a:rPr>
              <a:t>Оператори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присвоєння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використовуються</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присвоєння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значень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змінним</a:t>
            </a:r>
            <a:r>
              <a:rPr lang="ru-RU" dirty="0">
                <a:latin typeface="Times New Roman" panose="02020603050405020304" pitchFamily="18" charset="0"/>
                <a:cs typeface="Times New Roman" panose="02020603050405020304" pitchFamily="18" charset="0"/>
              </a:rPr>
              <a:t>.</a:t>
            </a:r>
          </a:p>
          <a:p>
            <a:pPr marL="0" indent="0">
              <a:buNone/>
            </a:pPr>
            <a:endParaRPr lang="ru-RU" dirty="0">
              <a:latin typeface="Times New Roman" panose="02020603050405020304" pitchFamily="18" charset="0"/>
              <a:cs typeface="Times New Roman" panose="02020603050405020304" pitchFamily="18" charset="0"/>
            </a:endParaRPr>
          </a:p>
          <a:p>
            <a:pPr marL="0" indent="0">
              <a:buNone/>
            </a:pPr>
            <a:endParaRPr lang="uk-UA"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E72A6AA2-0EA5-4F91-A5F1-75727FBC708F}"/>
              </a:ext>
            </a:extLst>
          </p:cNvPr>
          <p:cNvPicPr>
            <a:picLocks noChangeAspect="1"/>
          </p:cNvPicPr>
          <p:nvPr/>
        </p:nvPicPr>
        <p:blipFill>
          <a:blip r:embed="rId2"/>
          <a:stretch>
            <a:fillRect/>
          </a:stretch>
        </p:blipFill>
        <p:spPr>
          <a:xfrm>
            <a:off x="1182255" y="2125866"/>
            <a:ext cx="9651999" cy="4025551"/>
          </a:xfrm>
          <a:prstGeom prst="rect">
            <a:avLst/>
          </a:prstGeom>
        </p:spPr>
      </p:pic>
    </p:spTree>
    <p:extLst>
      <p:ext uri="{BB962C8B-B14F-4D97-AF65-F5344CB8AC3E}">
        <p14:creationId xmlns:p14="http://schemas.microsoft.com/office/powerpoint/2010/main" val="3375601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CABAA3-7677-43E1-B20C-985AEA061552}"/>
              </a:ext>
            </a:extLst>
          </p:cNvPr>
          <p:cNvSpPr>
            <a:spLocks noGrp="1"/>
          </p:cNvSpPr>
          <p:nvPr>
            <p:ph type="title"/>
          </p:nvPr>
        </p:nvSpPr>
        <p:spPr>
          <a:xfrm>
            <a:off x="838200" y="365125"/>
            <a:ext cx="10515600" cy="530225"/>
          </a:xfrm>
        </p:spPr>
        <p:txBody>
          <a:bodyPr>
            <a:normAutofit fontScale="90000"/>
          </a:bodyPr>
          <a:lstStyle/>
          <a:p>
            <a:pPr algn="ctr"/>
            <a:br>
              <a:rPr lang="uk-UA" sz="3200" dirty="0">
                <a:latin typeface="Times New Roman" panose="02020603050405020304" pitchFamily="18" charset="0"/>
                <a:cs typeface="Times New Roman" panose="02020603050405020304" pitchFamily="18" charset="0"/>
              </a:rPr>
            </a:br>
            <a:r>
              <a:rPr lang="uk-UA" sz="3200" dirty="0">
                <a:latin typeface="Times New Roman" panose="02020603050405020304" pitchFamily="18" charset="0"/>
                <a:cs typeface="Times New Roman" panose="02020603050405020304" pitchFamily="18" charset="0"/>
              </a:rPr>
              <a:t>Оператори порівняння</a:t>
            </a:r>
            <a:br>
              <a:rPr lang="uk-UA" sz="3200" dirty="0">
                <a:latin typeface="Times New Roman" panose="02020603050405020304" pitchFamily="18" charset="0"/>
                <a:cs typeface="Times New Roman" panose="02020603050405020304" pitchFamily="18" charset="0"/>
              </a:rPr>
            </a:br>
            <a:endParaRPr lang="uk-UA" sz="32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B71CB86E-52D9-4C52-B05F-F01703FEB49A}"/>
              </a:ext>
            </a:extLst>
          </p:cNvPr>
          <p:cNvSpPr>
            <a:spLocks noGrp="1"/>
          </p:cNvSpPr>
          <p:nvPr>
            <p:ph idx="1"/>
          </p:nvPr>
        </p:nvSpPr>
        <p:spPr>
          <a:xfrm>
            <a:off x="838200" y="1085850"/>
            <a:ext cx="10515600" cy="5091113"/>
          </a:xfrm>
        </p:spPr>
        <p:txBody>
          <a:bodyPr>
            <a:normAutofit/>
          </a:bodyPr>
          <a:lstStyle/>
          <a:p>
            <a:pPr marL="0" indent="0">
              <a:buNone/>
            </a:pPr>
            <a:r>
              <a:rPr lang="uk-UA" sz="1800" dirty="0">
                <a:latin typeface="Times New Roman" panose="02020603050405020304" pitchFamily="18" charset="0"/>
                <a:cs typeface="Times New Roman" panose="02020603050405020304" pitchFamily="18" charset="0"/>
              </a:rPr>
              <a:t>Оператори порівняння використовуються для порівняння двох значень (або змінних). Це важливо в програмуванні, тому що це допомагає нам знаходити відповіді та приймати рішення.</a:t>
            </a:r>
          </a:p>
          <a:p>
            <a:pPr marL="0" indent="0">
              <a:buNone/>
            </a:pPr>
            <a:r>
              <a:rPr lang="uk-UA" sz="1800" dirty="0">
                <a:latin typeface="Times New Roman" panose="02020603050405020304" pitchFamily="18" charset="0"/>
                <a:cs typeface="Times New Roman" panose="02020603050405020304" pitchFamily="18" charset="0"/>
              </a:rPr>
              <a:t>Повернене значення порівняння — 1 або 0, що означає </a:t>
            </a:r>
            <a:r>
              <a:rPr lang="en-US" sz="1800" dirty="0">
                <a:latin typeface="Times New Roman" panose="02020603050405020304" pitchFamily="18" charset="0"/>
                <a:cs typeface="Times New Roman" panose="02020603050405020304" pitchFamily="18" charset="0"/>
              </a:rPr>
              <a:t>true (1) </a:t>
            </a:r>
            <a:r>
              <a:rPr lang="uk-UA" sz="1800" dirty="0">
                <a:latin typeface="Times New Roman" panose="02020603050405020304" pitchFamily="18" charset="0"/>
                <a:cs typeface="Times New Roman" panose="02020603050405020304" pitchFamily="18" charset="0"/>
              </a:rPr>
              <a:t>або </a:t>
            </a:r>
            <a:r>
              <a:rPr lang="en-US" sz="1800" dirty="0">
                <a:latin typeface="Times New Roman" panose="02020603050405020304" pitchFamily="18" charset="0"/>
                <a:cs typeface="Times New Roman" panose="02020603050405020304" pitchFamily="18" charset="0"/>
              </a:rPr>
              <a:t>false (0).</a:t>
            </a:r>
            <a:endParaRPr lang="uk-UA" sz="1800" dirty="0">
              <a:latin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65D980F-7F0A-4882-9189-23F40B62EBA3}"/>
              </a:ext>
            </a:extLst>
          </p:cNvPr>
          <p:cNvPicPr>
            <a:picLocks noChangeAspect="1"/>
          </p:cNvPicPr>
          <p:nvPr/>
        </p:nvPicPr>
        <p:blipFill>
          <a:blip r:embed="rId2"/>
          <a:stretch>
            <a:fillRect/>
          </a:stretch>
        </p:blipFill>
        <p:spPr>
          <a:xfrm>
            <a:off x="971551" y="2295525"/>
            <a:ext cx="10086974" cy="3881437"/>
          </a:xfrm>
          <a:prstGeom prst="rect">
            <a:avLst/>
          </a:prstGeom>
        </p:spPr>
      </p:pic>
    </p:spTree>
    <p:extLst>
      <p:ext uri="{BB962C8B-B14F-4D97-AF65-F5344CB8AC3E}">
        <p14:creationId xmlns:p14="http://schemas.microsoft.com/office/powerpoint/2010/main" val="2165384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9E23EC-718F-4C32-A08D-3B1AF89F3219}"/>
              </a:ext>
            </a:extLst>
          </p:cNvPr>
          <p:cNvSpPr>
            <a:spLocks noGrp="1"/>
          </p:cNvSpPr>
          <p:nvPr>
            <p:ph type="title"/>
          </p:nvPr>
        </p:nvSpPr>
        <p:spPr>
          <a:xfrm>
            <a:off x="838200" y="365125"/>
            <a:ext cx="10515600" cy="492125"/>
          </a:xfrm>
        </p:spPr>
        <p:txBody>
          <a:bodyPr>
            <a:normAutofit fontScale="90000"/>
          </a:bodyPr>
          <a:lstStyle/>
          <a:p>
            <a:pPr algn="ctr"/>
            <a:br>
              <a:rPr lang="uk-UA" sz="3200" dirty="0">
                <a:latin typeface="Times New Roman" panose="02020603050405020304" pitchFamily="18" charset="0"/>
                <a:cs typeface="Times New Roman" panose="02020603050405020304" pitchFamily="18" charset="0"/>
              </a:rPr>
            </a:br>
            <a:r>
              <a:rPr lang="uk-UA" sz="3200" dirty="0">
                <a:latin typeface="Times New Roman" panose="02020603050405020304" pitchFamily="18" charset="0"/>
                <a:cs typeface="Times New Roman" panose="02020603050405020304" pitchFamily="18" charset="0"/>
              </a:rPr>
              <a:t>Логічні оператори</a:t>
            </a:r>
            <a:br>
              <a:rPr lang="uk-UA" sz="3200" dirty="0">
                <a:latin typeface="Times New Roman" panose="02020603050405020304" pitchFamily="18" charset="0"/>
                <a:cs typeface="Times New Roman" panose="02020603050405020304" pitchFamily="18" charset="0"/>
              </a:rPr>
            </a:br>
            <a:endParaRPr lang="uk-UA" sz="32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B6B3B4D2-13DE-43AB-B0AF-0F6F39A04547}"/>
              </a:ext>
            </a:extLst>
          </p:cNvPr>
          <p:cNvSpPr>
            <a:spLocks noGrp="1"/>
          </p:cNvSpPr>
          <p:nvPr>
            <p:ph idx="1"/>
          </p:nvPr>
        </p:nvSpPr>
        <p:spPr>
          <a:xfrm>
            <a:off x="838200" y="1038225"/>
            <a:ext cx="10515600" cy="5138738"/>
          </a:xfrm>
        </p:spPr>
        <p:txBody>
          <a:bodyPr>
            <a:normAutofit/>
          </a:bodyPr>
          <a:lstStyle/>
          <a:p>
            <a:pPr marL="0" indent="0">
              <a:buNone/>
            </a:pPr>
            <a:r>
              <a:rPr lang="uk-UA" sz="2000" dirty="0">
                <a:latin typeface="Times New Roman" panose="02020603050405020304" pitchFamily="18" charset="0"/>
                <a:cs typeface="Times New Roman" panose="02020603050405020304" pitchFamily="18" charset="0"/>
              </a:rPr>
              <a:t>Як і з операторами порівняння, ви також можете перевірити </a:t>
            </a:r>
            <a:r>
              <a:rPr lang="en-US" sz="2000" dirty="0">
                <a:latin typeface="Times New Roman" panose="02020603050405020304" pitchFamily="18" charset="0"/>
                <a:cs typeface="Times New Roman" panose="02020603050405020304" pitchFamily="18" charset="0"/>
              </a:rPr>
              <a:t>true (1) </a:t>
            </a:r>
            <a:r>
              <a:rPr lang="uk-UA" sz="2000" dirty="0">
                <a:latin typeface="Times New Roman" panose="02020603050405020304" pitchFamily="18" charset="0"/>
                <a:cs typeface="Times New Roman" panose="02020603050405020304" pitchFamily="18" charset="0"/>
              </a:rPr>
              <a:t>або значення </a:t>
            </a:r>
            <a:r>
              <a:rPr lang="en-US" sz="2000" dirty="0">
                <a:latin typeface="Times New Roman" panose="02020603050405020304" pitchFamily="18" charset="0"/>
                <a:cs typeface="Times New Roman" panose="02020603050405020304" pitchFamily="18" charset="0"/>
              </a:rPr>
              <a:t>false (0) </a:t>
            </a:r>
            <a:r>
              <a:rPr lang="uk-UA" sz="2000" dirty="0">
                <a:latin typeface="Times New Roman" panose="02020603050405020304" pitchFamily="18" charset="0"/>
                <a:cs typeface="Times New Roman" panose="02020603050405020304" pitchFamily="18" charset="0"/>
              </a:rPr>
              <a:t>за допомогою логічних операторів.</a:t>
            </a:r>
          </a:p>
          <a:p>
            <a:pPr marL="0" indent="0">
              <a:buNone/>
            </a:pPr>
            <a:r>
              <a:rPr lang="uk-UA" sz="2000" dirty="0">
                <a:latin typeface="Times New Roman" panose="02020603050405020304" pitchFamily="18" charset="0"/>
                <a:cs typeface="Times New Roman" panose="02020603050405020304" pitchFamily="18" charset="0"/>
              </a:rPr>
              <a:t>Логічні оператори використовуються для визначення логіки між змінними або значеннями</a:t>
            </a:r>
          </a:p>
        </p:txBody>
      </p:sp>
      <p:pic>
        <p:nvPicPr>
          <p:cNvPr id="4" name="Рисунок 3">
            <a:extLst>
              <a:ext uri="{FF2B5EF4-FFF2-40B4-BE49-F238E27FC236}">
                <a16:creationId xmlns:a16="http://schemas.microsoft.com/office/drawing/2014/main" id="{288B421E-CABA-4FAC-BFF1-01C84529021B}"/>
              </a:ext>
            </a:extLst>
          </p:cNvPr>
          <p:cNvPicPr>
            <a:picLocks noChangeAspect="1"/>
          </p:cNvPicPr>
          <p:nvPr/>
        </p:nvPicPr>
        <p:blipFill>
          <a:blip r:embed="rId2"/>
          <a:stretch>
            <a:fillRect/>
          </a:stretch>
        </p:blipFill>
        <p:spPr>
          <a:xfrm>
            <a:off x="838199" y="2377348"/>
            <a:ext cx="10925175" cy="3799615"/>
          </a:xfrm>
          <a:prstGeom prst="rect">
            <a:avLst/>
          </a:prstGeom>
        </p:spPr>
      </p:pic>
    </p:spTree>
    <p:extLst>
      <p:ext uri="{BB962C8B-B14F-4D97-AF65-F5344CB8AC3E}">
        <p14:creationId xmlns:p14="http://schemas.microsoft.com/office/powerpoint/2010/main" val="2888508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00139F-BCE9-4041-931E-8EE8B55B7727}"/>
              </a:ext>
            </a:extLst>
          </p:cNvPr>
          <p:cNvSpPr>
            <a:spLocks noGrp="1"/>
          </p:cNvSpPr>
          <p:nvPr>
            <p:ph type="title"/>
          </p:nvPr>
        </p:nvSpPr>
        <p:spPr>
          <a:xfrm>
            <a:off x="838200" y="365126"/>
            <a:ext cx="10515600" cy="586220"/>
          </a:xfrm>
        </p:spPr>
        <p:txBody>
          <a:bodyPr>
            <a:normAutofit/>
          </a:bodyPr>
          <a:lstStyle/>
          <a:p>
            <a:pPr algn="ctr"/>
            <a:r>
              <a:rPr lang="uk-UA" sz="3200" dirty="0"/>
              <a:t>Операції </a:t>
            </a:r>
            <a:r>
              <a:rPr lang="uk-UA" sz="3200" dirty="0" err="1"/>
              <a:t>інкременту</a:t>
            </a:r>
            <a:r>
              <a:rPr lang="uk-UA" sz="3200" dirty="0"/>
              <a:t>/</a:t>
            </a:r>
            <a:r>
              <a:rPr lang="uk-UA" sz="3200" dirty="0" err="1"/>
              <a:t>декрименту</a:t>
            </a:r>
            <a:endParaRPr lang="uk-UA" sz="3200" dirty="0"/>
          </a:p>
        </p:txBody>
      </p:sp>
      <p:sp>
        <p:nvSpPr>
          <p:cNvPr id="3" name="Місце для вмісту 2">
            <a:extLst>
              <a:ext uri="{FF2B5EF4-FFF2-40B4-BE49-F238E27FC236}">
                <a16:creationId xmlns:a16="http://schemas.microsoft.com/office/drawing/2014/main" id="{EAC866AF-FDF5-4F13-9340-B11A94D21A7F}"/>
              </a:ext>
            </a:extLst>
          </p:cNvPr>
          <p:cNvSpPr>
            <a:spLocks noGrp="1"/>
          </p:cNvSpPr>
          <p:nvPr>
            <p:ph idx="1"/>
          </p:nvPr>
        </p:nvSpPr>
        <p:spPr>
          <a:xfrm>
            <a:off x="995218" y="1237673"/>
            <a:ext cx="10515600" cy="4763799"/>
          </a:xfrm>
        </p:spPr>
        <p:txBody>
          <a:bodyPr>
            <a:normAutofit lnSpcReduction="10000"/>
          </a:bodyPr>
          <a:lstStyle/>
          <a:p>
            <a:pPr marL="0" indent="0">
              <a:buNone/>
            </a:pPr>
            <a:r>
              <a:rPr lang="uk-UA" sz="2600" dirty="0">
                <a:latin typeface="Times New Roman" panose="02020603050405020304" pitchFamily="18" charset="0"/>
                <a:cs typeface="Times New Roman" panose="02020603050405020304" pitchFamily="18" charset="0"/>
              </a:rPr>
              <a:t>Операція </a:t>
            </a:r>
            <a:r>
              <a:rPr lang="uk-UA" sz="2600" dirty="0" err="1">
                <a:latin typeface="Times New Roman" panose="02020603050405020304" pitchFamily="18" charset="0"/>
                <a:cs typeface="Times New Roman" panose="02020603050405020304" pitchFamily="18" charset="0"/>
              </a:rPr>
              <a:t>інкременту</a:t>
            </a:r>
            <a:r>
              <a:rPr lang="uk-UA" sz="2600" dirty="0">
                <a:latin typeface="Times New Roman" panose="02020603050405020304" pitchFamily="18" charset="0"/>
                <a:cs typeface="Times New Roman" panose="02020603050405020304" pitchFamily="18" charset="0"/>
              </a:rPr>
              <a:t> (++) існує у двох формах:</a:t>
            </a:r>
          </a:p>
          <a:p>
            <a:endParaRPr lang="uk-UA" sz="2600" dirty="0">
              <a:latin typeface="Times New Roman" panose="02020603050405020304" pitchFamily="18" charset="0"/>
              <a:cs typeface="Times New Roman" panose="02020603050405020304" pitchFamily="18" charset="0"/>
            </a:endParaRPr>
          </a:p>
          <a:p>
            <a:r>
              <a:rPr lang="uk-UA" sz="2600" b="1" i="1" dirty="0" err="1">
                <a:latin typeface="Times New Roman" panose="02020603050405020304" pitchFamily="18" charset="0"/>
                <a:cs typeface="Times New Roman" panose="02020603050405020304" pitchFamily="18" charset="0"/>
              </a:rPr>
              <a:t>префіксна</a:t>
            </a:r>
            <a:r>
              <a:rPr lang="uk-UA" sz="2600" dirty="0">
                <a:latin typeface="Times New Roman" panose="02020603050405020304" pitchFamily="18" charset="0"/>
                <a:cs typeface="Times New Roman" panose="02020603050405020304" pitchFamily="18" charset="0"/>
              </a:rPr>
              <a:t> — символи ++ записують перед змінною;</a:t>
            </a:r>
          </a:p>
          <a:p>
            <a:r>
              <a:rPr lang="uk-UA" sz="2600" b="1" i="1" dirty="0">
                <a:latin typeface="Times New Roman" panose="02020603050405020304" pitchFamily="18" charset="0"/>
                <a:cs typeface="Times New Roman" panose="02020603050405020304" pitchFamily="18" charset="0"/>
              </a:rPr>
              <a:t>постфіксна</a:t>
            </a:r>
            <a:r>
              <a:rPr lang="uk-UA" sz="2600" dirty="0">
                <a:latin typeface="Times New Roman" panose="02020603050405020304" pitchFamily="18" charset="0"/>
                <a:cs typeface="Times New Roman" panose="02020603050405020304" pitchFamily="18" charset="0"/>
              </a:rPr>
              <a:t> — символи ++ записують після змінної;</a:t>
            </a:r>
          </a:p>
          <a:p>
            <a:pPr marL="0" indent="0">
              <a:buNone/>
            </a:pPr>
            <a:r>
              <a:rPr lang="uk-UA" sz="2600" dirty="0">
                <a:latin typeface="Times New Roman" panose="02020603050405020304" pitchFamily="18" charset="0"/>
                <a:cs typeface="Times New Roman" panose="02020603050405020304" pitchFamily="18" charset="0"/>
              </a:rPr>
              <a:t>Величину змінної при цьому збільшують на 1. Інакше кажучи, вказівки </a:t>
            </a:r>
            <a:r>
              <a:rPr lang="en-US" sz="2600" dirty="0">
                <a:latin typeface="Times New Roman" panose="02020603050405020304" pitchFamily="18" charset="0"/>
                <a:cs typeface="Times New Roman" panose="02020603050405020304" pitchFamily="18" charset="0"/>
              </a:rPr>
              <a:t>a++, ++a </a:t>
            </a:r>
            <a:r>
              <a:rPr lang="uk-UA" sz="2600" dirty="0">
                <a:latin typeface="Times New Roman" panose="02020603050405020304" pitchFamily="18" charset="0"/>
                <a:cs typeface="Times New Roman" panose="02020603050405020304" pitchFamily="18" charset="0"/>
              </a:rPr>
              <a:t>і </a:t>
            </a:r>
            <a:r>
              <a:rPr lang="en-US" sz="2600" dirty="0">
                <a:latin typeface="Times New Roman" panose="02020603050405020304" pitchFamily="18" charset="0"/>
                <a:cs typeface="Times New Roman" panose="02020603050405020304" pitchFamily="18" charset="0"/>
              </a:rPr>
              <a:t>a=a+1 — </a:t>
            </a:r>
            <a:r>
              <a:rPr lang="uk-UA" sz="2600" dirty="0">
                <a:latin typeface="Times New Roman" panose="02020603050405020304" pitchFamily="18" charset="0"/>
                <a:cs typeface="Times New Roman" panose="02020603050405020304" pitchFamily="18" charset="0"/>
              </a:rPr>
              <a:t>рівносильні. Але форма </a:t>
            </a:r>
            <a:r>
              <a:rPr lang="uk-UA" sz="2600" dirty="0" err="1">
                <a:latin typeface="Times New Roman" panose="02020603050405020304" pitchFamily="18" charset="0"/>
                <a:cs typeface="Times New Roman" panose="02020603050405020304" pitchFamily="18" charset="0"/>
              </a:rPr>
              <a:t>інкременту</a:t>
            </a:r>
            <a:r>
              <a:rPr lang="uk-UA" sz="2600" dirty="0">
                <a:latin typeface="Times New Roman" panose="02020603050405020304" pitchFamily="18" charset="0"/>
                <a:cs typeface="Times New Roman" panose="02020603050405020304" pitchFamily="18" charset="0"/>
              </a:rPr>
              <a:t> впливає на порядок виконання операцій. Наприклад:</a:t>
            </a:r>
          </a:p>
          <a:p>
            <a:r>
              <a:rPr lang="en-US" sz="2600" dirty="0">
                <a:latin typeface="Times New Roman" panose="02020603050405020304" pitchFamily="18" charset="0"/>
                <a:cs typeface="Times New Roman" panose="02020603050405020304" pitchFamily="18" charset="0"/>
              </a:rPr>
              <a:t>a = 2; b = </a:t>
            </a:r>
            <a:r>
              <a:rPr lang="en-US" sz="2600" b="1" dirty="0">
                <a:solidFill>
                  <a:srgbClr val="C00000"/>
                </a:solidFill>
                <a:latin typeface="Times New Roman" panose="02020603050405020304" pitchFamily="18" charset="0"/>
                <a:cs typeface="Times New Roman" panose="02020603050405020304" pitchFamily="18" charset="0"/>
              </a:rPr>
              <a:t>3*++a; </a:t>
            </a:r>
            <a:r>
              <a:rPr lang="en-US" sz="2600" dirty="0">
                <a:latin typeface="Times New Roman" panose="02020603050405020304" pitchFamily="18" charset="0"/>
                <a:cs typeface="Times New Roman" panose="02020603050405020304" pitchFamily="18" charset="0"/>
              </a:rPr>
              <a:t>— </a:t>
            </a:r>
            <a:r>
              <a:rPr lang="uk-UA" sz="2600" dirty="0">
                <a:latin typeface="Times New Roman" panose="02020603050405020304" pitchFamily="18" charset="0"/>
                <a:cs typeface="Times New Roman" panose="02020603050405020304" pitchFamily="18" charset="0"/>
              </a:rPr>
              <a:t>у результаті </a:t>
            </a:r>
            <a:r>
              <a:rPr lang="en-US" sz="2600" dirty="0">
                <a:solidFill>
                  <a:srgbClr val="C00000"/>
                </a:solidFill>
                <a:latin typeface="Times New Roman" panose="02020603050405020304" pitchFamily="18" charset="0"/>
                <a:cs typeface="Times New Roman" panose="02020603050405020304" pitchFamily="18" charset="0"/>
              </a:rPr>
              <a:t>b = 3 · 3 = 9:</a:t>
            </a:r>
          </a:p>
          <a:p>
            <a:r>
              <a:rPr lang="en-US" sz="2600" dirty="0">
                <a:latin typeface="Times New Roman" panose="02020603050405020304" pitchFamily="18" charset="0"/>
                <a:cs typeface="Times New Roman" panose="02020603050405020304" pitchFamily="18" charset="0"/>
              </a:rPr>
              <a:t>a = 2; b = </a:t>
            </a:r>
            <a:r>
              <a:rPr lang="en-US" sz="2600" b="1" dirty="0">
                <a:solidFill>
                  <a:srgbClr val="C00000"/>
                </a:solidFill>
                <a:latin typeface="Times New Roman" panose="02020603050405020304" pitchFamily="18" charset="0"/>
                <a:cs typeface="Times New Roman" panose="02020603050405020304" pitchFamily="18" charset="0"/>
              </a:rPr>
              <a:t>3*a++; </a:t>
            </a:r>
            <a:r>
              <a:rPr lang="en-US" sz="2600" dirty="0">
                <a:latin typeface="Times New Roman" panose="02020603050405020304" pitchFamily="18" charset="0"/>
                <a:cs typeface="Times New Roman" panose="02020603050405020304" pitchFamily="18" charset="0"/>
              </a:rPr>
              <a:t>— y </a:t>
            </a:r>
            <a:r>
              <a:rPr lang="uk-UA" sz="2600" dirty="0">
                <a:latin typeface="Times New Roman" panose="02020603050405020304" pitchFamily="18" charset="0"/>
                <a:cs typeface="Times New Roman" panose="02020603050405020304" pitchFamily="18" charset="0"/>
              </a:rPr>
              <a:t>результаті </a:t>
            </a:r>
            <a:r>
              <a:rPr lang="en-US" sz="2600" dirty="0">
                <a:solidFill>
                  <a:srgbClr val="C00000"/>
                </a:solidFill>
                <a:latin typeface="Times New Roman" panose="02020603050405020304" pitchFamily="18" charset="0"/>
                <a:cs typeface="Times New Roman" panose="02020603050405020304" pitchFamily="18" charset="0"/>
              </a:rPr>
              <a:t>b = 3 · 2 + 1 = 7.</a:t>
            </a:r>
          </a:p>
          <a:p>
            <a:pPr marL="0" indent="0">
              <a:buNone/>
            </a:pPr>
            <a:r>
              <a:rPr lang="uk-UA" sz="2600" dirty="0">
                <a:latin typeface="Times New Roman" panose="02020603050405020304" pitchFamily="18" charset="0"/>
                <a:cs typeface="Times New Roman" panose="02020603050405020304" pitchFamily="18" charset="0"/>
              </a:rPr>
              <a:t>Операція </a:t>
            </a:r>
            <a:r>
              <a:rPr lang="uk-UA" sz="2600" dirty="0" err="1">
                <a:latin typeface="Times New Roman" panose="02020603050405020304" pitchFamily="18" charset="0"/>
                <a:cs typeface="Times New Roman" panose="02020603050405020304" pitchFamily="18" charset="0"/>
              </a:rPr>
              <a:t>декременту</a:t>
            </a:r>
            <a:r>
              <a:rPr lang="uk-UA" sz="2600" dirty="0">
                <a:latin typeface="Times New Roman" panose="02020603050405020304" pitchFamily="18" charset="0"/>
                <a:cs typeface="Times New Roman" panose="02020603050405020304" pitchFamily="18" charset="0"/>
              </a:rPr>
              <a:t> (--) має такі самі форми і властивості, але діє як вказівка зменшення на 1.</a:t>
            </a:r>
          </a:p>
          <a:p>
            <a:endParaRPr lang="uk-UA" dirty="0"/>
          </a:p>
        </p:txBody>
      </p:sp>
    </p:spTree>
    <p:extLst>
      <p:ext uri="{BB962C8B-B14F-4D97-AF65-F5344CB8AC3E}">
        <p14:creationId xmlns:p14="http://schemas.microsoft.com/office/powerpoint/2010/main" val="155161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B84BAF-48E3-4966-93A9-F09F4187A034}"/>
              </a:ext>
            </a:extLst>
          </p:cNvPr>
          <p:cNvSpPr>
            <a:spLocks noGrp="1"/>
          </p:cNvSpPr>
          <p:nvPr>
            <p:ph type="title"/>
          </p:nvPr>
        </p:nvSpPr>
        <p:spPr>
          <a:xfrm>
            <a:off x="838200" y="365126"/>
            <a:ext cx="10515600" cy="429202"/>
          </a:xfrm>
        </p:spPr>
        <p:txBody>
          <a:bodyPr>
            <a:normAutofit fontScale="90000"/>
          </a:bodyPr>
          <a:lstStyle/>
          <a:p>
            <a:pPr algn="ctr"/>
            <a:r>
              <a:rPr lang="ru-RU" sz="3200" dirty="0" err="1">
                <a:latin typeface="Times New Roman" panose="02020603050405020304" pitchFamily="18" charset="0"/>
                <a:cs typeface="Times New Roman" panose="02020603050405020304" pitchFamily="18" charset="0"/>
              </a:rPr>
              <a:t>Пріоритети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операцій</a:t>
            </a:r>
            <a:r>
              <a:rPr lang="ru-RU" sz="3200" dirty="0">
                <a:latin typeface="Times New Roman" panose="02020603050405020304" pitchFamily="18" charset="0"/>
                <a:cs typeface="Times New Roman" panose="02020603050405020304" pitchFamily="18" charset="0"/>
              </a:rPr>
              <a:t> у С++</a:t>
            </a:r>
            <a:endParaRPr lang="uk-UA" sz="32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298A8E7F-9C42-4897-BCFD-2A3FCCB03E9B}"/>
              </a:ext>
            </a:extLst>
          </p:cNvPr>
          <p:cNvSpPr>
            <a:spLocks noGrp="1"/>
          </p:cNvSpPr>
          <p:nvPr>
            <p:ph idx="1"/>
          </p:nvPr>
        </p:nvSpPr>
        <p:spPr>
          <a:xfrm>
            <a:off x="838200" y="960582"/>
            <a:ext cx="10515600" cy="5216381"/>
          </a:xfrm>
        </p:spPr>
        <p:txBody>
          <a:bodyPr/>
          <a:lstStyle/>
          <a:p>
            <a:pPr marL="0" indent="0">
              <a:buNone/>
            </a:pPr>
            <a:r>
              <a:rPr lang="uk-UA" dirty="0">
                <a:latin typeface="Times New Roman" panose="02020603050405020304" pitchFamily="18" charset="0"/>
                <a:cs typeface="Times New Roman" panose="02020603050405020304" pitchFamily="18" charset="0"/>
              </a:rPr>
              <a:t>У таблиці наведено </a:t>
            </a:r>
            <a:r>
              <a:rPr lang="uk-UA" dirty="0" err="1">
                <a:latin typeface="Times New Roman" panose="02020603050405020304" pitchFamily="18" charset="0"/>
                <a:cs typeface="Times New Roman" panose="02020603050405020304" pitchFamily="18" charset="0"/>
              </a:rPr>
              <a:t>приорітети</a:t>
            </a:r>
            <a:r>
              <a:rPr lang="uk-UA" dirty="0">
                <a:latin typeface="Times New Roman" panose="02020603050405020304" pitchFamily="18" charset="0"/>
                <a:cs typeface="Times New Roman" panose="02020603050405020304" pitchFamily="18" charset="0"/>
              </a:rPr>
              <a:t> операцій С++. Чим менший номер пріоритету, тим вищий пріоритет. </a:t>
            </a:r>
            <a:endParaRPr lang="en-US" dirty="0">
              <a:latin typeface="Times New Roman" panose="02020603050405020304" pitchFamily="18" charset="0"/>
              <a:cs typeface="Times New Roman" panose="02020603050405020304" pitchFamily="18" charset="0"/>
            </a:endParaRPr>
          </a:p>
          <a:p>
            <a:pPr marL="0" indent="0">
              <a:buNone/>
            </a:pPr>
            <a:endParaRPr lang="uk-UA" dirty="0">
              <a:latin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D44F4B16-C136-4E25-8801-9FF88F6CD125}"/>
              </a:ext>
            </a:extLst>
          </p:cNvPr>
          <p:cNvPicPr>
            <a:picLocks noChangeAspect="1"/>
          </p:cNvPicPr>
          <p:nvPr/>
        </p:nvPicPr>
        <p:blipFill>
          <a:blip r:embed="rId2"/>
          <a:stretch>
            <a:fillRect/>
          </a:stretch>
        </p:blipFill>
        <p:spPr>
          <a:xfrm>
            <a:off x="1219200" y="1949958"/>
            <a:ext cx="9809017" cy="4542916"/>
          </a:xfrm>
          <a:prstGeom prst="rect">
            <a:avLst/>
          </a:prstGeom>
        </p:spPr>
      </p:pic>
    </p:spTree>
    <p:extLst>
      <p:ext uri="{BB962C8B-B14F-4D97-AF65-F5344CB8AC3E}">
        <p14:creationId xmlns:p14="http://schemas.microsoft.com/office/powerpoint/2010/main" val="452147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ADAE97-AF6B-4815-9EBE-932CD6D25D54}"/>
              </a:ext>
            </a:extLst>
          </p:cNvPr>
          <p:cNvSpPr>
            <a:spLocks noGrp="1"/>
          </p:cNvSpPr>
          <p:nvPr>
            <p:ph type="title"/>
          </p:nvPr>
        </p:nvSpPr>
        <p:spPr>
          <a:xfrm>
            <a:off x="838200" y="170874"/>
            <a:ext cx="10515600" cy="364547"/>
          </a:xfrm>
        </p:spPr>
        <p:txBody>
          <a:bodyPr>
            <a:normAutofit fontScale="90000"/>
          </a:bodyPr>
          <a:lstStyle/>
          <a:p>
            <a:pPr algn="ctr"/>
            <a:r>
              <a:rPr lang="uk-UA" sz="3200" dirty="0">
                <a:latin typeface="Times New Roman" panose="02020603050405020304" pitchFamily="18" charset="0"/>
                <a:cs typeface="Times New Roman" panose="02020603050405020304" pitchFamily="18" charset="0"/>
              </a:rPr>
              <a:t>Математичні функції</a:t>
            </a:r>
          </a:p>
        </p:txBody>
      </p:sp>
      <p:sp>
        <p:nvSpPr>
          <p:cNvPr id="3" name="Місце для вмісту 2">
            <a:extLst>
              <a:ext uri="{FF2B5EF4-FFF2-40B4-BE49-F238E27FC236}">
                <a16:creationId xmlns:a16="http://schemas.microsoft.com/office/drawing/2014/main" id="{39AA7A5D-F8EE-49FD-9E3A-C82C760A2538}"/>
              </a:ext>
            </a:extLst>
          </p:cNvPr>
          <p:cNvSpPr>
            <a:spLocks noGrp="1"/>
          </p:cNvSpPr>
          <p:nvPr>
            <p:ph idx="1"/>
          </p:nvPr>
        </p:nvSpPr>
        <p:spPr>
          <a:xfrm>
            <a:off x="483754" y="609600"/>
            <a:ext cx="11224491" cy="6077526"/>
          </a:xfrm>
        </p:spPr>
        <p:txBody>
          <a:bodyPr>
            <a:normAutofit fontScale="25000" lnSpcReduction="20000"/>
          </a:bodyPr>
          <a:lstStyle/>
          <a:p>
            <a:pPr marL="0" indent="0">
              <a:lnSpc>
                <a:spcPct val="120000"/>
              </a:lnSpc>
              <a:spcBef>
                <a:spcPts val="600"/>
              </a:spcBef>
              <a:buNone/>
            </a:pPr>
            <a:r>
              <a:rPr lang="uk-UA" sz="7200" dirty="0">
                <a:latin typeface="Times New Roman" panose="02020603050405020304" pitchFamily="18" charset="0"/>
                <a:cs typeface="Times New Roman" panose="02020603050405020304" pitchFamily="18" charset="0"/>
              </a:rPr>
              <a:t>Для складніших математичних дій (степінь, </a:t>
            </a:r>
            <a:r>
              <a:rPr lang="en-US" sz="7200" dirty="0">
                <a:latin typeface="Times New Roman" panose="02020603050405020304" pitchFamily="18" charset="0"/>
                <a:cs typeface="Times New Roman" panose="02020603050405020304" pitchFamily="18" charset="0"/>
              </a:rPr>
              <a:t>sin, cos, </a:t>
            </a:r>
            <a:r>
              <a:rPr lang="uk-UA" sz="7200" dirty="0">
                <a:latin typeface="Times New Roman" panose="02020603050405020304" pitchFamily="18" charset="0"/>
                <a:cs typeface="Times New Roman" panose="02020603050405020304" pitchFamily="18" charset="0"/>
              </a:rPr>
              <a:t>степінь, корінь, …) варто підключити бібліотеку «</a:t>
            </a:r>
            <a:r>
              <a:rPr lang="en-US" sz="7200" dirty="0" err="1">
                <a:latin typeface="Times New Roman" panose="02020603050405020304" pitchFamily="18" charset="0"/>
                <a:cs typeface="Times New Roman" panose="02020603050405020304" pitchFamily="18" charset="0"/>
              </a:rPr>
              <a:t>math.h</a:t>
            </a:r>
            <a:r>
              <a:rPr lang="en-US" sz="7200" dirty="0">
                <a:latin typeface="Times New Roman" panose="02020603050405020304" pitchFamily="18" charset="0"/>
                <a:cs typeface="Times New Roman" panose="02020603050405020304" pitchFamily="18" charset="0"/>
              </a:rPr>
              <a:t>» </a:t>
            </a:r>
            <a:r>
              <a:rPr lang="uk-UA" sz="7200" dirty="0">
                <a:latin typeface="Times New Roman" panose="02020603050405020304" pitchFamily="18" charset="0"/>
                <a:cs typeface="Times New Roman" panose="02020603050405020304" pitchFamily="18" charset="0"/>
              </a:rPr>
              <a:t>або «</a:t>
            </a:r>
            <a:r>
              <a:rPr lang="en-US" sz="7200" dirty="0" err="1">
                <a:latin typeface="Times New Roman" panose="02020603050405020304" pitchFamily="18" charset="0"/>
                <a:cs typeface="Times New Roman" panose="02020603050405020304" pitchFamily="18" charset="0"/>
              </a:rPr>
              <a:t>cmath</a:t>
            </a:r>
            <a:r>
              <a:rPr lang="en-US" sz="7200" dirty="0">
                <a:latin typeface="Times New Roman" panose="02020603050405020304" pitchFamily="18" charset="0"/>
                <a:cs typeface="Times New Roman" panose="02020603050405020304" pitchFamily="18" charset="0"/>
              </a:rPr>
              <a:t>». </a:t>
            </a:r>
            <a:r>
              <a:rPr lang="uk-UA" sz="7200" dirty="0">
                <a:latin typeface="Times New Roman" panose="02020603050405020304" pitchFamily="18" charset="0"/>
                <a:cs typeface="Times New Roman" panose="02020603050405020304" pitchFamily="18" charset="0"/>
              </a:rPr>
              <a:t>Тобто, потрібно на початку програми написати такий рядок: </a:t>
            </a:r>
          </a:p>
          <a:p>
            <a:pPr marL="0" indent="0">
              <a:lnSpc>
                <a:spcPct val="120000"/>
              </a:lnSpc>
              <a:spcBef>
                <a:spcPts val="600"/>
              </a:spcBef>
              <a:buNone/>
            </a:pPr>
            <a:r>
              <a:rPr lang="uk-UA" sz="7200" b="1" dirty="0">
                <a:solidFill>
                  <a:srgbClr val="C00000"/>
                </a:solidFill>
                <a:latin typeface="Times New Roman" panose="02020603050405020304" pitchFamily="18" charset="0"/>
                <a:cs typeface="Times New Roman" panose="02020603050405020304" pitchFamily="18" charset="0"/>
              </a:rPr>
              <a:t>«#</a:t>
            </a:r>
            <a:r>
              <a:rPr lang="en-US" sz="7200" b="1" dirty="0">
                <a:solidFill>
                  <a:srgbClr val="C00000"/>
                </a:solidFill>
                <a:latin typeface="Times New Roman" panose="02020603050405020304" pitchFamily="18" charset="0"/>
                <a:cs typeface="Times New Roman" panose="02020603050405020304" pitchFamily="18" charset="0"/>
              </a:rPr>
              <a:t>include &lt;</a:t>
            </a:r>
            <a:r>
              <a:rPr lang="en-US" sz="7200" b="1" dirty="0" err="1">
                <a:solidFill>
                  <a:srgbClr val="C00000"/>
                </a:solidFill>
                <a:latin typeface="Times New Roman" panose="02020603050405020304" pitchFamily="18" charset="0"/>
                <a:cs typeface="Times New Roman" panose="02020603050405020304" pitchFamily="18" charset="0"/>
              </a:rPr>
              <a:t>math.h</a:t>
            </a:r>
            <a:r>
              <a:rPr lang="en-US" sz="7200" b="1" dirty="0">
                <a:solidFill>
                  <a:srgbClr val="C00000"/>
                </a:solidFill>
                <a:latin typeface="Times New Roman" panose="02020603050405020304" pitchFamily="18" charset="0"/>
                <a:cs typeface="Times New Roman" panose="02020603050405020304" pitchFamily="18" charset="0"/>
              </a:rPr>
              <a:t>&gt;» </a:t>
            </a:r>
            <a:r>
              <a:rPr lang="uk-UA" sz="7200" b="1" dirty="0">
                <a:solidFill>
                  <a:srgbClr val="C00000"/>
                </a:solidFill>
                <a:latin typeface="Times New Roman" panose="02020603050405020304" pitchFamily="18" charset="0"/>
                <a:cs typeface="Times New Roman" panose="02020603050405020304" pitchFamily="18" charset="0"/>
              </a:rPr>
              <a:t>або «#</a:t>
            </a:r>
            <a:r>
              <a:rPr lang="en-US" sz="7200" b="1" dirty="0">
                <a:solidFill>
                  <a:srgbClr val="C00000"/>
                </a:solidFill>
                <a:latin typeface="Times New Roman" panose="02020603050405020304" pitchFamily="18" charset="0"/>
                <a:cs typeface="Times New Roman" panose="02020603050405020304" pitchFamily="18" charset="0"/>
              </a:rPr>
              <a:t>include &lt;</a:t>
            </a:r>
            <a:r>
              <a:rPr lang="en-US" sz="7200" b="1" dirty="0" err="1">
                <a:solidFill>
                  <a:srgbClr val="C00000"/>
                </a:solidFill>
                <a:latin typeface="Times New Roman" panose="02020603050405020304" pitchFamily="18" charset="0"/>
                <a:cs typeface="Times New Roman" panose="02020603050405020304" pitchFamily="18" charset="0"/>
              </a:rPr>
              <a:t>cmath</a:t>
            </a:r>
            <a:r>
              <a:rPr lang="en-US" sz="7200" b="1" dirty="0">
                <a:solidFill>
                  <a:srgbClr val="C00000"/>
                </a:solidFill>
                <a:latin typeface="Times New Roman" panose="02020603050405020304" pitchFamily="18" charset="0"/>
                <a:cs typeface="Times New Roman" panose="02020603050405020304" pitchFamily="18" charset="0"/>
              </a:rPr>
              <a:t>&gt;»</a:t>
            </a:r>
            <a:endParaRPr lang="uk-UA" sz="7200" b="1" dirty="0">
              <a:solidFill>
                <a:srgbClr val="C00000"/>
              </a:solidFill>
              <a:latin typeface="Times New Roman" panose="02020603050405020304" pitchFamily="18" charset="0"/>
              <a:cs typeface="Times New Roman" panose="02020603050405020304" pitchFamily="18" charset="0"/>
            </a:endParaRPr>
          </a:p>
          <a:p>
            <a:pPr marL="0" indent="0">
              <a:lnSpc>
                <a:spcPct val="120000"/>
              </a:lnSpc>
              <a:spcBef>
                <a:spcPts val="600"/>
              </a:spcBef>
              <a:buNone/>
            </a:pPr>
            <a:r>
              <a:rPr lang="uk-UA" sz="7200" b="1" dirty="0">
                <a:solidFill>
                  <a:srgbClr val="C00000"/>
                </a:solidFill>
                <a:latin typeface="Times New Roman" panose="02020603050405020304" pitchFamily="18" charset="0"/>
                <a:cs typeface="Times New Roman" panose="02020603050405020304" pitchFamily="18" charset="0"/>
              </a:rPr>
              <a:t> Математичні функції приймають аргументи (зазвичай типу </a:t>
            </a:r>
            <a:r>
              <a:rPr lang="en-US" sz="7200" b="1" dirty="0">
                <a:solidFill>
                  <a:srgbClr val="C00000"/>
                </a:solidFill>
                <a:latin typeface="Times New Roman" panose="02020603050405020304" pitchFamily="18" charset="0"/>
                <a:cs typeface="Times New Roman" panose="02020603050405020304" pitchFamily="18" charset="0"/>
              </a:rPr>
              <a:t>double </a:t>
            </a:r>
            <a:r>
              <a:rPr lang="uk-UA" sz="7200" b="1" dirty="0">
                <a:solidFill>
                  <a:srgbClr val="C00000"/>
                </a:solidFill>
                <a:latin typeface="Times New Roman" panose="02020603050405020304" pitchFamily="18" charset="0"/>
                <a:cs typeface="Times New Roman" panose="02020603050405020304" pitchFamily="18" charset="0"/>
              </a:rPr>
              <a:t>або </a:t>
            </a:r>
            <a:r>
              <a:rPr lang="en-US" sz="7200" b="1" dirty="0">
                <a:solidFill>
                  <a:srgbClr val="C00000"/>
                </a:solidFill>
                <a:latin typeface="Times New Roman" panose="02020603050405020304" pitchFamily="18" charset="0"/>
                <a:cs typeface="Times New Roman" panose="02020603050405020304" pitchFamily="18" charset="0"/>
              </a:rPr>
              <a:t>float) </a:t>
            </a:r>
            <a:r>
              <a:rPr lang="uk-UA" sz="7200" b="1" dirty="0">
                <a:solidFill>
                  <a:srgbClr val="C00000"/>
                </a:solidFill>
                <a:latin typeface="Times New Roman" panose="02020603050405020304" pitchFamily="18" charset="0"/>
                <a:cs typeface="Times New Roman" panose="02020603050405020304" pitchFamily="18" charset="0"/>
              </a:rPr>
              <a:t>і повертають значення.</a:t>
            </a:r>
          </a:p>
          <a:p>
            <a:pPr marL="0" indent="0">
              <a:lnSpc>
                <a:spcPct val="170000"/>
              </a:lnSpc>
              <a:spcBef>
                <a:spcPts val="0"/>
              </a:spcBef>
              <a:buNone/>
            </a:pPr>
            <a:r>
              <a:rPr lang="en-US" sz="6400" b="1" dirty="0">
                <a:latin typeface="Times New Roman" panose="02020603050405020304" pitchFamily="18" charset="0"/>
                <a:cs typeface="Times New Roman" panose="02020603050405020304" pitchFamily="18" charset="0"/>
              </a:rPr>
              <a:t>«abs(</a:t>
            </a:r>
            <a:r>
              <a:rPr lang="uk-UA" sz="6400" b="1" dirty="0">
                <a:latin typeface="Times New Roman" panose="02020603050405020304" pitchFamily="18" charset="0"/>
                <a:cs typeface="Times New Roman" panose="02020603050405020304" pitchFamily="18" charset="0"/>
              </a:rPr>
              <a:t>х)» - функція повертає абсолютне значення «х». Тобто, це є модуль. В результаті ми отримаємо число з додатним знаком: «</a:t>
            </a:r>
            <a:r>
              <a:rPr lang="en-US" sz="6400" b="1" dirty="0">
                <a:latin typeface="Times New Roman" panose="02020603050405020304" pitchFamily="18" charset="0"/>
                <a:cs typeface="Times New Roman" panose="02020603050405020304" pitchFamily="18" charset="0"/>
              </a:rPr>
              <a:t>abs(3) = 3», «abs(-5) = 5».</a:t>
            </a:r>
          </a:p>
          <a:p>
            <a:pPr marL="0" indent="0">
              <a:lnSpc>
                <a:spcPct val="170000"/>
              </a:lnSpc>
              <a:spcBef>
                <a:spcPts val="0"/>
              </a:spcBef>
              <a:buNone/>
            </a:pPr>
            <a:r>
              <a:rPr lang="en-US" sz="6400" b="1" dirty="0">
                <a:latin typeface="Times New Roman" panose="02020603050405020304" pitchFamily="18" charset="0"/>
                <a:cs typeface="Times New Roman" panose="02020603050405020304" pitchFamily="18" charset="0"/>
              </a:rPr>
              <a:t>• «fabs(x)» - </a:t>
            </a:r>
            <a:r>
              <a:rPr lang="uk-UA" sz="6400" b="1" dirty="0">
                <a:latin typeface="Times New Roman" panose="02020603050405020304" pitchFamily="18" charset="0"/>
                <a:cs typeface="Times New Roman" panose="02020603050405020304" pitchFamily="18" charset="0"/>
              </a:rPr>
              <a:t>функція повертає абсолютне значення числа з плаваючою крапкою.</a:t>
            </a:r>
          </a:p>
          <a:p>
            <a:pPr marL="0" indent="0">
              <a:lnSpc>
                <a:spcPct val="170000"/>
              </a:lnSpc>
              <a:spcBef>
                <a:spcPts val="0"/>
              </a:spcBef>
              <a:buNone/>
            </a:pPr>
            <a:r>
              <a:rPr lang="uk-UA" sz="6400" b="1" dirty="0">
                <a:latin typeface="Times New Roman" panose="02020603050405020304" pitchFamily="18" charset="0"/>
                <a:cs typeface="Times New Roman" panose="02020603050405020304" pitchFamily="18" charset="0"/>
              </a:rPr>
              <a:t>• «</a:t>
            </a:r>
            <a:r>
              <a:rPr lang="en-US" sz="6400" b="1" dirty="0">
                <a:latin typeface="Times New Roman" panose="02020603050405020304" pitchFamily="18" charset="0"/>
                <a:cs typeface="Times New Roman" panose="02020603050405020304" pitchFamily="18" charset="0"/>
              </a:rPr>
              <a:t>sin(x)» - </a:t>
            </a:r>
            <a:r>
              <a:rPr lang="uk-UA" sz="6400" b="1" dirty="0">
                <a:latin typeface="Times New Roman" panose="02020603050405020304" pitchFamily="18" charset="0"/>
                <a:cs typeface="Times New Roman" panose="02020603050405020304" pitchFamily="18" charset="0"/>
              </a:rPr>
              <a:t>приймає радіальну міру кута та знаходить його синус.</a:t>
            </a:r>
          </a:p>
          <a:p>
            <a:pPr marL="0" indent="0">
              <a:lnSpc>
                <a:spcPct val="170000"/>
              </a:lnSpc>
              <a:spcBef>
                <a:spcPts val="0"/>
              </a:spcBef>
              <a:buNone/>
            </a:pPr>
            <a:r>
              <a:rPr lang="uk-UA" sz="6400" b="1" dirty="0">
                <a:latin typeface="Times New Roman" panose="02020603050405020304" pitchFamily="18" charset="0"/>
                <a:cs typeface="Times New Roman" panose="02020603050405020304" pitchFamily="18" charset="0"/>
              </a:rPr>
              <a:t>• «</a:t>
            </a:r>
            <a:r>
              <a:rPr lang="en-US" sz="6400" b="1" dirty="0">
                <a:latin typeface="Times New Roman" panose="02020603050405020304" pitchFamily="18" charset="0"/>
                <a:cs typeface="Times New Roman" panose="02020603050405020304" pitchFamily="18" charset="0"/>
              </a:rPr>
              <a:t>cos(x)» - </a:t>
            </a:r>
            <a:r>
              <a:rPr lang="uk-UA" sz="6400" b="1" dirty="0">
                <a:latin typeface="Times New Roman" panose="02020603050405020304" pitchFamily="18" charset="0"/>
                <a:cs typeface="Times New Roman" panose="02020603050405020304" pitchFamily="18" charset="0"/>
              </a:rPr>
              <a:t>приймає радіальну міру кута та знаходить його косинус.</a:t>
            </a:r>
          </a:p>
          <a:p>
            <a:pPr marL="0" indent="0">
              <a:lnSpc>
                <a:spcPct val="170000"/>
              </a:lnSpc>
              <a:spcBef>
                <a:spcPts val="0"/>
              </a:spcBef>
              <a:buNone/>
            </a:pPr>
            <a:r>
              <a:rPr lang="uk-UA" sz="6400" b="1" dirty="0">
                <a:latin typeface="Times New Roman" panose="02020603050405020304" pitchFamily="18" charset="0"/>
                <a:cs typeface="Times New Roman" panose="02020603050405020304" pitchFamily="18" charset="0"/>
              </a:rPr>
              <a:t>• «</a:t>
            </a:r>
            <a:r>
              <a:rPr lang="en-US" sz="6400" b="1" dirty="0">
                <a:latin typeface="Times New Roman" panose="02020603050405020304" pitchFamily="18" charset="0"/>
                <a:cs typeface="Times New Roman" panose="02020603050405020304" pitchFamily="18" charset="0"/>
              </a:rPr>
              <a:t>pow(x, y)» - </a:t>
            </a:r>
            <a:r>
              <a:rPr lang="uk-UA" sz="6400" b="1" dirty="0">
                <a:latin typeface="Times New Roman" panose="02020603050405020304" pitchFamily="18" charset="0"/>
                <a:cs typeface="Times New Roman" panose="02020603050405020304" pitchFamily="18" charset="0"/>
              </a:rPr>
              <a:t>піднімає число «х» в степінь «у». «</a:t>
            </a:r>
            <a:r>
              <a:rPr lang="en-US" sz="6400" b="1" dirty="0">
                <a:latin typeface="Times New Roman" panose="02020603050405020304" pitchFamily="18" charset="0"/>
                <a:cs typeface="Times New Roman" panose="02020603050405020304" pitchFamily="18" charset="0"/>
              </a:rPr>
              <a:t>pow(2, 3) = 23 = 8».</a:t>
            </a:r>
          </a:p>
          <a:p>
            <a:pPr marL="0" indent="0">
              <a:lnSpc>
                <a:spcPct val="170000"/>
              </a:lnSpc>
              <a:spcBef>
                <a:spcPts val="0"/>
              </a:spcBef>
              <a:buNone/>
            </a:pPr>
            <a:r>
              <a:rPr lang="en-US" sz="6400" b="1" dirty="0">
                <a:latin typeface="Times New Roman" panose="02020603050405020304" pitchFamily="18" charset="0"/>
                <a:cs typeface="Times New Roman" panose="02020603050405020304" pitchFamily="18" charset="0"/>
              </a:rPr>
              <a:t>• «sqrt(x)» - </a:t>
            </a:r>
            <a:r>
              <a:rPr lang="uk-UA" sz="6400" b="1" dirty="0">
                <a:latin typeface="Times New Roman" panose="02020603050405020304" pitchFamily="18" charset="0"/>
                <a:cs typeface="Times New Roman" panose="02020603050405020304" pitchFamily="18" charset="0"/>
              </a:rPr>
              <a:t>добуває корінь квадратний з «х». «</a:t>
            </a:r>
            <a:r>
              <a:rPr lang="en-US" sz="6400" b="1" dirty="0">
                <a:latin typeface="Times New Roman" panose="02020603050405020304" pitchFamily="18" charset="0"/>
                <a:cs typeface="Times New Roman" panose="02020603050405020304" pitchFamily="18" charset="0"/>
              </a:rPr>
              <a:t>sqrt(25) = √25 = 5».</a:t>
            </a:r>
          </a:p>
          <a:p>
            <a:pPr marL="0" indent="0">
              <a:lnSpc>
                <a:spcPct val="170000"/>
              </a:lnSpc>
              <a:spcBef>
                <a:spcPts val="0"/>
              </a:spcBef>
              <a:buNone/>
            </a:pPr>
            <a:r>
              <a:rPr lang="en-US" sz="6400" b="1" dirty="0">
                <a:latin typeface="Times New Roman" panose="02020603050405020304" pitchFamily="18" charset="0"/>
                <a:cs typeface="Times New Roman" panose="02020603050405020304" pitchFamily="18" charset="0"/>
              </a:rPr>
              <a:t>• «</a:t>
            </a:r>
            <a:r>
              <a:rPr lang="en-US" sz="6400" b="1" dirty="0" err="1">
                <a:latin typeface="Times New Roman" panose="02020603050405020304" pitchFamily="18" charset="0"/>
                <a:cs typeface="Times New Roman" panose="02020603050405020304" pitchFamily="18" charset="0"/>
              </a:rPr>
              <a:t>cbrt</a:t>
            </a:r>
            <a:r>
              <a:rPr lang="en-US" sz="6400" b="1" dirty="0">
                <a:latin typeface="Times New Roman" panose="02020603050405020304" pitchFamily="18" charset="0"/>
                <a:cs typeface="Times New Roman" panose="02020603050405020304" pitchFamily="18" charset="0"/>
              </a:rPr>
              <a:t>(</a:t>
            </a:r>
            <a:r>
              <a:rPr lang="uk-UA" sz="6400" b="1" dirty="0">
                <a:latin typeface="Times New Roman" panose="02020603050405020304" pitchFamily="18" charset="0"/>
                <a:cs typeface="Times New Roman" panose="02020603050405020304" pitchFamily="18" charset="0"/>
              </a:rPr>
              <a:t>х)» - добуває корінь кубічний з числа «х».</a:t>
            </a:r>
          </a:p>
          <a:p>
            <a:pPr marL="0" indent="0">
              <a:lnSpc>
                <a:spcPct val="170000"/>
              </a:lnSpc>
              <a:spcBef>
                <a:spcPts val="0"/>
              </a:spcBef>
              <a:buNone/>
            </a:pPr>
            <a:r>
              <a:rPr lang="uk-UA" sz="6400" b="1" dirty="0">
                <a:latin typeface="Times New Roman" panose="02020603050405020304" pitchFamily="18" charset="0"/>
                <a:cs typeface="Times New Roman" panose="02020603050405020304" pitchFamily="18" charset="0"/>
              </a:rPr>
              <a:t>• «</a:t>
            </a:r>
            <a:r>
              <a:rPr lang="en-US" sz="6400" b="1" dirty="0">
                <a:latin typeface="Times New Roman" panose="02020603050405020304" pitchFamily="18" charset="0"/>
                <a:cs typeface="Times New Roman" panose="02020603050405020304" pitchFamily="18" charset="0"/>
              </a:rPr>
              <a:t>ceil(x)» - </a:t>
            </a:r>
            <a:r>
              <a:rPr lang="uk-UA" sz="6400" b="1" dirty="0">
                <a:latin typeface="Times New Roman" panose="02020603050405020304" pitchFamily="18" charset="0"/>
                <a:cs typeface="Times New Roman" panose="02020603050405020304" pitchFamily="18" charset="0"/>
              </a:rPr>
              <a:t>округлення до найближчого цілого числа в більшу сторону. «</a:t>
            </a:r>
            <a:r>
              <a:rPr lang="en-US" sz="6400" b="1" dirty="0">
                <a:latin typeface="Times New Roman" panose="02020603050405020304" pitchFamily="18" charset="0"/>
                <a:cs typeface="Times New Roman" panose="02020603050405020304" pitchFamily="18" charset="0"/>
              </a:rPr>
              <a:t>ceil(4.2) = 5», «ceil(4.6) = 5».</a:t>
            </a:r>
          </a:p>
          <a:p>
            <a:pPr marL="0" indent="0">
              <a:lnSpc>
                <a:spcPct val="170000"/>
              </a:lnSpc>
              <a:spcBef>
                <a:spcPts val="0"/>
              </a:spcBef>
              <a:buNone/>
            </a:pPr>
            <a:r>
              <a:rPr lang="en-US" sz="6400" b="1" dirty="0">
                <a:latin typeface="Times New Roman" panose="02020603050405020304" pitchFamily="18" charset="0"/>
                <a:cs typeface="Times New Roman" panose="02020603050405020304" pitchFamily="18" charset="0"/>
              </a:rPr>
              <a:t>• «floor(x)» - </a:t>
            </a:r>
            <a:r>
              <a:rPr lang="uk-UA" sz="6400" b="1" dirty="0">
                <a:latin typeface="Times New Roman" panose="02020603050405020304" pitchFamily="18" charset="0"/>
                <a:cs typeface="Times New Roman" panose="02020603050405020304" pitchFamily="18" charset="0"/>
              </a:rPr>
              <a:t>округлення до найближчого цілого числа в меншу сторону. «</a:t>
            </a:r>
            <a:r>
              <a:rPr lang="en-US" sz="6400" b="1" dirty="0">
                <a:latin typeface="Times New Roman" panose="02020603050405020304" pitchFamily="18" charset="0"/>
                <a:cs typeface="Times New Roman" panose="02020603050405020304" pitchFamily="18" charset="0"/>
              </a:rPr>
              <a:t>floor(4.2) = 4», «floor(4.6) = 4».</a:t>
            </a:r>
          </a:p>
          <a:p>
            <a:pPr marL="0" indent="0">
              <a:lnSpc>
                <a:spcPct val="170000"/>
              </a:lnSpc>
              <a:spcBef>
                <a:spcPts val="0"/>
              </a:spcBef>
              <a:buNone/>
            </a:pPr>
            <a:r>
              <a:rPr lang="en-US" sz="6400" b="1" dirty="0">
                <a:latin typeface="Times New Roman" panose="02020603050405020304" pitchFamily="18" charset="0"/>
                <a:cs typeface="Times New Roman" panose="02020603050405020304" pitchFamily="18" charset="0"/>
              </a:rPr>
              <a:t>• «round(</a:t>
            </a:r>
            <a:r>
              <a:rPr lang="uk-UA" sz="6400" b="1" dirty="0">
                <a:latin typeface="Times New Roman" panose="02020603050405020304" pitchFamily="18" charset="0"/>
                <a:cs typeface="Times New Roman" panose="02020603050405020304" pitchFamily="18" charset="0"/>
              </a:rPr>
              <a:t>х)» - округлення до цілого числа за правилами. «</a:t>
            </a:r>
            <a:r>
              <a:rPr lang="en-US" sz="6400" b="1" dirty="0">
                <a:latin typeface="Times New Roman" panose="02020603050405020304" pitchFamily="18" charset="0"/>
                <a:cs typeface="Times New Roman" panose="02020603050405020304" pitchFamily="18" charset="0"/>
              </a:rPr>
              <a:t>round(4.2) = 4», «round(4.6) = 5».</a:t>
            </a:r>
          </a:p>
          <a:p>
            <a:pPr marL="0" indent="0">
              <a:lnSpc>
                <a:spcPct val="170000"/>
              </a:lnSpc>
              <a:spcBef>
                <a:spcPts val="0"/>
              </a:spcBef>
              <a:buNone/>
            </a:pPr>
            <a:r>
              <a:rPr lang="en-US" sz="6400" b="1" dirty="0">
                <a:latin typeface="Times New Roman" panose="02020603050405020304" pitchFamily="18" charset="0"/>
                <a:cs typeface="Times New Roman" panose="02020603050405020304" pitchFamily="18" charset="0"/>
              </a:rPr>
              <a:t>• «exp(</a:t>
            </a:r>
            <a:r>
              <a:rPr lang="uk-UA" sz="6400" b="1" dirty="0">
                <a:latin typeface="Times New Roman" panose="02020603050405020304" pitchFamily="18" charset="0"/>
                <a:cs typeface="Times New Roman" panose="02020603050405020304" pitchFamily="18" charset="0"/>
              </a:rPr>
              <a:t>х)» - обчислення експоненти числа «х».</a:t>
            </a:r>
          </a:p>
          <a:p>
            <a:pPr marL="0" indent="0">
              <a:lnSpc>
                <a:spcPct val="170000"/>
              </a:lnSpc>
              <a:spcBef>
                <a:spcPts val="0"/>
              </a:spcBef>
              <a:buNone/>
            </a:pPr>
            <a:r>
              <a:rPr lang="uk-UA" sz="6400" b="1" dirty="0">
                <a:latin typeface="Times New Roman" panose="02020603050405020304" pitchFamily="18" charset="0"/>
                <a:cs typeface="Times New Roman" panose="02020603050405020304" pitchFamily="18" charset="0"/>
              </a:rPr>
              <a:t>• «</a:t>
            </a:r>
            <a:r>
              <a:rPr lang="en-US" sz="6400" b="1" dirty="0">
                <a:latin typeface="Times New Roman" panose="02020603050405020304" pitchFamily="18" charset="0"/>
                <a:cs typeface="Times New Roman" panose="02020603050405020304" pitchFamily="18" charset="0"/>
              </a:rPr>
              <a:t>log(x)» - </a:t>
            </a:r>
            <a:r>
              <a:rPr lang="uk-UA" sz="6400" b="1" dirty="0">
                <a:latin typeface="Times New Roman" panose="02020603050405020304" pitchFamily="18" charset="0"/>
                <a:cs typeface="Times New Roman" panose="02020603050405020304" pitchFamily="18" charset="0"/>
              </a:rPr>
              <a:t>логарифм натуральний (логарифм з основою експонента) від числа «х».</a:t>
            </a:r>
          </a:p>
        </p:txBody>
      </p:sp>
    </p:spTree>
    <p:extLst>
      <p:ext uri="{BB962C8B-B14F-4D97-AF65-F5344CB8AC3E}">
        <p14:creationId xmlns:p14="http://schemas.microsoft.com/office/powerpoint/2010/main" val="3084669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266B84-76E4-4C9A-872C-5448ADF9CA97}"/>
              </a:ext>
            </a:extLst>
          </p:cNvPr>
          <p:cNvSpPr>
            <a:spLocks noGrp="1"/>
          </p:cNvSpPr>
          <p:nvPr>
            <p:ph type="title"/>
          </p:nvPr>
        </p:nvSpPr>
        <p:spPr>
          <a:xfrm>
            <a:off x="838200" y="365125"/>
            <a:ext cx="10515600" cy="650875"/>
          </a:xfrm>
        </p:spPr>
        <p:txBody>
          <a:bodyPr>
            <a:normAutofit fontScale="90000"/>
          </a:bodyPr>
          <a:lstStyle/>
          <a:p>
            <a:br>
              <a:rPr lang="ru-RU" dirty="0"/>
            </a:br>
            <a:r>
              <a:rPr lang="ru-RU" dirty="0" err="1"/>
              <a:t>Що</a:t>
            </a:r>
            <a:r>
              <a:rPr lang="ru-RU" dirty="0"/>
              <a:t> </a:t>
            </a:r>
            <a:r>
              <a:rPr lang="ru-RU" dirty="0" err="1"/>
              <a:t>таке</a:t>
            </a:r>
            <a:r>
              <a:rPr lang="ru-RU" dirty="0"/>
              <a:t> C++?</a:t>
            </a:r>
            <a:br>
              <a:rPr lang="ru-RU" dirty="0"/>
            </a:br>
            <a:endParaRPr lang="uk-UA" dirty="0"/>
          </a:p>
        </p:txBody>
      </p:sp>
      <p:sp>
        <p:nvSpPr>
          <p:cNvPr id="3" name="Місце для вмісту 2">
            <a:extLst>
              <a:ext uri="{FF2B5EF4-FFF2-40B4-BE49-F238E27FC236}">
                <a16:creationId xmlns:a16="http://schemas.microsoft.com/office/drawing/2014/main" id="{964C111F-99E6-4201-A5DE-0FDA52DDD396}"/>
              </a:ext>
            </a:extLst>
          </p:cNvPr>
          <p:cNvSpPr>
            <a:spLocks noGrp="1"/>
          </p:cNvSpPr>
          <p:nvPr>
            <p:ph idx="1"/>
          </p:nvPr>
        </p:nvSpPr>
        <p:spPr>
          <a:xfrm>
            <a:off x="549564" y="1160606"/>
            <a:ext cx="10515600" cy="5138593"/>
          </a:xfrm>
        </p:spPr>
        <p:txBody>
          <a:bodyPr>
            <a:normAutofit fontScale="55000" lnSpcReduction="20000"/>
          </a:bodyPr>
          <a:lstStyle/>
          <a:p>
            <a:pPr marL="0" indent="0">
              <a:lnSpc>
                <a:spcPct val="120000"/>
              </a:lnSpc>
              <a:buNone/>
            </a:pPr>
            <a:r>
              <a:rPr lang="ru-RU" sz="3600" b="1" dirty="0">
                <a:latin typeface="Times New Roman" panose="02020603050405020304" pitchFamily="18" charset="0"/>
                <a:cs typeface="Times New Roman" panose="02020603050405020304" pitchFamily="18" charset="0"/>
              </a:rPr>
              <a:t>C++</a:t>
            </a:r>
            <a:r>
              <a:rPr lang="ru-RU" sz="3600" dirty="0">
                <a:latin typeface="Times New Roman" panose="02020603050405020304" pitchFamily="18" charset="0"/>
                <a:cs typeface="Times New Roman" panose="02020603050405020304" pitchFamily="18" charset="0"/>
              </a:rPr>
              <a:t> – </a:t>
            </a:r>
            <a:r>
              <a:rPr lang="ru-RU" sz="3600" dirty="0" err="1">
                <a:latin typeface="Times New Roman" panose="02020603050405020304" pitchFamily="18" charset="0"/>
                <a:cs typeface="Times New Roman" panose="02020603050405020304" pitchFamily="18" charset="0"/>
              </a:rPr>
              <a:t>це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кросплатформна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мова</a:t>
            </a:r>
            <a:r>
              <a:rPr lang="ru-RU" sz="3600" dirty="0">
                <a:latin typeface="Times New Roman" panose="02020603050405020304" pitchFamily="18" charset="0"/>
                <a:cs typeface="Times New Roman" panose="02020603050405020304" pitchFamily="18" charset="0"/>
              </a:rPr>
              <a:t>, яку </a:t>
            </a:r>
            <a:r>
              <a:rPr lang="ru-RU" sz="3600" dirty="0" err="1">
                <a:latin typeface="Times New Roman" panose="02020603050405020304" pitchFamily="18" charset="0"/>
                <a:cs typeface="Times New Roman" panose="02020603050405020304" pitchFamily="18" charset="0"/>
              </a:rPr>
              <a:t>можна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використовувати</a:t>
            </a:r>
            <a:r>
              <a:rPr lang="ru-RU" sz="3600" dirty="0">
                <a:latin typeface="Times New Roman" panose="02020603050405020304" pitchFamily="18" charset="0"/>
                <a:cs typeface="Times New Roman" panose="02020603050405020304" pitchFamily="18" charset="0"/>
              </a:rPr>
              <a:t> для </a:t>
            </a:r>
            <a:r>
              <a:rPr lang="ru-RU" sz="3600" dirty="0" err="1">
                <a:latin typeface="Times New Roman" panose="02020603050405020304" pitchFamily="18" charset="0"/>
                <a:cs typeface="Times New Roman" panose="02020603050405020304" pitchFamily="18" charset="0"/>
              </a:rPr>
              <a:t>створення</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високопродуктивних</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програм</a:t>
            </a:r>
            <a:r>
              <a:rPr lang="ru-RU" sz="3600" dirty="0">
                <a:latin typeface="Times New Roman" panose="02020603050405020304" pitchFamily="18" charset="0"/>
                <a:cs typeface="Times New Roman" panose="02020603050405020304" pitchFamily="18" charset="0"/>
              </a:rPr>
              <a:t>.</a:t>
            </a:r>
          </a:p>
          <a:p>
            <a:pPr marL="0" indent="0">
              <a:lnSpc>
                <a:spcPct val="120000"/>
              </a:lnSpc>
              <a:buNone/>
            </a:pPr>
            <a:r>
              <a:rPr lang="ru-RU" sz="3600" b="1" dirty="0">
                <a:latin typeface="Times New Roman" panose="02020603050405020304" pitchFamily="18" charset="0"/>
                <a:cs typeface="Times New Roman" panose="02020603050405020304" pitchFamily="18" charset="0"/>
              </a:rPr>
              <a:t>C++</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була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розроблена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hlinkClick r:id="rId2"/>
              </a:rPr>
              <a:t>Б’ярне</a:t>
            </a:r>
            <a:r>
              <a:rPr lang="ru-RU" sz="3600" dirty="0">
                <a:latin typeface="Times New Roman" panose="02020603050405020304" pitchFamily="18" charset="0"/>
                <a:cs typeface="Times New Roman" panose="02020603050405020304" pitchFamily="18" charset="0"/>
                <a:hlinkClick r:id="rId2"/>
              </a:rPr>
              <a:t> Страуструпом</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вперше</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випущена</a:t>
            </a:r>
            <a:r>
              <a:rPr lang="ru-RU" sz="3600" dirty="0">
                <a:latin typeface="Times New Roman" panose="02020603050405020304" pitchFamily="18" charset="0"/>
                <a:cs typeface="Times New Roman" panose="02020603050405020304" pitchFamily="18" charset="0"/>
              </a:rPr>
              <a:t> у 1985 </a:t>
            </a:r>
            <a:r>
              <a:rPr lang="ru-RU" sz="3600" dirty="0" err="1">
                <a:latin typeface="Times New Roman" panose="02020603050405020304" pitchFamily="18" charset="0"/>
                <a:cs typeface="Times New Roman" panose="02020603050405020304" pitchFamily="18" charset="0"/>
              </a:rPr>
              <a:t>році</a:t>
            </a:r>
            <a:r>
              <a:rPr lang="ru-RU" sz="3600" dirty="0">
                <a:latin typeface="Times New Roman" panose="02020603050405020304" pitchFamily="18" charset="0"/>
                <a:cs typeface="Times New Roman" panose="02020603050405020304" pitchFamily="18" charset="0"/>
              </a:rPr>
              <a:t> як </a:t>
            </a:r>
            <a:r>
              <a:rPr lang="ru-RU" sz="3600" dirty="0" err="1">
                <a:latin typeface="Times New Roman" panose="02020603050405020304" pitchFamily="18" charset="0"/>
                <a:cs typeface="Times New Roman" panose="02020603050405020304" pitchFamily="18" charset="0"/>
              </a:rPr>
              <a:t>розширення</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hlinkClick r:id="rId3" tooltip="Перейти в розділ вивчення мови С"/>
              </a:rPr>
              <a:t>мови</a:t>
            </a:r>
            <a:r>
              <a:rPr lang="ru-RU" sz="3600" dirty="0">
                <a:latin typeface="Times New Roman" panose="02020603050405020304" pitchFamily="18" charset="0"/>
                <a:cs typeface="Times New Roman" panose="02020603050405020304" pitchFamily="18" charset="0"/>
                <a:hlinkClick r:id="rId3" tooltip="Перейти в розділ вивчення мови С"/>
              </a:rPr>
              <a:t> </a:t>
            </a:r>
            <a:r>
              <a:rPr lang="ru-RU" sz="3600" dirty="0" err="1">
                <a:latin typeface="Times New Roman" panose="02020603050405020304" pitchFamily="18" charset="0"/>
                <a:cs typeface="Times New Roman" panose="02020603050405020304" pitchFamily="18" charset="0"/>
                <a:hlinkClick r:id="rId3" tooltip="Перейти в розділ вивчення мови С"/>
              </a:rPr>
              <a:t>програмування</a:t>
            </a:r>
            <a:r>
              <a:rPr lang="ru-RU" sz="3600" dirty="0">
                <a:latin typeface="Times New Roman" panose="02020603050405020304" pitchFamily="18" charset="0"/>
                <a:cs typeface="Times New Roman" panose="02020603050405020304" pitchFamily="18" charset="0"/>
                <a:hlinkClick r:id="rId3" tooltip="Перейти в розділ вивчення мови С"/>
              </a:rPr>
              <a:t> C</a:t>
            </a:r>
            <a:r>
              <a:rPr lang="ru-RU" sz="3600" dirty="0">
                <a:latin typeface="Times New Roman" panose="02020603050405020304" pitchFamily="18" charset="0"/>
                <a:cs typeface="Times New Roman" panose="02020603050405020304" pitchFamily="18" charset="0"/>
              </a:rPr>
              <a:t>.</a:t>
            </a:r>
          </a:p>
          <a:p>
            <a:pPr marL="0" indent="0">
              <a:lnSpc>
                <a:spcPct val="120000"/>
              </a:lnSpc>
              <a:buNone/>
            </a:pPr>
            <a:r>
              <a:rPr lang="ru-RU" sz="3600" b="1" dirty="0">
                <a:latin typeface="Times New Roman" panose="02020603050405020304" pitchFamily="18" charset="0"/>
                <a:cs typeface="Times New Roman" panose="02020603050405020304" pitchFamily="18" charset="0"/>
              </a:rPr>
              <a:t>C++</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дає</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програмістам</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високий</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рівень</a:t>
            </a:r>
            <a:r>
              <a:rPr lang="ru-RU" sz="3600" dirty="0">
                <a:latin typeface="Times New Roman" panose="02020603050405020304" pitchFamily="18" charset="0"/>
                <a:cs typeface="Times New Roman" panose="02020603050405020304" pitchFamily="18" charset="0"/>
              </a:rPr>
              <a:t> контролю над </a:t>
            </a:r>
            <a:r>
              <a:rPr lang="ru-RU" sz="3600" dirty="0" err="1">
                <a:latin typeface="Times New Roman" panose="02020603050405020304" pitchFamily="18" charset="0"/>
                <a:cs typeface="Times New Roman" panose="02020603050405020304" pitchFamily="18" charset="0"/>
              </a:rPr>
              <a:t>системними</a:t>
            </a:r>
            <a:r>
              <a:rPr lang="ru-RU" sz="3600" dirty="0">
                <a:latin typeface="Times New Roman" panose="02020603050405020304" pitchFamily="18" charset="0"/>
                <a:cs typeface="Times New Roman" panose="02020603050405020304" pitchFamily="18" charset="0"/>
              </a:rPr>
              <a:t> ресурсами та </a:t>
            </a:r>
            <a:r>
              <a:rPr lang="ru-RU" sz="3600" dirty="0" err="1">
                <a:latin typeface="Times New Roman" panose="02020603050405020304" pitchFamily="18" charset="0"/>
                <a:cs typeface="Times New Roman" panose="02020603050405020304" pitchFamily="18" charset="0"/>
              </a:rPr>
              <a:t>пам’яттю</a:t>
            </a:r>
            <a:r>
              <a:rPr lang="ru-RU" sz="3600" dirty="0">
                <a:latin typeface="Times New Roman" panose="02020603050405020304" pitchFamily="18" charset="0"/>
                <a:cs typeface="Times New Roman" panose="02020603050405020304" pitchFamily="18" charset="0"/>
              </a:rPr>
              <a:t>.</a:t>
            </a:r>
          </a:p>
          <a:p>
            <a:pPr marL="0" indent="0">
              <a:lnSpc>
                <a:spcPct val="120000"/>
              </a:lnSpc>
              <a:buNone/>
            </a:pPr>
            <a:r>
              <a:rPr lang="ru-RU" sz="3600" dirty="0" err="1">
                <a:latin typeface="Times New Roman" panose="02020603050405020304" pitchFamily="18" charset="0"/>
                <a:cs typeface="Times New Roman" panose="02020603050405020304" pitchFamily="18" charset="0"/>
              </a:rPr>
              <a:t>Мова</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оновлювалася</a:t>
            </a:r>
            <a:r>
              <a:rPr lang="ru-RU" sz="3600" dirty="0">
                <a:latin typeface="Times New Roman" panose="02020603050405020304" pitchFamily="18" charset="0"/>
                <a:cs typeface="Times New Roman" panose="02020603050405020304" pitchFamily="18" charset="0"/>
              </a:rPr>
              <a:t> 5 </a:t>
            </a:r>
            <a:r>
              <a:rPr lang="ru-RU" sz="3600" dirty="0" err="1">
                <a:latin typeface="Times New Roman" panose="02020603050405020304" pitchFamily="18" charset="0"/>
                <a:cs typeface="Times New Roman" panose="02020603050405020304" pitchFamily="18" charset="0"/>
              </a:rPr>
              <a:t>основних</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разів</a:t>
            </a:r>
            <a:r>
              <a:rPr lang="ru-RU" sz="3600" dirty="0">
                <a:latin typeface="Times New Roman" panose="02020603050405020304" pitchFamily="18" charset="0"/>
                <a:cs typeface="Times New Roman" panose="02020603050405020304" pitchFamily="18" charset="0"/>
              </a:rPr>
              <a:t>:</a:t>
            </a:r>
          </a:p>
          <a:p>
            <a:pPr marL="0" indent="0">
              <a:lnSpc>
                <a:spcPct val="120000"/>
              </a:lnSpc>
              <a:buNone/>
            </a:pPr>
            <a:r>
              <a:rPr lang="ru-RU" dirty="0">
                <a:latin typeface="Times New Roman" panose="02020603050405020304" pitchFamily="18" charset="0"/>
                <a:cs typeface="Times New Roman" panose="02020603050405020304" pitchFamily="18" charset="0"/>
              </a:rPr>
              <a:t>2011 - </a:t>
            </a:r>
            <a:r>
              <a:rPr lang="ru-RU" dirty="0">
                <a:latin typeface="Times New Roman" panose="02020603050405020304" pitchFamily="18" charset="0"/>
                <a:cs typeface="Times New Roman" panose="02020603050405020304" pitchFamily="18" charset="0"/>
                <a:hlinkClick r:id="rId4"/>
              </a:rPr>
              <a:t>C++11</a:t>
            </a:r>
            <a:endParaRPr lang="ru-RU" dirty="0">
              <a:latin typeface="Times New Roman" panose="02020603050405020304" pitchFamily="18" charset="0"/>
              <a:cs typeface="Times New Roman" panose="02020603050405020304" pitchFamily="18" charset="0"/>
            </a:endParaRPr>
          </a:p>
          <a:p>
            <a:pPr marL="0" indent="0">
              <a:lnSpc>
                <a:spcPct val="120000"/>
              </a:lnSpc>
              <a:buNone/>
            </a:pPr>
            <a:r>
              <a:rPr lang="ru-RU" dirty="0">
                <a:latin typeface="Times New Roman" panose="02020603050405020304" pitchFamily="18" charset="0"/>
                <a:cs typeface="Times New Roman" panose="02020603050405020304" pitchFamily="18" charset="0"/>
              </a:rPr>
              <a:t>2014 - </a:t>
            </a:r>
            <a:r>
              <a:rPr lang="ru-RU" dirty="0">
                <a:latin typeface="Times New Roman" panose="02020603050405020304" pitchFamily="18" charset="0"/>
                <a:cs typeface="Times New Roman" panose="02020603050405020304" pitchFamily="18" charset="0"/>
                <a:hlinkClick r:id="rId5"/>
              </a:rPr>
              <a:t>C++14</a:t>
            </a:r>
            <a:endParaRPr lang="ru-RU" dirty="0">
              <a:latin typeface="Times New Roman" panose="02020603050405020304" pitchFamily="18" charset="0"/>
              <a:cs typeface="Times New Roman" panose="02020603050405020304" pitchFamily="18" charset="0"/>
            </a:endParaRPr>
          </a:p>
          <a:p>
            <a:pPr marL="0" indent="0">
              <a:lnSpc>
                <a:spcPct val="120000"/>
              </a:lnSpc>
              <a:buNone/>
            </a:pPr>
            <a:r>
              <a:rPr lang="ru-RU" dirty="0">
                <a:latin typeface="Times New Roman" panose="02020603050405020304" pitchFamily="18" charset="0"/>
                <a:cs typeface="Times New Roman" panose="02020603050405020304" pitchFamily="18" charset="0"/>
              </a:rPr>
              <a:t>2017 - </a:t>
            </a:r>
            <a:r>
              <a:rPr lang="ru-RU" dirty="0">
                <a:latin typeface="Times New Roman" panose="02020603050405020304" pitchFamily="18" charset="0"/>
                <a:cs typeface="Times New Roman" panose="02020603050405020304" pitchFamily="18" charset="0"/>
                <a:hlinkClick r:id="rId6"/>
              </a:rPr>
              <a:t>C++17</a:t>
            </a:r>
            <a:endParaRPr lang="ru-RU" dirty="0">
              <a:latin typeface="Times New Roman" panose="02020603050405020304" pitchFamily="18" charset="0"/>
              <a:cs typeface="Times New Roman" panose="02020603050405020304" pitchFamily="18" charset="0"/>
            </a:endParaRPr>
          </a:p>
          <a:p>
            <a:pPr marL="0" indent="0">
              <a:lnSpc>
                <a:spcPct val="120000"/>
              </a:lnSpc>
              <a:buNone/>
            </a:pPr>
            <a:r>
              <a:rPr lang="ru-RU" dirty="0">
                <a:latin typeface="Times New Roman" panose="02020603050405020304" pitchFamily="18" charset="0"/>
                <a:cs typeface="Times New Roman" panose="02020603050405020304" pitchFamily="18" charset="0"/>
              </a:rPr>
              <a:t>2020 - </a:t>
            </a:r>
            <a:r>
              <a:rPr lang="ru-RU" dirty="0">
                <a:latin typeface="Times New Roman" panose="02020603050405020304" pitchFamily="18" charset="0"/>
                <a:cs typeface="Times New Roman" panose="02020603050405020304" pitchFamily="18" charset="0"/>
                <a:hlinkClick r:id="rId7"/>
              </a:rPr>
              <a:t>C++20</a:t>
            </a:r>
            <a:endParaRPr lang="ru-RU" dirty="0">
              <a:latin typeface="Times New Roman" panose="02020603050405020304" pitchFamily="18" charset="0"/>
              <a:cs typeface="Times New Roman" panose="02020603050405020304" pitchFamily="18" charset="0"/>
            </a:endParaRPr>
          </a:p>
          <a:p>
            <a:pPr marL="0" indent="0">
              <a:lnSpc>
                <a:spcPct val="120000"/>
              </a:lnSpc>
              <a:buNone/>
            </a:pPr>
            <a:r>
              <a:rPr lang="ru-RU" dirty="0">
                <a:latin typeface="Times New Roman" panose="02020603050405020304" pitchFamily="18" charset="0"/>
                <a:cs typeface="Times New Roman" panose="02020603050405020304" pitchFamily="18" charset="0"/>
              </a:rPr>
              <a:t>2023 - </a:t>
            </a:r>
            <a:r>
              <a:rPr lang="ru-RU" dirty="0">
                <a:latin typeface="Times New Roman" panose="02020603050405020304" pitchFamily="18" charset="0"/>
                <a:cs typeface="Times New Roman" panose="02020603050405020304" pitchFamily="18" charset="0"/>
                <a:hlinkClick r:id="rId8"/>
              </a:rPr>
              <a:t>C++23</a:t>
            </a:r>
            <a:endParaRPr lang="ru-RU" dirty="0">
              <a:latin typeface="Times New Roman" panose="02020603050405020304" pitchFamily="18" charset="0"/>
              <a:cs typeface="Times New Roman" panose="02020603050405020304" pitchFamily="18" charset="0"/>
            </a:endParaRPr>
          </a:p>
          <a:p>
            <a:pPr marL="0" indent="0">
              <a:lnSpc>
                <a:spcPct val="120000"/>
              </a:lnSpc>
              <a:buNone/>
            </a:pPr>
            <a:r>
              <a:rPr lang="ru-RU" dirty="0">
                <a:latin typeface="Times New Roman" panose="02020603050405020304" pitchFamily="18" charset="0"/>
                <a:cs typeface="Times New Roman" panose="02020603050405020304" pitchFamily="18" charset="0"/>
              </a:rPr>
              <a:t>2026 - </a:t>
            </a:r>
            <a:r>
              <a:rPr lang="ru-RU" dirty="0">
                <a:latin typeface="Times New Roman" panose="02020603050405020304" pitchFamily="18" charset="0"/>
                <a:cs typeface="Times New Roman" panose="02020603050405020304" pitchFamily="18" charset="0"/>
                <a:hlinkClick r:id="rId9"/>
              </a:rPr>
              <a:t>C++26</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очікується</a:t>
            </a:r>
            <a:r>
              <a:rPr lang="ru-RU" dirty="0">
                <a:latin typeface="Times New Roman" panose="02020603050405020304" pitchFamily="18" charset="0"/>
                <a:cs typeface="Times New Roman" panose="02020603050405020304" pitchFamily="18" charset="0"/>
              </a:rPr>
              <a:t>)</a:t>
            </a:r>
          </a:p>
          <a:p>
            <a:pPr marL="0" indent="0">
              <a:buNone/>
            </a:pPr>
            <a:br>
              <a:rPr lang="ru-RU" dirty="0"/>
            </a:br>
            <a:endParaRPr lang="uk-UA" dirty="0"/>
          </a:p>
        </p:txBody>
      </p:sp>
    </p:spTree>
    <p:extLst>
      <p:ext uri="{BB962C8B-B14F-4D97-AF65-F5344CB8AC3E}">
        <p14:creationId xmlns:p14="http://schemas.microsoft.com/office/powerpoint/2010/main" val="2125214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7FEA49-3CD4-4C05-823A-3B5A8361DD09}"/>
              </a:ext>
            </a:extLst>
          </p:cNvPr>
          <p:cNvSpPr>
            <a:spLocks noGrp="1"/>
          </p:cNvSpPr>
          <p:nvPr>
            <p:ph type="title"/>
          </p:nvPr>
        </p:nvSpPr>
        <p:spPr>
          <a:xfrm>
            <a:off x="838200" y="365125"/>
            <a:ext cx="10515600" cy="863311"/>
          </a:xfrm>
        </p:spPr>
        <p:txBody>
          <a:bodyPr>
            <a:noAutofit/>
          </a:bodyPr>
          <a:lstStyle/>
          <a:p>
            <a:pPr>
              <a:lnSpc>
                <a:spcPct val="100000"/>
              </a:lnSpc>
              <a:spcBef>
                <a:spcPts val="0"/>
              </a:spcBef>
            </a:pP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Написати програму для обчислення виразу: </a:t>
            </a:r>
            <a:r>
              <a:rPr lang="en-US" sz="2400" dirty="0">
                <a:solidFill>
                  <a:srgbClr val="C00000"/>
                </a:solidFill>
                <a:latin typeface="Times New Roman" panose="02020603050405020304" pitchFamily="18" charset="0"/>
                <a:cs typeface="Times New Roman" panose="02020603050405020304" pitchFamily="18" charset="0"/>
              </a:rPr>
              <a:t>Y=sin(- lg (4x))3</a:t>
            </a:r>
            <a:r>
              <a:rPr lang="en-US" sz="2400"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Значення </a:t>
            </a:r>
            <a:r>
              <a:rPr lang="en-US" sz="2400" dirty="0">
                <a:latin typeface="Times New Roman" panose="02020603050405020304" pitchFamily="18" charset="0"/>
                <a:cs typeface="Times New Roman" panose="02020603050405020304" pitchFamily="18" charset="0"/>
              </a:rPr>
              <a:t>x </a:t>
            </a:r>
            <a:r>
              <a:rPr lang="uk-UA" sz="2400" dirty="0">
                <a:latin typeface="Times New Roman" panose="02020603050405020304" pitchFamily="18" charset="0"/>
                <a:cs typeface="Times New Roman" panose="02020603050405020304" pitchFamily="18" charset="0"/>
              </a:rPr>
              <a:t>ввести з клавіатури, результат </a:t>
            </a:r>
            <a:r>
              <a:rPr lang="en-US" sz="2400" dirty="0">
                <a:latin typeface="Times New Roman" panose="02020603050405020304" pitchFamily="18" charset="0"/>
                <a:cs typeface="Times New Roman" panose="02020603050405020304" pitchFamily="18" charset="0"/>
              </a:rPr>
              <a:t>y </a:t>
            </a:r>
            <a:r>
              <a:rPr lang="uk-UA" sz="2400" dirty="0">
                <a:latin typeface="Times New Roman" panose="02020603050405020304" pitchFamily="18" charset="0"/>
                <a:cs typeface="Times New Roman" panose="02020603050405020304" pitchFamily="18" charset="0"/>
              </a:rPr>
              <a:t>вивести на екран.</a:t>
            </a:r>
            <a:br>
              <a:rPr lang="uk-UA" sz="2800" dirty="0">
                <a:latin typeface="Times New Roman" panose="02020603050405020304" pitchFamily="18" charset="0"/>
                <a:cs typeface="Times New Roman" panose="02020603050405020304" pitchFamily="18" charset="0"/>
              </a:rPr>
            </a:br>
            <a:br>
              <a:rPr lang="uk-UA" sz="2800" dirty="0">
                <a:latin typeface="Times New Roman" panose="02020603050405020304" pitchFamily="18" charset="0"/>
                <a:cs typeface="Times New Roman" panose="02020603050405020304" pitchFamily="18" charset="0"/>
              </a:rPr>
            </a:br>
            <a:endParaRPr lang="uk-UA" sz="2800" dirty="0"/>
          </a:p>
        </p:txBody>
      </p:sp>
      <p:sp>
        <p:nvSpPr>
          <p:cNvPr id="3" name="Місце для вмісту 2">
            <a:extLst>
              <a:ext uri="{FF2B5EF4-FFF2-40B4-BE49-F238E27FC236}">
                <a16:creationId xmlns:a16="http://schemas.microsoft.com/office/drawing/2014/main" id="{2521F28F-80AD-400F-95CC-8BF9A06CD910}"/>
              </a:ext>
            </a:extLst>
          </p:cNvPr>
          <p:cNvSpPr>
            <a:spLocks noGrp="1"/>
          </p:cNvSpPr>
          <p:nvPr>
            <p:ph idx="1"/>
          </p:nvPr>
        </p:nvSpPr>
        <p:spPr>
          <a:xfrm>
            <a:off x="838200" y="1228435"/>
            <a:ext cx="10515600" cy="5264439"/>
          </a:xfrm>
        </p:spPr>
        <p:txBody>
          <a:bodyPr>
            <a:noAutofit/>
          </a:bodyPr>
          <a:lstStyle/>
          <a:p>
            <a:pPr marL="0" indent="0">
              <a:lnSpc>
                <a:spcPct val="120000"/>
              </a:lnSpc>
              <a:spcBef>
                <a:spcPts val="0"/>
              </a:spcBef>
              <a:buNone/>
            </a:pPr>
            <a:endParaRPr lang="uk-UA" sz="1800" dirty="0">
              <a:latin typeface="Times New Roman" panose="02020603050405020304" pitchFamily="18" charset="0"/>
              <a:cs typeface="Times New Roman" panose="02020603050405020304" pitchFamily="18" charset="0"/>
            </a:endParaRPr>
          </a:p>
          <a:p>
            <a:pPr marL="0" indent="1616075">
              <a:lnSpc>
                <a:spcPct val="120000"/>
              </a:lnSpc>
              <a:spcBef>
                <a:spcPts val="0"/>
              </a:spcBef>
              <a:buNone/>
            </a:pPr>
            <a:r>
              <a:rPr lang="uk-UA"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include &lt;iostream&gt;</a:t>
            </a:r>
          </a:p>
          <a:p>
            <a:pPr marL="0" indent="1616075">
              <a:lnSpc>
                <a:spcPct val="120000"/>
              </a:lnSpc>
              <a:spcBef>
                <a:spcPts val="0"/>
              </a:spcBef>
              <a:buNone/>
            </a:pPr>
            <a:r>
              <a:rPr lang="en-US" sz="2000" dirty="0">
                <a:solidFill>
                  <a:srgbClr val="C00000"/>
                </a:solidFill>
                <a:latin typeface="Times New Roman" panose="02020603050405020304" pitchFamily="18" charset="0"/>
                <a:cs typeface="Times New Roman" panose="02020603050405020304" pitchFamily="18" charset="0"/>
              </a:rPr>
              <a:t># include &lt;</a:t>
            </a:r>
            <a:r>
              <a:rPr lang="en-US" sz="2000" dirty="0" err="1">
                <a:solidFill>
                  <a:srgbClr val="C00000"/>
                </a:solidFill>
                <a:latin typeface="Times New Roman" panose="02020603050405020304" pitchFamily="18" charset="0"/>
                <a:cs typeface="Times New Roman" panose="02020603050405020304" pitchFamily="18" charset="0"/>
              </a:rPr>
              <a:t>math.h</a:t>
            </a:r>
            <a:r>
              <a:rPr lang="en-US" sz="2000" dirty="0">
                <a:solidFill>
                  <a:srgbClr val="C00000"/>
                </a:solidFill>
                <a:latin typeface="Times New Roman" panose="02020603050405020304" pitchFamily="18" charset="0"/>
                <a:cs typeface="Times New Roman" panose="02020603050405020304" pitchFamily="18" charset="0"/>
              </a:rPr>
              <a:t>&gt;</a:t>
            </a:r>
          </a:p>
          <a:p>
            <a:pPr marL="0" indent="1616075">
              <a:lnSpc>
                <a:spcPct val="120000"/>
              </a:lnSpc>
              <a:spcBef>
                <a:spcPts val="0"/>
              </a:spcBef>
              <a:buNone/>
            </a:pPr>
            <a:r>
              <a:rPr lang="en-US" sz="2000" dirty="0">
                <a:latin typeface="Times New Roman" panose="02020603050405020304" pitchFamily="18" charset="0"/>
                <a:cs typeface="Times New Roman" panose="02020603050405020304" pitchFamily="18" charset="0"/>
              </a:rPr>
              <a:t>using namespace std;</a:t>
            </a:r>
          </a:p>
          <a:p>
            <a:pPr marL="0" indent="1616075">
              <a:lnSpc>
                <a:spcPct val="120000"/>
              </a:lnSpc>
              <a:spcBef>
                <a:spcPts val="0"/>
              </a:spcBef>
              <a:buNone/>
            </a:pPr>
            <a:r>
              <a:rPr lang="en-US" sz="2000" dirty="0">
                <a:latin typeface="Times New Roman" panose="02020603050405020304" pitchFamily="18" charset="0"/>
                <a:cs typeface="Times New Roman" panose="02020603050405020304" pitchFamily="18" charset="0"/>
              </a:rPr>
              <a:t>void main()</a:t>
            </a:r>
          </a:p>
          <a:p>
            <a:pPr marL="0" indent="1616075">
              <a:lnSpc>
                <a:spcPct val="120000"/>
              </a:lnSpc>
              <a:spcBef>
                <a:spcPts val="0"/>
              </a:spcBef>
              <a:buNone/>
            </a:pPr>
            <a:r>
              <a:rPr lang="en-US" sz="2000" dirty="0">
                <a:latin typeface="Times New Roman" panose="02020603050405020304" pitchFamily="18" charset="0"/>
                <a:cs typeface="Times New Roman" panose="02020603050405020304" pitchFamily="18" charset="0"/>
              </a:rPr>
              <a:t>{</a:t>
            </a:r>
          </a:p>
          <a:p>
            <a:pPr marL="0" indent="1616075">
              <a:lnSpc>
                <a:spcPct val="120000"/>
              </a:lnSpc>
              <a:spcBef>
                <a:spcPts val="0"/>
              </a:spcBef>
              <a:buNone/>
            </a:pPr>
            <a:r>
              <a:rPr lang="en-US" sz="2000" dirty="0">
                <a:latin typeface="Times New Roman" panose="02020603050405020304" pitchFamily="18" charset="0"/>
                <a:cs typeface="Times New Roman" panose="02020603050405020304" pitchFamily="18" charset="0"/>
              </a:rPr>
              <a:t>double x, y;</a:t>
            </a:r>
          </a:p>
          <a:p>
            <a:pPr marL="0" indent="1616075">
              <a:lnSpc>
                <a:spcPct val="120000"/>
              </a:lnSpc>
              <a:spcBef>
                <a:spcPts val="0"/>
              </a:spcBef>
              <a:buNone/>
            </a:pPr>
            <a:r>
              <a:rPr lang="en-US" sz="2000" dirty="0" err="1">
                <a:latin typeface="Times New Roman" panose="02020603050405020304" pitchFamily="18" charset="0"/>
                <a:cs typeface="Times New Roman" panose="02020603050405020304" pitchFamily="18" charset="0"/>
              </a:rPr>
              <a:t>cout</a:t>
            </a:r>
            <a:r>
              <a:rPr lang="en-US" sz="2000" dirty="0">
                <a:latin typeface="Times New Roman" panose="02020603050405020304" pitchFamily="18" charset="0"/>
                <a:cs typeface="Times New Roman" panose="02020603050405020304" pitchFamily="18" charset="0"/>
              </a:rPr>
              <a:t>&lt;&lt;”Enter x:”&lt;&lt;endl;</a:t>
            </a:r>
          </a:p>
          <a:p>
            <a:pPr marL="0" indent="1616075">
              <a:lnSpc>
                <a:spcPct val="120000"/>
              </a:lnSpc>
              <a:spcBef>
                <a:spcPts val="0"/>
              </a:spcBef>
              <a:buNone/>
            </a:pPr>
            <a:r>
              <a:rPr lang="en-US" sz="2000" dirty="0" err="1">
                <a:latin typeface="Times New Roman" panose="02020603050405020304" pitchFamily="18" charset="0"/>
                <a:cs typeface="Times New Roman" panose="02020603050405020304" pitchFamily="18" charset="0"/>
              </a:rPr>
              <a:t>cin</a:t>
            </a:r>
            <a:r>
              <a:rPr lang="en-US" sz="2000" dirty="0">
                <a:latin typeface="Times New Roman" panose="02020603050405020304" pitchFamily="18" charset="0"/>
                <a:cs typeface="Times New Roman" panose="02020603050405020304" pitchFamily="18" charset="0"/>
              </a:rPr>
              <a:t>&gt;&gt;x;</a:t>
            </a:r>
          </a:p>
          <a:p>
            <a:pPr marL="0" indent="1616075">
              <a:lnSpc>
                <a:spcPct val="120000"/>
              </a:lnSpc>
              <a:spcBef>
                <a:spcPts val="0"/>
              </a:spcBef>
              <a:buNone/>
            </a:pPr>
            <a:r>
              <a:rPr lang="en-US" sz="2000" dirty="0">
                <a:solidFill>
                  <a:srgbClr val="C00000"/>
                </a:solidFill>
                <a:latin typeface="Times New Roman" panose="02020603050405020304" pitchFamily="18" charset="0"/>
                <a:cs typeface="Times New Roman" panose="02020603050405020304" pitchFamily="18" charset="0"/>
              </a:rPr>
              <a:t>y=pow(sin(sqrt(2*x)-log10(4*x)),3);</a:t>
            </a:r>
          </a:p>
          <a:p>
            <a:pPr marL="0" indent="1616075">
              <a:lnSpc>
                <a:spcPct val="120000"/>
              </a:lnSpc>
              <a:spcBef>
                <a:spcPts val="0"/>
              </a:spcBef>
              <a:buNone/>
            </a:pPr>
            <a:r>
              <a:rPr lang="en-US" sz="2000" dirty="0" err="1">
                <a:latin typeface="Times New Roman" panose="02020603050405020304" pitchFamily="18" charset="0"/>
                <a:cs typeface="Times New Roman" panose="02020603050405020304" pitchFamily="18" charset="0"/>
              </a:rPr>
              <a:t>cout</a:t>
            </a:r>
            <a:r>
              <a:rPr lang="en-US" sz="2000" dirty="0">
                <a:latin typeface="Times New Roman" panose="02020603050405020304" pitchFamily="18" charset="0"/>
                <a:cs typeface="Times New Roman" panose="02020603050405020304" pitchFamily="18" charset="0"/>
              </a:rPr>
              <a:t>&lt;&lt;”x=”&lt;&lt;x&lt;&lt;” y=”&lt;&lt;y&lt;&lt;</a:t>
            </a:r>
            <a:r>
              <a:rPr lang="en-US" sz="2000" dirty="0" err="1">
                <a:latin typeface="Times New Roman" panose="02020603050405020304" pitchFamily="18" charset="0"/>
                <a:cs typeface="Times New Roman" panose="02020603050405020304" pitchFamily="18" charset="0"/>
              </a:rPr>
              <a:t>endl</a:t>
            </a:r>
            <a:r>
              <a:rPr lang="en-US" sz="2000" dirty="0">
                <a:latin typeface="Times New Roman" panose="02020603050405020304" pitchFamily="18" charset="0"/>
                <a:cs typeface="Times New Roman" panose="02020603050405020304" pitchFamily="18" charset="0"/>
              </a:rPr>
              <a:t>;</a:t>
            </a:r>
          </a:p>
          <a:p>
            <a:pPr marL="0" indent="1616075">
              <a:lnSpc>
                <a:spcPct val="120000"/>
              </a:lnSpc>
              <a:spcBef>
                <a:spcPts val="0"/>
              </a:spcBef>
              <a:buNone/>
            </a:pPr>
            <a:r>
              <a:rPr lang="en-US" sz="2000" dirty="0">
                <a:latin typeface="Times New Roman" panose="02020603050405020304" pitchFamily="18" charset="0"/>
                <a:cs typeface="Times New Roman" panose="02020603050405020304" pitchFamily="18" charset="0"/>
              </a:rPr>
              <a:t>return 0;</a:t>
            </a:r>
          </a:p>
          <a:p>
            <a:pPr marL="0" indent="1616075">
              <a:lnSpc>
                <a:spcPct val="120000"/>
              </a:lnSpc>
              <a:spcBef>
                <a:spcPts val="0"/>
              </a:spcBef>
              <a:buNone/>
            </a:pPr>
            <a:r>
              <a:rPr lang="en-US" sz="2000" dirty="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9952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84B6BDA-EA85-4A87-BA19-887CF37B2CED}"/>
              </a:ext>
            </a:extLst>
          </p:cNvPr>
          <p:cNvSpPr>
            <a:spLocks noGrp="1"/>
          </p:cNvSpPr>
          <p:nvPr>
            <p:ph idx="1"/>
          </p:nvPr>
        </p:nvSpPr>
        <p:spPr>
          <a:xfrm>
            <a:off x="671945" y="532533"/>
            <a:ext cx="10515600" cy="5323321"/>
          </a:xfrm>
        </p:spPr>
        <p:txBody>
          <a:bodyPr>
            <a:normAutofit fontScale="77500" lnSpcReduction="20000"/>
          </a:bodyPr>
          <a:lstStyle/>
          <a:p>
            <a:pPr marL="0" indent="0">
              <a:lnSpc>
                <a:spcPct val="120000"/>
              </a:lnSpc>
              <a:spcBef>
                <a:spcPts val="0"/>
              </a:spcBef>
              <a:buNone/>
            </a:pPr>
            <a:r>
              <a:rPr lang="uk-UA" dirty="0"/>
              <a:t>Приклад 1. </a:t>
            </a:r>
            <a:r>
              <a:rPr lang="uk-UA" dirty="0" err="1"/>
              <a:t>Подамо</a:t>
            </a:r>
            <a:r>
              <a:rPr lang="uk-UA" dirty="0"/>
              <a:t> приклад програми, яка зчитує два цілих числа зі стандартного пристрою введення (з клавіатури) і виводить їхній добуток на стандартний пристрій виведення (екран).</a:t>
            </a:r>
          </a:p>
          <a:p>
            <a:endParaRPr lang="uk-UA" dirty="0"/>
          </a:p>
          <a:p>
            <a:pPr marL="0" indent="0">
              <a:buNone/>
            </a:pPr>
            <a:r>
              <a:rPr lang="uk-UA" sz="3300" dirty="0">
                <a:latin typeface="Times New Roman" panose="02020603050405020304" pitchFamily="18" charset="0"/>
                <a:cs typeface="Times New Roman" panose="02020603050405020304" pitchFamily="18" charset="0"/>
              </a:rPr>
              <a:t>#</a:t>
            </a:r>
            <a:r>
              <a:rPr lang="en-US" sz="3300" dirty="0">
                <a:latin typeface="Times New Roman" panose="02020603050405020304" pitchFamily="18" charset="0"/>
                <a:cs typeface="Times New Roman" panose="02020603050405020304" pitchFamily="18" charset="0"/>
              </a:rPr>
              <a:t>include &lt;iostream&gt;</a:t>
            </a:r>
          </a:p>
          <a:p>
            <a:pPr marL="0" indent="0">
              <a:buNone/>
            </a:pPr>
            <a:r>
              <a:rPr lang="en-US" sz="3300" dirty="0">
                <a:latin typeface="Times New Roman" panose="02020603050405020304" pitchFamily="18" charset="0"/>
                <a:cs typeface="Times New Roman" panose="02020603050405020304" pitchFamily="18" charset="0"/>
              </a:rPr>
              <a:t>using namespace std;</a:t>
            </a:r>
          </a:p>
          <a:p>
            <a:pPr marL="0" indent="0">
              <a:buNone/>
            </a:pPr>
            <a:r>
              <a:rPr lang="en-US" sz="3300" dirty="0">
                <a:latin typeface="Times New Roman" panose="02020603050405020304" pitchFamily="18" charset="0"/>
                <a:cs typeface="Times New Roman" panose="02020603050405020304" pitchFamily="18" charset="0"/>
              </a:rPr>
              <a:t>int main()</a:t>
            </a:r>
          </a:p>
          <a:p>
            <a:pPr marL="0" indent="0">
              <a:buNone/>
            </a:pPr>
            <a:r>
              <a:rPr lang="en-US" sz="3300" dirty="0">
                <a:latin typeface="Times New Roman" panose="02020603050405020304" pitchFamily="18" charset="0"/>
                <a:cs typeface="Times New Roman" panose="02020603050405020304" pitchFamily="18" charset="0"/>
              </a:rPr>
              <a:t>{</a:t>
            </a:r>
          </a:p>
          <a:p>
            <a:pPr marL="0" indent="0">
              <a:buNone/>
            </a:pPr>
            <a:r>
              <a:rPr lang="en-US" sz="3300" dirty="0">
                <a:latin typeface="Times New Roman" panose="02020603050405020304" pitchFamily="18" charset="0"/>
                <a:cs typeface="Times New Roman" panose="02020603050405020304" pitchFamily="18" charset="0"/>
              </a:rPr>
              <a:t> int </a:t>
            </a:r>
            <a:r>
              <a:rPr lang="en-US" sz="3300" dirty="0" err="1">
                <a:latin typeface="Times New Roman" panose="02020603050405020304" pitchFamily="18" charset="0"/>
                <a:cs typeface="Times New Roman" panose="02020603050405020304" pitchFamily="18" charset="0"/>
              </a:rPr>
              <a:t>a,b</a:t>
            </a:r>
            <a:r>
              <a:rPr lang="en-US" sz="3300" dirty="0">
                <a:latin typeface="Times New Roman" panose="02020603050405020304" pitchFamily="18" charset="0"/>
                <a:cs typeface="Times New Roman" panose="02020603050405020304" pitchFamily="18" charset="0"/>
              </a:rPr>
              <a:t>;</a:t>
            </a:r>
          </a:p>
          <a:p>
            <a:pPr marL="0" indent="0">
              <a:buNone/>
            </a:pP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cin</a:t>
            </a:r>
            <a:r>
              <a:rPr lang="en-US" sz="3300" dirty="0">
                <a:latin typeface="Times New Roman" panose="02020603050405020304" pitchFamily="18" charset="0"/>
                <a:cs typeface="Times New Roman" panose="02020603050405020304" pitchFamily="18" charset="0"/>
              </a:rPr>
              <a:t> &gt;&gt;a &gt;&gt;b;</a:t>
            </a:r>
          </a:p>
          <a:p>
            <a:pPr marL="0" indent="0">
              <a:buNone/>
            </a:pP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cout</a:t>
            </a:r>
            <a:r>
              <a:rPr lang="en-US" sz="3300" dirty="0">
                <a:latin typeface="Times New Roman" panose="02020603050405020304" pitchFamily="18" charset="0"/>
                <a:cs typeface="Times New Roman" panose="02020603050405020304" pitchFamily="18" charset="0"/>
              </a:rPr>
              <a:t> &lt;&lt; a*b;</a:t>
            </a:r>
          </a:p>
          <a:p>
            <a:pPr marL="0" indent="0">
              <a:buNone/>
            </a:pPr>
            <a:r>
              <a:rPr lang="en-US" sz="3300" dirty="0">
                <a:latin typeface="Times New Roman" panose="02020603050405020304" pitchFamily="18" charset="0"/>
                <a:cs typeface="Times New Roman" panose="02020603050405020304" pitchFamily="18" charset="0"/>
              </a:rPr>
              <a:t> return 0;</a:t>
            </a:r>
          </a:p>
          <a:p>
            <a:pPr marL="0" indent="0">
              <a:buNone/>
            </a:pPr>
            <a:r>
              <a:rPr lang="en-US" sz="3300" dirty="0">
                <a:latin typeface="Times New Roman" panose="02020603050405020304" pitchFamily="18" charset="0"/>
                <a:cs typeface="Times New Roman" panose="02020603050405020304" pitchFamily="18" charset="0"/>
              </a:rPr>
              <a:t>}</a:t>
            </a:r>
            <a:endParaRPr lang="uk-UA" sz="3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0984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a:extLst>
              <a:ext uri="{FF2B5EF4-FFF2-40B4-BE49-F238E27FC236}">
                <a16:creationId xmlns:a16="http://schemas.microsoft.com/office/drawing/2014/main" id="{807BC536-7653-40EB-BF37-395A06EDC066}"/>
              </a:ext>
            </a:extLst>
          </p:cNvPr>
          <p:cNvPicPr>
            <a:picLocks noGrp="1" noChangeAspect="1"/>
          </p:cNvPicPr>
          <p:nvPr>
            <p:ph idx="1"/>
          </p:nvPr>
        </p:nvPicPr>
        <p:blipFill>
          <a:blip r:embed="rId2"/>
          <a:stretch>
            <a:fillRect/>
          </a:stretch>
        </p:blipFill>
        <p:spPr>
          <a:xfrm>
            <a:off x="1653309" y="1565563"/>
            <a:ext cx="9374909" cy="2900218"/>
          </a:xfrm>
          <a:prstGeom prst="rect">
            <a:avLst/>
          </a:prstGeom>
        </p:spPr>
      </p:pic>
    </p:spTree>
    <p:extLst>
      <p:ext uri="{BB962C8B-B14F-4D97-AF65-F5344CB8AC3E}">
        <p14:creationId xmlns:p14="http://schemas.microsoft.com/office/powerpoint/2010/main" val="42658353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a:extLst>
              <a:ext uri="{FF2B5EF4-FFF2-40B4-BE49-F238E27FC236}">
                <a16:creationId xmlns:a16="http://schemas.microsoft.com/office/drawing/2014/main" id="{F1FEDB42-8583-48A0-A957-E06DF370DCB1}"/>
              </a:ext>
            </a:extLst>
          </p:cNvPr>
          <p:cNvSpPr/>
          <p:nvPr/>
        </p:nvSpPr>
        <p:spPr>
          <a:xfrm>
            <a:off x="711200" y="510739"/>
            <a:ext cx="6096000" cy="2585323"/>
          </a:xfrm>
          <a:prstGeom prst="rect">
            <a:avLst/>
          </a:prstGeom>
        </p:spPr>
        <p:txBody>
          <a:bodyPr>
            <a:spAutoFit/>
          </a:bodyPr>
          <a:lstStyle/>
          <a:p>
            <a:r>
              <a:rPr lang="uk-UA" dirty="0"/>
              <a:t> </a:t>
            </a:r>
            <a:r>
              <a:rPr lang="uk-UA" b="1" dirty="0"/>
              <a:t>Ключові слова</a:t>
            </a:r>
          </a:p>
          <a:p>
            <a:r>
              <a:rPr lang="en-US" dirty="0"/>
              <a:t>auto 	double 	int 	struct </a:t>
            </a:r>
          </a:p>
          <a:p>
            <a:r>
              <a:rPr lang="en-US" dirty="0"/>
              <a:t>break 	else 	long 	switch </a:t>
            </a:r>
          </a:p>
          <a:p>
            <a:r>
              <a:rPr lang="en-US" dirty="0"/>
              <a:t>case 	</a:t>
            </a:r>
            <a:r>
              <a:rPr lang="en-US" dirty="0" err="1"/>
              <a:t>enum</a:t>
            </a:r>
            <a:r>
              <a:rPr lang="en-US" dirty="0"/>
              <a:t> 	register 	typedef </a:t>
            </a:r>
          </a:p>
          <a:p>
            <a:r>
              <a:rPr lang="en-US" dirty="0"/>
              <a:t>char 	extern 	return 	union </a:t>
            </a:r>
          </a:p>
          <a:p>
            <a:r>
              <a:rPr lang="en-US" dirty="0"/>
              <a:t>const 	float 	short 	unsigned </a:t>
            </a:r>
          </a:p>
          <a:p>
            <a:r>
              <a:rPr lang="en-US" dirty="0"/>
              <a:t>continue 	for 	signed 	void </a:t>
            </a:r>
          </a:p>
          <a:p>
            <a:r>
              <a:rPr lang="en-US" dirty="0"/>
              <a:t>default 	</a:t>
            </a:r>
            <a:r>
              <a:rPr lang="en-US" dirty="0" err="1"/>
              <a:t>goto</a:t>
            </a:r>
            <a:r>
              <a:rPr lang="en-US" dirty="0"/>
              <a:t> 	</a:t>
            </a:r>
            <a:r>
              <a:rPr lang="en-US" dirty="0" err="1"/>
              <a:t>sizeof</a:t>
            </a:r>
            <a:r>
              <a:rPr lang="en-US" dirty="0"/>
              <a:t> 	volatile </a:t>
            </a:r>
          </a:p>
          <a:p>
            <a:r>
              <a:rPr lang="en-US" dirty="0"/>
              <a:t>do 	if 	static 	while</a:t>
            </a:r>
          </a:p>
        </p:txBody>
      </p:sp>
      <p:pic>
        <p:nvPicPr>
          <p:cNvPr id="5" name="Рисунок 4">
            <a:extLst>
              <a:ext uri="{FF2B5EF4-FFF2-40B4-BE49-F238E27FC236}">
                <a16:creationId xmlns:a16="http://schemas.microsoft.com/office/drawing/2014/main" id="{DF4DF059-C600-4601-B340-15A8F8552B8A}"/>
              </a:ext>
            </a:extLst>
          </p:cNvPr>
          <p:cNvPicPr>
            <a:picLocks noChangeAspect="1"/>
          </p:cNvPicPr>
          <p:nvPr/>
        </p:nvPicPr>
        <p:blipFill>
          <a:blip r:embed="rId2"/>
          <a:stretch>
            <a:fillRect/>
          </a:stretch>
        </p:blipFill>
        <p:spPr>
          <a:xfrm>
            <a:off x="486670" y="3572345"/>
            <a:ext cx="10498222" cy="2188654"/>
          </a:xfrm>
          <a:prstGeom prst="rect">
            <a:avLst/>
          </a:prstGeom>
        </p:spPr>
      </p:pic>
    </p:spTree>
    <p:extLst>
      <p:ext uri="{BB962C8B-B14F-4D97-AF65-F5344CB8AC3E}">
        <p14:creationId xmlns:p14="http://schemas.microsoft.com/office/powerpoint/2010/main" val="953870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C7D892-1320-48B3-B4F3-72B4F04BA843}"/>
              </a:ext>
            </a:extLst>
          </p:cNvPr>
          <p:cNvSpPr>
            <a:spLocks noGrp="1"/>
          </p:cNvSpPr>
          <p:nvPr>
            <p:ph type="title"/>
          </p:nvPr>
        </p:nvSpPr>
        <p:spPr/>
        <p:txBody>
          <a:bodyPr>
            <a:normAutofit/>
          </a:bodyPr>
          <a:lstStyle/>
          <a:p>
            <a:pPr algn="ctr"/>
            <a:r>
              <a:rPr lang="uk-UA" sz="3200" dirty="0">
                <a:latin typeface="Times New Roman" panose="02020603050405020304" pitchFamily="18" charset="0"/>
                <a:cs typeface="Times New Roman" panose="02020603050405020304" pitchFamily="18" charset="0"/>
              </a:rPr>
              <a:t>Рекомендовані джерела</a:t>
            </a:r>
          </a:p>
        </p:txBody>
      </p:sp>
      <p:sp>
        <p:nvSpPr>
          <p:cNvPr id="3" name="Місце для вмісту 2">
            <a:extLst>
              <a:ext uri="{FF2B5EF4-FFF2-40B4-BE49-F238E27FC236}">
                <a16:creationId xmlns:a16="http://schemas.microsoft.com/office/drawing/2014/main" id="{F18BC841-FE72-4736-8705-5E84F10A0D08}"/>
              </a:ext>
            </a:extLst>
          </p:cNvPr>
          <p:cNvSpPr>
            <a:spLocks noGrp="1"/>
          </p:cNvSpPr>
          <p:nvPr>
            <p:ph idx="1"/>
          </p:nvPr>
        </p:nvSpPr>
        <p:spPr/>
        <p:txBody>
          <a:bodyPr/>
          <a:lstStyle/>
          <a:p>
            <a:pPr marL="514350" indent="-514350">
              <a:buFont typeface="+mj-lt"/>
              <a:buAutoNum type="arabicPeriod"/>
            </a:pPr>
            <a:r>
              <a:rPr lang="uk-UA" dirty="0">
                <a:hlinkClick r:id="rId2"/>
              </a:rPr>
              <a:t>Довідник мови С++  </a:t>
            </a:r>
            <a:r>
              <a:rPr lang="en-US" dirty="0">
                <a:hlinkClick r:id="rId2"/>
              </a:rPr>
              <a:t>https://en.cppreference.com/w/</a:t>
            </a:r>
            <a:r>
              <a:rPr lang="uk-UA" dirty="0"/>
              <a:t> </a:t>
            </a:r>
          </a:p>
          <a:p>
            <a:pPr marL="514350" indent="-514350">
              <a:buFont typeface="+mj-lt"/>
              <a:buAutoNum type="arabicPeriod"/>
            </a:pPr>
            <a:r>
              <a:rPr lang="uk-UA" dirty="0"/>
              <a:t>Підручник. Мова С++ </a:t>
            </a:r>
            <a:r>
              <a:rPr lang="en-US" dirty="0">
                <a:hlinkClick r:id="rId3"/>
              </a:rPr>
              <a:t>https://cplusplus.com/doc/tutorial/program_structure/</a:t>
            </a:r>
            <a:endParaRPr lang="uk-UA" dirty="0"/>
          </a:p>
          <a:p>
            <a:pPr marL="0" indent="0">
              <a:buNone/>
            </a:pPr>
            <a:endParaRPr lang="uk-UA" dirty="0"/>
          </a:p>
        </p:txBody>
      </p:sp>
    </p:spTree>
    <p:extLst>
      <p:ext uri="{BB962C8B-B14F-4D97-AF65-F5344CB8AC3E}">
        <p14:creationId xmlns:p14="http://schemas.microsoft.com/office/powerpoint/2010/main" val="2174338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54A34738-C2DB-4AD8-AD08-601B9E491401}"/>
              </a:ext>
            </a:extLst>
          </p:cNvPr>
          <p:cNvSpPr>
            <a:spLocks noGrp="1"/>
          </p:cNvSpPr>
          <p:nvPr>
            <p:ph type="title"/>
          </p:nvPr>
        </p:nvSpPr>
        <p:spPr>
          <a:xfrm>
            <a:off x="838200" y="365126"/>
            <a:ext cx="10515600" cy="567748"/>
          </a:xfrm>
        </p:spPr>
        <p:txBody>
          <a:bodyPr>
            <a:normAutofit fontScale="90000"/>
          </a:bodyPr>
          <a:lstStyle/>
          <a:p>
            <a:pPr algn="ctr"/>
            <a:br>
              <a:rPr lang="ru-RU" sz="4000" dirty="0">
                <a:latin typeface="Times New Roman" panose="02020603050405020304" pitchFamily="18" charset="0"/>
                <a:cs typeface="Times New Roman" panose="02020603050405020304" pitchFamily="18" charset="0"/>
              </a:rPr>
            </a:br>
            <a:r>
              <a:rPr lang="ru-RU" sz="4000" dirty="0" err="1">
                <a:latin typeface="Times New Roman" panose="02020603050405020304" pitchFamily="18" charset="0"/>
                <a:cs typeface="Times New Roman" panose="02020603050405020304" pitchFamily="18" charset="0"/>
              </a:rPr>
              <a:t>Навіщо</a:t>
            </a:r>
            <a:r>
              <a:rPr lang="ru-RU" sz="4000" dirty="0">
                <a:latin typeface="Times New Roman" panose="02020603050405020304" pitchFamily="18" charset="0"/>
                <a:cs typeface="Times New Roman" panose="02020603050405020304" pitchFamily="18" charset="0"/>
              </a:rPr>
              <a:t> </a:t>
            </a:r>
            <a:r>
              <a:rPr lang="ru-RU" sz="4000" dirty="0" err="1">
                <a:latin typeface="Times New Roman" panose="02020603050405020304" pitchFamily="18" charset="0"/>
                <a:cs typeface="Times New Roman" panose="02020603050405020304" pitchFamily="18" charset="0"/>
              </a:rPr>
              <a:t>використовувати</a:t>
            </a:r>
            <a:r>
              <a:rPr lang="ru-RU" sz="4000" dirty="0">
                <a:latin typeface="Times New Roman" panose="02020603050405020304" pitchFamily="18" charset="0"/>
                <a:cs typeface="Times New Roman" panose="02020603050405020304" pitchFamily="18" charset="0"/>
              </a:rPr>
              <a:t> C++?</a:t>
            </a:r>
            <a:br>
              <a:rPr lang="ru-RU" dirty="0">
                <a:latin typeface="Times New Roman" panose="02020603050405020304" pitchFamily="18" charset="0"/>
                <a:cs typeface="Times New Roman" panose="02020603050405020304" pitchFamily="18" charset="0"/>
              </a:rPr>
            </a:br>
            <a:endParaRPr lang="uk-UA" dirty="0"/>
          </a:p>
        </p:txBody>
      </p:sp>
      <p:sp>
        <p:nvSpPr>
          <p:cNvPr id="5" name="Місце для вмісту 4">
            <a:extLst>
              <a:ext uri="{FF2B5EF4-FFF2-40B4-BE49-F238E27FC236}">
                <a16:creationId xmlns:a16="http://schemas.microsoft.com/office/drawing/2014/main" id="{F40AB3F7-A8A1-41D5-A127-8361D66125EA}"/>
              </a:ext>
            </a:extLst>
          </p:cNvPr>
          <p:cNvSpPr>
            <a:spLocks noGrp="1"/>
          </p:cNvSpPr>
          <p:nvPr>
            <p:ph idx="1"/>
          </p:nvPr>
        </p:nvSpPr>
        <p:spPr>
          <a:xfrm>
            <a:off x="838200" y="1182255"/>
            <a:ext cx="10993582" cy="4994708"/>
          </a:xfrm>
        </p:spPr>
        <p:txBody>
          <a:bodyPr>
            <a:normAutofit fontScale="85000" lnSpcReduction="20000"/>
          </a:bodyPr>
          <a:lstStyle/>
          <a:p>
            <a:pPr marL="0" indent="0">
              <a:lnSpc>
                <a:spcPct val="120000"/>
              </a:lnSpc>
              <a:buNone/>
            </a:pPr>
            <a:r>
              <a:rPr lang="ru-RU" dirty="0">
                <a:latin typeface="Times New Roman" panose="02020603050405020304" pitchFamily="18" charset="0"/>
                <a:cs typeface="Times New Roman" panose="02020603050405020304" pitchFamily="18" charset="0"/>
              </a:rPr>
              <a:t>C++ є </a:t>
            </a:r>
            <a:r>
              <a:rPr lang="ru-RU" dirty="0" err="1">
                <a:latin typeface="Times New Roman" panose="02020603050405020304" pitchFamily="18" charset="0"/>
                <a:cs typeface="Times New Roman" panose="02020603050405020304" pitchFamily="18" charset="0"/>
              </a:rPr>
              <a:t>однією</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найпопулярніших</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світі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програмування</a:t>
            </a:r>
            <a:r>
              <a:rPr lang="ru-RU" dirty="0">
                <a:latin typeface="Times New Roman" panose="02020603050405020304" pitchFamily="18" charset="0"/>
                <a:cs typeface="Times New Roman" panose="02020603050405020304" pitchFamily="18" charset="0"/>
              </a:rPr>
              <a:t>.</a:t>
            </a:r>
          </a:p>
          <a:p>
            <a:pPr marL="0" indent="0">
              <a:lnSpc>
                <a:spcPct val="120000"/>
              </a:lnSpc>
              <a:buNone/>
            </a:pPr>
            <a:r>
              <a:rPr lang="ru-RU" dirty="0">
                <a:latin typeface="Times New Roman" panose="02020603050405020304" pitchFamily="18" charset="0"/>
                <a:cs typeface="Times New Roman" panose="02020603050405020304" pitchFamily="18" charset="0"/>
              </a:rPr>
              <a:t>С++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знайти</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сучасних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операційних</a:t>
            </a:r>
            <a:r>
              <a:rPr lang="ru-RU" dirty="0">
                <a:latin typeface="Times New Roman" panose="02020603050405020304" pitchFamily="18" charset="0"/>
                <a:cs typeface="Times New Roman" panose="02020603050405020304" pitchFamily="18" charset="0"/>
              </a:rPr>
              <a:t> системах, </a:t>
            </a:r>
            <a:r>
              <a:rPr lang="ru-RU" dirty="0" err="1">
                <a:latin typeface="Times New Roman" panose="02020603050405020304" pitchFamily="18" charset="0"/>
                <a:cs typeface="Times New Roman" panose="02020603050405020304" pitchFamily="18" charset="0"/>
              </a:rPr>
              <a:t>графічних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інтерфейсах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користувача</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вбудованих</a:t>
            </a:r>
            <a:r>
              <a:rPr lang="ru-RU" dirty="0">
                <a:latin typeface="Times New Roman" panose="02020603050405020304" pitchFamily="18" charset="0"/>
                <a:cs typeface="Times New Roman" panose="02020603050405020304" pitchFamily="18" charset="0"/>
              </a:rPr>
              <a:t> системах.</a:t>
            </a:r>
          </a:p>
          <a:p>
            <a:pPr marL="0" indent="0">
              <a:lnSpc>
                <a:spcPct val="120000"/>
              </a:lnSpc>
              <a:buNone/>
            </a:pPr>
            <a:r>
              <a:rPr lang="ru-RU" dirty="0">
                <a:latin typeface="Times New Roman" panose="02020603050405020304" pitchFamily="18" charset="0"/>
                <a:cs typeface="Times New Roman" panose="02020603050405020304" pitchFamily="18" charset="0"/>
              </a:rPr>
              <a:t>C++ —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об’єктно-орієнтована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мова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програмування</a:t>
            </a:r>
            <a:r>
              <a:rPr lang="ru-RU" dirty="0">
                <a:latin typeface="Times New Roman" panose="02020603050405020304" pitchFamily="18" charset="0"/>
                <a:cs typeface="Times New Roman" panose="02020603050405020304" pitchFamily="18" charset="0"/>
              </a:rPr>
              <a:t>, яка </a:t>
            </a:r>
            <a:r>
              <a:rPr lang="ru-RU" dirty="0" err="1">
                <a:latin typeface="Times New Roman" panose="02020603050405020304" pitchFamily="18" charset="0"/>
                <a:cs typeface="Times New Roman" panose="02020603050405020304" pitchFamily="18" charset="0"/>
              </a:rPr>
              <a:t>надає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чітку</a:t>
            </a:r>
            <a:r>
              <a:rPr lang="ru-RU" dirty="0">
                <a:latin typeface="Times New Roman" panose="02020603050405020304" pitchFamily="18" charset="0"/>
                <a:cs typeface="Times New Roman" panose="02020603050405020304" pitchFamily="18" charset="0"/>
              </a:rPr>
              <a:t> структуру </a:t>
            </a:r>
            <a:r>
              <a:rPr lang="ru-RU" dirty="0" err="1">
                <a:latin typeface="Times New Roman" panose="02020603050405020304" pitchFamily="18" charset="0"/>
                <a:cs typeface="Times New Roman" panose="02020603050405020304" pitchFamily="18" charset="0"/>
              </a:rPr>
              <a:t>програмам</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дозволяє</a:t>
            </a:r>
            <a:r>
              <a:rPr lang="ru-RU" dirty="0">
                <a:latin typeface="Times New Roman" panose="02020603050405020304" pitchFamily="18" charset="0"/>
                <a:cs typeface="Times New Roman" panose="02020603050405020304" pitchFamily="18" charset="0"/>
              </a:rPr>
              <a:t> повторно </a:t>
            </a:r>
            <a:r>
              <a:rPr lang="ru-RU" dirty="0" err="1">
                <a:latin typeface="Times New Roman" panose="02020603050405020304" pitchFamily="18" charset="0"/>
                <a:cs typeface="Times New Roman" panose="02020603050405020304" pitchFamily="18" charset="0"/>
              </a:rPr>
              <a:t>використовувати</a:t>
            </a:r>
            <a:r>
              <a:rPr lang="ru-RU" dirty="0">
                <a:latin typeface="Times New Roman" panose="02020603050405020304" pitchFamily="18" charset="0"/>
                <a:cs typeface="Times New Roman" panose="02020603050405020304" pitchFamily="18" charset="0"/>
              </a:rPr>
              <a:t> код, </a:t>
            </a:r>
            <a:r>
              <a:rPr lang="ru-RU" dirty="0" err="1">
                <a:latin typeface="Times New Roman" panose="02020603050405020304" pitchFamily="18" charset="0"/>
                <a:cs typeface="Times New Roman" panose="02020603050405020304" pitchFamily="18" charset="0"/>
              </a:rPr>
              <a:t>знижуючи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витрати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розробку</a:t>
            </a:r>
            <a:r>
              <a:rPr lang="ru-RU" dirty="0">
                <a:latin typeface="Times New Roman" panose="02020603050405020304" pitchFamily="18" charset="0"/>
                <a:cs typeface="Times New Roman" panose="02020603050405020304" pitchFamily="18" charset="0"/>
              </a:rPr>
              <a:t>.</a:t>
            </a:r>
          </a:p>
          <a:p>
            <a:pPr marL="0" indent="0">
              <a:lnSpc>
                <a:spcPct val="120000"/>
              </a:lnSpc>
              <a:buNone/>
            </a:pPr>
            <a:r>
              <a:rPr lang="ru-RU" dirty="0">
                <a:latin typeface="Times New Roman" panose="02020603050405020304" pitchFamily="18" charset="0"/>
                <a:cs typeface="Times New Roman" panose="02020603050405020304" pitchFamily="18" charset="0"/>
              </a:rPr>
              <a:t>C++ є </a:t>
            </a:r>
            <a:r>
              <a:rPr lang="ru-RU" dirty="0" err="1">
                <a:latin typeface="Times New Roman" panose="02020603050405020304" pitchFamily="18" charset="0"/>
                <a:cs typeface="Times New Roman" panose="02020603050405020304" pitchFamily="18" charset="0"/>
              </a:rPr>
              <a:t>портативним</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використовуватися</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розробки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адаптувати</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багатьох</a:t>
            </a:r>
            <a:r>
              <a:rPr lang="ru-RU" dirty="0">
                <a:latin typeface="Times New Roman" panose="02020603050405020304" pitchFamily="18" charset="0"/>
                <a:cs typeface="Times New Roman" panose="02020603050405020304" pitchFamily="18" charset="0"/>
              </a:rPr>
              <a:t> платформ.</a:t>
            </a:r>
          </a:p>
          <a:p>
            <a:pPr marL="0" indent="0">
              <a:lnSpc>
                <a:spcPct val="120000"/>
              </a:lnSpc>
              <a:buNone/>
            </a:pPr>
            <a:r>
              <a:rPr lang="ru-RU" dirty="0" err="1">
                <a:latin typeface="Times New Roman" panose="02020603050405020304" pitchFamily="18" charset="0"/>
                <a:cs typeface="Times New Roman" panose="02020603050405020304" pitchFamily="18" charset="0"/>
              </a:rPr>
              <a:t>Мові</a:t>
            </a:r>
            <a:r>
              <a:rPr lang="ru-RU" dirty="0">
                <a:latin typeface="Times New Roman" panose="02020603050405020304" pitchFamily="18" charset="0"/>
                <a:cs typeface="Times New Roman" panose="02020603050405020304" pitchFamily="18" charset="0"/>
              </a:rPr>
              <a:t> C++ весело й легко </a:t>
            </a:r>
            <a:r>
              <a:rPr lang="ru-RU" dirty="0" err="1">
                <a:latin typeface="Times New Roman" panose="02020603050405020304" pitchFamily="18" charset="0"/>
                <a:cs typeface="Times New Roman" panose="02020603050405020304" pitchFamily="18" charset="0"/>
              </a:rPr>
              <a:t>вчитися</a:t>
            </a:r>
            <a:r>
              <a:rPr lang="ru-RU" dirty="0">
                <a:latin typeface="Times New Roman" panose="02020603050405020304" pitchFamily="18" charset="0"/>
                <a:cs typeface="Times New Roman" panose="02020603050405020304" pitchFamily="18" charset="0"/>
              </a:rPr>
              <a:t>!</a:t>
            </a:r>
          </a:p>
          <a:p>
            <a:pPr marL="0" indent="0">
              <a:lnSpc>
                <a:spcPct val="120000"/>
              </a:lnSpc>
              <a:buNone/>
            </a:pPr>
            <a:r>
              <a:rPr lang="ru-RU" dirty="0" err="1">
                <a:latin typeface="Times New Roman" panose="02020603050405020304" pitchFamily="18" charset="0"/>
                <a:cs typeface="Times New Roman" panose="02020603050405020304" pitchFamily="18" charset="0"/>
              </a:rPr>
              <a:t>Оскільки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мова</a:t>
            </a:r>
            <a:r>
              <a:rPr lang="ru-RU" dirty="0">
                <a:latin typeface="Times New Roman" panose="02020603050405020304" pitchFamily="18" charset="0"/>
                <a:cs typeface="Times New Roman" panose="02020603050405020304" pitchFamily="18" charset="0"/>
              </a:rPr>
              <a:t> C++ </a:t>
            </a:r>
            <a:r>
              <a:rPr lang="ru-RU" dirty="0" err="1">
                <a:latin typeface="Times New Roman" panose="02020603050405020304" pitchFamily="18" charset="0"/>
                <a:cs typeface="Times New Roman" panose="02020603050405020304" pitchFamily="18" charset="0"/>
              </a:rPr>
              <a:t>близька</a:t>
            </a:r>
            <a:r>
              <a:rPr lang="ru-RU" dirty="0">
                <a:latin typeface="Times New Roman" panose="02020603050405020304" pitchFamily="18" charset="0"/>
                <a:cs typeface="Times New Roman" panose="02020603050405020304" pitchFamily="18" charset="0"/>
              </a:rPr>
              <a:t> до </a:t>
            </a:r>
            <a:r>
              <a:rPr lang="ru-RU" dirty="0">
                <a:latin typeface="Times New Roman" panose="02020603050405020304" pitchFamily="18" charset="0"/>
                <a:cs typeface="Times New Roman" panose="02020603050405020304" pitchFamily="18" charset="0"/>
                <a:hlinkClick r:id="rId2"/>
              </a:rPr>
              <a:t>C</a:t>
            </a:r>
            <a:r>
              <a:rPr lang="ru-RU"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hlinkClick r:id="rId3"/>
              </a:rPr>
              <a:t>C#</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hlinkClick r:id="rId4"/>
              </a:rPr>
              <a:t>Java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дозволяє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програмістам</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цих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мовах</a:t>
            </a:r>
            <a:r>
              <a:rPr lang="ru-RU" dirty="0">
                <a:latin typeface="Times New Roman" panose="02020603050405020304" pitchFamily="18" charset="0"/>
                <a:cs typeface="Times New Roman" panose="02020603050405020304" pitchFamily="18" charset="0"/>
              </a:rPr>
              <a:t> легко перейти на C++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навпаки</a:t>
            </a:r>
            <a:r>
              <a:rPr lang="ru-RU" dirty="0">
                <a:latin typeface="Times New Roman" panose="02020603050405020304" pitchFamily="18" charset="0"/>
                <a:cs typeface="Times New Roman" panose="02020603050405020304" pitchFamily="18" charset="0"/>
              </a:rPr>
              <a:t>.</a:t>
            </a:r>
          </a:p>
          <a:p>
            <a:endParaRPr lang="uk-UA" dirty="0"/>
          </a:p>
        </p:txBody>
      </p:sp>
    </p:spTree>
    <p:extLst>
      <p:ext uri="{BB962C8B-B14F-4D97-AF65-F5344CB8AC3E}">
        <p14:creationId xmlns:p14="http://schemas.microsoft.com/office/powerpoint/2010/main" val="1288992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C7CCFA-0753-4D5B-BC6F-4849B11C72E2}"/>
              </a:ext>
            </a:extLst>
          </p:cNvPr>
          <p:cNvSpPr>
            <a:spLocks noGrp="1"/>
          </p:cNvSpPr>
          <p:nvPr>
            <p:ph type="title"/>
          </p:nvPr>
        </p:nvSpPr>
        <p:spPr>
          <a:xfrm>
            <a:off x="838200" y="365126"/>
            <a:ext cx="10515600" cy="521566"/>
          </a:xfrm>
        </p:spPr>
        <p:txBody>
          <a:bodyPr>
            <a:normAutofit fontScale="90000"/>
          </a:bodyPr>
          <a:lstStyle/>
          <a:p>
            <a:pPr algn="ctr"/>
            <a:br>
              <a:rPr lang="en-US" sz="3600" dirty="0">
                <a:latin typeface="Times New Roman" panose="02020603050405020304" pitchFamily="18" charset="0"/>
                <a:cs typeface="Times New Roman" panose="02020603050405020304" pitchFamily="18" charset="0"/>
              </a:rPr>
            </a:br>
            <a:r>
              <a:rPr lang="uk-UA" sz="3600" dirty="0">
                <a:latin typeface="Times New Roman" panose="02020603050405020304" pitchFamily="18" charset="0"/>
                <a:cs typeface="Times New Roman" panose="02020603050405020304" pitchFamily="18" charset="0"/>
              </a:rPr>
              <a:t>Етапи розробки програми мовою </a:t>
            </a:r>
            <a:r>
              <a:rPr lang="en-US" sz="3600" dirty="0">
                <a:latin typeface="Times New Roman" panose="02020603050405020304" pitchFamily="18" charset="0"/>
                <a:cs typeface="Times New Roman" panose="02020603050405020304" pitchFamily="18" charset="0"/>
              </a:rPr>
              <a:t>C++</a:t>
            </a:r>
            <a:br>
              <a:rPr lang="en-US" dirty="0"/>
            </a:br>
            <a:endParaRPr lang="uk-UA" dirty="0"/>
          </a:p>
        </p:txBody>
      </p:sp>
      <p:sp>
        <p:nvSpPr>
          <p:cNvPr id="3" name="Місце для вмісту 2">
            <a:extLst>
              <a:ext uri="{FF2B5EF4-FFF2-40B4-BE49-F238E27FC236}">
                <a16:creationId xmlns:a16="http://schemas.microsoft.com/office/drawing/2014/main" id="{FB6486AE-53D9-444A-AA3A-0EF3980497E4}"/>
              </a:ext>
            </a:extLst>
          </p:cNvPr>
          <p:cNvSpPr>
            <a:spLocks noGrp="1"/>
          </p:cNvSpPr>
          <p:nvPr>
            <p:ph idx="1"/>
          </p:nvPr>
        </p:nvSpPr>
        <p:spPr>
          <a:xfrm>
            <a:off x="838200" y="1108364"/>
            <a:ext cx="10515600" cy="5477163"/>
          </a:xfrm>
        </p:spPr>
        <p:txBody>
          <a:bodyPr>
            <a:normAutofit fontScale="40000" lnSpcReduction="20000"/>
          </a:bodyPr>
          <a:lstStyle/>
          <a:p>
            <a:pPr marL="0" indent="0">
              <a:buNone/>
            </a:pPr>
            <a:r>
              <a:rPr lang="uk-UA" dirty="0"/>
              <a:t>Є кілька типових кроків розробки програми мовою </a:t>
            </a:r>
            <a:r>
              <a:rPr lang="en-US" dirty="0"/>
              <a:t>C++:</a:t>
            </a:r>
          </a:p>
          <a:p>
            <a:endParaRPr lang="en-US" dirty="0"/>
          </a:p>
          <a:p>
            <a:pPr>
              <a:lnSpc>
                <a:spcPct val="120000"/>
              </a:lnSpc>
            </a:pPr>
            <a:r>
              <a:rPr lang="uk-UA" sz="4000" dirty="0">
                <a:latin typeface="Times New Roman" panose="02020603050405020304" pitchFamily="18" charset="0"/>
                <a:cs typeface="Times New Roman" panose="02020603050405020304" pitchFamily="18" charset="0"/>
              </a:rPr>
              <a:t>програмний код готується та зберігається за допомогою будь-якого текстового редактора </a:t>
            </a:r>
            <a:r>
              <a:rPr lang="uk-UA" sz="4000" b="1" dirty="0">
                <a:latin typeface="Times New Roman" panose="02020603050405020304" pitchFamily="18" charset="0"/>
                <a:cs typeface="Times New Roman" panose="02020603050405020304" pitchFamily="18" charset="0"/>
              </a:rPr>
              <a:t>.</a:t>
            </a:r>
            <a:r>
              <a:rPr lang="en-US" sz="4000" b="1" dirty="0" err="1">
                <a:latin typeface="Times New Roman" panose="02020603050405020304" pitchFamily="18" charset="0"/>
                <a:cs typeface="Times New Roman" panose="02020603050405020304" pitchFamily="18" charset="0"/>
              </a:rPr>
              <a:t>cpp</a:t>
            </a:r>
            <a:r>
              <a:rPr lang="uk-UA" sz="4000" dirty="0">
                <a:latin typeface="Times New Roman" panose="02020603050405020304" pitchFamily="18" charset="0"/>
                <a:cs typeface="Times New Roman" panose="02020603050405020304" pitchFamily="18" charset="0"/>
              </a:rPr>
              <a:t>;</a:t>
            </a:r>
          </a:p>
          <a:p>
            <a:pPr>
              <a:lnSpc>
                <a:spcPct val="120000"/>
              </a:lnSpc>
            </a:pPr>
            <a:r>
              <a:rPr lang="uk-UA" sz="4000" b="1" dirty="0">
                <a:latin typeface="Times New Roman" panose="02020603050405020304" pitchFamily="18" charset="0"/>
                <a:cs typeface="Times New Roman" panose="02020603050405020304" pitchFamily="18" charset="0"/>
              </a:rPr>
              <a:t>здійснюється </a:t>
            </a:r>
            <a:r>
              <a:rPr lang="uk-UA" sz="4000" b="1" dirty="0" err="1">
                <a:latin typeface="Times New Roman" panose="02020603050405020304" pitchFamily="18" charset="0"/>
                <a:cs typeface="Times New Roman" panose="02020603050405020304" pitchFamily="18" charset="0"/>
              </a:rPr>
              <a:t>препроцесування</a:t>
            </a:r>
            <a:r>
              <a:rPr lang="uk-UA" sz="4000" b="1" dirty="0">
                <a:latin typeface="Times New Roman" panose="02020603050405020304" pitchFamily="18" charset="0"/>
                <a:cs typeface="Times New Roman" panose="02020603050405020304" pitchFamily="18" charset="0"/>
              </a:rPr>
              <a:t> </a:t>
            </a:r>
            <a:r>
              <a:rPr lang="uk-UA" sz="4000" dirty="0">
                <a:latin typeface="Times New Roman" panose="02020603050405020304" pitchFamily="18" charset="0"/>
                <a:cs typeface="Times New Roman" panose="02020603050405020304" pitchFamily="18" charset="0"/>
              </a:rPr>
              <a:t>(</a:t>
            </a:r>
            <a:r>
              <a:rPr lang="en-US" sz="4000" dirty="0">
                <a:latin typeface="Times New Roman" panose="02020603050405020304" pitchFamily="18" charset="0"/>
                <a:cs typeface="Times New Roman" panose="02020603050405020304" pitchFamily="18" charset="0"/>
              </a:rPr>
              <a:t>preprocessing) </a:t>
            </a:r>
            <a:r>
              <a:rPr lang="uk-UA" sz="4000" dirty="0">
                <a:latin typeface="Times New Roman" panose="02020603050405020304" pitchFamily="18" charset="0"/>
                <a:cs typeface="Times New Roman" panose="02020603050405020304" pitchFamily="18" charset="0"/>
              </a:rPr>
              <a:t>програмного коду і створюється одиниця трансляції; в більшості випадків </a:t>
            </a:r>
            <a:r>
              <a:rPr lang="uk-UA" sz="4000" dirty="0" err="1">
                <a:latin typeface="Times New Roman" panose="02020603050405020304" pitchFamily="18" charset="0"/>
                <a:cs typeface="Times New Roman" panose="02020603050405020304" pitchFamily="18" charset="0"/>
              </a:rPr>
              <a:t>препроцесування</a:t>
            </a:r>
            <a:r>
              <a:rPr lang="uk-UA" sz="4000" dirty="0">
                <a:latin typeface="Times New Roman" panose="02020603050405020304" pitchFamily="18" charset="0"/>
                <a:cs typeface="Times New Roman" panose="02020603050405020304" pitchFamily="18" charset="0"/>
              </a:rPr>
              <a:t> об'єднане з компіляцією;</a:t>
            </a:r>
          </a:p>
          <a:p>
            <a:pPr>
              <a:lnSpc>
                <a:spcPct val="120000"/>
              </a:lnSpc>
            </a:pPr>
            <a:r>
              <a:rPr lang="uk-UA" sz="4000" b="1" dirty="0">
                <a:latin typeface="Times New Roman" panose="02020603050405020304" pitchFamily="18" charset="0"/>
                <a:cs typeface="Times New Roman" panose="02020603050405020304" pitchFamily="18" charset="0"/>
              </a:rPr>
              <a:t>здійснюється компіляція </a:t>
            </a:r>
            <a:r>
              <a:rPr lang="uk-UA" sz="4000" dirty="0">
                <a:latin typeface="Times New Roman" panose="02020603050405020304" pitchFamily="18" charset="0"/>
                <a:cs typeface="Times New Roman" panose="02020603050405020304" pitchFamily="18" charset="0"/>
              </a:rPr>
              <a:t>створеної одиниці трансляції; якщо компіляція неможлива через наявність помилок компіляції (</a:t>
            </a:r>
            <a:r>
              <a:rPr lang="en-US" sz="4000" dirty="0">
                <a:latin typeface="Times New Roman" panose="02020603050405020304" pitchFamily="18" charset="0"/>
                <a:cs typeface="Times New Roman" panose="02020603050405020304" pitchFamily="18" charset="0"/>
              </a:rPr>
              <a:t>compiler errors), </a:t>
            </a:r>
            <a:r>
              <a:rPr lang="uk-UA" sz="4000" dirty="0">
                <a:latin typeface="Times New Roman" panose="02020603050405020304" pitchFamily="18" charset="0"/>
                <a:cs typeface="Times New Roman" panose="02020603050405020304" pitchFamily="18" charset="0"/>
              </a:rPr>
              <a:t>виводиться список цих помилок; якщо синтаксичних помилок немає, створюється так званий об'єктний модуль – файл з машинним кодом, який містить посилання на функції, відсутні в цьому модулі; найчастіше об'єктний модуль – це файл з розширенням .</a:t>
            </a:r>
            <a:r>
              <a:rPr lang="en-US" sz="4000" b="1" dirty="0">
                <a:latin typeface="Times New Roman" panose="02020603050405020304" pitchFamily="18" charset="0"/>
                <a:cs typeface="Times New Roman" panose="02020603050405020304" pitchFamily="18" charset="0"/>
              </a:rPr>
              <a:t>obj</a:t>
            </a:r>
            <a:r>
              <a:rPr lang="en-US" sz="4000" dirty="0">
                <a:latin typeface="Times New Roman" panose="02020603050405020304" pitchFamily="18" charset="0"/>
                <a:cs typeface="Times New Roman" panose="02020603050405020304" pitchFamily="18" charset="0"/>
              </a:rPr>
              <a:t>.</a:t>
            </a:r>
          </a:p>
          <a:p>
            <a:pPr>
              <a:lnSpc>
                <a:spcPct val="120000"/>
              </a:lnSpc>
            </a:pPr>
            <a:r>
              <a:rPr lang="uk-UA" sz="4000" b="1" dirty="0">
                <a:latin typeface="Times New Roman" panose="02020603050405020304" pitchFamily="18" charset="0"/>
                <a:cs typeface="Times New Roman" panose="02020603050405020304" pitchFamily="18" charset="0"/>
              </a:rPr>
              <a:t>здійснюється редагування невирішених </a:t>
            </a:r>
            <a:r>
              <a:rPr lang="uk-UA" sz="4000" b="1" dirty="0" err="1">
                <a:latin typeface="Times New Roman" panose="02020603050405020304" pitchFamily="18" charset="0"/>
                <a:cs typeface="Times New Roman" panose="02020603050405020304" pitchFamily="18" charset="0"/>
              </a:rPr>
              <a:t>зв'язків</a:t>
            </a:r>
            <a:r>
              <a:rPr lang="uk-UA" sz="4000" b="1" dirty="0">
                <a:latin typeface="Times New Roman" panose="02020603050405020304" pitchFamily="18" charset="0"/>
                <a:cs typeface="Times New Roman" panose="02020603050405020304" pitchFamily="18" charset="0"/>
              </a:rPr>
              <a:t> </a:t>
            </a:r>
            <a:r>
              <a:rPr lang="uk-UA" sz="4000" dirty="0">
                <a:latin typeface="Times New Roman" panose="02020603050405020304" pitchFamily="18" charset="0"/>
                <a:cs typeface="Times New Roman" panose="02020603050405020304" pitchFamily="18" charset="0"/>
              </a:rPr>
              <a:t>за допомогою так званого </a:t>
            </a:r>
            <a:r>
              <a:rPr lang="uk-UA" sz="4000" dirty="0" err="1">
                <a:latin typeface="Times New Roman" panose="02020603050405020304" pitchFamily="18" charset="0"/>
                <a:cs typeface="Times New Roman" panose="02020603050405020304" pitchFamily="18" charset="0"/>
              </a:rPr>
              <a:t>лінкера</a:t>
            </a:r>
            <a:r>
              <a:rPr lang="uk-UA"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linker, </a:t>
            </a:r>
            <a:r>
              <a:rPr lang="uk-UA" sz="4000" dirty="0" err="1">
                <a:latin typeface="Times New Roman" panose="02020603050405020304" pitchFamily="18" charset="0"/>
                <a:cs typeface="Times New Roman" panose="02020603050405020304" pitchFamily="18" charset="0"/>
              </a:rPr>
              <a:t>компонувальник</a:t>
            </a:r>
            <a:r>
              <a:rPr lang="uk-UA" sz="4000" dirty="0">
                <a:latin typeface="Times New Roman" panose="02020603050405020304" pitchFamily="18" charset="0"/>
                <a:cs typeface="Times New Roman" panose="02020603050405020304" pitchFamily="18" charset="0"/>
              </a:rPr>
              <a:t>, редактор </a:t>
            </a:r>
            <a:r>
              <a:rPr lang="uk-UA" sz="4000" dirty="0" err="1">
                <a:latin typeface="Times New Roman" panose="02020603050405020304" pitchFamily="18" charset="0"/>
                <a:cs typeface="Times New Roman" panose="02020603050405020304" pitchFamily="18" charset="0"/>
              </a:rPr>
              <a:t>зв'язків</a:t>
            </a:r>
            <a:r>
              <a:rPr lang="uk-UA" sz="4000" dirty="0">
                <a:latin typeface="Times New Roman" panose="02020603050405020304" pitchFamily="18" charset="0"/>
                <a:cs typeface="Times New Roman" panose="02020603050405020304" pitchFamily="18" charset="0"/>
              </a:rPr>
              <a:t>) – спеціальної підпрограми, яка зв'язує декілька об'єктних модулів, а також додає скомпільовані функції зі стандартних бібліотек – файлів з розширенням </a:t>
            </a:r>
            <a:r>
              <a:rPr lang="en-US" sz="4000" dirty="0">
                <a:latin typeface="Times New Roman" panose="02020603050405020304" pitchFamily="18" charset="0"/>
                <a:cs typeface="Times New Roman" panose="02020603050405020304" pitchFamily="18" charset="0"/>
              </a:rPr>
              <a:t>lib; </a:t>
            </a:r>
            <a:r>
              <a:rPr lang="uk-UA" sz="4000" dirty="0">
                <a:latin typeface="Times New Roman" panose="02020603050405020304" pitchFamily="18" charset="0"/>
                <a:cs typeface="Times New Roman" panose="02020603050405020304" pitchFamily="18" charset="0"/>
              </a:rPr>
              <a:t>крім того, з коду видаляються функції, на які немає посилань; результат роботи </a:t>
            </a:r>
            <a:r>
              <a:rPr lang="uk-UA" sz="4000" dirty="0" err="1">
                <a:latin typeface="Times New Roman" panose="02020603050405020304" pitchFamily="18" charset="0"/>
                <a:cs typeface="Times New Roman" panose="02020603050405020304" pitchFamily="18" charset="0"/>
              </a:rPr>
              <a:t>лінкера</a:t>
            </a:r>
            <a:r>
              <a:rPr lang="uk-UA" sz="4000" dirty="0">
                <a:latin typeface="Times New Roman" panose="02020603050405020304" pitchFamily="18" charset="0"/>
                <a:cs typeface="Times New Roman" panose="02020603050405020304" pitchFamily="18" charset="0"/>
              </a:rPr>
              <a:t> – файл, готовий до виконання (*.</a:t>
            </a:r>
            <a:r>
              <a:rPr lang="en-US" sz="4000" dirty="0">
                <a:latin typeface="Times New Roman" panose="02020603050405020304" pitchFamily="18" charset="0"/>
                <a:cs typeface="Times New Roman" panose="02020603050405020304" pitchFamily="18" charset="0"/>
              </a:rPr>
              <a:t>exe) </a:t>
            </a:r>
            <a:r>
              <a:rPr lang="uk-UA" sz="4000" dirty="0">
                <a:latin typeface="Times New Roman" panose="02020603050405020304" pitchFamily="18" charset="0"/>
                <a:cs typeface="Times New Roman" panose="02020603050405020304" pitchFamily="18" charset="0"/>
              </a:rPr>
              <a:t>або бібліотека.</a:t>
            </a:r>
          </a:p>
          <a:p>
            <a:pPr>
              <a:lnSpc>
                <a:spcPct val="120000"/>
              </a:lnSpc>
            </a:pPr>
            <a:r>
              <a:rPr lang="uk-UA" sz="4000" dirty="0">
                <a:latin typeface="Times New Roman" panose="02020603050405020304" pitchFamily="18" charset="0"/>
                <a:cs typeface="Times New Roman" panose="02020603050405020304" pitchFamily="18" charset="0"/>
              </a:rPr>
              <a:t>Під час роботи виникають помилки часу виконання (</a:t>
            </a:r>
            <a:r>
              <a:rPr lang="en-US" sz="4000" dirty="0">
                <a:latin typeface="Times New Roman" panose="02020603050405020304" pitchFamily="18" charset="0"/>
                <a:cs typeface="Times New Roman" panose="02020603050405020304" pitchFamily="18" charset="0"/>
              </a:rPr>
              <a:t>runtime errors), </a:t>
            </a:r>
            <a:r>
              <a:rPr lang="uk-UA" sz="4000" dirty="0">
                <a:latin typeface="Times New Roman" panose="02020603050405020304" pitchFamily="18" charset="0"/>
                <a:cs typeface="Times New Roman" panose="02020603050405020304" pitchFamily="18" charset="0"/>
              </a:rPr>
              <a:t>які відображаються в окремих діалогових вікнах, а також логічні помилки (</a:t>
            </a:r>
            <a:r>
              <a:rPr lang="en-US" sz="4000" dirty="0">
                <a:latin typeface="Times New Roman" panose="02020603050405020304" pitchFamily="18" charset="0"/>
                <a:cs typeface="Times New Roman" panose="02020603050405020304" pitchFamily="18" charset="0"/>
              </a:rPr>
              <a:t>logical errors, </a:t>
            </a:r>
            <a:r>
              <a:rPr lang="uk-UA" sz="4000" dirty="0">
                <a:latin typeface="Times New Roman" panose="02020603050405020304" pitchFamily="18" charset="0"/>
                <a:cs typeface="Times New Roman" panose="02020603050405020304" pitchFamily="18" charset="0"/>
              </a:rPr>
              <a:t>програма виконує неочікувані дії й ми не отримуємо результату). Виправлення цих помилок вимагає повторного редагування коду, компіляції, компонування та завантаження скорегованої програми на виконання.</a:t>
            </a:r>
          </a:p>
        </p:txBody>
      </p:sp>
    </p:spTree>
    <p:extLst>
      <p:ext uri="{BB962C8B-B14F-4D97-AF65-F5344CB8AC3E}">
        <p14:creationId xmlns:p14="http://schemas.microsoft.com/office/powerpoint/2010/main" val="3742365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F8236D-517A-4867-8E90-8770688FBB04}"/>
              </a:ext>
            </a:extLst>
          </p:cNvPr>
          <p:cNvSpPr>
            <a:spLocks noGrp="1"/>
          </p:cNvSpPr>
          <p:nvPr>
            <p:ph type="title"/>
          </p:nvPr>
        </p:nvSpPr>
        <p:spPr>
          <a:xfrm>
            <a:off x="838200" y="365125"/>
            <a:ext cx="10515600" cy="456911"/>
          </a:xfrm>
        </p:spPr>
        <p:txBody>
          <a:bodyPr>
            <a:normAutofit fontScale="90000"/>
          </a:bodyPr>
          <a:lstStyle/>
          <a:p>
            <a:pPr algn="ctr"/>
            <a:br>
              <a:rPr lang="en-US" sz="3600" dirty="0">
                <a:latin typeface="Times New Roman" panose="02020603050405020304" pitchFamily="18" charset="0"/>
                <a:cs typeface="Times New Roman" panose="02020603050405020304" pitchFamily="18" charset="0"/>
              </a:rPr>
            </a:br>
            <a:r>
              <a:rPr lang="uk-UA" sz="3600" dirty="0">
                <a:latin typeface="Times New Roman" panose="02020603050405020304" pitchFamily="18" charset="0"/>
                <a:cs typeface="Times New Roman" panose="02020603050405020304" pitchFamily="18" charset="0"/>
              </a:rPr>
              <a:t>Алфавіт мови</a:t>
            </a:r>
            <a:br>
              <a:rPr lang="uk-UA" sz="3600" dirty="0">
                <a:latin typeface="Times New Roman" panose="02020603050405020304" pitchFamily="18" charset="0"/>
                <a:cs typeface="Times New Roman" panose="02020603050405020304" pitchFamily="18" charset="0"/>
              </a:rPr>
            </a:br>
            <a:endParaRPr lang="uk-UA" sz="36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57D958AB-0DE0-4306-9B2A-83EDC1E9685A}"/>
              </a:ext>
            </a:extLst>
          </p:cNvPr>
          <p:cNvSpPr>
            <a:spLocks noGrp="1"/>
          </p:cNvSpPr>
          <p:nvPr>
            <p:ph idx="1"/>
          </p:nvPr>
        </p:nvSpPr>
        <p:spPr>
          <a:xfrm>
            <a:off x="221673" y="969818"/>
            <a:ext cx="11757891" cy="5791200"/>
          </a:xfrm>
        </p:spPr>
        <p:txBody>
          <a:bodyPr>
            <a:normAutofit fontScale="40000" lnSpcReduction="20000"/>
          </a:bodyPr>
          <a:lstStyle/>
          <a:p>
            <a:pPr marL="0" indent="0">
              <a:lnSpc>
                <a:spcPct val="120000"/>
              </a:lnSpc>
              <a:buNone/>
            </a:pPr>
            <a:r>
              <a:rPr lang="uk-UA" dirty="0"/>
              <a:t>. </a:t>
            </a:r>
            <a:r>
              <a:rPr lang="uk-UA" sz="3300" dirty="0">
                <a:latin typeface="Times New Roman" panose="02020603050405020304" pitchFamily="18" charset="0"/>
                <a:cs typeface="Times New Roman" panose="02020603050405020304" pitchFamily="18" charset="0"/>
              </a:rPr>
              <a:t>Мова програмування як і будь яка інша мова має власний алфавіт- набір допустимих символів. </a:t>
            </a:r>
          </a:p>
          <a:p>
            <a:pPr marL="0" indent="0">
              <a:lnSpc>
                <a:spcPct val="120000"/>
              </a:lnSpc>
              <a:buNone/>
            </a:pPr>
            <a:r>
              <a:rPr lang="uk-UA" sz="3300" dirty="0">
                <a:latin typeface="Times New Roman" panose="02020603050405020304" pitchFamily="18" charset="0"/>
                <a:cs typeface="Times New Roman" panose="02020603050405020304" pitchFamily="18" charset="0"/>
              </a:rPr>
              <a:t>Програма на мові С++ може містити наступні символи:</a:t>
            </a:r>
          </a:p>
          <a:p>
            <a:pPr marL="0" indent="0">
              <a:lnSpc>
                <a:spcPct val="120000"/>
              </a:lnSpc>
              <a:buNone/>
            </a:pPr>
            <a:r>
              <a:rPr lang="uk-UA" sz="3300" dirty="0">
                <a:latin typeface="Times New Roman" panose="02020603050405020304" pitchFamily="18" charset="0"/>
                <a:cs typeface="Times New Roman" panose="02020603050405020304" pitchFamily="18" charset="0"/>
              </a:rPr>
              <a:t>•	</a:t>
            </a:r>
            <a:r>
              <a:rPr lang="uk-UA" sz="4000" b="1" dirty="0">
                <a:latin typeface="Times New Roman" panose="02020603050405020304" pitchFamily="18" charset="0"/>
                <a:cs typeface="Times New Roman" panose="02020603050405020304" pitchFamily="18" charset="0"/>
              </a:rPr>
              <a:t>великі та малі латинські букви та знак підкреслення; </a:t>
            </a:r>
          </a:p>
          <a:p>
            <a:pPr marL="0" indent="0">
              <a:lnSpc>
                <a:spcPct val="120000"/>
              </a:lnSpc>
              <a:buNone/>
            </a:pPr>
            <a:r>
              <a:rPr lang="uk-UA" sz="4000" b="1" dirty="0">
                <a:latin typeface="Times New Roman" panose="02020603050405020304" pitchFamily="18" charset="0"/>
                <a:cs typeface="Times New Roman" panose="02020603050405020304" pitchFamily="18" charset="0"/>
              </a:rPr>
              <a:t>•	арабські цифри від 0 до 9; </a:t>
            </a:r>
          </a:p>
          <a:p>
            <a:pPr marL="0" indent="0">
              <a:lnSpc>
                <a:spcPct val="120000"/>
              </a:lnSpc>
              <a:buNone/>
            </a:pPr>
            <a:r>
              <a:rPr lang="uk-UA" sz="4000" b="1" dirty="0">
                <a:latin typeface="Times New Roman" panose="02020603050405020304" pitchFamily="18" charset="0"/>
                <a:cs typeface="Times New Roman" panose="02020603050405020304" pitchFamily="18" charset="0"/>
              </a:rPr>
              <a:t>•	спеціальні знаки: {}, |, [] () + /% *. \:? &lt;=&gt;! &amp; # ~; ^ </a:t>
            </a:r>
          </a:p>
          <a:p>
            <a:pPr marL="0" indent="0">
              <a:lnSpc>
                <a:spcPct val="120000"/>
              </a:lnSpc>
              <a:buNone/>
            </a:pPr>
            <a:r>
              <a:rPr lang="uk-UA" sz="4000" b="1" dirty="0">
                <a:latin typeface="Times New Roman" panose="02020603050405020304" pitchFamily="18" charset="0"/>
                <a:cs typeface="Times New Roman" panose="02020603050405020304" pitchFamily="18" charset="0"/>
              </a:rPr>
              <a:t>•	символи пробілу, табуляції і переходу на новий рядок. </a:t>
            </a:r>
          </a:p>
          <a:p>
            <a:pPr marL="0" indent="0">
              <a:lnSpc>
                <a:spcPct val="120000"/>
              </a:lnSpc>
              <a:buNone/>
            </a:pPr>
            <a:r>
              <a:rPr lang="uk-UA" sz="3300" dirty="0">
                <a:latin typeface="Times New Roman" panose="02020603050405020304" pitchFamily="18" charset="0"/>
                <a:cs typeface="Times New Roman" panose="02020603050405020304" pitchFamily="18" charset="0"/>
              </a:rPr>
              <a:t>Програми складаються з команд, які є синтаксичними конструкціями. Команди будуються з </a:t>
            </a:r>
            <a:r>
              <a:rPr lang="uk-UA" sz="3300" dirty="0" err="1">
                <a:latin typeface="Times New Roman" panose="02020603050405020304" pitchFamily="18" charset="0"/>
                <a:cs typeface="Times New Roman" panose="02020603050405020304" pitchFamily="18" charset="0"/>
              </a:rPr>
              <a:t>люксем</a:t>
            </a:r>
            <a:r>
              <a:rPr lang="uk-UA" sz="3300" dirty="0">
                <a:latin typeface="Times New Roman" panose="02020603050405020304" pitchFamily="18" charset="0"/>
                <a:cs typeface="Times New Roman" panose="02020603050405020304" pitchFamily="18" charset="0"/>
              </a:rPr>
              <a:t> – неподільних елементів мови: слів, чисел, символів операцій.</a:t>
            </a:r>
          </a:p>
          <a:p>
            <a:pPr marL="0" indent="0">
              <a:lnSpc>
                <a:spcPct val="120000"/>
              </a:lnSpc>
              <a:buNone/>
            </a:pPr>
            <a:r>
              <a:rPr lang="uk-UA" sz="4000" b="1" dirty="0">
                <a:latin typeface="Times New Roman" panose="02020603050405020304" pitchFamily="18" charset="0"/>
                <a:cs typeface="Times New Roman" panose="02020603050405020304" pitchFamily="18" charset="0"/>
              </a:rPr>
              <a:t>Слова поділяються на ключові слова та ідентифікатори. </a:t>
            </a:r>
          </a:p>
          <a:p>
            <a:pPr marL="0" indent="0">
              <a:lnSpc>
                <a:spcPct val="120000"/>
              </a:lnSpc>
              <a:buNone/>
            </a:pPr>
            <a:r>
              <a:rPr lang="uk-UA" sz="4000" b="1" dirty="0">
                <a:latin typeface="Times New Roman" panose="02020603050405020304" pitchFamily="18" charset="0"/>
                <a:cs typeface="Times New Roman" panose="02020603050405020304" pitchFamily="18" charset="0"/>
              </a:rPr>
              <a:t>Ключові слова </a:t>
            </a:r>
            <a:r>
              <a:rPr lang="uk-UA" sz="4000" dirty="0">
                <a:latin typeface="Times New Roman" panose="02020603050405020304" pitchFamily="18" charset="0"/>
                <a:cs typeface="Times New Roman" panose="02020603050405020304" pitchFamily="18" charset="0"/>
              </a:rPr>
              <a:t>це зарезервовані слова, які мають спеціальне значення для компілятора і використовуються тільки в тому сенсі, в якому вони визначені (оператори мови, типи даних і </a:t>
            </a:r>
            <a:r>
              <a:rPr lang="uk-UA" sz="4000" dirty="0" err="1">
                <a:latin typeface="Times New Roman" panose="02020603050405020304" pitchFamily="18" charset="0"/>
                <a:cs typeface="Times New Roman" panose="02020603050405020304" pitchFamily="18" charset="0"/>
              </a:rPr>
              <a:t>т.п</a:t>
            </a:r>
            <a:r>
              <a:rPr lang="uk-UA" sz="4000" dirty="0">
                <a:latin typeface="Times New Roman" panose="02020603050405020304" pitchFamily="18" charset="0"/>
                <a:cs typeface="Times New Roman" panose="02020603050405020304" pitchFamily="18" charset="0"/>
              </a:rPr>
              <a:t>.). Використовуються для написання команд. Змінити призначення ключового слова  не можна.</a:t>
            </a:r>
          </a:p>
          <a:p>
            <a:pPr marL="0" indent="0">
              <a:lnSpc>
                <a:spcPct val="120000"/>
              </a:lnSpc>
              <a:buNone/>
            </a:pPr>
            <a:r>
              <a:rPr lang="uk-UA" sz="4000" b="1" dirty="0">
                <a:latin typeface="Times New Roman" panose="02020603050405020304" pitchFamily="18" charset="0"/>
                <a:cs typeface="Times New Roman" panose="02020603050405020304" pitchFamily="18" charset="0"/>
              </a:rPr>
              <a:t>Ідентифікатор</a:t>
            </a:r>
            <a:r>
              <a:rPr lang="uk-UA" sz="4000" dirty="0">
                <a:latin typeface="Times New Roman" panose="02020603050405020304" pitchFamily="18" charset="0"/>
                <a:cs typeface="Times New Roman" panose="02020603050405020304" pitchFamily="18" charset="0"/>
              </a:rPr>
              <a:t> - це ім'я програмного об'єкта (надає користувач),наприклад змінні, константи, функції. Ідентифікатор представляє собою сукупність літер, цифр та символу підкреслення. Перший символ ідентифікатора буква або знак підкреслення, але не цифра. Ідентифікатор не може містити пробіл. Прописні і малі літери в іменах розрізняються, наприклад, </a:t>
            </a:r>
            <a:r>
              <a:rPr lang="en-US" sz="4000" b="1" dirty="0">
                <a:latin typeface="Times New Roman" panose="02020603050405020304" pitchFamily="18" charset="0"/>
                <a:cs typeface="Times New Roman" panose="02020603050405020304" pitchFamily="18" charset="0"/>
              </a:rPr>
              <a:t>ABC, </a:t>
            </a:r>
            <a:r>
              <a:rPr lang="en-US" sz="4000" b="1" dirty="0" err="1">
                <a:latin typeface="Times New Roman" panose="02020603050405020304" pitchFamily="18" charset="0"/>
                <a:cs typeface="Times New Roman" panose="02020603050405020304" pitchFamily="18" charset="0"/>
              </a:rPr>
              <a:t>abc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Abc</a:t>
            </a:r>
            <a:r>
              <a:rPr lang="en-US" sz="4000" b="1" dirty="0">
                <a:latin typeface="Times New Roman" panose="02020603050405020304" pitchFamily="18" charset="0"/>
                <a:cs typeface="Times New Roman" panose="02020603050405020304" pitchFamily="18" charset="0"/>
              </a:rPr>
              <a:t> </a:t>
            </a:r>
            <a:r>
              <a:rPr lang="uk-UA" sz="4000" dirty="0">
                <a:latin typeface="Times New Roman" panose="02020603050405020304" pitchFamily="18" charset="0"/>
                <a:cs typeface="Times New Roman" panose="02020603050405020304" pitchFamily="18" charset="0"/>
              </a:rPr>
              <a:t>три різних імені. Кожне ім'я (ідентифікатор) повинно бути унікальним в межах функції і не має збігатися з ключовими словами.</a:t>
            </a:r>
          </a:p>
          <a:p>
            <a:pPr marL="0" indent="0">
              <a:lnSpc>
                <a:spcPct val="120000"/>
              </a:lnSpc>
              <a:buNone/>
            </a:pPr>
            <a:r>
              <a:rPr lang="uk-UA" sz="4000" b="1" dirty="0">
                <a:latin typeface="Times New Roman" panose="02020603050405020304" pitchFamily="18" charset="0"/>
                <a:cs typeface="Times New Roman" panose="02020603050405020304" pitchFamily="18" charset="0"/>
              </a:rPr>
              <a:t>У тексті програми можна використовувати коментарі</a:t>
            </a:r>
            <a:r>
              <a:rPr lang="uk-UA" sz="4000" dirty="0">
                <a:latin typeface="Times New Roman" panose="02020603050405020304" pitchFamily="18" charset="0"/>
                <a:cs typeface="Times New Roman" panose="02020603050405020304" pitchFamily="18" charset="0"/>
              </a:rPr>
              <a:t>. Якщо текст починається з двох символів </a:t>
            </a:r>
            <a:r>
              <a:rPr lang="uk-UA" sz="4000" b="1" dirty="0">
                <a:latin typeface="Times New Roman" panose="02020603050405020304" pitchFamily="18" charset="0"/>
                <a:cs typeface="Times New Roman" panose="02020603050405020304" pitchFamily="18" charset="0"/>
              </a:rPr>
              <a:t>//</a:t>
            </a:r>
            <a:r>
              <a:rPr lang="uk-UA" sz="4000" dirty="0">
                <a:latin typeface="Times New Roman" panose="02020603050405020304" pitchFamily="18" charset="0"/>
                <a:cs typeface="Times New Roman" panose="02020603050405020304" pitchFamily="18" charset="0"/>
              </a:rPr>
              <a:t> і закінчується символом переходу на новий рядок або розміщений між символами </a:t>
            </a:r>
            <a:r>
              <a:rPr lang="uk-UA" sz="4000" b="1" dirty="0">
                <a:latin typeface="Times New Roman" panose="02020603050405020304" pitchFamily="18" charset="0"/>
                <a:cs typeface="Times New Roman" panose="02020603050405020304" pitchFamily="18" charset="0"/>
              </a:rPr>
              <a:t>/* і */, </a:t>
            </a:r>
            <a:r>
              <a:rPr lang="uk-UA" sz="4000" dirty="0">
                <a:latin typeface="Times New Roman" panose="02020603050405020304" pitchFamily="18" charset="0"/>
                <a:cs typeface="Times New Roman" panose="02020603050405020304" pitchFamily="18" charset="0"/>
              </a:rPr>
              <a:t>то компілятор його ігнорує. Коментарі зручно використовувати як для пояснення до програми, так і для тимчасового виключення фрагментів програми при налагодженні</a:t>
            </a:r>
            <a:r>
              <a:rPr lang="uk-UA" sz="4000" dirty="0"/>
              <a:t>.</a:t>
            </a:r>
          </a:p>
          <a:p>
            <a:endParaRPr lang="uk-UA" dirty="0"/>
          </a:p>
        </p:txBody>
      </p:sp>
    </p:spTree>
    <p:extLst>
      <p:ext uri="{BB962C8B-B14F-4D97-AF65-F5344CB8AC3E}">
        <p14:creationId xmlns:p14="http://schemas.microsoft.com/office/powerpoint/2010/main" val="538273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013B70-61C9-4E67-B234-C99632354C5B}"/>
              </a:ext>
            </a:extLst>
          </p:cNvPr>
          <p:cNvSpPr>
            <a:spLocks noGrp="1"/>
          </p:cNvSpPr>
          <p:nvPr>
            <p:ph type="title"/>
          </p:nvPr>
        </p:nvSpPr>
        <p:spPr>
          <a:xfrm>
            <a:off x="838200" y="365126"/>
            <a:ext cx="10515600" cy="315912"/>
          </a:xfrm>
        </p:spPr>
        <p:txBody>
          <a:bodyPr>
            <a:normAutofit fontScale="90000"/>
          </a:bodyPr>
          <a:lstStyle/>
          <a:p>
            <a:pPr algn="ctr"/>
            <a:r>
              <a:rPr lang="uk-UA" sz="3200" dirty="0">
                <a:latin typeface="Times New Roman" panose="02020603050405020304" pitchFamily="18" charset="0"/>
                <a:cs typeface="Times New Roman" panose="02020603050405020304" pitchFamily="18" charset="0"/>
              </a:rPr>
              <a:t>Структура програми</a:t>
            </a:r>
          </a:p>
        </p:txBody>
      </p:sp>
      <p:sp>
        <p:nvSpPr>
          <p:cNvPr id="6" name="Місце для вмісту 5">
            <a:extLst>
              <a:ext uri="{FF2B5EF4-FFF2-40B4-BE49-F238E27FC236}">
                <a16:creationId xmlns:a16="http://schemas.microsoft.com/office/drawing/2014/main" id="{6E18ED70-24F1-4ADD-997C-1BD30A5B4C86}"/>
              </a:ext>
            </a:extLst>
          </p:cNvPr>
          <p:cNvSpPr>
            <a:spLocks noGrp="1"/>
          </p:cNvSpPr>
          <p:nvPr>
            <p:ph idx="1"/>
          </p:nvPr>
        </p:nvSpPr>
        <p:spPr>
          <a:xfrm>
            <a:off x="471055" y="932872"/>
            <a:ext cx="11323781" cy="5726545"/>
          </a:xfrm>
        </p:spPr>
        <p:txBody>
          <a:bodyPr>
            <a:normAutofit fontScale="40000" lnSpcReduction="20000"/>
          </a:bodyPr>
          <a:lstStyle/>
          <a:p>
            <a:pPr marL="514350" indent="-514350">
              <a:lnSpc>
                <a:spcPct val="100000"/>
              </a:lnSpc>
              <a:spcBef>
                <a:spcPts val="0"/>
              </a:spcBef>
              <a:buFont typeface="+mj-lt"/>
              <a:buAutoNum type="arabicPeriod"/>
            </a:pPr>
            <a:r>
              <a:rPr lang="en-US" sz="4500" b="1" dirty="0">
                <a:latin typeface="Times New Roman" panose="02020603050405020304" pitchFamily="18" charset="0"/>
                <a:cs typeface="Times New Roman" panose="02020603050405020304" pitchFamily="18" charset="0"/>
              </a:rPr>
              <a:t>#include &lt;iostream&gt;</a:t>
            </a:r>
          </a:p>
          <a:p>
            <a:pPr marL="514350" indent="-514350">
              <a:lnSpc>
                <a:spcPct val="100000"/>
              </a:lnSpc>
              <a:spcBef>
                <a:spcPts val="0"/>
              </a:spcBef>
              <a:buFont typeface="+mj-lt"/>
              <a:buAutoNum type="arabicPeriod"/>
            </a:pPr>
            <a:r>
              <a:rPr lang="en-US" sz="4500" b="1" dirty="0">
                <a:latin typeface="Times New Roman" panose="02020603050405020304" pitchFamily="18" charset="0"/>
                <a:cs typeface="Times New Roman" panose="02020603050405020304" pitchFamily="18" charset="0"/>
              </a:rPr>
              <a:t>  </a:t>
            </a:r>
          </a:p>
          <a:p>
            <a:pPr marL="514350" indent="-514350">
              <a:lnSpc>
                <a:spcPct val="120000"/>
              </a:lnSpc>
              <a:spcBef>
                <a:spcPts val="0"/>
              </a:spcBef>
              <a:buFont typeface="+mj-lt"/>
              <a:buAutoNum type="arabicPeriod"/>
            </a:pPr>
            <a:r>
              <a:rPr lang="en-US" sz="4500" b="1" dirty="0">
                <a:latin typeface="Times New Roman" panose="02020603050405020304" pitchFamily="18" charset="0"/>
                <a:cs typeface="Times New Roman" panose="02020603050405020304" pitchFamily="18" charset="0"/>
              </a:rPr>
              <a:t>int main()</a:t>
            </a:r>
          </a:p>
          <a:p>
            <a:pPr marL="514350" indent="-514350">
              <a:lnSpc>
                <a:spcPct val="120000"/>
              </a:lnSpc>
              <a:spcBef>
                <a:spcPts val="0"/>
              </a:spcBef>
              <a:buFont typeface="+mj-lt"/>
              <a:buAutoNum type="arabicPeriod"/>
            </a:pPr>
            <a:r>
              <a:rPr lang="en-US" sz="4500" b="1" dirty="0">
                <a:latin typeface="Times New Roman" panose="02020603050405020304" pitchFamily="18" charset="0"/>
                <a:cs typeface="Times New Roman" panose="02020603050405020304" pitchFamily="18" charset="0"/>
              </a:rPr>
              <a:t>{</a:t>
            </a:r>
          </a:p>
          <a:p>
            <a:pPr marL="514350" indent="-514350">
              <a:lnSpc>
                <a:spcPct val="120000"/>
              </a:lnSpc>
              <a:spcBef>
                <a:spcPts val="0"/>
              </a:spcBef>
              <a:buFont typeface="+mj-lt"/>
              <a:buAutoNum type="arabicPeriod"/>
            </a:pPr>
            <a:r>
              <a:rPr lang="en-US" sz="4500" b="1" dirty="0">
                <a:latin typeface="Times New Roman" panose="02020603050405020304" pitchFamily="18" charset="0"/>
                <a:cs typeface="Times New Roman" panose="02020603050405020304" pitchFamily="18" charset="0"/>
              </a:rPr>
              <a:t>  std::</a:t>
            </a:r>
            <a:r>
              <a:rPr lang="en-US" sz="4500" b="1" dirty="0" err="1">
                <a:latin typeface="Times New Roman" panose="02020603050405020304" pitchFamily="18" charset="0"/>
                <a:cs typeface="Times New Roman" panose="02020603050405020304" pitchFamily="18" charset="0"/>
              </a:rPr>
              <a:t>cout</a:t>
            </a:r>
            <a:r>
              <a:rPr lang="en-US" sz="4500" b="1" dirty="0">
                <a:latin typeface="Times New Roman" panose="02020603050405020304" pitchFamily="18" charset="0"/>
                <a:cs typeface="Times New Roman" panose="02020603050405020304" pitchFamily="18" charset="0"/>
              </a:rPr>
              <a:t> &lt;&lt; "Hello World!";</a:t>
            </a:r>
            <a:endParaRPr lang="uk-UA" sz="4500" b="1" dirty="0">
              <a:latin typeface="Times New Roman" panose="02020603050405020304" pitchFamily="18" charset="0"/>
              <a:cs typeface="Times New Roman" panose="02020603050405020304" pitchFamily="18" charset="0"/>
            </a:endParaRPr>
          </a:p>
          <a:p>
            <a:pPr marL="514350" indent="-514350">
              <a:lnSpc>
                <a:spcPct val="120000"/>
              </a:lnSpc>
              <a:spcBef>
                <a:spcPts val="0"/>
              </a:spcBef>
              <a:buFont typeface="+mj-lt"/>
              <a:buAutoNum type="arabicPeriod"/>
            </a:pPr>
            <a:r>
              <a:rPr lang="en-US" sz="4500" b="1" dirty="0">
                <a:latin typeface="Times New Roman" panose="02020603050405020304" pitchFamily="18" charset="0"/>
                <a:cs typeface="Times New Roman" panose="02020603050405020304" pitchFamily="18" charset="0"/>
              </a:rPr>
              <a:t>return 0;</a:t>
            </a:r>
          </a:p>
          <a:p>
            <a:pPr marL="514350" indent="-514350">
              <a:lnSpc>
                <a:spcPct val="120000"/>
              </a:lnSpc>
              <a:spcBef>
                <a:spcPts val="0"/>
              </a:spcBef>
              <a:buFont typeface="+mj-lt"/>
              <a:buAutoNum type="arabicPeriod"/>
            </a:pPr>
            <a:r>
              <a:rPr lang="en-US" sz="4500" b="1" dirty="0">
                <a:latin typeface="Times New Roman" panose="02020603050405020304" pitchFamily="18" charset="0"/>
                <a:cs typeface="Times New Roman" panose="02020603050405020304" pitchFamily="18" charset="0"/>
              </a:rPr>
              <a:t>}</a:t>
            </a:r>
          </a:p>
          <a:p>
            <a:pPr marL="0" indent="0">
              <a:lnSpc>
                <a:spcPct val="100000"/>
              </a:lnSpc>
              <a:spcBef>
                <a:spcPts val="0"/>
              </a:spcBef>
              <a:buNone/>
            </a:pPr>
            <a:endParaRPr lang="en-US" sz="36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uk-UA" sz="3500" dirty="0">
                <a:latin typeface="Times New Roman" panose="02020603050405020304" pitchFamily="18" charset="0"/>
                <a:cs typeface="Times New Roman" panose="02020603050405020304" pitchFamily="18" charset="0"/>
              </a:rPr>
              <a:t>Рядок №1: Спеціальний тип інструкції, який називається директивою препроцесора. Директиви препроцесора повідомляють компілятору, що йому потрібно виконати певне завдання. В цьому випадку ми повідомляємо компілятору, що хотіли б підключити вміст заголовкового </a:t>
            </a:r>
            <a:r>
              <a:rPr lang="uk-UA" sz="3500" b="1" dirty="0">
                <a:latin typeface="Times New Roman" panose="02020603050405020304" pitchFamily="18" charset="0"/>
                <a:cs typeface="Times New Roman" panose="02020603050405020304" pitchFamily="18" charset="0"/>
              </a:rPr>
              <a:t>файлу </a:t>
            </a:r>
            <a:r>
              <a:rPr lang="en-US" sz="3500" b="1" dirty="0">
                <a:latin typeface="Times New Roman" panose="02020603050405020304" pitchFamily="18" charset="0"/>
                <a:cs typeface="Times New Roman" panose="02020603050405020304" pitchFamily="18" charset="0"/>
              </a:rPr>
              <a:t>iostream </a:t>
            </a:r>
            <a:r>
              <a:rPr lang="uk-UA" sz="3500" dirty="0">
                <a:latin typeface="Times New Roman" panose="02020603050405020304" pitchFamily="18" charset="0"/>
                <a:cs typeface="Times New Roman" panose="02020603050405020304" pitchFamily="18" charset="0"/>
              </a:rPr>
              <a:t>до нашої програми. Заголовковий файл </a:t>
            </a:r>
            <a:r>
              <a:rPr lang="en-US" sz="3500" dirty="0">
                <a:latin typeface="Times New Roman" panose="02020603050405020304" pitchFamily="18" charset="0"/>
                <a:cs typeface="Times New Roman" panose="02020603050405020304" pitchFamily="18" charset="0"/>
              </a:rPr>
              <a:t>iostream </a:t>
            </a:r>
            <a:r>
              <a:rPr lang="uk-UA" sz="3500" dirty="0">
                <a:latin typeface="Times New Roman" panose="02020603050405020304" pitchFamily="18" charset="0"/>
                <a:cs typeface="Times New Roman" panose="02020603050405020304" pitchFamily="18" charset="0"/>
              </a:rPr>
              <a:t>дозволяє нам отримати доступ до функціоналу бібліотеки </a:t>
            </a:r>
            <a:r>
              <a:rPr lang="en-US" sz="3500" dirty="0">
                <a:latin typeface="Times New Roman" panose="02020603050405020304" pitchFamily="18" charset="0"/>
                <a:cs typeface="Times New Roman" panose="02020603050405020304" pitchFamily="18" charset="0"/>
              </a:rPr>
              <a:t>iostream </a:t>
            </a:r>
            <a:r>
              <a:rPr lang="uk-UA" sz="3500" dirty="0">
                <a:latin typeface="Times New Roman" panose="02020603050405020304" pitchFamily="18" charset="0"/>
                <a:cs typeface="Times New Roman" panose="02020603050405020304" pitchFamily="18" charset="0"/>
              </a:rPr>
              <a:t>для можливості введення і виведення інформації на екран.</a:t>
            </a:r>
          </a:p>
          <a:p>
            <a:pPr marL="0" indent="0">
              <a:lnSpc>
                <a:spcPct val="100000"/>
              </a:lnSpc>
              <a:spcBef>
                <a:spcPts val="0"/>
              </a:spcBef>
              <a:buNone/>
            </a:pPr>
            <a:endParaRPr lang="uk-UA" sz="35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uk-UA" sz="3500" dirty="0">
                <a:latin typeface="Times New Roman" panose="02020603050405020304" pitchFamily="18" charset="0"/>
                <a:cs typeface="Times New Roman" panose="02020603050405020304" pitchFamily="18" charset="0"/>
              </a:rPr>
              <a:t>Рядок №2: Порожній простір, який ігнорується компілятором.</a:t>
            </a:r>
          </a:p>
          <a:p>
            <a:pPr marL="0" indent="0">
              <a:lnSpc>
                <a:spcPct val="100000"/>
              </a:lnSpc>
              <a:spcBef>
                <a:spcPts val="0"/>
              </a:spcBef>
              <a:buNone/>
            </a:pPr>
            <a:endParaRPr lang="uk-UA" sz="35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uk-UA" sz="3500" dirty="0">
                <a:latin typeface="Times New Roman" panose="02020603050405020304" pitchFamily="18" charset="0"/>
                <a:cs typeface="Times New Roman" panose="02020603050405020304" pitchFamily="18" charset="0"/>
              </a:rPr>
              <a:t>Рядок №3: Оголошення головної функції </a:t>
            </a:r>
            <a:r>
              <a:rPr lang="en-US" sz="3500" dirty="0">
                <a:latin typeface="Times New Roman" panose="02020603050405020304" pitchFamily="18" charset="0"/>
                <a:cs typeface="Times New Roman" panose="02020603050405020304" pitchFamily="18" charset="0"/>
              </a:rPr>
              <a:t>main().</a:t>
            </a:r>
          </a:p>
          <a:p>
            <a:pPr marL="0" indent="0">
              <a:lnSpc>
                <a:spcPct val="100000"/>
              </a:lnSpc>
              <a:spcBef>
                <a:spcPts val="0"/>
              </a:spcBef>
              <a:buNone/>
            </a:pPr>
            <a:endParaRPr lang="en-US" sz="35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uk-UA" sz="3500" dirty="0">
                <a:latin typeface="Times New Roman" panose="02020603050405020304" pitchFamily="18" charset="0"/>
                <a:cs typeface="Times New Roman" panose="02020603050405020304" pitchFamily="18" charset="0"/>
              </a:rPr>
              <a:t>Рядок №4 і №7: Вказуємо компілятору область функції </a:t>
            </a:r>
            <a:r>
              <a:rPr lang="en-US" sz="3500" dirty="0">
                <a:latin typeface="Times New Roman" panose="02020603050405020304" pitchFamily="18" charset="0"/>
                <a:cs typeface="Times New Roman" panose="02020603050405020304" pitchFamily="18" charset="0"/>
              </a:rPr>
              <a:t>main(). </a:t>
            </a:r>
            <a:r>
              <a:rPr lang="uk-UA" sz="3500" dirty="0">
                <a:latin typeface="Times New Roman" panose="02020603050405020304" pitchFamily="18" charset="0"/>
                <a:cs typeface="Times New Roman" panose="02020603050405020304" pitchFamily="18" charset="0"/>
              </a:rPr>
              <a:t>Все, що знаходиться між відкриваючою фігурною дужкою в рядку №4 і закриваючою фігурною дужкою в рядку №7, — вважається частиною функції </a:t>
            </a:r>
            <a:r>
              <a:rPr lang="en-US" sz="3500" dirty="0">
                <a:latin typeface="Times New Roman" panose="02020603050405020304" pitchFamily="18" charset="0"/>
                <a:cs typeface="Times New Roman" panose="02020603050405020304" pitchFamily="18" charset="0"/>
              </a:rPr>
              <a:t>main().</a:t>
            </a:r>
          </a:p>
          <a:p>
            <a:pPr marL="0" indent="0">
              <a:lnSpc>
                <a:spcPct val="100000"/>
              </a:lnSpc>
              <a:spcBef>
                <a:spcPts val="0"/>
              </a:spcBef>
              <a:buNone/>
            </a:pPr>
            <a:endParaRPr lang="en-US" sz="35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uk-UA" sz="3500" dirty="0">
                <a:latin typeface="Times New Roman" panose="02020603050405020304" pitchFamily="18" charset="0"/>
                <a:cs typeface="Times New Roman" panose="02020603050405020304" pitchFamily="18" charset="0"/>
              </a:rPr>
              <a:t>Рядок №5: Наш перший </a:t>
            </a:r>
            <a:r>
              <a:rPr lang="uk-UA" sz="3500" dirty="0" err="1">
                <a:latin typeface="Times New Roman" panose="02020603050405020304" pitchFamily="18" charset="0"/>
                <a:cs typeface="Times New Roman" panose="02020603050405020304" pitchFamily="18" charset="0"/>
              </a:rPr>
              <a:t>стейтмент</a:t>
            </a:r>
            <a:r>
              <a:rPr lang="uk-UA" sz="3500" dirty="0">
                <a:latin typeface="Times New Roman" panose="02020603050405020304" pitchFamily="18" charset="0"/>
                <a:cs typeface="Times New Roman" panose="02020603050405020304" pitchFamily="18" charset="0"/>
              </a:rPr>
              <a:t> (який закінчується крапкою з комою) — </a:t>
            </a:r>
            <a:r>
              <a:rPr lang="uk-UA" sz="3500" dirty="0" err="1">
                <a:latin typeface="Times New Roman" panose="02020603050405020304" pitchFamily="18" charset="0"/>
                <a:cs typeface="Times New Roman" panose="02020603050405020304" pitchFamily="18" charset="0"/>
              </a:rPr>
              <a:t>стейтмент</a:t>
            </a:r>
            <a:r>
              <a:rPr lang="uk-UA" sz="3500" dirty="0">
                <a:latin typeface="Times New Roman" panose="02020603050405020304" pitchFamily="18" charset="0"/>
                <a:cs typeface="Times New Roman" panose="02020603050405020304" pitchFamily="18" charset="0"/>
              </a:rPr>
              <a:t> виводу. </a:t>
            </a:r>
            <a:r>
              <a:rPr lang="en-US" sz="3500" dirty="0">
                <a:latin typeface="Times New Roman" panose="02020603050405020304" pitchFamily="18" charset="0"/>
                <a:cs typeface="Times New Roman" panose="02020603050405020304" pitchFamily="18" charset="0"/>
              </a:rPr>
              <a:t>std::</a:t>
            </a:r>
            <a:r>
              <a:rPr lang="en-US" sz="3500" dirty="0" err="1">
                <a:latin typeface="Times New Roman" panose="02020603050405020304" pitchFamily="18" charset="0"/>
                <a:cs typeface="Times New Roman" panose="02020603050405020304" pitchFamily="18" charset="0"/>
              </a:rPr>
              <a:t>cout</a:t>
            </a:r>
            <a:r>
              <a:rPr lang="en-US" sz="3500" dirty="0">
                <a:latin typeface="Times New Roman" panose="02020603050405020304" pitchFamily="18" charset="0"/>
                <a:cs typeface="Times New Roman" panose="02020603050405020304" pitchFamily="18" charset="0"/>
              </a:rPr>
              <a:t> — </a:t>
            </a:r>
            <a:r>
              <a:rPr lang="uk-UA" sz="3500" dirty="0">
                <a:latin typeface="Times New Roman" panose="02020603050405020304" pitchFamily="18" charset="0"/>
                <a:cs typeface="Times New Roman" panose="02020603050405020304" pitchFamily="18" charset="0"/>
              </a:rPr>
              <a:t>це спеціальний об’єкт за допомогою якого ми можемо виводити дані на екран. &lt;&lt; — це оператор виводу. Все, що ми відправляємо в </a:t>
            </a:r>
            <a:r>
              <a:rPr lang="en-US" sz="3500" dirty="0">
                <a:latin typeface="Times New Roman" panose="02020603050405020304" pitchFamily="18" charset="0"/>
                <a:cs typeface="Times New Roman" panose="02020603050405020304" pitchFamily="18" charset="0"/>
              </a:rPr>
              <a:t>std::</a:t>
            </a:r>
            <a:r>
              <a:rPr lang="en-US" sz="3500" dirty="0" err="1">
                <a:latin typeface="Times New Roman" panose="02020603050405020304" pitchFamily="18" charset="0"/>
                <a:cs typeface="Times New Roman" panose="02020603050405020304" pitchFamily="18" charset="0"/>
              </a:rPr>
              <a:t>cout</a:t>
            </a:r>
            <a:r>
              <a:rPr lang="en-US" sz="3500" dirty="0">
                <a:latin typeface="Times New Roman" panose="02020603050405020304" pitchFamily="18" charset="0"/>
                <a:cs typeface="Times New Roman" panose="02020603050405020304" pitchFamily="18" charset="0"/>
              </a:rPr>
              <a:t>, — </a:t>
            </a:r>
            <a:r>
              <a:rPr lang="uk-UA" sz="3500" dirty="0">
                <a:latin typeface="Times New Roman" panose="02020603050405020304" pitchFamily="18" charset="0"/>
                <a:cs typeface="Times New Roman" panose="02020603050405020304" pitchFamily="18" charset="0"/>
              </a:rPr>
              <a:t>виводиться на екран. Тут ми виводимо текст "</a:t>
            </a:r>
            <a:r>
              <a:rPr lang="en-US" sz="3500" dirty="0">
                <a:latin typeface="Times New Roman" panose="02020603050405020304" pitchFamily="18" charset="0"/>
                <a:cs typeface="Times New Roman" panose="02020603050405020304" pitchFamily="18" charset="0"/>
              </a:rPr>
              <a:t>Hello, world!".</a:t>
            </a:r>
          </a:p>
          <a:p>
            <a:pPr marL="0" indent="0">
              <a:lnSpc>
                <a:spcPct val="100000"/>
              </a:lnSpc>
              <a:spcBef>
                <a:spcPts val="0"/>
              </a:spcBef>
              <a:buNone/>
            </a:pPr>
            <a:endParaRPr lang="en-US" sz="35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uk-UA" sz="3500" dirty="0">
                <a:latin typeface="Times New Roman" panose="02020603050405020304" pitchFamily="18" charset="0"/>
                <a:cs typeface="Times New Roman" panose="02020603050405020304" pitchFamily="18" charset="0"/>
              </a:rPr>
              <a:t>Рядок №6: Оператор повернення </a:t>
            </a:r>
            <a:r>
              <a:rPr lang="en-US" sz="3500" dirty="0">
                <a:latin typeface="Times New Roman" panose="02020603050405020304" pitchFamily="18" charset="0"/>
                <a:cs typeface="Times New Roman" panose="02020603050405020304" pitchFamily="18" charset="0"/>
              </a:rPr>
              <a:t>return. </a:t>
            </a:r>
            <a:r>
              <a:rPr lang="uk-UA" sz="3500" dirty="0">
                <a:latin typeface="Times New Roman" panose="02020603050405020304" pitchFamily="18" charset="0"/>
                <a:cs typeface="Times New Roman" panose="02020603050405020304" pitchFamily="18" charset="0"/>
              </a:rPr>
              <a:t>Коли програма завершує своє виконання, функція </a:t>
            </a:r>
            <a:r>
              <a:rPr lang="en-US" sz="3500" dirty="0">
                <a:latin typeface="Times New Roman" panose="02020603050405020304" pitchFamily="18" charset="0"/>
                <a:cs typeface="Times New Roman" panose="02020603050405020304" pitchFamily="18" charset="0"/>
              </a:rPr>
              <a:t>main() </a:t>
            </a:r>
            <a:r>
              <a:rPr lang="uk-UA" sz="3500" dirty="0">
                <a:latin typeface="Times New Roman" panose="02020603050405020304" pitchFamily="18" charset="0"/>
                <a:cs typeface="Times New Roman" panose="02020603050405020304" pitchFamily="18" charset="0"/>
              </a:rPr>
              <a:t>передає значення, яка вказує на результат виконання програми (успішно чи ні), назад в операційну систему. Якщо оператор </a:t>
            </a:r>
            <a:r>
              <a:rPr lang="en-US" sz="3500" dirty="0">
                <a:latin typeface="Times New Roman" panose="02020603050405020304" pitchFamily="18" charset="0"/>
                <a:cs typeface="Times New Roman" panose="02020603050405020304" pitchFamily="18" charset="0"/>
              </a:rPr>
              <a:t>return </a:t>
            </a:r>
            <a:r>
              <a:rPr lang="uk-UA" sz="3500" dirty="0">
                <a:latin typeface="Times New Roman" panose="02020603050405020304" pitchFamily="18" charset="0"/>
                <a:cs typeface="Times New Roman" panose="02020603050405020304" pitchFamily="18" charset="0"/>
              </a:rPr>
              <a:t>повертає значення 0, то це означає, що все добре! Будь-які ненульові числа використовуються для того, щоб вказати, що щось пішло не так.</a:t>
            </a:r>
          </a:p>
        </p:txBody>
      </p:sp>
    </p:spTree>
    <p:extLst>
      <p:ext uri="{BB962C8B-B14F-4D97-AF65-F5344CB8AC3E}">
        <p14:creationId xmlns:p14="http://schemas.microsoft.com/office/powerpoint/2010/main" val="2401876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C2ECCB-48FB-403A-BB8C-8C7673E582E1}"/>
              </a:ext>
            </a:extLst>
          </p:cNvPr>
          <p:cNvSpPr>
            <a:spLocks noGrp="1"/>
          </p:cNvSpPr>
          <p:nvPr>
            <p:ph type="title"/>
          </p:nvPr>
        </p:nvSpPr>
        <p:spPr>
          <a:xfrm>
            <a:off x="838200" y="365126"/>
            <a:ext cx="10515600" cy="576984"/>
          </a:xfrm>
        </p:spPr>
        <p:txBody>
          <a:bodyPr>
            <a:normAutofit fontScale="90000"/>
          </a:bodyPr>
          <a:lstStyle/>
          <a:p>
            <a:pPr algn="ctr"/>
            <a:br>
              <a:rPr lang="uk-UA" sz="3200" b="1" dirty="0">
                <a:latin typeface="Times New Roman" panose="02020603050405020304" pitchFamily="18" charset="0"/>
                <a:cs typeface="Times New Roman" panose="02020603050405020304" pitchFamily="18" charset="0"/>
              </a:rPr>
            </a:br>
            <a:r>
              <a:rPr lang="uk-UA" sz="3200" b="1" dirty="0">
                <a:latin typeface="Times New Roman" panose="02020603050405020304" pitchFamily="18" charset="0"/>
                <a:cs typeface="Times New Roman" panose="02020603050405020304" pitchFamily="18" charset="0"/>
              </a:rPr>
              <a:t>Використання простору імен </a:t>
            </a:r>
            <a:r>
              <a:rPr lang="en-US" sz="3200" b="1" dirty="0">
                <a:latin typeface="Times New Roman" panose="02020603050405020304" pitchFamily="18" charset="0"/>
                <a:cs typeface="Times New Roman" panose="02020603050405020304" pitchFamily="18" charset="0"/>
              </a:rPr>
              <a:t>std</a:t>
            </a:r>
            <a:br>
              <a:rPr lang="en-US" b="1" dirty="0"/>
            </a:br>
            <a:endParaRPr lang="uk-UA" dirty="0"/>
          </a:p>
        </p:txBody>
      </p:sp>
      <p:sp>
        <p:nvSpPr>
          <p:cNvPr id="3" name="Місце для вмісту 2">
            <a:extLst>
              <a:ext uri="{FF2B5EF4-FFF2-40B4-BE49-F238E27FC236}">
                <a16:creationId xmlns:a16="http://schemas.microsoft.com/office/drawing/2014/main" id="{085A911D-0F46-4E27-AD5B-A40E0E5F77CA}"/>
              </a:ext>
            </a:extLst>
          </p:cNvPr>
          <p:cNvSpPr>
            <a:spLocks noGrp="1"/>
          </p:cNvSpPr>
          <p:nvPr>
            <p:ph idx="1"/>
          </p:nvPr>
        </p:nvSpPr>
        <p:spPr>
          <a:xfrm>
            <a:off x="487218" y="1108364"/>
            <a:ext cx="10515600" cy="4939290"/>
          </a:xfrm>
        </p:spPr>
        <p:txBody>
          <a:bodyPr>
            <a:normAutofit/>
          </a:bodyPr>
          <a:lstStyle/>
          <a:p>
            <a:pPr marL="0" indent="0">
              <a:buNone/>
            </a:pPr>
            <a:r>
              <a:rPr lang="uk-UA" sz="1800" dirty="0">
                <a:latin typeface="Times New Roman" panose="02020603050405020304" pitchFamily="18" charset="0"/>
                <a:cs typeface="Times New Roman" panose="02020603050405020304" pitchFamily="18" charset="0"/>
              </a:rPr>
              <a:t>	Щоб звернутися до елементів у просторі </a:t>
            </a:r>
            <a:r>
              <a:rPr lang="en-US" sz="1800" dirty="0">
                <a:latin typeface="Times New Roman" panose="02020603050405020304" pitchFamily="18" charset="0"/>
                <a:cs typeface="Times New Roman" panose="02020603050405020304" pitchFamily="18" charset="0"/>
              </a:rPr>
              <a:t>std</a:t>
            </a:r>
            <a:r>
              <a:rPr lang="uk-UA" sz="1800" dirty="0">
                <a:latin typeface="Times New Roman" panose="02020603050405020304" pitchFamily="18" charset="0"/>
                <a:cs typeface="Times New Roman" panose="02020603050405020304" pitchFamily="18" charset="0"/>
              </a:rPr>
              <a:t>імен, програма повинна або кваліфікувати кожне використання елементів бібліотеки (як ми зробили, додавши префікс </a:t>
            </a:r>
            <a:r>
              <a:rPr lang="en-US" sz="1800" dirty="0" err="1">
                <a:latin typeface="Times New Roman" panose="02020603050405020304" pitchFamily="18" charset="0"/>
                <a:cs typeface="Times New Roman" panose="02020603050405020304" pitchFamily="18" charset="0"/>
              </a:rPr>
              <a:t>cout</a:t>
            </a:r>
            <a:r>
              <a:rPr lang="en-US" sz="1800" dirty="0">
                <a:latin typeface="Times New Roman" panose="02020603050405020304" pitchFamily="18" charset="0"/>
                <a:cs typeface="Times New Roman" panose="02020603050405020304" pitchFamily="18" charset="0"/>
              </a:rPr>
              <a:t>) std::, </a:t>
            </a:r>
            <a:r>
              <a:rPr lang="uk-UA" sz="1800" dirty="0">
                <a:latin typeface="Times New Roman" panose="02020603050405020304" pitchFamily="18" charset="0"/>
                <a:cs typeface="Times New Roman" panose="02020603050405020304" pitchFamily="18" charset="0"/>
              </a:rPr>
              <a:t>або запровадити видимість її компонентів. Найтиповіший спосіб запровадити видимість цих компонентів - це використання оголошень :</a:t>
            </a:r>
          </a:p>
          <a:p>
            <a:pPr marL="0" indent="0">
              <a:buNone/>
            </a:pPr>
            <a:r>
              <a:rPr lang="en-US" sz="2400" b="1" dirty="0">
                <a:latin typeface="Times New Roman" panose="02020603050405020304" pitchFamily="18" charset="0"/>
                <a:cs typeface="Times New Roman" panose="02020603050405020304" pitchFamily="18" charset="0"/>
              </a:rPr>
              <a:t>using namespace std;</a:t>
            </a:r>
          </a:p>
          <a:p>
            <a:pPr marL="0" indent="0">
              <a:buNone/>
            </a:pPr>
            <a:r>
              <a:rPr lang="uk-UA" sz="1800" dirty="0">
                <a:latin typeface="Times New Roman" panose="02020603050405020304" pitchFamily="18" charset="0"/>
                <a:cs typeface="Times New Roman" panose="02020603050405020304" pitchFamily="18" charset="0"/>
              </a:rPr>
              <a:t>Наведене вище оголошення дозволяє </a:t>
            </a:r>
            <a:r>
              <a:rPr lang="en-US" sz="1800" dirty="0">
                <a:latin typeface="Times New Roman" panose="02020603050405020304" pitchFamily="18" charset="0"/>
                <a:cs typeface="Times New Roman" panose="02020603050405020304" pitchFamily="18" charset="0"/>
              </a:rPr>
              <a:t>std</a:t>
            </a:r>
            <a:r>
              <a:rPr lang="uk-UA" sz="1800" dirty="0">
                <a:latin typeface="Times New Roman" panose="02020603050405020304" pitchFamily="18" charset="0"/>
                <a:cs typeface="Times New Roman" panose="02020603050405020304" pitchFamily="18" charset="0"/>
              </a:rPr>
              <a:t>-доступ до всіх елементів простору імен некваліфікованим способом (без </a:t>
            </a:r>
            <a:r>
              <a:rPr lang="en-US" sz="1800" dirty="0">
                <a:latin typeface="Times New Roman" panose="02020603050405020304" pitchFamily="18" charset="0"/>
                <a:cs typeface="Times New Roman" panose="02020603050405020304" pitchFamily="18" charset="0"/>
              </a:rPr>
              <a:t>std::</a:t>
            </a:r>
            <a:r>
              <a:rPr lang="uk-UA" sz="1800" dirty="0" err="1">
                <a:latin typeface="Times New Roman" panose="02020603050405020304" pitchFamily="18" charset="0"/>
                <a:cs typeface="Times New Roman" panose="02020603050405020304" pitchFamily="18" charset="0"/>
              </a:rPr>
              <a:t>префікса</a:t>
            </a:r>
            <a:r>
              <a:rPr lang="uk-UA" sz="1800" dirty="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marL="0" indent="0">
              <a:buNone/>
            </a:pPr>
            <a:endParaRPr lang="uk-UA" sz="1800" dirty="0">
              <a:latin typeface="Times New Roman" panose="02020603050405020304" pitchFamily="18" charset="0"/>
              <a:cs typeface="Times New Roman" panose="02020603050405020304" pitchFamily="18" charset="0"/>
            </a:endParaRPr>
          </a:p>
        </p:txBody>
      </p:sp>
      <p:pic>
        <p:nvPicPr>
          <p:cNvPr id="7" name="Рисунок 6">
            <a:extLst>
              <a:ext uri="{FF2B5EF4-FFF2-40B4-BE49-F238E27FC236}">
                <a16:creationId xmlns:a16="http://schemas.microsoft.com/office/drawing/2014/main" id="{E2834348-D899-4E92-8AB6-5F457EC43B43}"/>
              </a:ext>
            </a:extLst>
          </p:cNvPr>
          <p:cNvPicPr>
            <a:picLocks noChangeAspect="1"/>
          </p:cNvPicPr>
          <p:nvPr/>
        </p:nvPicPr>
        <p:blipFill>
          <a:blip r:embed="rId2"/>
          <a:stretch>
            <a:fillRect/>
          </a:stretch>
        </p:blipFill>
        <p:spPr>
          <a:xfrm>
            <a:off x="701964" y="3429000"/>
            <a:ext cx="9652000" cy="3147291"/>
          </a:xfrm>
          <a:prstGeom prst="rect">
            <a:avLst/>
          </a:prstGeom>
        </p:spPr>
      </p:pic>
    </p:spTree>
    <p:extLst>
      <p:ext uri="{BB962C8B-B14F-4D97-AF65-F5344CB8AC3E}">
        <p14:creationId xmlns:p14="http://schemas.microsoft.com/office/powerpoint/2010/main" val="4050068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E51015-6131-4EED-881C-E4C9E245F080}"/>
              </a:ext>
            </a:extLst>
          </p:cNvPr>
          <p:cNvSpPr>
            <a:spLocks noGrp="1"/>
          </p:cNvSpPr>
          <p:nvPr>
            <p:ph type="title"/>
          </p:nvPr>
        </p:nvSpPr>
        <p:spPr>
          <a:xfrm>
            <a:off x="838200" y="365126"/>
            <a:ext cx="10515600" cy="419966"/>
          </a:xfrm>
        </p:spPr>
        <p:txBody>
          <a:bodyPr>
            <a:normAutofit fontScale="90000"/>
          </a:bodyPr>
          <a:lstStyle/>
          <a:p>
            <a:pPr algn="ctr"/>
            <a:br>
              <a:rPr lang="en-US" sz="3600" dirty="0">
                <a:latin typeface="Times New Roman" panose="02020603050405020304" pitchFamily="18" charset="0"/>
                <a:cs typeface="Times New Roman" panose="02020603050405020304" pitchFamily="18" charset="0"/>
              </a:rPr>
            </a:br>
            <a:r>
              <a:rPr lang="uk-UA" sz="3600" dirty="0">
                <a:latin typeface="Times New Roman" panose="02020603050405020304" pitchFamily="18" charset="0"/>
                <a:cs typeface="Times New Roman" panose="02020603050405020304" pitchFamily="18" charset="0"/>
              </a:rPr>
              <a:t>Типи даних</a:t>
            </a:r>
            <a:br>
              <a:rPr lang="uk-UA" sz="3600" dirty="0">
                <a:latin typeface="Times New Roman" panose="02020603050405020304" pitchFamily="18" charset="0"/>
                <a:cs typeface="Times New Roman" panose="02020603050405020304" pitchFamily="18" charset="0"/>
              </a:rPr>
            </a:br>
            <a:endParaRPr lang="uk-UA" sz="36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C3DA5385-8381-45AF-99A2-7AFFF14482D2}"/>
              </a:ext>
            </a:extLst>
          </p:cNvPr>
          <p:cNvSpPr>
            <a:spLocks noGrp="1"/>
          </p:cNvSpPr>
          <p:nvPr>
            <p:ph idx="1"/>
          </p:nvPr>
        </p:nvSpPr>
        <p:spPr>
          <a:xfrm>
            <a:off x="838199" y="997527"/>
            <a:ext cx="10984345" cy="5624946"/>
          </a:xfrm>
        </p:spPr>
        <p:txBody>
          <a:bodyPr>
            <a:normAutofit fontScale="55000" lnSpcReduction="20000"/>
          </a:bodyPr>
          <a:lstStyle/>
          <a:p>
            <a:pPr marL="0" indent="0">
              <a:lnSpc>
                <a:spcPct val="120000"/>
              </a:lnSpc>
              <a:buNone/>
            </a:pPr>
            <a:r>
              <a:rPr lang="uk-UA" sz="2900" dirty="0">
                <a:latin typeface="Times New Roman" panose="02020603050405020304" pitchFamily="18" charset="0"/>
                <a:cs typeface="Times New Roman" panose="02020603050405020304" pitchFamily="18" charset="0"/>
              </a:rPr>
              <a:t>Усі дані програми класифікуються за типами.</a:t>
            </a:r>
            <a:r>
              <a:rPr lang="en-US" sz="2900" dirty="0">
                <a:latin typeface="Times New Roman" panose="02020603050405020304" pitchFamily="18" charset="0"/>
                <a:cs typeface="Times New Roman" panose="02020603050405020304" pitchFamily="18" charset="0"/>
              </a:rPr>
              <a:t> </a:t>
            </a:r>
            <a:r>
              <a:rPr lang="uk-UA" sz="2900" dirty="0">
                <a:latin typeface="Times New Roman" panose="02020603050405020304" pitchFamily="18" charset="0"/>
                <a:cs typeface="Times New Roman" panose="02020603050405020304" pitchFamily="18" charset="0"/>
              </a:rPr>
              <a:t>Типи даних визначають спосіб зберігання чисел або символів у пам'яті комп'ютера. Вони задають розмір комірки, в яку буде записано те</a:t>
            </a:r>
            <a:r>
              <a:rPr lang="en-US" sz="2900" dirty="0">
                <a:latin typeface="Times New Roman" panose="02020603050405020304" pitchFamily="18" charset="0"/>
                <a:cs typeface="Times New Roman" panose="02020603050405020304" pitchFamily="18" charset="0"/>
              </a:rPr>
              <a:t>  </a:t>
            </a:r>
            <a:r>
              <a:rPr lang="uk-UA" sz="2900" dirty="0">
                <a:latin typeface="Times New Roman" panose="02020603050405020304" pitchFamily="18" charset="0"/>
                <a:cs typeface="Times New Roman" panose="02020603050405020304" pitchFamily="18" charset="0"/>
              </a:rPr>
              <a:t>чи інше значення, визначаючи тим самим його максимальну величину або точність завдання. Типи мови С++ можна розділити на прості і складені.</a:t>
            </a:r>
          </a:p>
          <a:p>
            <a:pPr marL="0" indent="0">
              <a:lnSpc>
                <a:spcPct val="120000"/>
              </a:lnSpc>
              <a:buNone/>
            </a:pPr>
            <a:r>
              <a:rPr lang="uk-UA" sz="2900" b="1" i="1" dirty="0">
                <a:latin typeface="Times New Roman" panose="02020603050405020304" pitchFamily="18" charset="0"/>
                <a:cs typeface="Times New Roman" panose="02020603050405020304" pitchFamily="18" charset="0"/>
              </a:rPr>
              <a:t>До простих типів даних мови відносять:</a:t>
            </a:r>
          </a:p>
          <a:p>
            <a:pPr marL="0" indent="0">
              <a:lnSpc>
                <a:spcPct val="120000"/>
              </a:lnSpc>
              <a:buNone/>
            </a:pPr>
            <a:r>
              <a:rPr lang="en-US" sz="2900" b="1" dirty="0">
                <a:latin typeface="Times New Roman" panose="02020603050405020304" pitchFamily="18" charset="0"/>
                <a:cs typeface="Times New Roman" panose="02020603050405020304" pitchFamily="18" charset="0"/>
              </a:rPr>
              <a:t>int</a:t>
            </a:r>
            <a:r>
              <a:rPr lang="en-US" sz="2900" dirty="0">
                <a:latin typeface="Times New Roman" panose="02020603050405020304" pitchFamily="18" charset="0"/>
                <a:cs typeface="Times New Roman" panose="02020603050405020304" pitchFamily="18" charset="0"/>
              </a:rPr>
              <a:t> - </a:t>
            </a:r>
            <a:r>
              <a:rPr lang="uk-UA" sz="2900" dirty="0">
                <a:latin typeface="Times New Roman" panose="02020603050405020304" pitchFamily="18" charset="0"/>
                <a:cs typeface="Times New Roman" panose="02020603050405020304" pitchFamily="18" charset="0"/>
              </a:rPr>
              <a:t>зберігає цілі (цілі числа) без десяткових знаків, наприклад 123 або -123</a:t>
            </a:r>
          </a:p>
          <a:p>
            <a:pPr marL="0" indent="0">
              <a:lnSpc>
                <a:spcPct val="120000"/>
              </a:lnSpc>
              <a:buNone/>
            </a:pPr>
            <a:r>
              <a:rPr lang="en-US" sz="2900" b="1" dirty="0">
                <a:latin typeface="Times New Roman" panose="02020603050405020304" pitchFamily="18" charset="0"/>
                <a:cs typeface="Times New Roman" panose="02020603050405020304" pitchFamily="18" charset="0"/>
              </a:rPr>
              <a:t>double</a:t>
            </a:r>
            <a:r>
              <a:rPr lang="en-US" sz="2900" dirty="0">
                <a:latin typeface="Times New Roman" panose="02020603050405020304" pitchFamily="18" charset="0"/>
                <a:cs typeface="Times New Roman" panose="02020603050405020304" pitchFamily="18" charset="0"/>
              </a:rPr>
              <a:t> - </a:t>
            </a:r>
            <a:r>
              <a:rPr lang="uk-UA" sz="2900" dirty="0">
                <a:latin typeface="Times New Roman" panose="02020603050405020304" pitchFamily="18" charset="0"/>
                <a:cs typeface="Times New Roman" panose="02020603050405020304" pitchFamily="18" charset="0"/>
              </a:rPr>
              <a:t>зберігає числа з плаваючою комою з десятковими дробами, наприклад 19,99 або -19,99</a:t>
            </a:r>
          </a:p>
          <a:p>
            <a:pPr marL="0" indent="0">
              <a:lnSpc>
                <a:spcPct val="120000"/>
              </a:lnSpc>
              <a:buNone/>
            </a:pPr>
            <a:r>
              <a:rPr lang="en-US" sz="2900" b="1" dirty="0">
                <a:latin typeface="Times New Roman" panose="02020603050405020304" pitchFamily="18" charset="0"/>
                <a:cs typeface="Times New Roman" panose="02020603050405020304" pitchFamily="18" charset="0"/>
              </a:rPr>
              <a:t>char</a:t>
            </a:r>
            <a:r>
              <a:rPr lang="en-US" sz="2900" dirty="0">
                <a:latin typeface="Times New Roman" panose="02020603050405020304" pitchFamily="18" charset="0"/>
                <a:cs typeface="Times New Roman" panose="02020603050405020304" pitchFamily="18" charset="0"/>
              </a:rPr>
              <a:t> - </a:t>
            </a:r>
            <a:r>
              <a:rPr lang="uk-UA" sz="2900" dirty="0">
                <a:latin typeface="Times New Roman" panose="02020603050405020304" pitchFamily="18" charset="0"/>
                <a:cs typeface="Times New Roman" panose="02020603050405020304" pitchFamily="18" charset="0"/>
              </a:rPr>
              <a:t>зберігає окремі символи, такі як '</a:t>
            </a:r>
            <a:r>
              <a:rPr lang="en-US" sz="2900" dirty="0">
                <a:latin typeface="Times New Roman" panose="02020603050405020304" pitchFamily="18" charset="0"/>
                <a:cs typeface="Times New Roman" panose="02020603050405020304" pitchFamily="18" charset="0"/>
              </a:rPr>
              <a:t>a' </a:t>
            </a:r>
            <a:r>
              <a:rPr lang="uk-UA" sz="2900" dirty="0">
                <a:latin typeface="Times New Roman" panose="02020603050405020304" pitchFamily="18" charset="0"/>
                <a:cs typeface="Times New Roman" panose="02020603050405020304" pitchFamily="18" charset="0"/>
              </a:rPr>
              <a:t>або '</a:t>
            </a:r>
            <a:r>
              <a:rPr lang="en-US" sz="2900" dirty="0">
                <a:latin typeface="Times New Roman" panose="02020603050405020304" pitchFamily="18" charset="0"/>
                <a:cs typeface="Times New Roman" panose="02020603050405020304" pitchFamily="18" charset="0"/>
              </a:rPr>
              <a:t>B'. </a:t>
            </a:r>
            <a:r>
              <a:rPr lang="uk-UA" sz="2900" dirty="0">
                <a:latin typeface="Times New Roman" panose="02020603050405020304" pitchFamily="18" charset="0"/>
                <a:cs typeface="Times New Roman" panose="02020603050405020304" pitchFamily="18" charset="0"/>
              </a:rPr>
              <a:t>Значення символів оточені одинарними лапками</a:t>
            </a:r>
          </a:p>
          <a:p>
            <a:pPr marL="0" indent="0">
              <a:lnSpc>
                <a:spcPct val="120000"/>
              </a:lnSpc>
              <a:buNone/>
            </a:pPr>
            <a:r>
              <a:rPr lang="en-US" sz="2900" b="1" dirty="0">
                <a:latin typeface="Times New Roman" panose="02020603050405020304" pitchFamily="18" charset="0"/>
                <a:cs typeface="Times New Roman" panose="02020603050405020304" pitchFamily="18" charset="0"/>
              </a:rPr>
              <a:t>string</a:t>
            </a:r>
            <a:r>
              <a:rPr lang="en-US" sz="2900" dirty="0">
                <a:latin typeface="Times New Roman" panose="02020603050405020304" pitchFamily="18" charset="0"/>
                <a:cs typeface="Times New Roman" panose="02020603050405020304" pitchFamily="18" charset="0"/>
              </a:rPr>
              <a:t> - </a:t>
            </a:r>
            <a:r>
              <a:rPr lang="uk-UA" sz="2900" dirty="0">
                <a:latin typeface="Times New Roman" panose="02020603050405020304" pitchFamily="18" charset="0"/>
                <a:cs typeface="Times New Roman" panose="02020603050405020304" pitchFamily="18" charset="0"/>
              </a:rPr>
              <a:t>зберігає текст, наприклад "</a:t>
            </a:r>
            <a:r>
              <a:rPr lang="en-US" sz="2900" dirty="0">
                <a:latin typeface="Times New Roman" panose="02020603050405020304" pitchFamily="18" charset="0"/>
                <a:cs typeface="Times New Roman" panose="02020603050405020304" pitchFamily="18" charset="0"/>
              </a:rPr>
              <a:t>Hello World". </a:t>
            </a:r>
            <a:r>
              <a:rPr lang="uk-UA" sz="2900" dirty="0">
                <a:latin typeface="Times New Roman" panose="02020603050405020304" pitchFamily="18" charset="0"/>
                <a:cs typeface="Times New Roman" panose="02020603050405020304" pitchFamily="18" charset="0"/>
              </a:rPr>
              <a:t>Рядкові значення взяті в подвійні лапки</a:t>
            </a:r>
          </a:p>
          <a:p>
            <a:pPr marL="0" indent="0">
              <a:lnSpc>
                <a:spcPct val="120000"/>
              </a:lnSpc>
              <a:buNone/>
            </a:pPr>
            <a:r>
              <a:rPr lang="en-US" sz="2900" b="1" dirty="0">
                <a:latin typeface="Times New Roman" panose="02020603050405020304" pitchFamily="18" charset="0"/>
                <a:cs typeface="Times New Roman" panose="02020603050405020304" pitchFamily="18" charset="0"/>
              </a:rPr>
              <a:t>bool</a:t>
            </a:r>
            <a:r>
              <a:rPr lang="en-US" sz="2900" dirty="0">
                <a:latin typeface="Times New Roman" panose="02020603050405020304" pitchFamily="18" charset="0"/>
                <a:cs typeface="Times New Roman" panose="02020603050405020304" pitchFamily="18" charset="0"/>
              </a:rPr>
              <a:t> - </a:t>
            </a:r>
            <a:r>
              <a:rPr lang="uk-UA" sz="2900" dirty="0">
                <a:latin typeface="Times New Roman" panose="02020603050405020304" pitchFamily="18" charset="0"/>
                <a:cs typeface="Times New Roman" panose="02020603050405020304" pitchFamily="18" charset="0"/>
              </a:rPr>
              <a:t>зберігає значення з двома станами: </a:t>
            </a:r>
            <a:r>
              <a:rPr lang="en-US" sz="2900" dirty="0">
                <a:latin typeface="Times New Roman" panose="02020603050405020304" pitchFamily="18" charset="0"/>
                <a:cs typeface="Times New Roman" panose="02020603050405020304" pitchFamily="18" charset="0"/>
              </a:rPr>
              <a:t>true </a:t>
            </a:r>
            <a:r>
              <a:rPr lang="uk-UA" sz="2900" dirty="0">
                <a:latin typeface="Times New Roman" panose="02020603050405020304" pitchFamily="18" charset="0"/>
                <a:cs typeface="Times New Roman" panose="02020603050405020304" pitchFamily="18" charset="0"/>
              </a:rPr>
              <a:t>або </a:t>
            </a:r>
            <a:r>
              <a:rPr lang="en-US" sz="2900" dirty="0">
                <a:latin typeface="Times New Roman" panose="02020603050405020304" pitchFamily="18" charset="0"/>
                <a:cs typeface="Times New Roman" panose="02020603050405020304" pitchFamily="18" charset="0"/>
              </a:rPr>
              <a:t>false</a:t>
            </a:r>
            <a:endParaRPr lang="uk-UA" sz="2900" dirty="0">
              <a:latin typeface="Times New Roman" panose="02020603050405020304" pitchFamily="18" charset="0"/>
              <a:cs typeface="Times New Roman" panose="02020603050405020304" pitchFamily="18" charset="0"/>
            </a:endParaRPr>
          </a:p>
          <a:p>
            <a:pPr marL="0" indent="0">
              <a:lnSpc>
                <a:spcPct val="120000"/>
              </a:lnSpc>
              <a:buNone/>
            </a:pPr>
            <a:r>
              <a:rPr lang="uk-UA" sz="2900" dirty="0">
                <a:latin typeface="Times New Roman" panose="02020603050405020304" pitchFamily="18" charset="0"/>
                <a:cs typeface="Times New Roman" panose="02020603050405020304" pitchFamily="18" charset="0"/>
              </a:rPr>
              <a:t>	Для формування інших типів даних використовують прості типи і так звані специфікатори. Типи даних створені на базі простих типів з використанням специфікаторів називають складеними типами даних. В С++ визначено чотири специфікатора типів даних:</a:t>
            </a:r>
          </a:p>
          <a:p>
            <a:pPr marL="0" indent="0">
              <a:lnSpc>
                <a:spcPct val="120000"/>
              </a:lnSpc>
              <a:buNone/>
            </a:pPr>
            <a:r>
              <a:rPr lang="uk-UA" sz="2900" dirty="0">
                <a:latin typeface="Times New Roman" panose="02020603050405020304" pitchFamily="18" charset="0"/>
                <a:cs typeface="Times New Roman" panose="02020603050405020304" pitchFamily="18" charset="0"/>
              </a:rPr>
              <a:t>	</a:t>
            </a:r>
            <a:r>
              <a:rPr lang="en-US" sz="2900" b="1" dirty="0">
                <a:latin typeface="Times New Roman" panose="02020603050405020304" pitchFamily="18" charset="0"/>
                <a:cs typeface="Times New Roman" panose="02020603050405020304" pitchFamily="18" charset="0"/>
              </a:rPr>
              <a:t>short - </a:t>
            </a:r>
            <a:r>
              <a:rPr lang="uk-UA" sz="2900" b="1" dirty="0">
                <a:latin typeface="Times New Roman" panose="02020603050405020304" pitchFamily="18" charset="0"/>
                <a:cs typeface="Times New Roman" panose="02020603050405020304" pitchFamily="18" charset="0"/>
              </a:rPr>
              <a:t>короткий</a:t>
            </a:r>
          </a:p>
          <a:p>
            <a:pPr marL="0" indent="0">
              <a:lnSpc>
                <a:spcPct val="120000"/>
              </a:lnSpc>
              <a:buNone/>
            </a:pPr>
            <a:r>
              <a:rPr lang="uk-UA" sz="2900" b="1" dirty="0">
                <a:latin typeface="Times New Roman" panose="02020603050405020304" pitchFamily="18" charset="0"/>
                <a:cs typeface="Times New Roman" panose="02020603050405020304" pitchFamily="18" charset="0"/>
              </a:rPr>
              <a:t>	</a:t>
            </a:r>
            <a:r>
              <a:rPr lang="en-US" sz="2900" b="1" dirty="0">
                <a:latin typeface="Times New Roman" panose="02020603050405020304" pitchFamily="18" charset="0"/>
                <a:cs typeface="Times New Roman" panose="02020603050405020304" pitchFamily="18" charset="0"/>
              </a:rPr>
              <a:t>long - </a:t>
            </a:r>
            <a:r>
              <a:rPr lang="uk-UA" sz="2900" b="1" dirty="0">
                <a:latin typeface="Times New Roman" panose="02020603050405020304" pitchFamily="18" charset="0"/>
                <a:cs typeface="Times New Roman" panose="02020603050405020304" pitchFamily="18" charset="0"/>
              </a:rPr>
              <a:t>довгий</a:t>
            </a:r>
          </a:p>
          <a:p>
            <a:pPr marL="0" indent="0">
              <a:lnSpc>
                <a:spcPct val="120000"/>
              </a:lnSpc>
              <a:buNone/>
            </a:pPr>
            <a:r>
              <a:rPr lang="uk-UA" sz="2900" b="1" dirty="0">
                <a:latin typeface="Times New Roman" panose="02020603050405020304" pitchFamily="18" charset="0"/>
                <a:cs typeface="Times New Roman" panose="02020603050405020304" pitchFamily="18" charset="0"/>
              </a:rPr>
              <a:t>	</a:t>
            </a:r>
            <a:r>
              <a:rPr lang="en-US" sz="2900" b="1" dirty="0">
                <a:latin typeface="Times New Roman" panose="02020603050405020304" pitchFamily="18" charset="0"/>
                <a:cs typeface="Times New Roman" panose="02020603050405020304" pitchFamily="18" charset="0"/>
              </a:rPr>
              <a:t>signed - </a:t>
            </a:r>
            <a:r>
              <a:rPr lang="uk-UA" sz="2900" b="1" dirty="0">
                <a:latin typeface="Times New Roman" panose="02020603050405020304" pitchFamily="18" charset="0"/>
                <a:cs typeface="Times New Roman" panose="02020603050405020304" pitchFamily="18" charset="0"/>
              </a:rPr>
              <a:t>знаковий</a:t>
            </a:r>
          </a:p>
          <a:p>
            <a:pPr marL="0" indent="0">
              <a:lnSpc>
                <a:spcPct val="120000"/>
              </a:lnSpc>
              <a:buNone/>
            </a:pPr>
            <a:r>
              <a:rPr lang="uk-UA" sz="2900" b="1" dirty="0">
                <a:latin typeface="Times New Roman" panose="02020603050405020304" pitchFamily="18" charset="0"/>
                <a:cs typeface="Times New Roman" panose="02020603050405020304" pitchFamily="18" charset="0"/>
              </a:rPr>
              <a:t>	</a:t>
            </a:r>
            <a:r>
              <a:rPr lang="en-US" sz="2900" b="1" dirty="0">
                <a:latin typeface="Times New Roman" panose="02020603050405020304" pitchFamily="18" charset="0"/>
                <a:cs typeface="Times New Roman" panose="02020603050405020304" pitchFamily="18" charset="0"/>
              </a:rPr>
              <a:t>unsigned - </a:t>
            </a:r>
            <a:r>
              <a:rPr lang="uk-UA" sz="2900" b="1" dirty="0" err="1">
                <a:latin typeface="Times New Roman" panose="02020603050405020304" pitchFamily="18" charset="0"/>
                <a:cs typeface="Times New Roman" panose="02020603050405020304" pitchFamily="18" charset="0"/>
              </a:rPr>
              <a:t>беззнаковий</a:t>
            </a:r>
            <a:endParaRPr lang="uk-UA" sz="2900" b="1" dirty="0">
              <a:latin typeface="Times New Roman" panose="02020603050405020304" pitchFamily="18" charset="0"/>
              <a:cs typeface="Times New Roman" panose="02020603050405020304" pitchFamily="18" charset="0"/>
            </a:endParaRPr>
          </a:p>
          <a:p>
            <a:endParaRPr lang="uk-UA" dirty="0"/>
          </a:p>
        </p:txBody>
      </p:sp>
      <p:pic>
        <p:nvPicPr>
          <p:cNvPr id="4" name="Рисунок 3">
            <a:extLst>
              <a:ext uri="{FF2B5EF4-FFF2-40B4-BE49-F238E27FC236}">
                <a16:creationId xmlns:a16="http://schemas.microsoft.com/office/drawing/2014/main" id="{F6B91E76-0EFD-4073-8ECC-44BB45134D2F}"/>
              </a:ext>
            </a:extLst>
          </p:cNvPr>
          <p:cNvPicPr>
            <a:picLocks noChangeAspect="1"/>
          </p:cNvPicPr>
          <p:nvPr/>
        </p:nvPicPr>
        <p:blipFill>
          <a:blip r:embed="rId2"/>
          <a:stretch>
            <a:fillRect/>
          </a:stretch>
        </p:blipFill>
        <p:spPr>
          <a:xfrm>
            <a:off x="5763492" y="5015345"/>
            <a:ext cx="5172364" cy="1357746"/>
          </a:xfrm>
          <a:prstGeom prst="rect">
            <a:avLst/>
          </a:prstGeom>
        </p:spPr>
      </p:pic>
    </p:spTree>
    <p:extLst>
      <p:ext uri="{BB962C8B-B14F-4D97-AF65-F5344CB8AC3E}">
        <p14:creationId xmlns:p14="http://schemas.microsoft.com/office/powerpoint/2010/main" val="1552656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C7877E-37F0-4B77-8F6C-54288E028DA6}"/>
              </a:ext>
            </a:extLst>
          </p:cNvPr>
          <p:cNvSpPr>
            <a:spLocks noGrp="1"/>
          </p:cNvSpPr>
          <p:nvPr>
            <p:ph type="title"/>
          </p:nvPr>
        </p:nvSpPr>
        <p:spPr>
          <a:xfrm>
            <a:off x="838200" y="365125"/>
            <a:ext cx="10515600" cy="392257"/>
          </a:xfrm>
        </p:spPr>
        <p:txBody>
          <a:bodyPr>
            <a:normAutofit fontScale="90000"/>
          </a:bodyPr>
          <a:lstStyle/>
          <a:p>
            <a:pPr algn="ctr"/>
            <a:r>
              <a:rPr lang="uk-UA" sz="3600" dirty="0">
                <a:latin typeface="Times New Roman" panose="02020603050405020304" pitchFamily="18" charset="0"/>
                <a:cs typeface="Times New Roman" panose="02020603050405020304" pitchFamily="18" charset="0"/>
              </a:rPr>
              <a:t>Оголошення змінних</a:t>
            </a:r>
          </a:p>
        </p:txBody>
      </p:sp>
      <p:sp>
        <p:nvSpPr>
          <p:cNvPr id="3" name="Місце для вмісту 2">
            <a:extLst>
              <a:ext uri="{FF2B5EF4-FFF2-40B4-BE49-F238E27FC236}">
                <a16:creationId xmlns:a16="http://schemas.microsoft.com/office/drawing/2014/main" id="{74833CA4-033F-405C-9FB3-27EADF7DAA0B}"/>
              </a:ext>
            </a:extLst>
          </p:cNvPr>
          <p:cNvSpPr>
            <a:spLocks noGrp="1"/>
          </p:cNvSpPr>
          <p:nvPr>
            <p:ph idx="1"/>
          </p:nvPr>
        </p:nvSpPr>
        <p:spPr>
          <a:xfrm>
            <a:off x="838200" y="886691"/>
            <a:ext cx="10515600" cy="5290272"/>
          </a:xfrm>
        </p:spPr>
        <p:txBody>
          <a:bodyPr>
            <a:normAutofit fontScale="32500" lnSpcReduction="20000"/>
          </a:bodyPr>
          <a:lstStyle/>
          <a:p>
            <a:pPr marL="0" indent="0">
              <a:lnSpc>
                <a:spcPct val="120000"/>
              </a:lnSpc>
              <a:spcBef>
                <a:spcPts val="0"/>
              </a:spcBef>
              <a:buNone/>
            </a:pPr>
            <a:r>
              <a:rPr lang="en-US" sz="4300" dirty="0">
                <a:latin typeface="Times New Roman" panose="02020603050405020304" pitchFamily="18" charset="0"/>
                <a:cs typeface="Times New Roman" panose="02020603050405020304" pitchFamily="18" charset="0"/>
              </a:rPr>
              <a:t>C++ — </a:t>
            </a:r>
            <a:r>
              <a:rPr lang="uk-UA" sz="4300" dirty="0">
                <a:latin typeface="Times New Roman" panose="02020603050405020304" pitchFamily="18" charset="0"/>
                <a:cs typeface="Times New Roman" panose="02020603050405020304" pitchFamily="18" charset="0"/>
              </a:rPr>
              <a:t>це мова програмування зі строгою типізацією, яка вимагає оголошення кожної змінної з її типом перед першим використанням. Це повідомляє компілятору розмір пам'яті, який потрібно зарезервувати для змінної, та як інтерпретувати її значення. Синтаксис оголошення нової змінної в </a:t>
            </a:r>
            <a:r>
              <a:rPr lang="en-US" sz="4300" dirty="0">
                <a:latin typeface="Times New Roman" panose="02020603050405020304" pitchFamily="18" charset="0"/>
                <a:cs typeface="Times New Roman" panose="02020603050405020304" pitchFamily="18" charset="0"/>
              </a:rPr>
              <a:t>C++ </a:t>
            </a:r>
            <a:r>
              <a:rPr lang="uk-UA" sz="4300" dirty="0">
                <a:latin typeface="Times New Roman" panose="02020603050405020304" pitchFamily="18" charset="0"/>
                <a:cs typeface="Times New Roman" panose="02020603050405020304" pitchFamily="18" charset="0"/>
              </a:rPr>
              <a:t>простий: ми просто пишемо тип, а потім ім'я змінної (тобто її ідентифікатор). </a:t>
            </a:r>
          </a:p>
          <a:p>
            <a:pPr marL="0" indent="0">
              <a:lnSpc>
                <a:spcPct val="120000"/>
              </a:lnSpc>
              <a:spcBef>
                <a:spcPts val="0"/>
              </a:spcBef>
              <a:buNone/>
            </a:pPr>
            <a:endParaRPr lang="uk-UA" sz="4300" dirty="0">
              <a:latin typeface="Times New Roman" panose="02020603050405020304" pitchFamily="18" charset="0"/>
              <a:cs typeface="Times New Roman" panose="02020603050405020304" pitchFamily="18" charset="0"/>
            </a:endParaRPr>
          </a:p>
          <a:p>
            <a:pPr marL="0" indent="0" algn="ctr">
              <a:lnSpc>
                <a:spcPct val="120000"/>
              </a:lnSpc>
              <a:spcBef>
                <a:spcPts val="0"/>
              </a:spcBef>
              <a:buNone/>
            </a:pPr>
            <a:r>
              <a:rPr lang="uk-UA" sz="5500" b="1" dirty="0" err="1">
                <a:latin typeface="Times New Roman" panose="02020603050405020304" pitchFamily="18" charset="0"/>
                <a:cs typeface="Times New Roman" panose="02020603050405020304" pitchFamily="18" charset="0"/>
              </a:rPr>
              <a:t>ім'я_типу</a:t>
            </a:r>
            <a:r>
              <a:rPr lang="uk-UA" sz="5500" b="1" dirty="0">
                <a:latin typeface="Times New Roman" panose="02020603050405020304" pitchFamily="18" charset="0"/>
                <a:cs typeface="Times New Roman" panose="02020603050405020304" pitchFamily="18" charset="0"/>
              </a:rPr>
              <a:t> </a:t>
            </a:r>
            <a:r>
              <a:rPr lang="uk-UA" sz="5500" b="1" dirty="0" err="1">
                <a:latin typeface="Times New Roman" panose="02020603050405020304" pitchFamily="18" charset="0"/>
                <a:cs typeface="Times New Roman" panose="02020603050405020304" pitchFamily="18" charset="0"/>
              </a:rPr>
              <a:t>ім'я_змінної</a:t>
            </a:r>
            <a:r>
              <a:rPr lang="uk-UA" sz="5500" b="1"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endParaRPr lang="uk-UA" sz="3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uk-UA" sz="4300" dirty="0">
                <a:latin typeface="Times New Roman" panose="02020603050405020304" pitchFamily="18" charset="0"/>
                <a:cs typeface="Times New Roman" panose="02020603050405020304" pitchFamily="18" charset="0"/>
              </a:rPr>
              <a:t>Наприклад:</a:t>
            </a:r>
          </a:p>
          <a:p>
            <a:pPr marL="0">
              <a:lnSpc>
                <a:spcPct val="120000"/>
              </a:lnSpc>
              <a:spcBef>
                <a:spcPts val="0"/>
              </a:spcBef>
            </a:pPr>
            <a:endParaRPr lang="uk-UA" sz="3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sz="4500" b="1" dirty="0">
                <a:latin typeface="Times New Roman" panose="02020603050405020304" pitchFamily="18" charset="0"/>
                <a:cs typeface="Times New Roman" panose="02020603050405020304" pitchFamily="18" charset="0"/>
              </a:rPr>
              <a:t>int a;</a:t>
            </a:r>
          </a:p>
          <a:p>
            <a:pPr marL="0" indent="0">
              <a:lnSpc>
                <a:spcPct val="120000"/>
              </a:lnSpc>
              <a:spcBef>
                <a:spcPts val="0"/>
              </a:spcBef>
              <a:buNone/>
            </a:pPr>
            <a:r>
              <a:rPr lang="en-US" sz="4500" b="1" dirty="0">
                <a:latin typeface="Times New Roman" panose="02020603050405020304" pitchFamily="18" charset="0"/>
                <a:cs typeface="Times New Roman" panose="02020603050405020304" pitchFamily="18" charset="0"/>
              </a:rPr>
              <a:t>float </a:t>
            </a:r>
            <a:r>
              <a:rPr lang="en-US" sz="4500" b="1" dirty="0" err="1">
                <a:latin typeface="Times New Roman" panose="02020603050405020304" pitchFamily="18" charset="0"/>
                <a:cs typeface="Times New Roman" panose="02020603050405020304" pitchFamily="18" charset="0"/>
              </a:rPr>
              <a:t>mynumber</a:t>
            </a:r>
            <a:r>
              <a:rPr lang="en-US" sz="4500" b="1" dirty="0">
                <a:latin typeface="Times New Roman" panose="02020603050405020304" pitchFamily="18" charset="0"/>
                <a:cs typeface="Times New Roman" panose="02020603050405020304" pitchFamily="18" charset="0"/>
              </a:rPr>
              <a:t>;</a:t>
            </a:r>
          </a:p>
          <a:p>
            <a:pPr marL="0">
              <a:lnSpc>
                <a:spcPct val="120000"/>
              </a:lnSpc>
              <a:spcBef>
                <a:spcPts val="0"/>
              </a:spcBef>
            </a:pPr>
            <a:endParaRPr lang="en-US" sz="3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uk-UA" sz="4300" dirty="0">
                <a:latin typeface="Times New Roman" panose="02020603050405020304" pitchFamily="18" charset="0"/>
                <a:cs typeface="Times New Roman" panose="02020603050405020304" pitchFamily="18" charset="0"/>
              </a:rPr>
              <a:t>Це два коректні оголошення змінних. Перше оголошує змінну типу </a:t>
            </a:r>
            <a:r>
              <a:rPr lang="en-US" sz="4300" dirty="0">
                <a:latin typeface="Times New Roman" panose="02020603050405020304" pitchFamily="18" charset="0"/>
                <a:cs typeface="Times New Roman" panose="02020603050405020304" pitchFamily="18" charset="0"/>
              </a:rPr>
              <a:t>int</a:t>
            </a:r>
            <a:r>
              <a:rPr lang="uk-UA" sz="4300" dirty="0">
                <a:latin typeface="Times New Roman" panose="02020603050405020304" pitchFamily="18" charset="0"/>
                <a:cs typeface="Times New Roman" panose="02020603050405020304" pitchFamily="18" charset="0"/>
              </a:rPr>
              <a:t>з ідентифікатором </a:t>
            </a:r>
            <a:r>
              <a:rPr lang="en-US" sz="4300" dirty="0">
                <a:latin typeface="Times New Roman" panose="02020603050405020304" pitchFamily="18" charset="0"/>
                <a:cs typeface="Times New Roman" panose="02020603050405020304" pitchFamily="18" charset="0"/>
              </a:rPr>
              <a:t>a. </a:t>
            </a:r>
            <a:r>
              <a:rPr lang="uk-UA" sz="4300" dirty="0">
                <a:latin typeface="Times New Roman" panose="02020603050405020304" pitchFamily="18" charset="0"/>
                <a:cs typeface="Times New Roman" panose="02020603050405020304" pitchFamily="18" charset="0"/>
              </a:rPr>
              <a:t>Друге оголошує змінну типу </a:t>
            </a:r>
            <a:r>
              <a:rPr lang="en-US" sz="4300" dirty="0">
                <a:latin typeface="Times New Roman" panose="02020603050405020304" pitchFamily="18" charset="0"/>
                <a:cs typeface="Times New Roman" panose="02020603050405020304" pitchFamily="18" charset="0"/>
              </a:rPr>
              <a:t>float</a:t>
            </a:r>
            <a:r>
              <a:rPr lang="uk-UA" sz="4300" dirty="0">
                <a:latin typeface="Times New Roman" panose="02020603050405020304" pitchFamily="18" charset="0"/>
                <a:cs typeface="Times New Roman" panose="02020603050405020304" pitchFamily="18" charset="0"/>
              </a:rPr>
              <a:t>з ідентифікатором </a:t>
            </a:r>
            <a:r>
              <a:rPr lang="en-US" sz="4300" dirty="0" err="1">
                <a:latin typeface="Times New Roman" panose="02020603050405020304" pitchFamily="18" charset="0"/>
                <a:cs typeface="Times New Roman" panose="02020603050405020304" pitchFamily="18" charset="0"/>
              </a:rPr>
              <a:t>mynumber</a:t>
            </a:r>
            <a:r>
              <a:rPr lang="en-US" sz="4300" dirty="0">
                <a:latin typeface="Times New Roman" panose="02020603050405020304" pitchFamily="18" charset="0"/>
                <a:cs typeface="Times New Roman" panose="02020603050405020304" pitchFamily="18" charset="0"/>
              </a:rPr>
              <a:t>. </a:t>
            </a:r>
            <a:r>
              <a:rPr lang="uk-UA" sz="4300" dirty="0">
                <a:latin typeface="Times New Roman" panose="02020603050405020304" pitchFamily="18" charset="0"/>
                <a:cs typeface="Times New Roman" panose="02020603050405020304" pitchFamily="18" charset="0"/>
              </a:rPr>
              <a:t>Після оголошення змінні </a:t>
            </a:r>
            <a:r>
              <a:rPr lang="en-US" sz="4300" dirty="0">
                <a:latin typeface="Times New Roman" panose="02020603050405020304" pitchFamily="18" charset="0"/>
                <a:cs typeface="Times New Roman" panose="02020603050405020304" pitchFamily="18" charset="0"/>
              </a:rPr>
              <a:t>a</a:t>
            </a:r>
            <a:r>
              <a:rPr lang="uk-UA" sz="4300" dirty="0">
                <a:latin typeface="Times New Roman" panose="02020603050405020304" pitchFamily="18" charset="0"/>
                <a:cs typeface="Times New Roman" panose="02020603050405020304" pitchFamily="18" charset="0"/>
              </a:rPr>
              <a:t>та </a:t>
            </a:r>
            <a:r>
              <a:rPr lang="en-US" sz="4300" dirty="0" err="1">
                <a:latin typeface="Times New Roman" panose="02020603050405020304" pitchFamily="18" charset="0"/>
                <a:cs typeface="Times New Roman" panose="02020603050405020304" pitchFamily="18" charset="0"/>
              </a:rPr>
              <a:t>mynumber</a:t>
            </a:r>
            <a:r>
              <a:rPr lang="uk-UA" sz="4300" dirty="0">
                <a:latin typeface="Times New Roman" panose="02020603050405020304" pitchFamily="18" charset="0"/>
                <a:cs typeface="Times New Roman" panose="02020603050405020304" pitchFamily="18" charset="0"/>
              </a:rPr>
              <a:t> можуть використовуватися в решті їхньої області видимості в програмі.</a:t>
            </a:r>
          </a:p>
          <a:p>
            <a:pPr marL="0" indent="0">
              <a:lnSpc>
                <a:spcPct val="120000"/>
              </a:lnSpc>
              <a:spcBef>
                <a:spcPts val="0"/>
              </a:spcBef>
              <a:buNone/>
            </a:pPr>
            <a:r>
              <a:rPr lang="uk-UA" sz="4300" dirty="0">
                <a:latin typeface="Times New Roman" panose="02020603050405020304" pitchFamily="18" charset="0"/>
                <a:cs typeface="Times New Roman" panose="02020603050405020304" pitchFamily="18" charset="0"/>
              </a:rPr>
              <a:t>Якщо оголошується більше однієї змінної одного типу, їх усі можна оголосити в одному операторі, розділивши їхні ідентифікатори комами. Наприклад:</a:t>
            </a:r>
          </a:p>
          <a:p>
            <a:pPr marL="0" indent="0">
              <a:lnSpc>
                <a:spcPct val="120000"/>
              </a:lnSpc>
              <a:spcBef>
                <a:spcPts val="0"/>
              </a:spcBef>
              <a:buNone/>
            </a:pPr>
            <a:endParaRPr lang="uk-UA" sz="3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sz="4500" b="1" dirty="0">
                <a:latin typeface="Times New Roman" panose="02020603050405020304" pitchFamily="18" charset="0"/>
                <a:cs typeface="Times New Roman" panose="02020603050405020304" pitchFamily="18" charset="0"/>
              </a:rPr>
              <a:t>int a, b, c;</a:t>
            </a:r>
          </a:p>
          <a:p>
            <a:pPr marL="0" indent="0">
              <a:lnSpc>
                <a:spcPct val="120000"/>
              </a:lnSpc>
              <a:spcBef>
                <a:spcPts val="0"/>
              </a:spcBef>
              <a:buNone/>
            </a:pPr>
            <a:endParaRPr lang="en-US" sz="3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uk-UA" sz="4300" dirty="0">
                <a:latin typeface="Times New Roman" panose="02020603050405020304" pitchFamily="18" charset="0"/>
                <a:cs typeface="Times New Roman" panose="02020603050405020304" pitchFamily="18" charset="0"/>
              </a:rPr>
              <a:t>Це оголошує три змінні ( </a:t>
            </a:r>
            <a:r>
              <a:rPr lang="en-US" sz="4300" dirty="0">
                <a:latin typeface="Times New Roman" panose="02020603050405020304" pitchFamily="18" charset="0"/>
                <a:cs typeface="Times New Roman" panose="02020603050405020304" pitchFamily="18" charset="0"/>
              </a:rPr>
              <a:t>a, b</a:t>
            </a:r>
            <a:r>
              <a:rPr lang="uk-UA" sz="4300" dirty="0">
                <a:latin typeface="Times New Roman" panose="02020603050405020304" pitchFamily="18" charset="0"/>
                <a:cs typeface="Times New Roman" panose="02020603050405020304" pitchFamily="18" charset="0"/>
              </a:rPr>
              <a:t> та </a:t>
            </a:r>
            <a:r>
              <a:rPr lang="en-US" sz="4300" dirty="0">
                <a:latin typeface="Times New Roman" panose="02020603050405020304" pitchFamily="18" charset="0"/>
                <a:cs typeface="Times New Roman" panose="02020603050405020304" pitchFamily="18" charset="0"/>
              </a:rPr>
              <a:t>c), </a:t>
            </a:r>
            <a:r>
              <a:rPr lang="uk-UA" sz="4300" dirty="0">
                <a:latin typeface="Times New Roman" panose="02020603050405020304" pitchFamily="18" charset="0"/>
                <a:cs typeface="Times New Roman" panose="02020603050405020304" pitchFamily="18" charset="0"/>
              </a:rPr>
              <a:t>всі вони типу </a:t>
            </a:r>
            <a:r>
              <a:rPr lang="en-US" sz="4300" dirty="0">
                <a:latin typeface="Times New Roman" panose="02020603050405020304" pitchFamily="18" charset="0"/>
                <a:cs typeface="Times New Roman" panose="02020603050405020304" pitchFamily="18" charset="0"/>
              </a:rPr>
              <a:t>int, </a:t>
            </a:r>
            <a:r>
              <a:rPr lang="uk-UA" sz="4300" dirty="0">
                <a:latin typeface="Times New Roman" panose="02020603050405020304" pitchFamily="18" charset="0"/>
                <a:cs typeface="Times New Roman" panose="02020603050405020304" pitchFamily="18" charset="0"/>
              </a:rPr>
              <a:t>і мають точно таке ж значення, як:</a:t>
            </a:r>
          </a:p>
          <a:p>
            <a:pPr marL="0" indent="0">
              <a:lnSpc>
                <a:spcPct val="120000"/>
              </a:lnSpc>
              <a:spcBef>
                <a:spcPts val="0"/>
              </a:spcBef>
              <a:buNone/>
            </a:pPr>
            <a:endParaRPr lang="uk-UA" sz="3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sz="4500" b="1" dirty="0">
                <a:latin typeface="Times New Roman" panose="02020603050405020304" pitchFamily="18" charset="0"/>
                <a:cs typeface="Times New Roman" panose="02020603050405020304" pitchFamily="18" charset="0"/>
              </a:rPr>
              <a:t>int a;</a:t>
            </a:r>
          </a:p>
          <a:p>
            <a:pPr marL="0" indent="0">
              <a:lnSpc>
                <a:spcPct val="120000"/>
              </a:lnSpc>
              <a:spcBef>
                <a:spcPts val="0"/>
              </a:spcBef>
              <a:buNone/>
            </a:pPr>
            <a:r>
              <a:rPr lang="en-US" sz="4500" b="1" dirty="0">
                <a:latin typeface="Times New Roman" panose="02020603050405020304" pitchFamily="18" charset="0"/>
                <a:cs typeface="Times New Roman" panose="02020603050405020304" pitchFamily="18" charset="0"/>
              </a:rPr>
              <a:t>int b;</a:t>
            </a:r>
          </a:p>
          <a:p>
            <a:pPr marL="0" indent="0">
              <a:lnSpc>
                <a:spcPct val="120000"/>
              </a:lnSpc>
              <a:spcBef>
                <a:spcPts val="0"/>
              </a:spcBef>
              <a:buNone/>
            </a:pPr>
            <a:r>
              <a:rPr lang="en-US" sz="4500" b="1" dirty="0">
                <a:latin typeface="Times New Roman" panose="02020603050405020304" pitchFamily="18" charset="0"/>
                <a:cs typeface="Times New Roman" panose="02020603050405020304" pitchFamily="18" charset="0"/>
              </a:rPr>
              <a:t>int c;</a:t>
            </a:r>
          </a:p>
          <a:p>
            <a:endParaRPr lang="uk-UA" dirty="0"/>
          </a:p>
        </p:txBody>
      </p:sp>
    </p:spTree>
    <p:extLst>
      <p:ext uri="{BB962C8B-B14F-4D97-AF65-F5344CB8AC3E}">
        <p14:creationId xmlns:p14="http://schemas.microsoft.com/office/powerpoint/2010/main" val="2170404309"/>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1281</TotalTime>
  <Words>2810</Words>
  <Application>Microsoft Office PowerPoint</Application>
  <PresentationFormat>Широкий екран</PresentationFormat>
  <Paragraphs>212</Paragraphs>
  <Slides>24</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24</vt:i4>
      </vt:variant>
    </vt:vector>
  </HeadingPairs>
  <TitlesOfParts>
    <vt:vector size="29" baseType="lpstr">
      <vt:lpstr>Arial</vt:lpstr>
      <vt:lpstr>Calibri</vt:lpstr>
      <vt:lpstr>Calibri Light</vt:lpstr>
      <vt:lpstr>Times New Roman</vt:lpstr>
      <vt:lpstr>Тема Office</vt:lpstr>
      <vt:lpstr>Мова програмування С++</vt:lpstr>
      <vt:lpstr> Що таке C++? </vt:lpstr>
      <vt:lpstr> Навіщо використовувати C++? </vt:lpstr>
      <vt:lpstr> Етапи розробки програми мовою C++ </vt:lpstr>
      <vt:lpstr> Алфавіт мови </vt:lpstr>
      <vt:lpstr>Структура програми</vt:lpstr>
      <vt:lpstr> Використання простору імен std </vt:lpstr>
      <vt:lpstr> Типи даних </vt:lpstr>
      <vt:lpstr>Оголошення змінних</vt:lpstr>
      <vt:lpstr> Ініціалізація змінних </vt:lpstr>
      <vt:lpstr> Константи </vt:lpstr>
      <vt:lpstr>Введення/Виведення інформації</vt:lpstr>
      <vt:lpstr> Арифметичні оператори </vt:lpstr>
      <vt:lpstr>Оператори присвоювання </vt:lpstr>
      <vt:lpstr> Оператори порівняння </vt:lpstr>
      <vt:lpstr> Логічні оператори </vt:lpstr>
      <vt:lpstr>Операції інкременту/декрименту</vt:lpstr>
      <vt:lpstr>Пріоритети операцій у С++</vt:lpstr>
      <vt:lpstr>Математичні функції</vt:lpstr>
      <vt:lpstr>  Написати програму для обчислення виразу: Y=sin(- lg (4x))3. Значення x ввести з клавіатури, результат y вивести на екран.  </vt:lpstr>
      <vt:lpstr>Презентація PowerPoint</vt:lpstr>
      <vt:lpstr>Презентація PowerPoint</vt:lpstr>
      <vt:lpstr>Презентація PowerPoint</vt:lpstr>
      <vt:lpstr>Рекомендовані джерела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Мова програмування С++</dc:title>
  <dc:creator>Oksana Okunkova</dc:creator>
  <cp:lastModifiedBy>Oksana Okunkova</cp:lastModifiedBy>
  <cp:revision>14</cp:revision>
  <dcterms:created xsi:type="dcterms:W3CDTF">2025-09-07T19:30:07Z</dcterms:created>
  <dcterms:modified xsi:type="dcterms:W3CDTF">2025-09-10T07:57:45Z</dcterms:modified>
</cp:coreProperties>
</file>