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56" r:id="rId3"/>
    <p:sldId id="257" r:id="rId4"/>
    <p:sldId id="283" r:id="rId5"/>
    <p:sldId id="293" r:id="rId6"/>
    <p:sldId id="281" r:id="rId7"/>
    <p:sldId id="289" r:id="rId8"/>
    <p:sldId id="294" r:id="rId9"/>
    <p:sldId id="282" r:id="rId10"/>
    <p:sldId id="311" r:id="rId11"/>
    <p:sldId id="279" r:id="rId12"/>
    <p:sldId id="280" r:id="rId13"/>
    <p:sldId id="266" r:id="rId14"/>
    <p:sldId id="296" r:id="rId15"/>
    <p:sldId id="284" r:id="rId16"/>
    <p:sldId id="285" r:id="rId17"/>
    <p:sldId id="286" r:id="rId18"/>
    <p:sldId id="302" r:id="rId19"/>
    <p:sldId id="299" r:id="rId20"/>
    <p:sldId id="308" r:id="rId21"/>
    <p:sldId id="290" r:id="rId22"/>
    <p:sldId id="297" r:id="rId23"/>
    <p:sldId id="298" r:id="rId24"/>
    <p:sldId id="304" r:id="rId25"/>
    <p:sldId id="258" r:id="rId26"/>
    <p:sldId id="306" r:id="rId27"/>
    <p:sldId id="265" r:id="rId28"/>
    <p:sldId id="309" r:id="rId29"/>
    <p:sldId id="310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26EE"/>
    <a:srgbClr val="8787FF"/>
    <a:srgbClr val="FF9966"/>
    <a:srgbClr val="FFD347"/>
    <a:srgbClr val="EBC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20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notesMaster" Target="notesMasters/notesMaster1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6856D-DDD3-4545-9DC2-D12DFA553DF1}" type="datetimeFigureOut">
              <a:rPr lang="x-none" smtClean="0"/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58D90-75EB-4358-AF9C-184D6CFD78D5}" type="slidenum">
              <a:rPr lang="x-none" smtClean="0"/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DBBC8-E744-43F0-8DE2-022E60DB8DC7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Entrepreneurship and Business Basics / K. Orlova (Zhytomyr Polytechnic State University)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hyperlink" Target="https://gs1ua.org/media/67/download/Zayavka-Cupons.doc?v=1" TargetMode="External"/><Relationship Id="rId7" Type="http://schemas.openxmlformats.org/officeDocument/2006/relationships/hyperlink" Target="https://gs1ua.org/media/66/download/Zayavka-change_OC.doc?v=1" TargetMode="External"/><Relationship Id="rId6" Type="http://schemas.openxmlformats.org/officeDocument/2006/relationships/hyperlink" Target="https://gs1ua.org/media/68/download/Zayavka-GLN.doc?v=1" TargetMode="External"/><Relationship Id="rId5" Type="http://schemas.openxmlformats.org/officeDocument/2006/relationships/hyperlink" Target="https://gs1ua.org/media/69/download/Zayavka-GTIN.doc?v=1" TargetMode="External"/><Relationship Id="rId4" Type="http://schemas.openxmlformats.org/officeDocument/2006/relationships/hyperlink" Target="https://gs1ua.org/media/62/download/Reg-kartka.doc?v=1" TargetMode="External"/><Relationship Id="rId3" Type="http://schemas.openxmlformats.org/officeDocument/2006/relationships/hyperlink" Target="https://gs1ua.org/media/53/download/Form_9_2015.pdf?v=1" TargetMode="External"/><Relationship Id="rId2" Type="http://schemas.openxmlformats.org/officeDocument/2006/relationships/hyperlink" Target="https://gs1ua.org/media/44/download/Form_1-U.pdf?v=1" TargetMode="External"/><Relationship Id="rId1" Type="http://schemas.openxmlformats.org/officeDocument/2006/relationships/hyperlink" Target="https://gs1ua.org/media/40/download/Contract.pdf?v=1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00645" y="-1"/>
            <a:ext cx="8923136" cy="926275"/>
          </a:xfrm>
          <a:solidFill>
            <a:schemeClr val="accent1"/>
          </a:solidFill>
        </p:spPr>
        <p:txBody>
          <a:bodyPr wrap="square" lIns="91440" tIns="45720" rIns="91440" bIns="45720" numCol="1" anchorCtr="0" compatLnSpc="1"/>
          <a:lstStyle/>
          <a:p>
            <a:pPr algn="ctr"/>
            <a:br>
              <a:rPr lang="uk-UA" altLang="ru-RU" sz="1800" b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br>
              <a:rPr lang="uk-UA" altLang="uk-UA" sz="1800" b="1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uk-UA" altLang="uk-UA" sz="2400" b="1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Лекція з навчальної дисципліни «Товарознавство»</a:t>
            </a:r>
            <a:endParaRPr lang="uk-UA" altLang="uk-UA" sz="24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749966" y="1666975"/>
            <a:ext cx="7766936" cy="88372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4. КОДУВАННЯ ТОВАРІВ</a:t>
            </a:r>
            <a:endParaRPr lang="x-none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ідзаголовок 2"/>
          <p:cNvSpPr txBox="1"/>
          <p:nvPr/>
        </p:nvSpPr>
        <p:spPr>
          <a:xfrm>
            <a:off x="950495" y="2574758"/>
            <a:ext cx="9324474" cy="26228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лекції: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та призначення кодування товарів.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Методи кодування товарів.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4.3. Система кодування товарів.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4.4. Штрихове кодування товарів.</a:t>
            </a:r>
            <a:endParaRPr lang="uk-UA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4.5. Асоціація «</a:t>
            </a:r>
            <a:r>
              <a:rPr lang="uk-UA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ДжіЕс1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Україна» та порядок вступу до неї.</a:t>
            </a:r>
            <a:endParaRPr lang="uk-UA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821" y="249588"/>
            <a:ext cx="9144000" cy="50840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4. Штрихове кодування товарів</a:t>
            </a:r>
            <a:endParaRPr lang="uk-UA" sz="32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12820" y="854241"/>
            <a:ext cx="9901990" cy="33207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45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Штрихове кодування є всесвітньо прийнятим засобом маркування товарів. Нанесений штриховий код дозволяє однозначно ідентифікувати товар та його виробника або дистриб’ютора. Наявність штрихового коду на товарах дозволяє автоматизувати облік, касове обслуговування і необхідне при автоматизації процесів транспортування та продаж. Коли товар марковано штриховим кодом, його конкурентоспроможність значно зростає. Кожен ідентифікаційний номер є унікальним.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45" algn="just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Штриховий код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комбінація вертикальних смуг і цифр (розташування яких регламентовано певними правилами), що являє собою той чи інший товар у закодованому вигляді. Код дозволяє швидко і точно зчитати інформацію про товар за допомогою електронного пристрою – сканера штрихового коду.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1368" y="4333055"/>
            <a:ext cx="9837821" cy="40011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Штрихове кодування – </a:t>
            </a:r>
            <a:r>
              <a:rPr lang="uk-UA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надання даних за допомогою штрихового коду.</a:t>
            </a:r>
            <a:endParaRPr lang="uk-UA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3768" y="4810308"/>
            <a:ext cx="10094496" cy="7078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Штриховий код –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комбінація послідовно розміщених паралельних штрихів та проміжків між ними, розміри та розміщення яких встановлено певними правилами.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14400" y="5628455"/>
            <a:ext cx="10166684" cy="7078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 штрихового коду –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знак певної символіки штрихового коду, закодований сукупністю штрихів та проміжків відповідно до встановлених правил.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141" y="26964"/>
            <a:ext cx="6385204" cy="592625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Штрихове кодування товарів</a:t>
            </a:r>
            <a:endParaRPr lang="uk-UA" sz="2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Прямокутник 4"/>
          <p:cNvSpPr/>
          <p:nvPr/>
        </p:nvSpPr>
        <p:spPr>
          <a:xfrm>
            <a:off x="435141" y="634334"/>
            <a:ext cx="10912642" cy="26589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міжнародній практиці використовуються такі системи кодування: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EAN –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Numbering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(Європейська асоціація товарної нумерації);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EAN/UCC – глобальна міжнародна система товарних номерів, створена на основі Європейської та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Північно-американської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асоціацій товарної нумерації;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UCC –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Uniform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Council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(Американська рада за єдиним кодом);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UPC –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(універсальний код товару), американський стандарт штрихового коду, призначений для відстеження товарів у магазинах.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застосовуються західнонімецька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 і японська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CALRA-CODE.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4"/>
          <p:cNvSpPr/>
          <p:nvPr/>
        </p:nvSpPr>
        <p:spPr>
          <a:xfrm>
            <a:off x="435141" y="4058258"/>
            <a:ext cx="10876548" cy="27997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45" algn="just"/>
            <a:r>
              <a:rPr lang="uk-U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Лінійними (звичайними)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називаються штрих-коди, які читаються в одному напрямі (по горизонталі). Найпоширеніші лінійні символіки: EAN, UPC,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Code39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Code128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Codabar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Interleaved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Лінійні символіки дозволяють кодувати невеликий обсяг інформації (до 20-30 символів – зазвичай цифр) за допомогою нескладних штрих-кодів, читаних недорогими сканерами.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45" algn="just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Двовимірні штрих-коди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символіки, які розроблені для кодування великого обсягу інформації (до 2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кб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Такий код зчитується за допомогою спеціального сканера і дозволяє швидко і безпомилково вводити великий обсяг інформації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розшифровка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в двох вимірах - по горизонталі і вертикалі. Найбільш поширені: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Datamatrix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Data Glyph, Aztec, QR Code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88858" y="3264403"/>
            <a:ext cx="10222831" cy="70788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способом кодування інформації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лінійні (одномірні) і двовимірні символіки (кодування) штрих-кодів.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"/>
          <p:cNvSpPr txBox="1"/>
          <p:nvPr/>
        </p:nvSpPr>
        <p:spPr>
          <a:xfrm>
            <a:off x="147945" y="153335"/>
            <a:ext cx="8596668" cy="5805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Лінійні (одномірні) штрих-кодів</a:t>
            </a:r>
            <a:endParaRPr lang="uk-UA" sz="3200" b="1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85010" y="926432"/>
            <a:ext cx="10876548" cy="13234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45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сьогодні лінійні штрихові коди є найбільш розповсюдженими носіями даних, призначених для автоматизованого зчитування завдяки низькій вартості їх застосування, хоча набувають все більшого поширення й штрихові коди, в яких дані подаються за допомогою графічних елементів, розташованих на площині (двовимірні символіки).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4"/>
          <p:cNvSpPr/>
          <p:nvPr/>
        </p:nvSpPr>
        <p:spPr>
          <a:xfrm>
            <a:off x="561473" y="2534652"/>
            <a:ext cx="10876548" cy="2157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45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міжнародній системі товарної нумерації зараз використовуються лінійні штрихові коди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EAN-13, EAN-8, UPC,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TF-14, GS1-128,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штрихкодова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символіка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GS1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45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рамках системи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 й активно використовується в багатьох країнах світу стандарт електронного обміну даними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EANCOM).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45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бути 8-розрядними (для товарів невеликого розміру), 13-розрядними (для більшості товарів) і 14-розрядними (тільки для транспортної тари). Всі вони являють собою комбінації штрихів і пробілів різної ширини.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4"/>
          <p:cNvSpPr/>
          <p:nvPr/>
        </p:nvSpPr>
        <p:spPr>
          <a:xfrm>
            <a:off x="753978" y="4928939"/>
            <a:ext cx="10876548" cy="11951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Штриховий код можна наносити при виробництві пакування (друкарським способом) або використовувати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самоклейні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етикетки, які друкуються з використанням спеціальних принтерів.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 об’єктом штрихового кодування є товар.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/>
          <p:nvPr/>
        </p:nvSpPr>
        <p:spPr>
          <a:xfrm>
            <a:off x="2903176" y="336884"/>
            <a:ext cx="4724845" cy="3984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штрихових кодів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</a:t>
            </a:r>
            <a:endParaRPr kumimoji="0" lang="uk-UA" sz="31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" name="Прямокутник 4"/>
          <p:cNvSpPr/>
          <p:nvPr/>
        </p:nvSpPr>
        <p:spPr>
          <a:xfrm>
            <a:off x="561476" y="4295274"/>
            <a:ext cx="9424736" cy="1744579"/>
          </a:xfrm>
          <a:prstGeom prst="rect">
            <a:avLst/>
          </a:prstGeom>
          <a:solidFill>
            <a:schemeClr val="bg2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45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товарів, які експортуються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США і Канаду,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присвоюється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дванадцятирозрядни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 номер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UPC.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45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Штрихові коди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DUN-14, ITF-14, EAN/UCC-128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 для кодування транспортної тари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упаковки.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9231" y="778492"/>
          <a:ext cx="9360568" cy="2628745"/>
        </p:xfrm>
        <a:graphic>
          <a:graphicData uri="http://schemas.openxmlformats.org/drawingml/2006/table">
            <a:tbl>
              <a:tblPr/>
              <a:tblGrid>
                <a:gridCol w="4447018"/>
                <a:gridCol w="1704640"/>
                <a:gridCol w="1704640"/>
                <a:gridCol w="1504270"/>
              </a:tblGrid>
              <a:tr h="33699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Структурні елементи кодів</a:t>
                      </a:r>
                      <a:endParaRPr lang="ru-RU" sz="16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Порядкові номери знаків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256425">
                <a:tc vMerge="1"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Типи штрихових кодів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328840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EAN-8</a:t>
                      </a:r>
                      <a:endParaRPr lang="ru-RU" sz="16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EAN-13</a:t>
                      </a:r>
                      <a:endParaRPr lang="ru-RU" sz="16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EAN-14</a:t>
                      </a:r>
                      <a:endParaRPr lang="ru-RU" sz="16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2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Країна, де знаходиться банк даних про штрихові коди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1-2 (3*)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1-2(3*)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1-2 (3*)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Організація-виробник або продавець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3-5 (4-5)**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3-7 (4-7)**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3-7 (4-7)**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8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Інформація про товар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6-7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8-12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-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Код упаковки товару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-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-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9-13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Контрольна цифра</a:t>
                      </a:r>
                      <a:endParaRPr lang="ru-RU" sz="16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ru-RU" sz="16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</a:t>
                      </a:r>
                      <a:endParaRPr lang="ru-RU" sz="16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75890" y="3417294"/>
            <a:ext cx="991499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Для країн, яким надано можливість деталізувати код до третього розряду (наприклад, Україна – 482). 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 Виробник може використовувати тільки чотири розряди.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33135" y="409076"/>
            <a:ext cx="9216191" cy="11429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елементи структури основного стандартного товарного коду ЕАN-13. На рисунках зображено структуру та номінальні розміри штрихової позначки ЕАN-13.</a:t>
            </a:r>
            <a:endParaRPr lang="uk-UA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http://buklib.net/image/65/image084.jpg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04537" y="1588167"/>
            <a:ext cx="4403557" cy="2382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51825" y="3930134"/>
            <a:ext cx="42840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штрихової позначки 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ЕА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htmlconvd-wBKfvA_html_1f3e8325399a94f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536" y="1553264"/>
            <a:ext cx="6142147" cy="24532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5616641" y="3942166"/>
            <a:ext cx="4951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Номінальні розміри штрихової позначки 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ЕА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кутник 4"/>
          <p:cNvSpPr/>
          <p:nvPr/>
        </p:nvSpPr>
        <p:spPr>
          <a:xfrm>
            <a:off x="256239" y="4415589"/>
            <a:ext cx="11209856" cy="22739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just"/>
            <a:r>
              <a:rPr lang="uk-UA" b="1" i="1" dirty="0" smtClean="0"/>
              <a:t>Штрих-код ЕАN містить таку інформацію:</a:t>
            </a:r>
            <a:endParaRPr lang="ru-RU" dirty="0" smtClean="0"/>
          </a:p>
          <a:p>
            <a:pPr indent="457200" algn="just"/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Перші дві або три цифри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 префіксом і позначають країну – виробника продукції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just"/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 3-5 цифр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код виробника, який видається конкретній організації-виробнику національним органом з ідентифікації.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 3-5 цифр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кодів EAN-8 і EAN-13 – це інформація, що присвоюється товару організацією-виробником або продавцем самостійно у вигляді реєстраційного номера в межах свого підприємства.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Остання цифра штрихового коду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контрольна, яка дозволяє перевірити правильність зчитування штрихового коду сканером. 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7042" y="854242"/>
            <a:ext cx="9372599" cy="57390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Складаємо цифри, що на парних позиціях коду.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Результат множимо на 3.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Складаємо цифри, що на непарних позиціях коду.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Складаємо результати 2-ї і 3-ї дій.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Визначаємо контрольне число: воно є різницею між остаточною сумою і найближчим до неї вищим числом, кратним 10.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 Код: 4823102801261 (визначаємо останню цифру 1 – контрольне число):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8 + 3 + 0 + 8 + 1+6 = 26;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26*3 = 78;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4 + 2 + 1 + 2+0 + 2 = 11;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78 + 11 = 89;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90 - 89 = 1 (контрольна цифра коду).</a:t>
            </a:r>
            <a:endParaRPr lang="uk-UA" sz="2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розрахована контрольна цифра така, як і на штриховому коді, то штриховий код пропускається в комп’ютер, а це є гарантією того, що інформація про товар введена і зчитана правильно.</a:t>
            </a:r>
            <a:endParaRPr lang="uk-UA" sz="2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/>
          <p:nvPr/>
        </p:nvSpPr>
        <p:spPr>
          <a:xfrm>
            <a:off x="256229" y="252663"/>
            <a:ext cx="6998813" cy="58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uk-UA" sz="2400" b="1" i="1" dirty="0" smtClean="0"/>
              <a:t>Порядок розрахунку контрольної цифри:</a:t>
            </a:r>
            <a:endParaRPr kumimoji="0" lang="uk-UA" sz="2400" b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9050" y="189429"/>
            <a:ext cx="8596668" cy="567943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Двовимірні штрих-код</a:t>
            </a:r>
            <a:r>
              <a:rPr lang="uk-UA" alt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и</a:t>
            </a:r>
            <a:endParaRPr lang="uk-UA" altLang="ru-RU" sz="2800" dirty="0" smtClean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11" name="Рисунок 10" descr="2dcody.jpg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2087440"/>
            <a:ext cx="5451058" cy="374787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278820" y="5470176"/>
            <a:ext cx="2989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 2-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штрих-кодів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4"/>
          <p:cNvSpPr/>
          <p:nvPr/>
        </p:nvSpPr>
        <p:spPr>
          <a:xfrm>
            <a:off x="232176" y="830180"/>
            <a:ext cx="11209856" cy="12512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just"/>
            <a:r>
              <a:rPr lang="uk-UA" b="1" i="1" dirty="0" smtClean="0"/>
              <a:t>Двовимірні штрих-коди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символіки, які розроблені для кодування великого обсягу інформації (до 2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кб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Такий код зчитується за допомогою спеціального сканера і дозволяє швидко і безпомилково вводити великий обсяг інформації, а його розшифровка проводиться в двох вимірах - по горизонталі і вертикалі. Найбільш поширені: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Datamatrix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Data Glyph, Aztec, QR Code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тощо.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5185611" y="2233321"/>
            <a:ext cx="6833936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Matrix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(розроблений в 1991 р. і описаний в Міжнародному стандарті ISO/IEC 16022:2006) — це двовимірний матричний штрих-код, що містить чорно-білі елементи або елементи двох різних ступенів яскравості в формі квадрата, розміщені в квадратній або прямокутній групі.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Найбільшою перевагою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Matrix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той факт, що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Matrix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 закодувати дані на мінімально можливій площі (для порівняння: якщо необхідно закодувати 6 цифр, то штрих-код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Matrix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вийде розміром 10 ×10 модулів,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Aztec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ode — 15 × 15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модулів).</a:t>
            </a:r>
            <a:endParaRPr lang="uk-UA" sz="1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33136" y="5964051"/>
            <a:ext cx="11417969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1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це 2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штрих-код (розроблений у 1994 р., описаний в Міжнародному стандарті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ISO/IEC 18004:2006).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Перевага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коду (від англ.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quick response —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швидкий відгук) — це легке розпізнавання </a:t>
            </a: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скануючим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обладнанням, у тому числі й фотокамерою мобільного </a:t>
            </a:r>
            <a:r>
              <a:rPr lang="uk-UA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телефона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Максимальна кількість символів, які поміщаються в один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код: цифри — 7089 символів, цифри і букви (включаючи кирилицю) — 4296 символів.</a:t>
            </a:r>
            <a:endParaRPr kumimoji="0" lang="uk-UA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5181599" y="4214521"/>
            <a:ext cx="6833936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Aztec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(розроблений в1995 р.). У кожному символі штрих-коду можна виділити зону мішені та область даних. Мішень являє собою набір концентричних квадратів і служить для визначення геометричного центру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процесі його декодування. Існують два основні формати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Compact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(компактний) — символ з мішенню з 2-х квадратів і «Full-Range» (повний) — символ з мішенню з 3-х квадратів.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366" y="249587"/>
            <a:ext cx="5278297" cy="642151"/>
          </a:xfrm>
        </p:spPr>
        <p:txBody>
          <a:bodyPr vert="horz" lIns="91440" tIns="45720" rIns="91440" bIns="45720" rtlCol="0" anchor="t">
            <a:normAutofit fontScale="97500"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Штрихове кодування 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pic>
        <p:nvPicPr>
          <p:cNvPr id="10" name="Рисунок 9" descr="307671_original.jpg"/>
          <p:cNvPicPr/>
          <p:nvPr/>
        </p:nvPicPr>
        <p:blipFill>
          <a:blip r:embed="rId1"/>
          <a:stretch>
            <a:fillRect/>
          </a:stretch>
        </p:blipFill>
        <p:spPr>
          <a:xfrm>
            <a:off x="572956" y="1968416"/>
            <a:ext cx="6465518" cy="4889584"/>
          </a:xfrm>
          <a:prstGeom prst="rect">
            <a:avLst/>
          </a:prstGeom>
        </p:spPr>
      </p:pic>
      <p:sp>
        <p:nvSpPr>
          <p:cNvPr id="5" name="Прямокутник 4"/>
          <p:cNvSpPr/>
          <p:nvPr/>
        </p:nvSpPr>
        <p:spPr>
          <a:xfrm>
            <a:off x="348917" y="914399"/>
            <a:ext cx="10214809" cy="914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45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 часом на пакуванні різних товарів можна побачити досить креативні (дизайнерські) штрих-коди (див . рис.).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230978" y="2112003"/>
            <a:ext cx="4776537" cy="36933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Першими такі штрих-коди запровадило в 2005 р. японське агентство «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Desing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Barcode</a:t>
            </a:r>
            <a:r>
              <a:rPr lang="uk-UA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застосувавши технологію їх виготовлення, яка не заважає сканувати необхідну інформацію. З метою підвищення привабливості товару, для посилення впізнаваності бренда нині ця практика знайшла застосування в багатьох країнах. У США, наприклад, лідером з розробки декоративних штрих-кодів, які можна налаштувати на будь-який унікальний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штрихкод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UPC, є фірма «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Vanity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Barcodes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 яка пропонує постійно зростаючу бібліотеку заготовок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84040" y="0"/>
            <a:ext cx="9729982" cy="6421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Штрихове кодування товарів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6726" y="565485"/>
            <a:ext cx="8061157" cy="19491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GS1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це нова символіка, що має великі можливості в маркуванні продукції та призначена в першу чергу для сканування на POS-терміналах. GS1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здатний кодувати номер GTIN (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Глобальний номер предмету торгівлі) на споживчі товари невеликого розміру, на які важко нанести стандартне маркування (EAN-13), наприклад,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екстемпоральні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лікарські та косметичні засоби.</a:t>
            </a:r>
            <a:endParaRPr lang="x-none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 descr="Gs1-barcodes.png"/>
          <p:cNvPicPr/>
          <p:nvPr/>
        </p:nvPicPr>
        <p:blipFill>
          <a:blip r:embed="rId1"/>
          <a:stretch>
            <a:fillRect/>
          </a:stretch>
        </p:blipFill>
        <p:spPr>
          <a:xfrm>
            <a:off x="204538" y="2598820"/>
            <a:ext cx="6701588" cy="4259179"/>
          </a:xfrm>
          <a:prstGeom prst="rect">
            <a:avLst/>
          </a:prstGeom>
        </p:spPr>
      </p:pic>
      <p:sp>
        <p:nvSpPr>
          <p:cNvPr id="17" name="Горизонтальный свиток 16"/>
          <p:cNvSpPr/>
          <p:nvPr/>
        </p:nvSpPr>
        <p:spPr>
          <a:xfrm>
            <a:off x="8602577" y="1"/>
            <a:ext cx="3224463" cy="2995862"/>
          </a:xfrm>
          <a:prstGeom prst="horizontalScroll">
            <a:avLst>
              <a:gd name="adj" fmla="val 716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штрихового коду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GS1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  закодувати  додаткову  інформацію,  таку  як  вага,  термін  придатності,  номер  партії  тощо.  На сьогодні у світі найбільш поширені коди, які містять  тільки  цифри. 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990347" y="2887631"/>
            <a:ext cx="4824664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7 версій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штрихкодових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позначок родини GS1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Чотири з них, GS1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Omnidirectional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Всенапрямна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"), GS1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Stacked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Omnidirectional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("Багаторядкова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всенапрямна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"), GS1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Expanded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("Розширена") та GS1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Expanded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Stacked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("Розширена багаторядкова") розроблені спеціально для роботи на касових вузлах (забезпечують сканування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штрихкодової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позначки за будь-якої її орієнтації відносно сканера щілинного типу). Інші три, GS1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Truncated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Висотноскорочена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"), GS1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Stacked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("Багаторядкова"), та GS1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DataBar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("Обмежена"), не працюватимуть на роздрібних вузлах. Вони розроблені для маркування найменших за розміром товарів.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08103" y="201460"/>
            <a:ext cx="9729982" cy="6421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Використання штрихового коду разом з ЕОМ забезпечує оптимізацію таких процесів: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Прямокутник 4"/>
          <p:cNvSpPr/>
          <p:nvPr/>
        </p:nvSpPr>
        <p:spPr>
          <a:xfrm>
            <a:off x="320840" y="1251285"/>
            <a:ext cx="9857876" cy="52818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just"/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облік кількості виробленої продукції, її сортування і розміщення в складах за видами, найменуваннями, сортами; облік товарних запасів; формування товарних партій при виконанні замовлень; </a:t>
            </a:r>
            <a:endParaRPr lang="uk-UA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оптовим посередникам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приймання товарів за кількістю й асортиментом; облік і контроль товарних запасів на складах; відвантаження в роздрібну торговельну мережу; </a:t>
            </a:r>
            <a:endParaRPr lang="uk-UA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 організаціям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швидке і безпомилкове приймання та відвантаження товарів; </a:t>
            </a:r>
            <a:endParaRPr lang="uk-UA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роздрібній торгівлі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приймання товарів за кількістю й асортиментом; оптимальне розміщення товарів у складі; облік і контроль товарних запасів у магазинах; контроль за збереженням товарів; забезпечення ритмічного поповнення запасів товарів у міру їх реалізації. </a:t>
            </a:r>
            <a:endParaRPr lang="uk-UA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Штриховий код наноситься на транспортну або споживчу тару (упаковку) друкарським способом або за допомогою етикеток і ярликів, що наклеюються на упаковку чи тару. </a:t>
            </a:r>
            <a:endParaRPr lang="uk-UA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948" y="201460"/>
            <a:ext cx="9432758" cy="642151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1.Сутність та призначення кодування товарів </a:t>
            </a:r>
            <a:endParaRPr lang="uk-UA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287241" y="843028"/>
            <a:ext cx="1625780" cy="5415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кутник 4"/>
          <p:cNvSpPr/>
          <p:nvPr/>
        </p:nvSpPr>
        <p:spPr>
          <a:xfrm>
            <a:off x="601578" y="4235117"/>
            <a:ext cx="10178717" cy="210552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Присвоєння кодів об’єктам кодування повинно відбуватися на основі певних правил і методів.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кодування: </a:t>
            </a:r>
            <a:endParaRPr lang="uk-UA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код повинен мати певну структуру;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код може бути зображений за допомогою спеціально обумовлених знаків;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код повинен допомагати впорядкуванню об’єктів.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углом 18"/>
          <p:cNvSpPr/>
          <p:nvPr/>
        </p:nvSpPr>
        <p:spPr>
          <a:xfrm rot="5400000">
            <a:off x="1870909" y="992607"/>
            <a:ext cx="583534" cy="463215"/>
          </a:xfrm>
          <a:prstGeom prst="bentArrow">
            <a:avLst>
              <a:gd name="adj1" fmla="val 25000"/>
              <a:gd name="adj2" fmla="val 27941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97041" y="1552074"/>
            <a:ext cx="9492917" cy="2273968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 –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утворення і присвоєння коду класифікаційному групуванню і/або об’єктові класифікації.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знак або сукупність знаків, які використовуються для позначення класифікаційного угруповання і/або об’єкта класифікації.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кодування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систематизація об’єктів шляхом їхньої ідентифікації і присвоєння умовного позначення (коду), завдяки якому можна знайти і розпізнати будь-який об’єкт серед багатьох інших. </a:t>
            </a:r>
            <a:endParaRPr lang="uk-UA" sz="20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08103" y="201460"/>
            <a:ext cx="9729982" cy="6421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Існують певні </a:t>
            </a:r>
            <a:r>
              <a:rPr lang="uk-UA" sz="3100" u="sng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правила розміщення штрихових кодів</a:t>
            </a:r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на упаковках товарів: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Прямокутник 4"/>
          <p:cNvSpPr/>
          <p:nvPr/>
        </p:nvSpPr>
        <p:spPr>
          <a:xfrm>
            <a:off x="320840" y="1251285"/>
            <a:ext cx="9857876" cy="52818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кожен товар має тільки один код EAN, який повинен знаходитися на зворотній стороні упаковки (лицьовою стороною вважається та сторона, де розміщено назву товару) в правому нижньому куті. Якщо цього зробити не можна, то штриховий код може розміщатися на лицьовій стороні;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код повинен розміщатися тільки вертикально;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код повинен мати темний колір;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розміщатися код повинен тільки на світлому фоні;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штриховий код не повинен розміщатися там, де вже є інші елементи маркування;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штриховий код має певні розміри (мінімально допустимі – 21 х 30 мм, максимально допустимі – 52,5 х 74,6 мм).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штрихового коду не збільшує витрати часу на виробництво товару і не підвищує його вартість.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366" y="249587"/>
            <a:ext cx="8596668" cy="642151"/>
          </a:xfrm>
        </p:spPr>
        <p:txBody>
          <a:bodyPr vert="horz" lIns="91440" tIns="45720" rIns="91440" bIns="45720" rtlCol="0" anchor="t">
            <a:normAutofit fontScale="97500"/>
          </a:bodyPr>
          <a:lstStyle/>
          <a:p>
            <a:r>
              <a:rPr lang="uk-UA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Міжнародна асоціація </a:t>
            </a:r>
            <a:r>
              <a:rPr lang="en-US" sz="31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GS1</a:t>
            </a:r>
            <a:endParaRPr lang="uk-UA" sz="31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553452" y="1082841"/>
            <a:ext cx="2298032" cy="1347538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асоціація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GS1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2875547" y="601578"/>
            <a:ext cx="7724273" cy="2490538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неприбуткова асоціація, членами якої є національні або багатонаціональні неурядові неприбуткові організації, що має на меті створення всесвітньої багатогалузевої системи ідентифікації та розповсюдження інформації щодо товарів і послуг, яка базується на міжнародно визнаних стандартах, створених на основі ділових інтересів.</a:t>
            </a:r>
            <a:endParaRPr lang="uk-UA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1200px-Logo_GS1.svg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2822" y="3368843"/>
            <a:ext cx="3826042" cy="3197934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836695" y="3206096"/>
            <a:ext cx="5943600" cy="3308598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Країни-члени Міжнародної асоціації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GS1 </a:t>
            </a:r>
            <a:r>
              <a:rPr 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 застосування на національному рівні своїх систем товарної нумерації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межах правил, розроблених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EAN. </a:t>
            </a:r>
            <a:r>
              <a:rPr 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 цьому товари, марковані штриховим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кодом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одній країні, можуть бути однозначно ідентифіковані та скановані на відповідному устаткуванні в усіх країнах світу.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EAN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універсальною і може бути застосована практично до будь-якого виду товару й у будь-якому відрізку ланцюга «виробник – оптове підприємство – підприємство роздрібної торгівлі».</a:t>
            </a:r>
            <a:endParaRPr lang="uk-UA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166" y="225524"/>
            <a:ext cx="10030771" cy="46027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Асоціації Товарної Нумерації України «ДжіЕс1 Україна»</a:t>
            </a:r>
            <a:endParaRPr lang="uk-UA" sz="2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767" y="831866"/>
            <a:ext cx="10138612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щодо створення стандартів та впровадження в практику штрихового товарного кодування в Україні прийнято постановами Кабінету міністрів України № 180 від 11 березня 1993 року та № 326 від 4 травня 1993 року. 30 жовтня 1994 року Європейська Асоціація прийняла Україну в її члени, присвоївши їй товарну нумерацію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«ЕА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–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Україна», а в грудні 1994 року Кабінет міністрів України прийняв постанову «Про Асоціацію товарної нумерації України «ЄАН – Україна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597442" y="2875547"/>
            <a:ext cx="7916779" cy="255454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Отже, офіційним представником в Україні міжнародної асоціації GS1 є </a:t>
            </a:r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 «ДжіЕс1 Україна»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(до 20.12.2006 р. – Асоціація Товарної Нумерації України «ЄАН-УКРАЇНА») – це неурядова некомерційна неприбуткова самоврядна національна організація відкритого типу, що є членом міжнародної асоціації GS1 та обліковується в реєстрі останньої під назвою «GS1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Ukraine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 «ДжіЕс1 Україна» є єдиним офіційним представником в Україні організації GS1.</a:t>
            </a: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29914" y="5611778"/>
            <a:ext cx="10134602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Асоціації «ДжіЕс1 Україна» спрямована на впровадження в Україні всесвітньої багатогалузевої системи ідентифікації, штрихового кодування та електронних комунікацій, що базується на всесвітніх стандартах GS1.</a:t>
            </a:r>
            <a:endPara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gs1ua_small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82329"/>
            <a:ext cx="3460264" cy="188671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228601" y="397041"/>
            <a:ext cx="9204157" cy="12392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60045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 господарювання, який бажає долучитись до всесвітньої системи GS1 і отримати унікальні ідентифікаційні номери штрихових кодів GS1 для своїх товарів та (або) номери GLN для електронного обміну даними із торговими партнерами, має стати членом Асоціації «ДжіЕс1 Україна».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47128" name="Rectangle 2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48153" name="Rectangle 2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92767" y="2010960"/>
            <a:ext cx="10836444" cy="48320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цього підприємству необхідно: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Укласти з асоціацією «ДжіЕс1 Україна» Договір за типовою формою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Подати Реєстраційну картку учасника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 подаються основні дані про підприємство, які необхідні для визначення майбутніх потреб підприємства в ідентифікаційних номерах GS1.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Укласти типові додаткові угоди до договору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 сплату членських внесків асоційованим членом Асоціації;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порядок обміну інформацією, пов’язаною із реалізацією асоційованим членом Асоціації права на участь у Системі GS1, з використанням Системи інтерактивної взаємодії з Асоціацією "ДжіЕс1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Україна“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сплату членських внесків зменшеного розміру асоційованим членом Асоціації, що має певний обсяг річного доходу.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Сплатити членські внески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передбачені додатковою угодою, а саме: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вступний;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річний (щорічний – фіксованого розміру, та періодичний – при присвоєнні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Номера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GS1,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перереєстрації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членства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Номера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GS1).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Подати заявку на присвоєння номера.</a:t>
            </a:r>
            <a:endParaRPr lang="ru-RU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 документи заповнюються українською мовою. Номер договору та дату його підписання зазначають спеціалісти Асоціації.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Стрелка вниз 33"/>
          <p:cNvSpPr/>
          <p:nvPr/>
        </p:nvSpPr>
        <p:spPr>
          <a:xfrm>
            <a:off x="3705726" y="1684421"/>
            <a:ext cx="1130969" cy="288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кутник 6"/>
          <p:cNvSpPr/>
          <p:nvPr/>
        </p:nvSpPr>
        <p:spPr>
          <a:xfrm>
            <a:off x="259166" y="261441"/>
            <a:ext cx="10800131" cy="103601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документів для вступу в "ДжіЕс1 Україна" юридичних осіб, яким потрібні </a:t>
            </a:r>
            <a:endParaRPr lang="uk-UA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Номери GS1 для штрихового кодування продукції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419479" y="1313568"/>
          <a:ext cx="10713308" cy="4961812"/>
        </p:xfrm>
        <a:graphic>
          <a:graphicData uri="http://schemas.openxmlformats.org/drawingml/2006/table">
            <a:tbl>
              <a:tblPr/>
              <a:tblGrid>
                <a:gridCol w="8971006"/>
                <a:gridCol w="1742302"/>
              </a:tblGrid>
              <a:tr h="258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u="none" strike="noStrike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  <a:hlinkClick r:id="rId1"/>
                        </a:rPr>
                        <a:t>Договір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 екз.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8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u="none" strike="noStrike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  <a:hlinkClick r:id="rId2"/>
                        </a:rPr>
                        <a:t>Додаткова угода (форма 1)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 екз.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8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u="none" strike="noStrike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  <a:hlinkClick r:id="rId3"/>
                        </a:rPr>
                        <a:t>Додаткова угода (форма 9)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 екз.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8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Додаткова угода (форма 4-МП)*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 екз.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744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Якщо підприємство працює більше року – завірена копія звіту про фінансові результати (форма 2)*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Якщо підприємство працює менше року – письмова заява*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 екз.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8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u="none" strike="noStrike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  <a:hlinkClick r:id="rId4"/>
                        </a:rPr>
                        <a:t>Реєстраційна картка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 екз.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163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Завірена печаткою учасника копія Виписки з ЄДР або Витягу з ЄДР (за умови, що Витяг містить дані про реєстрацію, керівництво та стан юр. особи).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 екз.</a:t>
                      </a:r>
                      <a:endParaRPr lang="ru-RU" sz="180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71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Заявки на присвоєння (залежно від того, який Номер GS1 потрібно отримати):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uk-UA" sz="1800" u="none" strike="noStrike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hlinkClick r:id="rId5"/>
                        </a:rPr>
                        <a:t>Глобального номера товарної позиції (GTIN)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uk-UA" sz="1800" u="none" strike="noStrike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hlinkClick r:id="rId6"/>
                        </a:rPr>
                        <a:t>Глобального номера розташування (GLN)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uk-UA" sz="1800" u="none" strike="noStrike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hlinkClick r:id="rId7"/>
                        </a:rPr>
                        <a:t>Ідентифікаційного номера GS1 обмеженої циркуляції для використання в межах України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/>
                        <a:buChar char=""/>
                      </a:pPr>
                      <a:r>
                        <a:rPr lang="uk-UA" sz="1800" u="none" strike="noStrike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hlinkClick r:id="rId8"/>
                        </a:rPr>
                        <a:t>Ідентифікаційного номера GS1 документу, що забезпечує надання торгової знижки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за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кількістю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відповідних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номерів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GS1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76989" y="6211669"/>
            <a:ext cx="101145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для юридичних осіб з річним доходом менше 500 тис. Євро</a:t>
            </a:r>
            <a:endParaRPr lang="uk-UA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794083"/>
            <a:ext cx="8975557" cy="293570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457200"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 господарювання, укладаючи з Асоціацією Договір, набуває статусу асоційованого члена Асоціації з моменту, коли такий Договір набирає чинності. Термін асоційованого членства в Асоціації визначається Договором. </a:t>
            </a:r>
            <a:b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 Асоціації бере участь в Системі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GS1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користується тими ж правами, що і Учасник, після подання до Асоціації заповненої реєстраційної картки та за умови своєчасної сплати річного членського внеску. Несвоєчасна сплата членських внесків є підставою для припинення дії Договору та, відповідно, позбавлення Учасника статусу асоційованого члена Асоціації у порядку, передбаченому Договором.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/>
          <p:nvPr/>
        </p:nvSpPr>
        <p:spPr>
          <a:xfrm>
            <a:off x="641240" y="153336"/>
            <a:ext cx="5013602" cy="5685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 «ДжіЕс1 Україна»</a:t>
            </a:r>
            <a:endParaRPr kumimoji="0" lang="uk-UA" sz="31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7544" y="3835040"/>
            <a:ext cx="10779969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Підставою для припинення членства в Асоціації є: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заява Учасника про припинення членства в Асоціації;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порушення або невиконання Учасником умов Договору;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ліквідація Учасника.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Асоціація присвоює Номери GS1, тип, структура та сфера застосування яких визначені державними стандартами України, загальними специфікаціями GS1 та специфікаціями Асоціації.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підприємства застосовувати присвоєний згідно з його заявкою номер GS1 посвідчується відповідним Свідоцтвом, що видається Асоціацією за встановленою формою. Видане Свідоцтво дійсне протягом терміну членства підприємства в Асоціації.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3032" y="2767732"/>
            <a:ext cx="4813265" cy="1335681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Дякую за увагу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Заголовок 1"/>
          <p:cNvSpPr txBox="1"/>
          <p:nvPr/>
        </p:nvSpPr>
        <p:spPr>
          <a:xfrm>
            <a:off x="4506956" y="4998965"/>
            <a:ext cx="4596002" cy="10949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Гарного Вам дня</a:t>
            </a: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anose="020B0A04020102020204" pitchFamily="34" charset="0"/>
              </a:rPr>
              <a:t>!</a:t>
            </a:r>
            <a:endParaRPr lang="uk-UA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9813"/>
          </a:xfrm>
        </p:spPr>
        <p:txBody>
          <a:bodyPr/>
          <a:lstStyle/>
          <a:p>
            <a:pPr algn="ctr"/>
            <a:r>
              <a:rPr lang="uk-UA" dirty="0" smtClean="0"/>
              <a:t>Теми доповідей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512" y="1389413"/>
            <a:ext cx="8846490" cy="5272644"/>
          </a:xfrm>
        </p:spPr>
        <p:txBody>
          <a:bodyPr/>
          <a:lstStyle/>
          <a:p>
            <a:pPr lvl="0"/>
            <a:r>
              <a:rPr lang="uk-UA" sz="2000" dirty="0" smtClean="0"/>
              <a:t>1. Історія р</a:t>
            </a:r>
            <a:r>
              <a:rPr lang="uk-UA" sz="2000" dirty="0"/>
              <a:t>озвитку штрихового кодування в Україні та в світі</a:t>
            </a:r>
            <a:r>
              <a:rPr lang="uk-UA" sz="2000" dirty="0" smtClean="0"/>
              <a:t>.</a:t>
            </a:r>
            <a:endParaRPr lang="uk-UA" sz="2000" dirty="0" smtClean="0"/>
          </a:p>
          <a:p>
            <a:r>
              <a:rPr lang="uk-UA" sz="2000" dirty="0" smtClean="0"/>
              <a:t>2. Сутність і цілі кодування товарів.</a:t>
            </a:r>
            <a:endParaRPr lang="uk-UA" sz="2000" dirty="0" smtClean="0"/>
          </a:p>
          <a:p>
            <a:r>
              <a:rPr lang="uk-UA" sz="2000" dirty="0"/>
              <a:t>3</a:t>
            </a:r>
            <a:r>
              <a:rPr lang="uk-UA" sz="2000" dirty="0" smtClean="0"/>
              <a:t>. Основні терміни, поняття і визначення в сфері кодування товарів.</a:t>
            </a:r>
            <a:endParaRPr lang="uk-UA" sz="2000" dirty="0" smtClean="0"/>
          </a:p>
          <a:p>
            <a:r>
              <a:rPr lang="uk-UA" sz="2000" dirty="0"/>
              <a:t>4</a:t>
            </a:r>
            <a:r>
              <a:rPr lang="uk-UA" sz="2000" dirty="0" smtClean="0"/>
              <a:t>. Методи кодування товарів.</a:t>
            </a:r>
            <a:endParaRPr lang="uk-UA" sz="2000" dirty="0" smtClean="0"/>
          </a:p>
          <a:p>
            <a:r>
              <a:rPr lang="uk-UA" sz="2000" dirty="0"/>
              <a:t>5</a:t>
            </a:r>
            <a:r>
              <a:rPr lang="uk-UA" sz="2000" dirty="0" smtClean="0"/>
              <a:t>. Штрихове кодування товарів</a:t>
            </a:r>
            <a:r>
              <a:rPr lang="uk-UA" dirty="0" smtClean="0"/>
              <a:t>.</a:t>
            </a:r>
            <a:endParaRPr lang="uk-UA" dirty="0" smtClean="0"/>
          </a:p>
          <a:p>
            <a:r>
              <a:rPr lang="uk-UA" dirty="0"/>
              <a:t>6</a:t>
            </a:r>
            <a:r>
              <a:rPr lang="uk-UA" dirty="0" smtClean="0"/>
              <a:t>. </a:t>
            </a:r>
            <a:r>
              <a:rPr lang="uk-UA" dirty="0"/>
              <a:t>Якість штрихового коду.</a:t>
            </a:r>
            <a:endParaRPr lang="ru-RU" dirty="0"/>
          </a:p>
          <a:p>
            <a:r>
              <a:rPr lang="uk-UA" dirty="0"/>
              <a:t>7</a:t>
            </a:r>
            <a:r>
              <a:rPr lang="uk-UA" dirty="0" smtClean="0"/>
              <a:t>. </a:t>
            </a:r>
            <a:r>
              <a:rPr lang="uk-UA" dirty="0"/>
              <a:t>Родина </a:t>
            </a:r>
            <a:r>
              <a:rPr lang="uk-UA" dirty="0" err="1"/>
              <a:t>штрихкодових</a:t>
            </a:r>
            <a:r>
              <a:rPr lang="uk-UA" dirty="0"/>
              <a:t> </a:t>
            </a:r>
            <a:r>
              <a:rPr lang="uk-UA" dirty="0" err="1"/>
              <a:t>символік</a:t>
            </a:r>
            <a:r>
              <a:rPr lang="uk-UA" dirty="0"/>
              <a:t> GS1 </a:t>
            </a:r>
            <a:r>
              <a:rPr lang="uk-UA" dirty="0" err="1"/>
              <a:t>DataBar</a:t>
            </a:r>
            <a:r>
              <a:rPr lang="uk-UA" dirty="0"/>
              <a:t>.</a:t>
            </a:r>
            <a:endParaRPr lang="ru-RU" dirty="0"/>
          </a:p>
          <a:p>
            <a:r>
              <a:rPr lang="uk-UA" altLang="ru-RU" dirty="0"/>
              <a:t>8. Асоціація “ДжіЕс1 Україна”</a:t>
            </a:r>
            <a:endParaRPr lang="uk-UA" alt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1688"/>
          </a:xfrm>
        </p:spPr>
        <p:txBody>
          <a:bodyPr/>
          <a:lstStyle/>
          <a:p>
            <a:pPr algn="ctr"/>
            <a:r>
              <a:rPr lang="uk-UA" dirty="0"/>
              <a:t>Питання для обговорення: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43792"/>
            <a:ext cx="8596668" cy="5070763"/>
          </a:xfrm>
        </p:spPr>
        <p:txBody>
          <a:bodyPr/>
          <a:lstStyle/>
          <a:p>
            <a:r>
              <a:rPr lang="ru-RU" dirty="0" smtClean="0"/>
              <a:t>1</a:t>
            </a:r>
            <a:r>
              <a:rPr lang="uk-UA" dirty="0" smtClean="0"/>
              <a:t>. Що таке структура коду, які елементи вона включає? </a:t>
            </a:r>
            <a:endParaRPr lang="uk-UA" dirty="0" smtClean="0"/>
          </a:p>
          <a:p>
            <a:r>
              <a:rPr lang="uk-UA" dirty="0" smtClean="0"/>
              <a:t>2. Розкрийте сутність реєстраційного методу кодування товарів. </a:t>
            </a:r>
            <a:endParaRPr lang="uk-UA" dirty="0" smtClean="0"/>
          </a:p>
          <a:p>
            <a:r>
              <a:rPr lang="uk-UA" dirty="0" smtClean="0"/>
              <a:t>3. Охарактеризуйте класифікаційний метод кодування товарів, назвіть переваги та недоліки. </a:t>
            </a:r>
            <a:endParaRPr lang="uk-UA" dirty="0" smtClean="0"/>
          </a:p>
          <a:p>
            <a:r>
              <a:rPr lang="uk-UA" dirty="0" smtClean="0"/>
              <a:t>4. Що таке класифікатор, на які категорії він поділяється? </a:t>
            </a:r>
            <a:endParaRPr lang="uk-UA" dirty="0" smtClean="0"/>
          </a:p>
          <a:p>
            <a:r>
              <a:rPr lang="uk-UA" dirty="0" smtClean="0"/>
              <a:t>5. Яка сутність, призначення та структура Державного класифікатора продукції та послуг? </a:t>
            </a:r>
            <a:endParaRPr lang="uk-UA" dirty="0" smtClean="0"/>
          </a:p>
          <a:p>
            <a:r>
              <a:rPr lang="uk-UA" dirty="0" smtClean="0"/>
              <a:t>6. Що таке штрихове кодування товарів та штриховий код? </a:t>
            </a:r>
            <a:endParaRPr lang="uk-UA" dirty="0" smtClean="0"/>
          </a:p>
          <a:p>
            <a:r>
              <a:rPr lang="uk-UA" dirty="0" smtClean="0"/>
              <a:t>7. Які є види штрихових кодів? </a:t>
            </a:r>
            <a:endParaRPr lang="uk-UA" dirty="0" smtClean="0"/>
          </a:p>
          <a:p>
            <a:r>
              <a:rPr lang="ru-RU" dirty="0" smtClean="0"/>
              <a:t>8</a:t>
            </a:r>
            <a:r>
              <a:rPr lang="ru-RU" dirty="0"/>
              <a:t>. </a:t>
            </a:r>
            <a:r>
              <a:rPr lang="uk-UA" dirty="0" smtClean="0"/>
              <a:t>Яку інформацію містить штрих-код ЕА</a:t>
            </a:r>
            <a:r>
              <a:rPr lang="en-US" dirty="0" smtClean="0"/>
              <a:t>N</a:t>
            </a:r>
            <a:r>
              <a:rPr lang="en-US" dirty="0"/>
              <a:t>? </a:t>
            </a:r>
            <a:endParaRPr lang="uk-UA" dirty="0" smtClean="0"/>
          </a:p>
          <a:p>
            <a:r>
              <a:rPr lang="en-US" dirty="0" smtClean="0"/>
              <a:t>9</a:t>
            </a:r>
            <a:r>
              <a:rPr lang="en-US" dirty="0"/>
              <a:t>. </a:t>
            </a:r>
            <a:r>
              <a:rPr lang="uk-UA" dirty="0" smtClean="0"/>
              <a:t>Оптимізацію яких процесів забезпечує використання штрихового коду?</a:t>
            </a:r>
            <a:endParaRPr lang="uk-UA" dirty="0" smtClean="0"/>
          </a:p>
          <a:p>
            <a:r>
              <a:rPr lang="uk-UA" dirty="0" smtClean="0"/>
              <a:t>10. Що таке Асоціація «ДжіЕс1 Україна</a:t>
            </a:r>
            <a:r>
              <a:rPr lang="ru-RU" dirty="0" smtClean="0"/>
              <a:t>»? </a:t>
            </a:r>
            <a:endParaRPr lang="ru-RU" dirty="0" smtClean="0"/>
          </a:p>
          <a:p>
            <a:r>
              <a:rPr lang="ru-RU" dirty="0" smtClean="0"/>
              <a:t>11</a:t>
            </a:r>
            <a:r>
              <a:rPr lang="ru-RU" dirty="0"/>
              <a:t>. </a:t>
            </a:r>
            <a:r>
              <a:rPr lang="uk-UA" dirty="0" smtClean="0"/>
              <a:t>Який порядок вступу до Асоціація «ДжіЕс1 Україна»? 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кутник 7"/>
          <p:cNvSpPr/>
          <p:nvPr/>
        </p:nvSpPr>
        <p:spPr>
          <a:xfrm>
            <a:off x="567191" y="806116"/>
            <a:ext cx="8733220" cy="962526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коду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умовне позначення об’єкта, яке складається з послідовно розташованих знаків. Структура коду включає такі елементи: алфавіт, основу, розряд і довжину.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ілка: шеврон 13"/>
          <p:cNvSpPr/>
          <p:nvPr/>
        </p:nvSpPr>
        <p:spPr>
          <a:xfrm>
            <a:off x="478153" y="2267946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1" name="Прямокутник 6"/>
          <p:cNvSpPr/>
          <p:nvPr/>
        </p:nvSpPr>
        <p:spPr>
          <a:xfrm>
            <a:off x="868418" y="2021306"/>
            <a:ext cx="8877160" cy="6978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 коду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система знаків, прийнятих для утворення коду (цифри, букви, їх комбінації, штрихи). У зв’язку з цим алфавіти кодів можуть бути: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трілка: шеврон 13"/>
          <p:cNvSpPr/>
          <p:nvPr/>
        </p:nvSpPr>
        <p:spPr>
          <a:xfrm>
            <a:off x="482165" y="4377482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5" name="Прямокутник 6"/>
          <p:cNvSpPr/>
          <p:nvPr/>
        </p:nvSpPr>
        <p:spPr>
          <a:xfrm>
            <a:off x="900503" y="4223086"/>
            <a:ext cx="8845075" cy="4932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 коду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число знаків в алфавіті коду (з урахуванням пробілів).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трілка: шеврон 13"/>
          <p:cNvSpPr/>
          <p:nvPr/>
        </p:nvSpPr>
        <p:spPr>
          <a:xfrm>
            <a:off x="481898" y="5018230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360948" y="201460"/>
            <a:ext cx="9432758" cy="642151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Сутність та призначення кодування товарів </a:t>
            </a:r>
            <a:endParaRPr lang="uk-UA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Прямокутник 6"/>
          <p:cNvSpPr/>
          <p:nvPr/>
        </p:nvSpPr>
        <p:spPr>
          <a:xfrm>
            <a:off x="908524" y="4716379"/>
            <a:ext cx="8845075" cy="9304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Розряд коду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позиція знака в коді. Кожен знак в коді характеризує спеціально обумовлену ознаку товару. У зв’язку з цим розряд коду несе певне змістовне навантаження.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кутник 6"/>
          <p:cNvSpPr/>
          <p:nvPr/>
        </p:nvSpPr>
        <p:spPr>
          <a:xfrm>
            <a:off x="896620" y="5647690"/>
            <a:ext cx="8844915" cy="11817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 коду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число знаків у коді (без урахування пробілів).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товар має код 54 3121 1211- основа коду має 12 знаків(десять цифр і два пробіли), а його довжина 10 знаків (пробіли в довжину коду не враховуються).</a:t>
            </a:r>
            <a:endParaRPr lang="uk-UA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ілка: шеврон 13"/>
          <p:cNvSpPr/>
          <p:nvPr/>
        </p:nvSpPr>
        <p:spPr>
          <a:xfrm>
            <a:off x="475312" y="5925113"/>
            <a:ext cx="390617" cy="301841"/>
          </a:xfrm>
          <a:prstGeom prst="chevr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2" name="Выноска 1 21"/>
          <p:cNvSpPr/>
          <p:nvPr/>
        </p:nvSpPr>
        <p:spPr>
          <a:xfrm>
            <a:off x="866273" y="2875547"/>
            <a:ext cx="1479884" cy="1191126"/>
          </a:xfrm>
          <a:prstGeom prst="borderCallout1">
            <a:avLst>
              <a:gd name="adj1" fmla="val -12236"/>
              <a:gd name="adj2" fmla="val 118496"/>
              <a:gd name="adj3" fmla="val 71442"/>
              <a:gd name="adj4" fmla="val 100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Цифровий –</a:t>
            </a:r>
            <a:endParaRPr lang="uk-UA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алфавіт, знаками якого є цифри</a:t>
            </a:r>
            <a:endPara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Выноска 1 22"/>
          <p:cNvSpPr/>
          <p:nvPr/>
        </p:nvSpPr>
        <p:spPr>
          <a:xfrm>
            <a:off x="2658979" y="2883570"/>
            <a:ext cx="1536030" cy="1191126"/>
          </a:xfrm>
          <a:prstGeom prst="borderCallout1">
            <a:avLst>
              <a:gd name="adj1" fmla="val -12236"/>
              <a:gd name="adj2" fmla="val 118496"/>
              <a:gd name="adj3" fmla="val 71442"/>
              <a:gd name="adj4" fmla="val 100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Буквений – 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алфавіт, знаками якого є букви алфавіту</a:t>
            </a:r>
            <a:endPara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Выноска 1 28"/>
          <p:cNvSpPr/>
          <p:nvPr/>
        </p:nvSpPr>
        <p:spPr>
          <a:xfrm>
            <a:off x="4543925" y="2915654"/>
            <a:ext cx="1760621" cy="1191126"/>
          </a:xfrm>
          <a:prstGeom prst="borderCallout1">
            <a:avLst>
              <a:gd name="adj1" fmla="val -12236"/>
              <a:gd name="adj2" fmla="val 118496"/>
              <a:gd name="adj3" fmla="val 71442"/>
              <a:gd name="adj4" fmla="val 100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Буквено-цифровий – 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алфавіт, знаками якого є букви і цифри</a:t>
            </a:r>
            <a:endPara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Выноска 1 29"/>
          <p:cNvSpPr/>
          <p:nvPr/>
        </p:nvSpPr>
        <p:spPr>
          <a:xfrm>
            <a:off x="6705599" y="2899612"/>
            <a:ext cx="2606843" cy="1191126"/>
          </a:xfrm>
          <a:prstGeom prst="borderCallout1">
            <a:avLst>
              <a:gd name="adj1" fmla="val -14256"/>
              <a:gd name="adj2" fmla="val 109265"/>
              <a:gd name="adj3" fmla="val 71442"/>
              <a:gd name="adj4" fmla="val 100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Штриховий – 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алфавіт, знаками якого є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штрихи та 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пробіли, ширина яких читається за допомогою сканерів у вигляді цифр</a:t>
            </a:r>
            <a:endPara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кутник 7"/>
          <p:cNvSpPr/>
          <p:nvPr/>
        </p:nvSpPr>
        <p:spPr>
          <a:xfrm>
            <a:off x="769620" y="737870"/>
            <a:ext cx="8764905" cy="97091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присвоєння коду визначається методом кодування.</a:t>
            </a:r>
            <a:endParaRPr lang="uk-UA" sz="2000" b="1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кодування </a:t>
            </a:r>
            <a:r>
              <a:rPr lang="uk-UA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сукупність правил позначення об’єктів класифікації та класифікаційних групувань.</a:t>
            </a:r>
            <a:endParaRPr lang="uk-UA"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кутник 6"/>
          <p:cNvSpPr/>
          <p:nvPr/>
        </p:nvSpPr>
        <p:spPr>
          <a:xfrm>
            <a:off x="770021" y="1708482"/>
            <a:ext cx="9168063" cy="489685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just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кодування повинен задовольняти такі вимоги:</a:t>
            </a:r>
            <a:endParaRPr lang="uk-UA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однозначно ідентифікувати об’єкти класифікації;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 кількість позицій номенклатури, що кодується, кількість обраних ознак класифікації;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як алфавіт коду десяткові цифри і літери алфавіту. При цьому алфавіт коду для всього кодування множини даної АСУ повинен бути однаковий;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мінімальну довжину коду;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достатній резерв вільних кодових позначень для збереження можливості кодування нових об’єктів без порушення структури класифікації;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орієнтованим на машинну обробку закодованої інформації;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передбачати можливість автоматичного контролю помилок у кодах;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 необхідність взаємозв’язку із системою кодування суміжних і вищестоящих організацій;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buFont typeface="Wingdings" panose="05000000000000000000" pitchFamily="2" charset="2"/>
              <a:buChar char="Ø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 кодування повинні закладатися чинні класифікатори і вимоги обраної системи автоматизованої обробки даних.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60948" y="201460"/>
            <a:ext cx="9432758" cy="642151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2. Методи кодування товарів</a:t>
            </a:r>
            <a:endParaRPr lang="uk-UA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256670" y="4188422"/>
            <a:ext cx="9645319" cy="400110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Класифікаційний метод кодування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включає два типи:</a:t>
            </a:r>
            <a:endParaRPr lang="en-US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60948" y="201460"/>
            <a:ext cx="5558589" cy="642151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Методи кодування товарів</a:t>
            </a:r>
            <a:endParaRPr lang="uk-UA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13" name="Рисунок 12" descr="м3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742951"/>
            <a:ext cx="5715000" cy="337120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089358" y="709863"/>
            <a:ext cx="6202768" cy="969496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900" b="1" dirty="0" smtClean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Реєстраційний метод кодування</a:t>
            </a:r>
            <a:r>
              <a:rPr lang="uk-UA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 ідентифікує об’єкт, але не має інформації про нього. Він включає методи кодування двох типів: </a:t>
            </a:r>
            <a:endParaRPr lang="uk-UA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Выноска со стрелкой вверх 13"/>
          <p:cNvSpPr/>
          <p:nvPr/>
        </p:nvSpPr>
        <p:spPr>
          <a:xfrm>
            <a:off x="5654842" y="1696452"/>
            <a:ext cx="2382253" cy="2201779"/>
          </a:xfrm>
          <a:prstGeom prst="upArrowCallout">
            <a:avLst>
              <a:gd name="adj1" fmla="val 25000"/>
              <a:gd name="adj2" fmla="val 25000"/>
              <a:gd name="adj3" fmla="val 14697"/>
              <a:gd name="adj4" fmla="val 80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Порядковий метод кодування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метод, коли кодовими позначеннями є числа натурального ряду.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Выноска со стрелкой вверх 14"/>
          <p:cNvSpPr/>
          <p:nvPr/>
        </p:nvSpPr>
        <p:spPr>
          <a:xfrm>
            <a:off x="8177463" y="1680411"/>
            <a:ext cx="3854116" cy="2326105"/>
          </a:xfrm>
          <a:prstGeom prst="upArrowCallout">
            <a:avLst>
              <a:gd name="adj1" fmla="val 25000"/>
              <a:gd name="adj2" fmla="val 25000"/>
              <a:gd name="adj3" fmla="val 14697"/>
              <a:gd name="adj4" fmla="val 80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Серійно-порядковий метод кодування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характеризується використанням кодових позначень чисел натурального ряду із закріпленням окремих діапазонів (серій) цих чисел за об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єктами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класифікації з однаковими ознаками.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Выноска со стрелкой вверх 15"/>
          <p:cNvSpPr/>
          <p:nvPr/>
        </p:nvSpPr>
        <p:spPr>
          <a:xfrm>
            <a:off x="569494" y="4531896"/>
            <a:ext cx="4110789" cy="2121568"/>
          </a:xfrm>
          <a:prstGeom prst="upArrowCallout">
            <a:avLst>
              <a:gd name="adj1" fmla="val 25000"/>
              <a:gd name="adj2" fmla="val 25000"/>
              <a:gd name="adj3" fmla="val 14697"/>
              <a:gd name="adj4" fmla="val 80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Послідовний метод кодування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метод, за яким у кодовому позначенні послідовно зазначаються залежні ознаки класифікації. Нерідко він використовується в ієрархічній системі класифікації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Выноска со стрелкой вверх 18"/>
          <p:cNvSpPr/>
          <p:nvPr/>
        </p:nvSpPr>
        <p:spPr>
          <a:xfrm>
            <a:off x="4957010" y="4563980"/>
            <a:ext cx="4110789" cy="2121568"/>
          </a:xfrm>
          <a:prstGeom prst="upArrowCallout">
            <a:avLst>
              <a:gd name="adj1" fmla="val 25000"/>
              <a:gd name="adj2" fmla="val 25000"/>
              <a:gd name="adj3" fmla="val 14697"/>
              <a:gd name="adj4" fmla="val 80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Паралельний метод кодування –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 метод, за яким у кодовому позначенні об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єкта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класифікації зазначаються незалежні ознаки класифікації. Цей метод найчастіше використовується при фасетному методі класифікації.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671" y="144379"/>
            <a:ext cx="8980585" cy="496372"/>
          </a:xfrm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3. Система кодування товарів</a:t>
            </a:r>
            <a:endParaRPr lang="uk-UA" sz="32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Прямокутник 4"/>
          <p:cNvSpPr/>
          <p:nvPr/>
        </p:nvSpPr>
        <p:spPr>
          <a:xfrm>
            <a:off x="288759" y="618043"/>
            <a:ext cx="10419348" cy="8662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кодування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сукупність правил і методів кодування класифікаційних угруповань і об’єктів класифікації. Певна система кодування покладена в основу побудови класифікаторів.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4"/>
          <p:cNvSpPr/>
          <p:nvPr/>
        </p:nvSpPr>
        <p:spPr>
          <a:xfrm>
            <a:off x="288759" y="1484317"/>
            <a:ext cx="10407316" cy="1114504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Класифікатор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офіційний документ, який являє собою зведення найменувань і кодів класифікаційних групувань і/ або об’єктів класифікації. Класифікатори поділяються на категорії.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 класифікатора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ознака, що вказує на приналежність класифікатора до якоїсь групи залежно від рівня його затвердження і сфери застосування. Розрізняють наступні класифікатори: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кутник 4"/>
          <p:cNvSpPr/>
          <p:nvPr/>
        </p:nvSpPr>
        <p:spPr>
          <a:xfrm>
            <a:off x="517358" y="2815389"/>
            <a:ext cx="9918033" cy="457200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стандартні класифікатори, які використовуються в усьому світі.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кутник 4"/>
          <p:cNvSpPr/>
          <p:nvPr/>
        </p:nvSpPr>
        <p:spPr>
          <a:xfrm>
            <a:off x="1054767" y="4969042"/>
            <a:ext cx="9954128" cy="637674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 класифікатори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єдиними для деякої галузі діяльності і здебільшого розробляються у типових проектах автоматизованого оброблення інформації.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кутник 4"/>
          <p:cNvSpPr/>
          <p:nvPr/>
        </p:nvSpPr>
        <p:spPr>
          <a:xfrm>
            <a:off x="1223209" y="5715002"/>
            <a:ext cx="9978191" cy="790074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класифікатор підприємства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класифікатор, введений у встановленому порядку для застосування в АСУ підприємства. Класифікатори підприємств затверджуються керівництвом і застосовуються при організації інформаційної взаємодії всередині підприємства.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кутник 4"/>
          <p:cNvSpPr/>
          <p:nvPr/>
        </p:nvSpPr>
        <p:spPr>
          <a:xfrm>
            <a:off x="858251" y="4231105"/>
            <a:ext cx="9954128" cy="637674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загальнодержавні класифікатори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класифікатори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розробляються у централізованому порядку і є єдиними для всієї країни.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кутник 4"/>
          <p:cNvSpPr/>
          <p:nvPr/>
        </p:nvSpPr>
        <p:spPr>
          <a:xfrm>
            <a:off x="685799" y="3445041"/>
            <a:ext cx="9954128" cy="637674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міждержавні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класифікатори, що використовуються в рамках економічних союзів та інших міждержавних об’єднань: наприклад, класифікатори використовуються в ЄС.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Нашивка 19"/>
          <p:cNvSpPr/>
          <p:nvPr/>
        </p:nvSpPr>
        <p:spPr>
          <a:xfrm>
            <a:off x="264695" y="2935704"/>
            <a:ext cx="252663" cy="25266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429127" y="3605462"/>
            <a:ext cx="252663" cy="25266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573505" y="4423609"/>
            <a:ext cx="252663" cy="25266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790074" y="5157536"/>
            <a:ext cx="252663" cy="25266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Нашивка 23"/>
          <p:cNvSpPr/>
          <p:nvPr/>
        </p:nvSpPr>
        <p:spPr>
          <a:xfrm>
            <a:off x="982579" y="6035841"/>
            <a:ext cx="252663" cy="252663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ятиугольник 12"/>
          <p:cNvSpPr/>
          <p:nvPr/>
        </p:nvSpPr>
        <p:spPr>
          <a:xfrm>
            <a:off x="433137" y="2177716"/>
            <a:ext cx="1997242" cy="102268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134" y="249587"/>
            <a:ext cx="9970613" cy="43621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ДЕРЖАВНИЙ КЛАСИФІКАТОР ПРОДУКЦІЇ ТА ПОСЛУГ (</a:t>
            </a:r>
            <a:r>
              <a:rPr lang="uk-UA" sz="2000" dirty="0" err="1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ДК</a:t>
            </a:r>
            <a:r>
              <a:rPr lang="uk-UA" sz="20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 016-2010)</a:t>
            </a:r>
            <a:endParaRPr lang="uk-UA" sz="20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Прямокутник 4"/>
          <p:cNvSpPr/>
          <p:nvPr/>
        </p:nvSpPr>
        <p:spPr>
          <a:xfrm>
            <a:off x="284746" y="806117"/>
            <a:ext cx="10038349" cy="7820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 класифікатор продукції та послуг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(далі – ДКПП) – систематизоване зведення назв угруповань продукції та послуг, кодування яких побудовано на ієрархічній системі класифікації.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кутник 4"/>
          <p:cNvSpPr/>
          <p:nvPr/>
        </p:nvSpPr>
        <p:spPr>
          <a:xfrm>
            <a:off x="2454442" y="1752600"/>
            <a:ext cx="9216188" cy="2097505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зі Статистичною класифікацією продукції та послуг за видами діяльності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CPA) редакції 2008 року до рівня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підкатегорій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з Переліком промислової продукції Європейського Союзу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PRODCOM)  редакції 2008 року на рівні позицій;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узгоджено з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009:2010 «Класифікація видів економічної діяльності»;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пов’язано з Українською класифікацією товарів зовнішньоекономічної діяльності (УКТЗЕД), що відображено через посилання на відповідні коди УКТЗЕД.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4735" y="2305870"/>
            <a:ext cx="17911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ДКПП гармонізовано: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кутник 4"/>
          <p:cNvSpPr/>
          <p:nvPr/>
        </p:nvSpPr>
        <p:spPr>
          <a:xfrm>
            <a:off x="434975" y="4006215"/>
            <a:ext cx="10670540" cy="2854325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 ДКПП здійснює Державне підприємство “Науково-дослідний інститут метрології вимірювальних і управляючих систем” Держспоживстандарту України.</a:t>
            </a:r>
            <a:endParaRPr lang="uk-UA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 за все ДКПП призначений вирішувати такі основні завдання:</a:t>
            </a:r>
            <a:endParaRPr lang="uk-UA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виконувати комплекс облікових функцій щодо продукції та послуг у межах робіт стосовно державної статистики;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складати міжгалузевий баланс виробництва й розподілу продукції та послуг відповідно до системи національних рахунків;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забезпечувати функціонування системи оподаткування суб’єктів господарювання;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проводити зіставлення національних статистичних даних з даними країн Європейського Союзу;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використовувати коди продукції та послуг в нормативних документах і сертифікатах відповідності.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к 7"/>
          <p:cNvSpPr/>
          <p:nvPr/>
        </p:nvSpPr>
        <p:spPr>
          <a:xfrm>
            <a:off x="493295" y="842211"/>
            <a:ext cx="10202779" cy="1419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700" b="1" dirty="0" smtClean="0">
                <a:latin typeface="Times New Roman" panose="02020603050405020304"/>
                <a:ea typeface="Times New Roman" panose="02020603050405020304"/>
              </a:rPr>
              <a:t>Перший блок 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– </a:t>
            </a:r>
            <a:r>
              <a:rPr lang="uk-UA" sz="1700" dirty="0" err="1" smtClean="0">
                <a:latin typeface="Times New Roman" panose="02020603050405020304"/>
                <a:ea typeface="Times New Roman" panose="02020603050405020304"/>
              </a:rPr>
              <a:t>блок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 ідентифікації, який побудовано за ієрархічною системою кодування із застосуванням літерно-цифрового коду. Літерні познаки секцій не використано безпосередньо для ідентифікації продукції та послуг, їх наведено лише для зручності користування. Подальший розподіл секцій на розділи, групи, класи, категорії, </a:t>
            </a:r>
            <a:r>
              <a:rPr lang="uk-UA" sz="1700" dirty="0" err="1" smtClean="0">
                <a:latin typeface="Times New Roman" panose="02020603050405020304"/>
                <a:ea typeface="Times New Roman" panose="02020603050405020304"/>
              </a:rPr>
              <a:t>підкатегорії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, позиції, типи й підтипи позначено цифровими кодами. (приклад наведено нижче)</a:t>
            </a:r>
            <a:endParaRPr lang="uk-UA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60766" y="249587"/>
            <a:ext cx="8596668" cy="52043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ДКПП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складається з трьох блоків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:</a:t>
            </a:r>
            <a:endParaRPr lang="uk-UA" sz="2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Прямокутник 7"/>
          <p:cNvSpPr/>
          <p:nvPr/>
        </p:nvSpPr>
        <p:spPr>
          <a:xfrm>
            <a:off x="633663" y="2418347"/>
            <a:ext cx="10555705" cy="20694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700" b="1" dirty="0" smtClean="0">
                <a:latin typeface="Times New Roman" panose="02020603050405020304"/>
                <a:ea typeface="Times New Roman" panose="02020603050405020304"/>
              </a:rPr>
              <a:t>Другий блок 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– </a:t>
            </a:r>
            <a:r>
              <a:rPr lang="uk-UA" sz="1700" dirty="0" err="1" smtClean="0">
                <a:latin typeface="Times New Roman" panose="02020603050405020304"/>
                <a:ea typeface="Times New Roman" panose="02020603050405020304"/>
              </a:rPr>
              <a:t>блок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 назв класифікаційних угруповань. Цей блок на рівні до шести знаків включно складається з назв, які є тотожним перекладом відповідних назв класифікаційних угруповань СРА.</a:t>
            </a:r>
            <a:endParaRPr lang="uk-UA" sz="1700" dirty="0" smtClean="0">
              <a:latin typeface="Times New Roman" panose="02020603050405020304"/>
              <a:ea typeface="Times New Roman" panose="02020603050405020304"/>
            </a:endParaRPr>
          </a:p>
          <a:p>
            <a:pPr algn="just"/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Сьомий і восьмий знак десятизначного коду для секцій </a:t>
            </a:r>
            <a:r>
              <a:rPr lang="en-US" sz="1700" dirty="0" smtClean="0">
                <a:latin typeface="Times New Roman" panose="02020603050405020304"/>
                <a:ea typeface="Times New Roman" panose="02020603050405020304"/>
              </a:rPr>
              <a:t>B 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і </a:t>
            </a:r>
            <a:r>
              <a:rPr lang="en-US" sz="1700" dirty="0" smtClean="0">
                <a:latin typeface="Times New Roman" panose="02020603050405020304"/>
                <a:ea typeface="Times New Roman" panose="02020603050405020304"/>
              </a:rPr>
              <a:t>C 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відповідають кодам продукції за переліком </a:t>
            </a:r>
            <a:r>
              <a:rPr lang="en-US" sz="1700" dirty="0" smtClean="0">
                <a:latin typeface="Times New Roman" panose="02020603050405020304"/>
                <a:ea typeface="Times New Roman" panose="02020603050405020304"/>
              </a:rPr>
              <a:t>PRODCOM. 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Для інших секцій ДКПП на місці сьомого та восьмого знаку проставлено нулі.</a:t>
            </a:r>
            <a:endParaRPr lang="uk-UA" sz="1700" dirty="0" smtClean="0">
              <a:latin typeface="Times New Roman" panose="02020603050405020304"/>
              <a:ea typeface="Times New Roman" panose="02020603050405020304"/>
            </a:endParaRPr>
          </a:p>
          <a:p>
            <a:pPr algn="just"/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Блок назв класифікаційних угруповань на рівні восьми знаків для секцій </a:t>
            </a:r>
            <a:r>
              <a:rPr lang="en-US" sz="1700" dirty="0" smtClean="0">
                <a:latin typeface="Times New Roman" panose="02020603050405020304"/>
                <a:ea typeface="Times New Roman" panose="02020603050405020304"/>
              </a:rPr>
              <a:t>B 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і </a:t>
            </a:r>
            <a:r>
              <a:rPr lang="en-US" sz="1700" dirty="0" smtClean="0">
                <a:latin typeface="Times New Roman" panose="02020603050405020304"/>
                <a:ea typeface="Times New Roman" panose="02020603050405020304"/>
              </a:rPr>
              <a:t>C </a:t>
            </a:r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складається з назв, які є тотожним перекладом відповідних назв класифікаційних угруповань </a:t>
            </a:r>
            <a:r>
              <a:rPr lang="en-US" sz="1700" dirty="0" smtClean="0">
                <a:latin typeface="Times New Roman" panose="02020603050405020304"/>
                <a:ea typeface="Times New Roman" panose="02020603050405020304"/>
              </a:rPr>
              <a:t>PRODCOM.</a:t>
            </a:r>
            <a:endParaRPr lang="en-US" sz="1700" dirty="0" smtClean="0">
              <a:latin typeface="Times New Roman" panose="02020603050405020304"/>
              <a:ea typeface="Times New Roman" panose="02020603050405020304"/>
            </a:endParaRPr>
          </a:p>
          <a:p>
            <a:pPr algn="just"/>
            <a:r>
              <a:rPr lang="uk-UA" sz="1700" dirty="0" smtClean="0">
                <a:latin typeface="Times New Roman" panose="02020603050405020304"/>
                <a:ea typeface="Times New Roman" panose="02020603050405020304"/>
              </a:rPr>
              <a:t>Цифрові коди на рівні десяти знаків призначено для докладності видів продукції та послуг з урахуванням особливостей економічної діяльності в Україні.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кутник 7"/>
          <p:cNvSpPr/>
          <p:nvPr/>
        </p:nvSpPr>
        <p:spPr>
          <a:xfrm>
            <a:off x="942473" y="4668252"/>
            <a:ext cx="10595811" cy="19972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 блок 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перехідних ключів, який складається з кодів класифікації УКТЗЕД,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згармонізованої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Harmonized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Commodity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Coding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(HS) (Згармонізованою системою опису та кодування товарів) та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Nomenclature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(CN) (Скомбінованою номенклатурою). У блоці відображено відповідність класифікації продукції ДКПП класифікації товарів в УКТЗЕД.</a:t>
            </a:r>
            <a:endParaRPr lang="uk-UA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Літерні позначення та цифрові коди ДКПП, що охоплюють класифікаційні угруповання «секція – 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підкатегорія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повністю відповідають позначенням та кодам Європейської класифікації продукції та послуг за видами діяльності (СРА).</a:t>
            </a:r>
            <a:endParaRPr lang="uk-UA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007" y="83126"/>
            <a:ext cx="9048997" cy="6774873"/>
          </a:xfrm>
        </p:spPr>
        <p:txBody>
          <a:bodyPr>
            <a:normAutofit fontScale="72500"/>
          </a:bodyPr>
          <a:lstStyle/>
          <a:p>
            <a:pPr marL="0" indent="0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Загальна структура цифрових кодів для утворення класифікаційних угруповань у ДКПП відповідає такій схемі: </a:t>
            </a:r>
            <a:endPara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1930" b="1" dirty="0" smtClean="0"/>
              <a:t>ХХ – розділ </a:t>
            </a:r>
            <a:endParaRPr lang="uk-UA" sz="1930" b="1" dirty="0" smtClean="0"/>
          </a:p>
          <a:p>
            <a:r>
              <a:rPr lang="uk-UA" sz="1930" b="1" dirty="0" smtClean="0"/>
              <a:t>ХХ.Х – група </a:t>
            </a:r>
            <a:endParaRPr lang="uk-UA" sz="1930" b="1" dirty="0" smtClean="0"/>
          </a:p>
          <a:p>
            <a:r>
              <a:rPr lang="uk-UA" sz="1930" b="1" dirty="0" smtClean="0"/>
              <a:t>ХХ.ХХ – клас </a:t>
            </a:r>
            <a:endParaRPr lang="uk-UA" sz="1930" b="1" dirty="0" smtClean="0"/>
          </a:p>
          <a:p>
            <a:r>
              <a:rPr lang="uk-UA" sz="1930" b="1" dirty="0" smtClean="0"/>
              <a:t>ХХ.ХХ.Х – категорія </a:t>
            </a:r>
            <a:endParaRPr lang="uk-UA" sz="1930" b="1" dirty="0" smtClean="0"/>
          </a:p>
          <a:p>
            <a:r>
              <a:rPr lang="uk-UA" sz="1930" b="1" dirty="0" smtClean="0"/>
              <a:t>ХХ.ХХ.ХХ – </a:t>
            </a:r>
            <a:r>
              <a:rPr lang="uk-UA" sz="1930" b="1" dirty="0" err="1" smtClean="0"/>
              <a:t>підкатегорія</a:t>
            </a:r>
            <a:endParaRPr lang="uk-UA" sz="1930" b="1" dirty="0" smtClean="0"/>
          </a:p>
          <a:p>
            <a:r>
              <a:rPr lang="uk-UA" sz="1930" b="1" dirty="0" smtClean="0"/>
              <a:t>ХХ.ХХ.ХХ-ХХ – позиція </a:t>
            </a:r>
            <a:endParaRPr lang="uk-UA" sz="1930" b="1" dirty="0" smtClean="0"/>
          </a:p>
          <a:p>
            <a:r>
              <a:rPr lang="uk-UA" sz="1930" b="1" dirty="0" smtClean="0"/>
              <a:t>ХХ.ХХ.ХХ-ХХ.Х – тип </a:t>
            </a:r>
            <a:endParaRPr lang="uk-UA" sz="1930" b="1" dirty="0" smtClean="0"/>
          </a:p>
          <a:p>
            <a:r>
              <a:rPr lang="uk-UA" sz="1930" b="1" dirty="0" smtClean="0"/>
              <a:t>ХХ.ХХ.ХХ-ХХ.ХХ – підтип </a:t>
            </a:r>
            <a:endParaRPr lang="uk-UA" sz="1930" b="1" dirty="0" smtClean="0"/>
          </a:p>
          <a:p>
            <a:pPr marL="0" indent="0">
              <a:buNone/>
            </a:pPr>
            <a:r>
              <a:rPr lang="uk-UA" sz="193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Приклад: </a:t>
            </a:r>
            <a:endParaRPr lang="uk-UA" sz="193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1930" b="1" dirty="0" smtClean="0"/>
              <a:t>32 – розділ «Вироби промислові, інші». </a:t>
            </a:r>
            <a:endParaRPr lang="uk-UA" sz="1930" b="1" dirty="0" smtClean="0"/>
          </a:p>
          <a:p>
            <a:r>
              <a:rPr lang="uk-UA" sz="1930" b="1" dirty="0" smtClean="0"/>
              <a:t>32.5 – група «Інструменти та приладдя медичні та стоматологічні». </a:t>
            </a:r>
            <a:endParaRPr lang="uk-UA" sz="1930" b="1" dirty="0" smtClean="0"/>
          </a:p>
          <a:p>
            <a:r>
              <a:rPr lang="uk-UA" sz="1930" b="1" dirty="0" smtClean="0"/>
              <a:t>32.50 – клас «Інструменти та приладдя медичні та стоматологічні». </a:t>
            </a:r>
            <a:endParaRPr lang="uk-UA" sz="1930" b="1" dirty="0" smtClean="0"/>
          </a:p>
          <a:p>
            <a:r>
              <a:rPr lang="uk-UA" sz="1930" b="1" dirty="0" smtClean="0"/>
              <a:t>32.50.2 – категорія «Інструменти та прилади терапевтичні; приладдя, протези та ортопедичні пристрої». </a:t>
            </a:r>
            <a:endParaRPr lang="uk-UA" sz="1930" b="1" dirty="0" smtClean="0"/>
          </a:p>
          <a:p>
            <a:r>
              <a:rPr lang="uk-UA" sz="1930" b="1" dirty="0" smtClean="0"/>
              <a:t>32.50.22 – </a:t>
            </a:r>
            <a:r>
              <a:rPr lang="uk-UA" sz="1930" b="1" dirty="0" err="1" smtClean="0"/>
              <a:t>підкатегорія</a:t>
            </a:r>
            <a:r>
              <a:rPr lang="uk-UA" sz="1930" b="1" dirty="0" smtClean="0"/>
              <a:t> «Суглоби штучні; пристрої ортопедичні; зуби штучні; деталі для протезування зубів; частини тіла штучні, н. в. і. у.». </a:t>
            </a:r>
            <a:endParaRPr lang="uk-UA" sz="1930" b="1" dirty="0" smtClean="0"/>
          </a:p>
          <a:p>
            <a:r>
              <a:rPr lang="uk-UA" sz="1930" b="1" dirty="0" smtClean="0"/>
              <a:t>32.50.22-39 – позиція «Пристрої ортопедичні, шини та інші пристрої для лікування переломів». </a:t>
            </a:r>
            <a:endParaRPr lang="uk-UA" sz="1930" b="1" dirty="0" smtClean="0"/>
          </a:p>
          <a:p>
            <a:r>
              <a:rPr lang="uk-UA" sz="1930" b="1" dirty="0" smtClean="0"/>
              <a:t>32.50.22-39.1 – тип «Системи </a:t>
            </a:r>
            <a:r>
              <a:rPr lang="uk-UA" sz="1930" b="1" dirty="0" err="1" smtClean="0"/>
              <a:t>ортезів</a:t>
            </a:r>
            <a:r>
              <a:rPr lang="uk-UA" sz="1930" b="1" dirty="0" smtClean="0"/>
              <a:t> на хребет». </a:t>
            </a:r>
            <a:endParaRPr lang="uk-UA" sz="1930" b="1" dirty="0" smtClean="0"/>
          </a:p>
          <a:p>
            <a:r>
              <a:rPr lang="uk-UA" sz="1930" b="1" dirty="0" smtClean="0"/>
              <a:t>32.50.22-90.11 - підтип «</a:t>
            </a:r>
            <a:r>
              <a:rPr lang="uk-UA" sz="1930" b="1" dirty="0" err="1" smtClean="0"/>
              <a:t>Ортези</a:t>
            </a:r>
            <a:r>
              <a:rPr lang="uk-UA" sz="1930" b="1" dirty="0" smtClean="0"/>
              <a:t> на </a:t>
            </a:r>
            <a:r>
              <a:rPr lang="uk-UA" sz="1930" b="1" dirty="0" err="1" smtClean="0"/>
              <a:t>крижово</a:t>
            </a:r>
            <a:r>
              <a:rPr lang="uk-UA" sz="1930" b="1" dirty="0" smtClean="0"/>
              <a:t>-клубовий відділ хребта».</a:t>
            </a:r>
            <a:endParaRPr lang="uk-UA" sz="193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27459</Words>
  <Application>WPS Presentation</Application>
  <PresentationFormat>Широкоэкранный</PresentationFormat>
  <Paragraphs>438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44" baseType="lpstr">
      <vt:lpstr>Arial</vt:lpstr>
      <vt:lpstr>SimSun</vt:lpstr>
      <vt:lpstr>Wingdings</vt:lpstr>
      <vt:lpstr>Wingdings 3</vt:lpstr>
      <vt:lpstr>Arial</vt:lpstr>
      <vt:lpstr>Palatino Linotype</vt:lpstr>
      <vt:lpstr>Times New Roman</vt:lpstr>
      <vt:lpstr>Arial Black</vt:lpstr>
      <vt:lpstr>Times New Roman</vt:lpstr>
      <vt:lpstr>Microsoft YaHei</vt:lpstr>
      <vt:lpstr>Arial Unicode MS</vt:lpstr>
      <vt:lpstr>Trebuchet MS</vt:lpstr>
      <vt:lpstr>Calibri</vt:lpstr>
      <vt:lpstr>Calibri</vt:lpstr>
      <vt:lpstr>Symbol</vt:lpstr>
      <vt:lpstr>Аспект</vt:lpstr>
      <vt:lpstr>  Лекція з навчальної дисципліни «Товарознавство»</vt:lpstr>
      <vt:lpstr>1.Сутність та призначення кодування товарів </vt:lpstr>
      <vt:lpstr>Сутність та призначення кодування товарів </vt:lpstr>
      <vt:lpstr>2. Методи кодування товарів</vt:lpstr>
      <vt:lpstr>Методи кодування товарів</vt:lpstr>
      <vt:lpstr>3. Система кодування товарів</vt:lpstr>
      <vt:lpstr>ДЕРЖАВНИЙ КЛАСИФІКАТОР ПРОДУКЦІЇ ТА ПОСЛУГ (ДК 016-2010)</vt:lpstr>
      <vt:lpstr>ДКПП складається з трьох блоків:</vt:lpstr>
      <vt:lpstr>PowerPoint 演示文稿</vt:lpstr>
      <vt:lpstr>4. Штрихове кодування товарів</vt:lpstr>
      <vt:lpstr>Штрихове кодування товарів</vt:lpstr>
      <vt:lpstr>PowerPoint 演示文稿</vt:lpstr>
      <vt:lpstr>PowerPoint 演示文稿</vt:lpstr>
      <vt:lpstr>PowerPoint 演示文稿</vt:lpstr>
      <vt:lpstr>PowerPoint 演示文稿</vt:lpstr>
      <vt:lpstr>Двовимірні штрих-коди</vt:lpstr>
      <vt:lpstr>Штрихове кодування </vt:lpstr>
      <vt:lpstr>Штрихове кодування товарів</vt:lpstr>
      <vt:lpstr>Використання штрихового коду разом з ЕОМ забезпечує оптимізацію таких процесів:</vt:lpstr>
      <vt:lpstr>Існують певні правила розміщення штрихових кодів на упаковках товарів:</vt:lpstr>
      <vt:lpstr>Міжнародна асоціація GS1</vt:lpstr>
      <vt:lpstr>Асоціації Товарної Нумерації України «ДжіЕс1 Україна»</vt:lpstr>
      <vt:lpstr>PowerPoint 演示文稿</vt:lpstr>
      <vt:lpstr>PowerPoint 演示文稿</vt:lpstr>
      <vt:lpstr>Суб’єкт господарювання, укладаючи з Асоціацією Договір, набуває статусу асоційованого члена Асоціації з моменту, коли такий Договір набирає чинності. Термін асоційованого членства в Асоціації визначається Договором.  Член Асоціації бере участь в Системі GS1 і користується тими ж правами, що і Учасник, після подання до Асоціації заповненої реєстраційної картки та за умови своєчасної сплати річного членського внеску. Несвоєчасна сплата членських внесків є підставою для припинення дії Договору та, відповідно, позбавлення Учасника статусу асоційованого члена Асоціації у порядку, передбаченому Договором.</vt:lpstr>
      <vt:lpstr>Дякую за увагу!</vt:lpstr>
      <vt:lpstr>Теми доповідей:</vt:lpstr>
      <vt:lpstr>Питання для обговорення: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Адміністратор</dc:creator>
  <cp:lastModifiedBy>Тетяна Біляк</cp:lastModifiedBy>
  <cp:revision>285</cp:revision>
  <dcterms:created xsi:type="dcterms:W3CDTF">2017-12-12T13:35:00Z</dcterms:created>
  <dcterms:modified xsi:type="dcterms:W3CDTF">2025-10-21T21:10:41Z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9246313C97A34CC6BAE08DEFCE96FD27_13</vt:lpwstr>
  </property>
  <property fmtid="{D5CDD505-2E9C-101B-9397-08002B2CF9AE}" pid="3" name="KSOProductBuildVer">
    <vt:lpwstr>1049-12.2.0.23131</vt:lpwstr>
  </property>
</Properties>
</file>