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61" r:id="rId4"/>
    <p:sldId id="262" r:id="rId5"/>
    <p:sldId id="370" r:id="rId6"/>
    <p:sldId id="264" r:id="rId7"/>
    <p:sldId id="371" r:id="rId8"/>
    <p:sldId id="265" r:id="rId9"/>
    <p:sldId id="287" r:id="rId10"/>
    <p:sldId id="288" r:id="rId11"/>
    <p:sldId id="372" r:id="rId12"/>
    <p:sldId id="373" r:id="rId13"/>
    <p:sldId id="289" r:id="rId14"/>
    <p:sldId id="364" r:id="rId15"/>
    <p:sldId id="363" r:id="rId16"/>
    <p:sldId id="365" r:id="rId17"/>
    <p:sldId id="292" r:id="rId18"/>
    <p:sldId id="366" r:id="rId19"/>
    <p:sldId id="311" r:id="rId20"/>
    <p:sldId id="360" r:id="rId21"/>
    <p:sldId id="312" r:id="rId22"/>
    <p:sldId id="313" r:id="rId23"/>
    <p:sldId id="374" r:id="rId24"/>
    <p:sldId id="314" r:id="rId25"/>
    <p:sldId id="316" r:id="rId26"/>
    <p:sldId id="317" r:id="rId27"/>
    <p:sldId id="318" r:id="rId28"/>
    <p:sldId id="319" r:id="rId29"/>
    <p:sldId id="320" r:id="rId30"/>
    <p:sldId id="367" r:id="rId31"/>
    <p:sldId id="368" r:id="rId32"/>
    <p:sldId id="369" r:id="rId3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4050" autoAdjust="0"/>
  </p:normalViewPr>
  <p:slideViewPr>
    <p:cSldViewPr>
      <p:cViewPr>
        <p:scale>
          <a:sx n="66" d="100"/>
          <a:sy n="66" d="100"/>
        </p:scale>
        <p:origin x="-1506" y="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68C155-44D5-4F5C-B804-0D472CDB5C3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29E1A1-3EA3-472F-8FCE-77E99B8B9338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Загальне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оцінювання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фінансової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стійкості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00D7C12-BF93-4B59-900C-C883C435A711}" type="parTrans" cxnId="{5C529237-630A-4B98-80EC-EA932E08A5AD}">
      <dgm:prSet/>
      <dgm:spPr/>
      <dgm:t>
        <a:bodyPr/>
        <a:lstStyle/>
        <a:p>
          <a:endParaRPr lang="ru-RU"/>
        </a:p>
      </dgm:t>
    </dgm:pt>
    <dgm:pt modelId="{31543C5A-4DCA-4BAC-B1F2-296C02D655DB}" type="sibTrans" cxnId="{5C529237-630A-4B98-80EC-EA932E08A5AD}">
      <dgm:prSet/>
      <dgm:spPr/>
      <dgm:t>
        <a:bodyPr/>
        <a:lstStyle/>
        <a:p>
          <a:endParaRPr lang="ru-RU"/>
        </a:p>
      </dgm:t>
    </dgm:pt>
    <dgm:pt modelId="{35319061-7230-4F76-B1F1-CC45DB759DED}">
      <dgm:prSet phldrT="[Текст]"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Розрахунок системи відносних показників ФС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D674697-A536-47DF-BCA0-D21679B7D0C8}" type="parTrans" cxnId="{527474A2-5E4C-489E-9161-F5B0DDA77D34}">
      <dgm:prSet/>
      <dgm:spPr/>
      <dgm:t>
        <a:bodyPr/>
        <a:lstStyle/>
        <a:p>
          <a:endParaRPr lang="ru-RU"/>
        </a:p>
      </dgm:t>
    </dgm:pt>
    <dgm:pt modelId="{8E4B60E7-98A4-4A3F-A2DB-E17CCD1AD1EA}" type="sibTrans" cxnId="{527474A2-5E4C-489E-9161-F5B0DDA77D34}">
      <dgm:prSet/>
      <dgm:spPr/>
      <dgm:t>
        <a:bodyPr/>
        <a:lstStyle/>
        <a:p>
          <a:endParaRPr lang="ru-RU"/>
        </a:p>
      </dgm:t>
    </dgm:pt>
    <dgm:pt modelId="{3E3CFAF3-0E4A-44D8-A649-3BED95EED403}">
      <dgm:prSet phldrT="[Текст]"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Розрахунок системи абсолютних показників ФС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BD1F239-C9C8-483D-A54D-EA1B417766D4}" type="parTrans" cxnId="{93031680-06D4-47AC-ACE7-9F2FCE28688C}">
      <dgm:prSet/>
      <dgm:spPr/>
      <dgm:t>
        <a:bodyPr/>
        <a:lstStyle/>
        <a:p>
          <a:endParaRPr lang="ru-RU"/>
        </a:p>
      </dgm:t>
    </dgm:pt>
    <dgm:pt modelId="{B3F0AF62-A0BF-4B1C-BB06-B74983524F0E}" type="sibTrans" cxnId="{93031680-06D4-47AC-ACE7-9F2FCE28688C}">
      <dgm:prSet/>
      <dgm:spPr/>
      <dgm:t>
        <a:bodyPr/>
        <a:lstStyle/>
        <a:p>
          <a:endParaRPr lang="ru-RU"/>
        </a:p>
      </dgm:t>
    </dgm:pt>
    <dgm:pt modelId="{598B4954-B63F-41E2-B45E-A575C1876FC2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Факторний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аналіз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показників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порогу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рентабельності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та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запасу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ФС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960D65E-C1C6-49A6-A5D8-8620BD348CCC}" type="parTrans" cxnId="{681CD9FD-3BBA-4BC9-B6D0-F6D577C8ED6F}">
      <dgm:prSet/>
      <dgm:spPr/>
      <dgm:t>
        <a:bodyPr/>
        <a:lstStyle/>
        <a:p>
          <a:endParaRPr lang="ru-RU"/>
        </a:p>
      </dgm:t>
    </dgm:pt>
    <dgm:pt modelId="{0ECD2A72-5F9D-486D-A182-520FE050FE87}" type="sibTrans" cxnId="{681CD9FD-3BBA-4BC9-B6D0-F6D577C8ED6F}">
      <dgm:prSet/>
      <dgm:spPr/>
      <dgm:t>
        <a:bodyPr/>
        <a:lstStyle/>
        <a:p>
          <a:endParaRPr lang="ru-RU"/>
        </a:p>
      </dgm:t>
    </dgm:pt>
    <dgm:pt modelId="{1C7DEA78-ABA5-40F6-B7D1-CF74D9450B3E}">
      <dgm:prSet phldrT="[Текст]" custT="1"/>
      <dgm:spPr/>
      <dgm:t>
        <a:bodyPr/>
        <a:lstStyle/>
        <a:p>
          <a:r>
            <a:rPr lang="uk-UA" sz="2000" dirty="0" smtClean="0"/>
            <a:t>Напрями аналізу ФС</a:t>
          </a:r>
          <a:endParaRPr lang="ru-RU" sz="2000" dirty="0"/>
        </a:p>
      </dgm:t>
    </dgm:pt>
    <dgm:pt modelId="{E35C5F2E-6ABE-4D45-B76D-CDE9C618AE47}" type="parTrans" cxnId="{97EF82F5-867C-4ADA-B2C4-FDA3496477AC}">
      <dgm:prSet/>
      <dgm:spPr/>
      <dgm:t>
        <a:bodyPr/>
        <a:lstStyle/>
        <a:p>
          <a:endParaRPr lang="ru-RU"/>
        </a:p>
      </dgm:t>
    </dgm:pt>
    <dgm:pt modelId="{3E93584D-28E0-475F-8037-400270F221B0}" type="sibTrans" cxnId="{97EF82F5-867C-4ADA-B2C4-FDA3496477AC}">
      <dgm:prSet/>
      <dgm:spPr/>
      <dgm:t>
        <a:bodyPr/>
        <a:lstStyle/>
        <a:p>
          <a:endParaRPr lang="ru-RU"/>
        </a:p>
      </dgm:t>
    </dgm:pt>
    <dgm:pt modelId="{D42149D9-B98B-4FF2-98EA-3032955FBBEA}" type="pres">
      <dgm:prSet presAssocID="{8468C155-44D5-4F5C-B804-0D472CDB5C3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E12864-01F0-43DF-BCC0-45B445E4AB16}" type="pres">
      <dgm:prSet presAssocID="{1029E1A1-3EA3-472F-8FCE-77E99B8B933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B818AD-D479-4CAB-A132-E969E87ECF3F}" type="pres">
      <dgm:prSet presAssocID="{31543C5A-4DCA-4BAC-B1F2-296C02D655DB}" presName="sibTrans" presStyleCnt="0"/>
      <dgm:spPr/>
    </dgm:pt>
    <dgm:pt modelId="{D7AB62A6-EBE3-4682-833E-AA96408C8817}" type="pres">
      <dgm:prSet presAssocID="{35319061-7230-4F76-B1F1-CC45DB759DE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4F578B-E720-4F31-9214-5E63203FD11F}" type="pres">
      <dgm:prSet presAssocID="{8E4B60E7-98A4-4A3F-A2DB-E17CCD1AD1EA}" presName="sibTrans" presStyleCnt="0"/>
      <dgm:spPr/>
    </dgm:pt>
    <dgm:pt modelId="{90908F3C-80B2-4E40-8AC9-83AE4C7DAE93}" type="pres">
      <dgm:prSet presAssocID="{3E3CFAF3-0E4A-44D8-A649-3BED95EED40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AC0F82-B4E5-435C-AE07-D3E1C6AF25BE}" type="pres">
      <dgm:prSet presAssocID="{B3F0AF62-A0BF-4B1C-BB06-B74983524F0E}" presName="sibTrans" presStyleCnt="0"/>
      <dgm:spPr/>
    </dgm:pt>
    <dgm:pt modelId="{8EBAC96F-990B-4F53-AF11-62BB3415190B}" type="pres">
      <dgm:prSet presAssocID="{598B4954-B63F-41E2-B45E-A575C1876FC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C42234-C511-4DE0-B94E-C1AB376642EF}" type="pres">
      <dgm:prSet presAssocID="{0ECD2A72-5F9D-486D-A182-520FE050FE87}" presName="sibTrans" presStyleCnt="0"/>
      <dgm:spPr/>
    </dgm:pt>
    <dgm:pt modelId="{90B8B1CC-8FAC-4F90-A233-C092C3846FF7}" type="pres">
      <dgm:prSet presAssocID="{1C7DEA78-ABA5-40F6-B7D1-CF74D9450B3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DCF0DE-683B-457B-B43B-53CF90670EFF}" type="presOf" srcId="{1C7DEA78-ABA5-40F6-B7D1-CF74D9450B3E}" destId="{90B8B1CC-8FAC-4F90-A233-C092C3846FF7}" srcOrd="0" destOrd="0" presId="urn:microsoft.com/office/officeart/2005/8/layout/default"/>
    <dgm:cxn modelId="{AB60A505-BC60-490B-99E5-08335B62FEBB}" type="presOf" srcId="{35319061-7230-4F76-B1F1-CC45DB759DED}" destId="{D7AB62A6-EBE3-4682-833E-AA96408C8817}" srcOrd="0" destOrd="0" presId="urn:microsoft.com/office/officeart/2005/8/layout/default"/>
    <dgm:cxn modelId="{1B40A233-986B-4EC8-ABFF-E1F4D8E758FA}" type="presOf" srcId="{598B4954-B63F-41E2-B45E-A575C1876FC2}" destId="{8EBAC96F-990B-4F53-AF11-62BB3415190B}" srcOrd="0" destOrd="0" presId="urn:microsoft.com/office/officeart/2005/8/layout/default"/>
    <dgm:cxn modelId="{7AE24A40-D782-4C1F-AA13-F41F94F1E1E3}" type="presOf" srcId="{8468C155-44D5-4F5C-B804-0D472CDB5C3B}" destId="{D42149D9-B98B-4FF2-98EA-3032955FBBEA}" srcOrd="0" destOrd="0" presId="urn:microsoft.com/office/officeart/2005/8/layout/default"/>
    <dgm:cxn modelId="{93031680-06D4-47AC-ACE7-9F2FCE28688C}" srcId="{8468C155-44D5-4F5C-B804-0D472CDB5C3B}" destId="{3E3CFAF3-0E4A-44D8-A649-3BED95EED403}" srcOrd="2" destOrd="0" parTransId="{4BD1F239-C9C8-483D-A54D-EA1B417766D4}" sibTransId="{B3F0AF62-A0BF-4B1C-BB06-B74983524F0E}"/>
    <dgm:cxn modelId="{681CD9FD-3BBA-4BC9-B6D0-F6D577C8ED6F}" srcId="{8468C155-44D5-4F5C-B804-0D472CDB5C3B}" destId="{598B4954-B63F-41E2-B45E-A575C1876FC2}" srcOrd="3" destOrd="0" parTransId="{C960D65E-C1C6-49A6-A5D8-8620BD348CCC}" sibTransId="{0ECD2A72-5F9D-486D-A182-520FE050FE87}"/>
    <dgm:cxn modelId="{97EF82F5-867C-4ADA-B2C4-FDA3496477AC}" srcId="{8468C155-44D5-4F5C-B804-0D472CDB5C3B}" destId="{1C7DEA78-ABA5-40F6-B7D1-CF74D9450B3E}" srcOrd="4" destOrd="0" parTransId="{E35C5F2E-6ABE-4D45-B76D-CDE9C618AE47}" sibTransId="{3E93584D-28E0-475F-8037-400270F221B0}"/>
    <dgm:cxn modelId="{5C529237-630A-4B98-80EC-EA932E08A5AD}" srcId="{8468C155-44D5-4F5C-B804-0D472CDB5C3B}" destId="{1029E1A1-3EA3-472F-8FCE-77E99B8B9338}" srcOrd="0" destOrd="0" parTransId="{F00D7C12-BF93-4B59-900C-C883C435A711}" sibTransId="{31543C5A-4DCA-4BAC-B1F2-296C02D655DB}"/>
    <dgm:cxn modelId="{5CC934BD-9D92-493C-97C1-13DD9BB97E78}" type="presOf" srcId="{1029E1A1-3EA3-472F-8FCE-77E99B8B9338}" destId="{C8E12864-01F0-43DF-BCC0-45B445E4AB16}" srcOrd="0" destOrd="0" presId="urn:microsoft.com/office/officeart/2005/8/layout/default"/>
    <dgm:cxn modelId="{D100ECDD-C2B4-4AC6-87A5-F9BAC380B1B3}" type="presOf" srcId="{3E3CFAF3-0E4A-44D8-A649-3BED95EED403}" destId="{90908F3C-80B2-4E40-8AC9-83AE4C7DAE93}" srcOrd="0" destOrd="0" presId="urn:microsoft.com/office/officeart/2005/8/layout/default"/>
    <dgm:cxn modelId="{527474A2-5E4C-489E-9161-F5B0DDA77D34}" srcId="{8468C155-44D5-4F5C-B804-0D472CDB5C3B}" destId="{35319061-7230-4F76-B1F1-CC45DB759DED}" srcOrd="1" destOrd="0" parTransId="{1D674697-A536-47DF-BCA0-D21679B7D0C8}" sibTransId="{8E4B60E7-98A4-4A3F-A2DB-E17CCD1AD1EA}"/>
    <dgm:cxn modelId="{89E4F61C-EB86-42FC-8931-58810C40A965}" type="presParOf" srcId="{D42149D9-B98B-4FF2-98EA-3032955FBBEA}" destId="{C8E12864-01F0-43DF-BCC0-45B445E4AB16}" srcOrd="0" destOrd="0" presId="urn:microsoft.com/office/officeart/2005/8/layout/default"/>
    <dgm:cxn modelId="{01A787A8-499A-4E9E-8B74-774CF689C236}" type="presParOf" srcId="{D42149D9-B98B-4FF2-98EA-3032955FBBEA}" destId="{B6B818AD-D479-4CAB-A132-E969E87ECF3F}" srcOrd="1" destOrd="0" presId="urn:microsoft.com/office/officeart/2005/8/layout/default"/>
    <dgm:cxn modelId="{DF524091-4A6B-4BF0-8C41-5D5BFCFA9B29}" type="presParOf" srcId="{D42149D9-B98B-4FF2-98EA-3032955FBBEA}" destId="{D7AB62A6-EBE3-4682-833E-AA96408C8817}" srcOrd="2" destOrd="0" presId="urn:microsoft.com/office/officeart/2005/8/layout/default"/>
    <dgm:cxn modelId="{285B23A3-0D46-4B4E-B7EE-08684D9465E9}" type="presParOf" srcId="{D42149D9-B98B-4FF2-98EA-3032955FBBEA}" destId="{564F578B-E720-4F31-9214-5E63203FD11F}" srcOrd="3" destOrd="0" presId="urn:microsoft.com/office/officeart/2005/8/layout/default"/>
    <dgm:cxn modelId="{418F0194-F81E-4B20-9420-572ED0F77D44}" type="presParOf" srcId="{D42149D9-B98B-4FF2-98EA-3032955FBBEA}" destId="{90908F3C-80B2-4E40-8AC9-83AE4C7DAE93}" srcOrd="4" destOrd="0" presId="urn:microsoft.com/office/officeart/2005/8/layout/default"/>
    <dgm:cxn modelId="{CDEB4A2E-4F46-4CF6-9CEA-6261DFF2685E}" type="presParOf" srcId="{D42149D9-B98B-4FF2-98EA-3032955FBBEA}" destId="{50AC0F82-B4E5-435C-AE07-D3E1C6AF25BE}" srcOrd="5" destOrd="0" presId="urn:microsoft.com/office/officeart/2005/8/layout/default"/>
    <dgm:cxn modelId="{CDFA0192-6377-4A50-84C9-CE36ED027AAA}" type="presParOf" srcId="{D42149D9-B98B-4FF2-98EA-3032955FBBEA}" destId="{8EBAC96F-990B-4F53-AF11-62BB3415190B}" srcOrd="6" destOrd="0" presId="urn:microsoft.com/office/officeart/2005/8/layout/default"/>
    <dgm:cxn modelId="{EA0FCF01-D000-4EE4-B27D-9652D179E571}" type="presParOf" srcId="{D42149D9-B98B-4FF2-98EA-3032955FBBEA}" destId="{21C42234-C511-4DE0-B94E-C1AB376642EF}" srcOrd="7" destOrd="0" presId="urn:microsoft.com/office/officeart/2005/8/layout/default"/>
    <dgm:cxn modelId="{60BCC0C2-7E29-4DED-B4AB-095B78FE97B4}" type="presParOf" srcId="{D42149D9-B98B-4FF2-98EA-3032955FBBEA}" destId="{90B8B1CC-8FAC-4F90-A233-C092C3846FF7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08.10.2023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4</a:t>
            </a:fld>
            <a:endParaRPr 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18</a:t>
            </a:fld>
            <a:endParaRPr lang="uk-U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32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Рис. Механізм дії класичного факторингу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Рис. 4.1. Напрями аналізу фінансової стійкості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ЛЕКЦІЯ № 1</a:t>
            </a:r>
            <a:endParaRPr lang="uk-UA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 smtClean="0"/>
              <a:t>Аналіз фінансової стійкості підприємства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642918"/>
            <a:ext cx="70009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Загальне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ресурсної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розділами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пасиву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балансу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стан)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23900" y="928671"/>
            <a:ext cx="6919934" cy="4728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7" y="1285860"/>
            <a:ext cx="7500990" cy="3890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8" y="1214422"/>
          <a:ext cx="6834212" cy="5036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/>
                <a:gridCol w="1934783"/>
                <a:gridCol w="2000264"/>
                <a:gridCol w="1190612"/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396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00232" y="285729"/>
            <a:ext cx="4857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І група.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1401150"/>
          <a:ext cx="6834212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/>
                <a:gridCol w="1934783"/>
                <a:gridCol w="2000264"/>
                <a:gridCol w="1190612"/>
              </a:tblGrid>
              <a:tr h="1268025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3135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6291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68025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вого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ризику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8" y="1214422"/>
          <a:ext cx="6834212" cy="5038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/>
                <a:gridCol w="1934783"/>
                <a:gridCol w="2000264"/>
                <a:gridCol w="1190612"/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396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1" y="902038"/>
          <a:ext cx="6977088" cy="5827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3"/>
                <a:gridCol w="1785949"/>
                <a:gridCol w="2000264"/>
                <a:gridCol w="1190612"/>
              </a:tblGrid>
              <a:tr h="1239632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24317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фінансової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стабільності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Власний</a:t>
                      </a:r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Позиковий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</a:t>
                      </a:r>
                    </a:p>
                    <a:p>
                      <a:r>
                        <a:rPr kumimoji="0" lang="ru-RU" sz="18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1595+1695+1700</a:t>
                      </a:r>
                      <a:endParaRPr lang="ru-RU" sz="2000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31513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довгострокового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залучення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позикових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коштів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Довгострокові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Власний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довгострокові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</a:t>
                      </a:r>
                    </a:p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1495+1595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Знижен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4772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8" y="1214422"/>
          <a:ext cx="6834212" cy="5343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/>
                <a:gridCol w="1934783"/>
                <a:gridCol w="2000264"/>
                <a:gridCol w="1190612"/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396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вого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ризику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571481"/>
          <a:ext cx="6834212" cy="6027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/>
                <a:gridCol w="1934783"/>
                <a:gridCol w="2000264"/>
                <a:gridCol w="1190612"/>
              </a:tblGrid>
              <a:tr h="1387789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10316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строкових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зань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забезпечень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Довгострокові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Позиковий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</a:t>
                      </a: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1595+1695+1700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Знижен-ня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39629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них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зобов’язань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безпечень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Поточні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зобов’язання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абезпечення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Позиковий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1695</a:t>
                      </a: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1595+1695+1700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Підви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3057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страху-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вання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бізнесу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Резервний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1415</a:t>
                      </a:r>
                    </a:p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Підви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8" y="1214422"/>
          <a:ext cx="6834212" cy="5036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/>
                <a:gridCol w="1934783"/>
                <a:gridCol w="2000264"/>
                <a:gridCol w="1190612"/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396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571481"/>
          <a:ext cx="6834212" cy="5497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/>
                <a:gridCol w="1934783"/>
                <a:gridCol w="2000264"/>
                <a:gridCol w="1190612"/>
              </a:tblGrid>
              <a:tr h="1105336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3863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страхування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власного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Резервний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1415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420365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страхування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зареєстрова-ного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пайового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Резервний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Зареєстрований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пайовий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1415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5409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10" y="642918"/>
            <a:ext cx="70723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ІІ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стану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розділами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активу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пасиву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балансу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стан):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642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8" y="1214422"/>
          <a:ext cx="6834212" cy="5036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/>
                <a:gridCol w="1934783"/>
                <a:gridCol w="2000264"/>
                <a:gridCol w="1190612"/>
              </a:tblGrid>
              <a:tr h="772278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069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автономії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5644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рації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позикового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Позиковий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1595+1695+1700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396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1142984"/>
          <a:ext cx="6834212" cy="4978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553"/>
                <a:gridCol w="1934783"/>
                <a:gridCol w="2000264"/>
                <a:gridCol w="1190612"/>
              </a:tblGrid>
              <a:tr h="1329719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06025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маневреності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власного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Власні</a:t>
                      </a:r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кошти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Власний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1495–1095</a:t>
                      </a:r>
                    </a:p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0,1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40965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забезпеченості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оборотних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власними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оборотними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коштами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Власні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кошти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1495–1095</a:t>
                      </a:r>
                    </a:p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 0,1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2008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571480"/>
          <a:ext cx="7215238" cy="5134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810"/>
                <a:gridCol w="2042652"/>
                <a:gridCol w="2111784"/>
                <a:gridCol w="1256992"/>
              </a:tblGrid>
              <a:tr h="1202622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94173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забезпеченості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запасів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власними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оборотними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коштами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none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u="non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none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endParaRPr kumimoji="0" lang="ru-RU" sz="2000" u="none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Запаси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біологічні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495–1095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1100+1110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5453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маневреності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власних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оборотних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Гроші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їх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еквіваленти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1165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1495–1095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714356"/>
          <a:ext cx="7072363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091"/>
                <a:gridCol w="2002204"/>
                <a:gridCol w="2069967"/>
                <a:gridCol w="1232101"/>
              </a:tblGrid>
              <a:tr h="1303744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10136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забезпеченості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запасів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власними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оборотними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коштами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none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u="non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none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endParaRPr kumimoji="0" lang="ru-RU" sz="2000" u="none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Запаси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біологічні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495–1095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1100+1110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≥ 0,5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694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маневреності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власних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оборотних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Гроші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їх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еквіваленти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1165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1495–1095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4155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31079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521497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u="sng" dirty="0" smtClean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4.1.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4.2. Система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відносних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4.3. Методика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None/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857232"/>
            <a:ext cx="67866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ІІІ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стану основного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розділами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активу балансу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стан)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571480"/>
          <a:ext cx="6786611" cy="5954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6653"/>
                <a:gridCol w="1921307"/>
                <a:gridCol w="1986332"/>
                <a:gridCol w="1182319"/>
              </a:tblGrid>
              <a:tr h="1533894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47333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майна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виробничого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засоби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інвестиційна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не-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рухомість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си,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біологічні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активи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1010+1015+1020</a:t>
                      </a:r>
                    </a:p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+1100+1110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90613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реальної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вартості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основних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засобів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Основні</a:t>
                      </a:r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u="sng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засоби</a:t>
                      </a:r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Валюта балансу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u="sng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u="sng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1010</a:t>
                      </a:r>
                    </a:p>
                    <a:p>
                      <a:pPr algn="ctr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Підви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7070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2857" y="620688"/>
            <a:ext cx="6806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4" y="642918"/>
          <a:ext cx="7072363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091"/>
                <a:gridCol w="2002204"/>
                <a:gridCol w="2069967"/>
                <a:gridCol w="1232101"/>
              </a:tblGrid>
              <a:tr h="1225466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Зміст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Порядок розрахунку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Нормативне 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37440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нагромадження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амортизації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Знос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основних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засобів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немате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ріальних</a:t>
                      </a:r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Первісна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вар-</a:t>
                      </a: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тість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основних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засобів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немате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ріальних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1012+1002</a:t>
                      </a:r>
                    </a:p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1011+1001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Знижен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24455"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Коефіцієнт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співвід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ношення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оборотних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необоротних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endParaRPr kumimoji="0" lang="ru-RU" sz="1800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Необоротні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000" u="sng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1195</a:t>
                      </a:r>
                    </a:p>
                    <a:p>
                      <a:pPr algn="ctr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1095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Підви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49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670840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142984"/>
            <a:ext cx="750099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57166"/>
            <a:ext cx="72460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ідприємства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Перший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Вихідна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000239"/>
          <a:ext cx="7215240" cy="4573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080"/>
                <a:gridCol w="2405080"/>
                <a:gridCol w="2405080"/>
              </a:tblGrid>
              <a:tr h="1200243"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kumimoji="0" lang="ru-RU" sz="20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Умовне позначення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Порядок </a:t>
                      </a:r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розрахунку</a:t>
                      </a:r>
                      <a:r>
                        <a:rPr kumimoji="0" lang="ru-RU" sz="20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</a:t>
                      </a:r>
                    </a:p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даними</a:t>
                      </a:r>
                      <a:r>
                        <a:rPr kumimoji="0" lang="ru-RU" sz="20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kumimoji="0" lang="ru-RU" sz="20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</a:t>
                      </a:r>
                      <a:r>
                        <a:rPr kumimoji="0" lang="ru-RU" sz="20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№ 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199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оборотні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кошти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ВОК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1495–1095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199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Дк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1510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1990">
                <a:tc>
                  <a:txBody>
                    <a:bodyPr/>
                    <a:lstStyle/>
                    <a:p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Короткострокові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кредити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Кк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1600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60067">
                <a:tc>
                  <a:txBody>
                    <a:bodyPr/>
                    <a:lstStyle/>
                    <a:p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Запаси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біологічні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1100+1110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96677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71472" y="642918"/>
            <a:ext cx="70009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в=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ВОК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попереднього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показника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Нвд=Нв+Дк=Вок+Дк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Нвдк=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Нвд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Вок+Дк+Кк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40573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785794"/>
            <a:ext cx="68580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Третій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забезпеченості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відповідними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ctr"/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Зв=Вок-З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Звд=Вок+Дк-З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Звдк=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Вок+Дк+Кк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) - З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16938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428604"/>
            <a:ext cx="678661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Четвертий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підпри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ємства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Абсолютна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покривають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запаси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 ≥ 0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≥ 0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Звдк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≥ 0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2714612" y="3143248"/>
            <a:ext cx="357190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143379"/>
            <a:ext cx="7215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Абсолютна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запаси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криваються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коштами, 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взагалі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8753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928670"/>
            <a:ext cx="692948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Нормально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стійкий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запаси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покриваються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власними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оборотними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коштами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довгостроковими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кредитами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≥ 0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Звдк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≥ 0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3071802" y="2786058"/>
            <a:ext cx="428628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82001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714357"/>
            <a:ext cx="68580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Нестійкий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запаси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покриваються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короткострокових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0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Звдк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≥ 0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i="1" dirty="0" smtClean="0"/>
          </a:p>
          <a:p>
            <a:pPr algn="just"/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Нестійкий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збоями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надходженні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зниженням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3357554" y="2714620"/>
            <a:ext cx="474347" cy="9286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2738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928670"/>
            <a:ext cx="635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28604"/>
            <a:ext cx="68580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функціонувати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розвиватися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рівновагу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мінливому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економічному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гарантує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інвестиційну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привабливість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довгостроковій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перспективі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межах допустимого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785795"/>
            <a:ext cx="71438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Кризовий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запаси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покриваються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0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Звдк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i="1" dirty="0" smtClean="0"/>
          </a:p>
          <a:p>
            <a:pPr algn="just"/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Кризовий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наявністю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простроченої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нездатністю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провести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строки.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ru-RU" dirty="0" smtClean="0"/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2928926" y="2428868"/>
            <a:ext cx="285752" cy="9286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857233"/>
            <a:ext cx="707236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П’ятий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забезпеченості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відповідними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відношенням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показника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дже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Надлишок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на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відношенням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надлишку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(+),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нестачі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(–)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повідних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51344"/>
            <a:ext cx="70009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Шляхи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підтримання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прискорення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відбудеться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відносне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1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чистого доходу;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визначених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нормативів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товарно-матеріальних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прибуткової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короткострокових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оптимізації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64291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642918"/>
            <a:ext cx="72866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857232"/>
            <a:ext cx="75724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незалежність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стан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маневрувати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грошовими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коштами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безперервного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оновлення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задовольняє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потреби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зовнішнього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00108"/>
            <a:ext cx="7572428" cy="3929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285728"/>
            <a:ext cx="692948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	Мета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визначенн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спроможності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протистояти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негативній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стан.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запитання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наскільки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незалежне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як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незалежності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стан майна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00108"/>
            <a:ext cx="7358114" cy="417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642919"/>
            <a:ext cx="750099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фінансову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галузева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належність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􀀹 склад, структура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платоспроможному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попиті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ринках;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􀀹 становище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діловому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співробітництві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налагодженість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зв’язків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партнерами;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інвесторів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неплатоспроможних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дебіторів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політична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податкова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кредитна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1430</TotalTime>
  <Words>1395</Words>
  <PresentationFormat>Экран (4:3)</PresentationFormat>
  <Paragraphs>497</Paragraphs>
  <Slides>32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Изящная</vt:lpstr>
      <vt:lpstr>Аналіз фінансової стійкості підприємства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223</cp:revision>
  <dcterms:created xsi:type="dcterms:W3CDTF">2013-11-10T19:44:41Z</dcterms:created>
  <dcterms:modified xsi:type="dcterms:W3CDTF">2023-10-08T16:54:17Z</dcterms:modified>
</cp:coreProperties>
</file>