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3" r:id="rId3"/>
    <p:sldId id="276" r:id="rId4"/>
    <p:sldId id="265" r:id="rId5"/>
    <p:sldId id="274" r:id="rId6"/>
    <p:sldId id="275" r:id="rId7"/>
    <p:sldId id="266" r:id="rId8"/>
    <p:sldId id="283" r:id="rId9"/>
    <p:sldId id="284" r:id="rId10"/>
    <p:sldId id="28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2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/>
              <a:t>Введення в спеціальність</a:t>
            </a:r>
            <a:br>
              <a:rPr lang="uk-UA"/>
            </a:br>
            <a:r>
              <a:rPr lang="uk-UA"/>
              <a:t/>
            </a:r>
            <a:br>
              <a:rPr lang="uk-UA"/>
            </a:br>
            <a:r>
              <a:rPr lang="uk-UA"/>
              <a:t>Лекція </a:t>
            </a:r>
            <a:r>
              <a:rPr lang="uk-UA" smtClean="0"/>
              <a:t>5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8P8C! A </a:t>
            </a:r>
            <a:r>
              <a:rPr lang="uk-UA" dirty="0" smtClean="0"/>
              <a:t>Не </a:t>
            </a:r>
            <a:r>
              <a:rPr lang="en-US" dirty="0" smtClean="0"/>
              <a:t>RJ45!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217" y="2010688"/>
            <a:ext cx="6188693" cy="448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184" y="267265"/>
            <a:ext cx="2115126" cy="453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smtClean="0">
                <a:effectLst/>
              </a:rPr>
              <a:t>Прямий кабель</a:t>
            </a:r>
            <a:endParaRPr lang="en-US" b="1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34" y="887700"/>
            <a:ext cx="6838950" cy="1609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434" y="2664688"/>
            <a:ext cx="6657975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544" y="4787467"/>
            <a:ext cx="319087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4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054763" y="248792"/>
            <a:ext cx="3648365" cy="453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smtClean="0">
                <a:effectLst/>
              </a:rPr>
              <a:t>Перехресний кабель (крос)</a:t>
            </a:r>
            <a:endParaRPr lang="en-US" b="1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582" y="1406091"/>
            <a:ext cx="6562725" cy="1533525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197928" y="827441"/>
            <a:ext cx="3505200" cy="453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effectLst/>
              </a:rPr>
              <a:t>Варіант для 100мбіт/с</a:t>
            </a:r>
            <a:endParaRPr lang="en-US" dirty="0">
              <a:effectLst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239490" y="3058020"/>
            <a:ext cx="3505200" cy="453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effectLst/>
              </a:rPr>
              <a:t>Варіант для 1000мбіт/с</a:t>
            </a:r>
            <a:endParaRPr lang="en-US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615" y="3643743"/>
            <a:ext cx="68389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1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4" y="1227846"/>
            <a:ext cx="10483273" cy="12567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dirty="0" smtClean="0">
                <a:effectLst/>
              </a:rPr>
              <a:t>Але все це можна не заучувати, тому що є </a:t>
            </a:r>
          </a:p>
          <a:p>
            <a:pPr marL="0" indent="0">
              <a:buNone/>
            </a:pPr>
            <a:endParaRPr lang="uk-UA" sz="2800" b="1" dirty="0" smtClean="0">
              <a:effectLst/>
            </a:endParaRPr>
          </a:p>
          <a:p>
            <a:pPr marL="0" indent="0" algn="ctr">
              <a:buNone/>
            </a:pPr>
            <a:r>
              <a:rPr lang="en-US" sz="3200" b="1" dirty="0" smtClean="0">
                <a:effectLst/>
              </a:rPr>
              <a:t>Auto-MDI(X)</a:t>
            </a:r>
            <a:endParaRPr lang="uk-UA" sz="3200" b="1" dirty="0" smtClean="0">
              <a:effectLst/>
            </a:endParaRPr>
          </a:p>
          <a:p>
            <a:pPr marL="0" indent="0" algn="ctr">
              <a:buNone/>
            </a:pPr>
            <a:endParaRPr lang="uk-UA" sz="3200" b="1" dirty="0" smtClean="0">
              <a:effectLst/>
            </a:endParaRPr>
          </a:p>
          <a:p>
            <a:pPr marL="0" indent="0">
              <a:buNone/>
            </a:pPr>
            <a:r>
              <a:rPr lang="uk-UA" sz="2400" b="1" dirty="0">
                <a:effectLst/>
              </a:rPr>
              <a:t>і</a:t>
            </a:r>
            <a:r>
              <a:rPr lang="uk-UA" sz="2400" b="1" dirty="0" smtClean="0">
                <a:effectLst/>
              </a:rPr>
              <a:t> його підтримують абсолютна більшість мережевих пристроїв</a:t>
            </a:r>
            <a:endParaRPr lang="en-US" sz="2400" b="1" dirty="0">
              <a:effectLst/>
            </a:endParaRPr>
          </a:p>
          <a:p>
            <a:pPr marL="0" indent="0">
              <a:buNone/>
            </a:pPr>
            <a:endParaRPr lang="en-US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7706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1419225"/>
            <a:ext cx="7029450" cy="401955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01940" y="554185"/>
            <a:ext cx="3833695" cy="5541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ОПТОВОЛОКНО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8125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68" y="3816603"/>
            <a:ext cx="3606945" cy="27491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981" y="2338689"/>
            <a:ext cx="4846160" cy="4519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509" y="376237"/>
            <a:ext cx="3426736" cy="3057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868" y="376237"/>
            <a:ext cx="74295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3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66" y="781344"/>
            <a:ext cx="5667375" cy="2066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66" y="3049298"/>
            <a:ext cx="5956614" cy="11656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66" y="4385828"/>
            <a:ext cx="5895975" cy="1162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66" y="5714138"/>
            <a:ext cx="5895975" cy="11317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603" y="3568866"/>
            <a:ext cx="2662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Arial" panose="020B0604020202020204" pitchFamily="34" charset="0"/>
              </a:rPr>
              <a:t>Одномодове</a:t>
            </a:r>
            <a:r>
              <a:rPr lang="uk-UA" b="1" dirty="0">
                <a:latin typeface="Arial" panose="020B0604020202020204" pitchFamily="34" charset="0"/>
              </a:rPr>
              <a:t> 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8603" y="4782187"/>
            <a:ext cx="2833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Arial" panose="020B0604020202020204" pitchFamily="34" charset="0"/>
              </a:rPr>
              <a:t>Багатомодове</a:t>
            </a:r>
            <a:r>
              <a:rPr lang="uk-UA" b="1" dirty="0" smtClean="0">
                <a:latin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</a:rPr>
              <a:t>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7876" y="6095356"/>
            <a:ext cx="2454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Градієнтне </a:t>
            </a:r>
            <a:r>
              <a:rPr lang="uk-UA" b="1" dirty="0">
                <a:latin typeface="Arial" panose="020B0604020202020204" pitchFamily="34" charset="0"/>
              </a:rPr>
              <a:t>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541" y="123392"/>
            <a:ext cx="2750583" cy="272487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255724" y="234626"/>
            <a:ext cx="2867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</a:rPr>
              <a:t>Структура типового </a:t>
            </a:r>
            <a:r>
              <a:rPr lang="ru-RU" sz="1600" dirty="0" err="1">
                <a:latin typeface="Arial" panose="020B0604020202020204" pitchFamily="34" charset="0"/>
              </a:rPr>
              <a:t>одномодового</a:t>
            </a:r>
            <a:r>
              <a:rPr lang="ru-RU" sz="1600" dirty="0">
                <a:latin typeface="Arial" panose="020B0604020202020204" pitchFamily="34" charset="0"/>
              </a:rPr>
              <a:t> волокна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</a:rPr>
              <a:t>Серцевина</a:t>
            </a:r>
            <a:r>
              <a:rPr lang="ru-RU" sz="1600" dirty="0">
                <a:latin typeface="Arial" panose="020B0604020202020204" pitchFamily="34" charset="0"/>
              </a:rPr>
              <a:t>: 8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</a:rPr>
              <a:t>Оболонка</a:t>
            </a:r>
            <a:r>
              <a:rPr lang="ru-RU" sz="1600" dirty="0">
                <a:latin typeface="Arial" panose="020B0604020202020204" pitchFamily="34" charset="0"/>
              </a:rPr>
              <a:t>: 125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3. Буфер: 250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4. Обшивка: 400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endParaRPr lang="uk-UA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6414" y="174002"/>
            <a:ext cx="5281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Повне внутрішнє відбиття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51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100340" y="258622"/>
            <a:ext cx="3833695" cy="5541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Радіохвилі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3294" y="1121229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Bluetooth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3294" y="1716975"/>
            <a:ext cx="746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Wi-Fi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294" y="2409701"/>
            <a:ext cx="977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WiMAX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294" y="3171701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GSM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3294" y="3974275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3G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3294" y="4776849"/>
            <a:ext cx="603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LTE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3294" y="5579423"/>
            <a:ext cx="2822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Супутникові технології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82712" y="1305895"/>
            <a:ext cx="434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Сигнал передається у всі напрямки</a:t>
            </a:r>
          </a:p>
          <a:p>
            <a:r>
              <a:rPr lang="uk-UA" b="1" i="0" dirty="0" smtClean="0">
                <a:effectLst/>
                <a:latin typeface="Arial" panose="020B0604020202020204" pitchFamily="34" charset="0"/>
              </a:rPr>
              <a:t>Багато приймачів</a:t>
            </a:r>
          </a:p>
          <a:p>
            <a:r>
              <a:rPr lang="uk-UA" b="1" dirty="0" smtClean="0">
                <a:latin typeface="Arial" panose="020B0604020202020204" pitchFamily="34" charset="0"/>
              </a:rPr>
              <a:t>Завади від багатьох джерел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325" y="2929659"/>
            <a:ext cx="62388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6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5856510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ФІЗИЧНИЙ РІВЕНЬ</a:t>
            </a:r>
            <a:endParaRPr lang="uk-UA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tcp/ip i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6" y="146072"/>
            <a:ext cx="7647709" cy="651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39" y="365124"/>
            <a:ext cx="4515861" cy="28711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4942" y="779522"/>
            <a:ext cx="2991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Сигнал (</a:t>
            </a:r>
            <a:r>
              <a:rPr lang="en-US" sz="2800" b="1" dirty="0" smtClean="0"/>
              <a:t>S)</a:t>
            </a:r>
            <a:endParaRPr lang="uk-UA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11274" y="2283493"/>
            <a:ext cx="386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Сигнал</a:t>
            </a:r>
            <a:r>
              <a:rPr lang="en-US" sz="2800" b="1" dirty="0" smtClean="0"/>
              <a:t> (S)</a:t>
            </a:r>
            <a:r>
              <a:rPr lang="uk-UA" sz="2800" b="1" dirty="0" smtClean="0"/>
              <a:t> + шум</a:t>
            </a:r>
            <a:r>
              <a:rPr lang="en-US" sz="2800" b="1" dirty="0" smtClean="0"/>
              <a:t> (N)</a:t>
            </a:r>
            <a:endParaRPr lang="uk-UA" sz="28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92" y="3536302"/>
            <a:ext cx="2238375" cy="838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92" y="4674543"/>
            <a:ext cx="10753725" cy="1676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17638" y="3646956"/>
            <a:ext cx="386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Теорема </a:t>
            </a:r>
            <a:r>
              <a:rPr lang="uk-UA" sz="2800" b="1" dirty="0" err="1" smtClean="0"/>
              <a:t>Шеннона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60594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8620" y="672847"/>
            <a:ext cx="91301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Характеристики каналу передачі:</a:t>
            </a:r>
          </a:p>
          <a:p>
            <a:pPr algn="ctr"/>
            <a:endParaRPr lang="uk-UA" sz="2800" b="1" dirty="0"/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Пропускна спроможність (біт/с)</a:t>
            </a:r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Затримка (мс)</a:t>
            </a:r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Кількість помилок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85827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5781" y="713709"/>
            <a:ext cx="6354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Типи каналів зв’язку за методом передачі:</a:t>
            </a:r>
            <a:endParaRPr lang="uk-UA" alt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11962" y="2076072"/>
            <a:ext cx="3043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Симплексний метод</a:t>
            </a:r>
            <a:endParaRPr lang="uk-UA" altLang="uk-UA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11961" y="3669266"/>
            <a:ext cx="3043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Дуплексний метод</a:t>
            </a:r>
            <a:endParaRPr lang="uk-UA" altLang="uk-UA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11961" y="5198038"/>
            <a:ext cx="3782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err="1" smtClean="0"/>
              <a:t>Напівдуплексний</a:t>
            </a:r>
            <a:r>
              <a:rPr lang="uk-UA" altLang="uk-UA" sz="2400" dirty="0" smtClean="0"/>
              <a:t> метод</a:t>
            </a:r>
            <a:endParaRPr lang="uk-UA" altLang="uk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810536"/>
            <a:ext cx="3747654" cy="4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9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86545" y="90428"/>
            <a:ext cx="5608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Дротові середовища передачі даних</a:t>
            </a:r>
            <a:endParaRPr lang="uk-U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59659" y="755740"/>
            <a:ext cx="1818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Звита пара</a:t>
            </a:r>
            <a:endParaRPr lang="uk-UA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039" y="1215763"/>
            <a:ext cx="3771900" cy="243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61513" y="754098"/>
            <a:ext cx="3161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Телефонний кабель</a:t>
            </a:r>
            <a:endParaRPr lang="uk-UA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22" y="1321095"/>
            <a:ext cx="4503016" cy="20539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004" y="4144013"/>
            <a:ext cx="3429272" cy="25532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6892" y="3554622"/>
            <a:ext cx="3355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Коаксіальний кабель</a:t>
            </a:r>
            <a:endParaRPr lang="uk-UA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1302" y="4239530"/>
            <a:ext cx="5429250" cy="2362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90274" y="3815786"/>
            <a:ext cx="385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Оптоволоконний кабель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2599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7989454" y="1641108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Радіохвильові</a:t>
            </a:r>
            <a:endParaRPr lang="uk-UA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186545" y="90428"/>
            <a:ext cx="344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Бездротові технології</a:t>
            </a:r>
            <a:endParaRPr lang="uk-UA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71" y="1511799"/>
            <a:ext cx="7151108" cy="477571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989454" y="2624780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Супутникові</a:t>
            </a:r>
            <a:endParaRPr lang="uk-UA" sz="24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7989454" y="3696158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Інфрачервоні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639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9032" y="138548"/>
            <a:ext cx="3270278" cy="554182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ЗВита</a:t>
            </a:r>
            <a:r>
              <a:rPr lang="uk-UA" dirty="0" smtClean="0"/>
              <a:t> пара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81" y="1145310"/>
            <a:ext cx="5609288" cy="3593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362" y="1145310"/>
            <a:ext cx="4772143" cy="359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8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144</Words>
  <Application>Microsoft Office PowerPoint</Application>
  <PresentationFormat>Широкий екран</PresentationFormat>
  <Paragraphs>53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Bookman Old Style</vt:lpstr>
      <vt:lpstr>Rockwell</vt:lpstr>
      <vt:lpstr>Damask</vt:lpstr>
      <vt:lpstr>Введення в спеціальність  Лекція 5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ЗВита пара</vt:lpstr>
      <vt:lpstr>8P8C! A Не RJ45!</vt:lpstr>
      <vt:lpstr>Презентація PowerPoint</vt:lpstr>
      <vt:lpstr>Презентація PowerPoint</vt:lpstr>
      <vt:lpstr>Презентація PowerPoint</vt:lpstr>
      <vt:lpstr>ОПТОВОЛОКНО</vt:lpstr>
      <vt:lpstr>Презентація PowerPoint</vt:lpstr>
      <vt:lpstr>Презентація PowerPoint</vt:lpstr>
      <vt:lpstr>Радіохвилі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36</cp:revision>
  <dcterms:created xsi:type="dcterms:W3CDTF">2017-11-21T17:19:25Z</dcterms:created>
  <dcterms:modified xsi:type="dcterms:W3CDTF">2020-02-20T08:16:07Z</dcterms:modified>
</cp:coreProperties>
</file>