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60"/>
  </p:normalViewPr>
  <p:slideViewPr>
    <p:cSldViewPr snapToGrid="0">
      <p:cViewPr varScale="1">
        <p:scale>
          <a:sx n="70" d="100"/>
          <a:sy n="70" d="100"/>
        </p:scale>
        <p:origin x="48"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6F06D9-1AF0-4C22-AFB4-B627D7BF79E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a16="http://schemas.microsoft.com/office/drawing/2014/main" id="{E72C3852-8569-44F6-A974-97530E9F57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a16="http://schemas.microsoft.com/office/drawing/2014/main" id="{06BD45A2-F46F-4CCB-B4D0-D207A21E02C8}"/>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5" name="Нижний колонтитул 4">
            <a:extLst>
              <a:ext uri="{FF2B5EF4-FFF2-40B4-BE49-F238E27FC236}">
                <a16:creationId xmlns:a16="http://schemas.microsoft.com/office/drawing/2014/main" id="{6B4500D8-B935-4EAC-8246-F30C9AE95224}"/>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1FA4B416-3C06-4BBA-A7F9-6C5B82B687B1}"/>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601550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49CF7A-50AF-47F0-8A03-31A887B1159B}"/>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93448856-4E7D-49F6-A504-19BEBC35461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D2B8A9CC-F8A7-416A-BF31-B260F0C64F05}"/>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5" name="Нижний колонтитул 4">
            <a:extLst>
              <a:ext uri="{FF2B5EF4-FFF2-40B4-BE49-F238E27FC236}">
                <a16:creationId xmlns:a16="http://schemas.microsoft.com/office/drawing/2014/main" id="{00950021-BA76-4B59-9294-113A32E371C5}"/>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CE31A183-879F-42C0-BBA8-682CFFC6934B}"/>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33153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C4287AC-AC64-45DD-A9D4-61CDD48D5C5B}"/>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D86FF869-6ABB-4C1B-8063-1731EE4D528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F5C9C079-5119-4885-A3F5-6BC68F07117D}"/>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5" name="Нижний колонтитул 4">
            <a:extLst>
              <a:ext uri="{FF2B5EF4-FFF2-40B4-BE49-F238E27FC236}">
                <a16:creationId xmlns:a16="http://schemas.microsoft.com/office/drawing/2014/main" id="{12C30EF1-3B76-4660-B545-F581FCBCE9AD}"/>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077209C9-01D4-4F05-BD00-91C3AC2C06EA}"/>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4230956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4A372C-EA5D-4AE1-B743-CE8E0DE6565B}"/>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2AD96E20-462E-4AF1-BD2F-B9E7B9C40F8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44E2DEBD-04DB-46C8-9BD9-40B9574E0C1B}"/>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5" name="Нижний колонтитул 4">
            <a:extLst>
              <a:ext uri="{FF2B5EF4-FFF2-40B4-BE49-F238E27FC236}">
                <a16:creationId xmlns:a16="http://schemas.microsoft.com/office/drawing/2014/main" id="{8EC2E296-4DB1-4EC5-8178-49C4135167F0}"/>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E8977BF6-FD09-44B2-AB93-02716004FE3A}"/>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3063200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2D1062-11B5-4424-8842-CE4C9B995EE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a16="http://schemas.microsoft.com/office/drawing/2014/main" id="{DC29EEAC-610C-4056-AD9A-CF64444FAD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D24B30F-0378-4D7E-A7F1-9D627ECB276B}"/>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5" name="Нижний колонтитул 4">
            <a:extLst>
              <a:ext uri="{FF2B5EF4-FFF2-40B4-BE49-F238E27FC236}">
                <a16:creationId xmlns:a16="http://schemas.microsoft.com/office/drawing/2014/main" id="{490001D0-75AC-434D-B3FA-2F61C7D591CB}"/>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16B3263C-B363-4C56-A58A-6F101DAC9205}"/>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2024601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0ADDCA-DD33-4631-A1D4-726C7029A7E2}"/>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4C189272-6D3C-494E-BC33-8445ADA89E3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a16="http://schemas.microsoft.com/office/drawing/2014/main" id="{211E9DC9-1A58-402B-8858-1DCE7B89DA8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a16="http://schemas.microsoft.com/office/drawing/2014/main" id="{B024F6D9-7B9F-4923-8A6A-FE93E13BCC7C}"/>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6" name="Нижний колонтитул 5">
            <a:extLst>
              <a:ext uri="{FF2B5EF4-FFF2-40B4-BE49-F238E27FC236}">
                <a16:creationId xmlns:a16="http://schemas.microsoft.com/office/drawing/2014/main" id="{E25DD395-7428-44AF-8C15-BD5EF9CDA382}"/>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B6813612-8870-49FB-A4D9-96A7254493E1}"/>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783552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A504E0-D22D-4D4F-BEE6-011E4B73344F}"/>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a16="http://schemas.microsoft.com/office/drawing/2014/main" id="{C2977CBB-5301-4481-B3D6-5CE4C5912C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0744B1E-E6CC-437A-B87B-36882E84F71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a16="http://schemas.microsoft.com/office/drawing/2014/main" id="{F2876492-E4FA-461E-9913-74FF26389F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DE9AB71-1E8E-4B37-A447-6C0E0CCA530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a16="http://schemas.microsoft.com/office/drawing/2014/main" id="{8C15AC20-65EC-4D63-BD69-709982D5FD95}"/>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8" name="Нижний колонтитул 7">
            <a:extLst>
              <a:ext uri="{FF2B5EF4-FFF2-40B4-BE49-F238E27FC236}">
                <a16:creationId xmlns:a16="http://schemas.microsoft.com/office/drawing/2014/main" id="{19344450-B02A-4C9B-8706-181238ABEE3C}"/>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a16="http://schemas.microsoft.com/office/drawing/2014/main" id="{0D66026B-AB7F-4DEC-9BDE-F9518B295485}"/>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4082835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0BC7A1-AFB2-4F5C-8740-C2DCEA2D8FB2}"/>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a16="http://schemas.microsoft.com/office/drawing/2014/main" id="{D310EF8E-B538-49C8-8F59-EC1B677A36CB}"/>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4" name="Нижний колонтитул 3">
            <a:extLst>
              <a:ext uri="{FF2B5EF4-FFF2-40B4-BE49-F238E27FC236}">
                <a16:creationId xmlns:a16="http://schemas.microsoft.com/office/drawing/2014/main" id="{A81F35AB-DC33-4608-BC5D-F656AD620A6F}"/>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a16="http://schemas.microsoft.com/office/drawing/2014/main" id="{81700B48-9958-40A3-BC89-54A16EB5DE81}"/>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3835895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49C96CF-1939-4A56-B051-E07E213BC155}"/>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3" name="Нижний колонтитул 2">
            <a:extLst>
              <a:ext uri="{FF2B5EF4-FFF2-40B4-BE49-F238E27FC236}">
                <a16:creationId xmlns:a16="http://schemas.microsoft.com/office/drawing/2014/main" id="{1DA8D7C4-1BA5-4664-93F1-AC1E6E97E2BF}"/>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a16="http://schemas.microsoft.com/office/drawing/2014/main" id="{28BDF3FC-4D10-4BAF-B77D-BC4C70A674FC}"/>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2362558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B7467F-F051-4AA9-80CF-85BD6F88192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a16="http://schemas.microsoft.com/office/drawing/2014/main" id="{80B1F98B-9B24-4914-8122-73FDEB74B2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a16="http://schemas.microsoft.com/office/drawing/2014/main" id="{A57FAF56-AED0-4893-8F4B-FB0700CC0D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424C0F8-88B8-499F-8CEA-EF502B8638BE}"/>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6" name="Нижний колонтитул 5">
            <a:extLst>
              <a:ext uri="{FF2B5EF4-FFF2-40B4-BE49-F238E27FC236}">
                <a16:creationId xmlns:a16="http://schemas.microsoft.com/office/drawing/2014/main" id="{0D522F3C-9C49-40C8-82AB-4EA7A92CBEE1}"/>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DE1D33F0-11D5-451E-ABAF-333183988633}"/>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816516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513C63-C15C-4414-B2AB-92D54D9984B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a16="http://schemas.microsoft.com/office/drawing/2014/main" id="{81F41D44-31AE-4EEA-8ED0-BC65D4F546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a16="http://schemas.microsoft.com/office/drawing/2014/main" id="{8AD5ACA5-79A3-4F6A-9F6E-E34CE0BDA1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F2645C7-D0A1-4CDA-8C8F-30929CEFE4CA}"/>
              </a:ext>
            </a:extLst>
          </p:cNvPr>
          <p:cNvSpPr>
            <a:spLocks noGrp="1"/>
          </p:cNvSpPr>
          <p:nvPr>
            <p:ph type="dt" sz="half" idx="10"/>
          </p:nvPr>
        </p:nvSpPr>
        <p:spPr/>
        <p:txBody>
          <a:bodyPr/>
          <a:lstStyle/>
          <a:p>
            <a:fld id="{944DC68F-D48E-416C-AB56-6D8B8766332C}" type="datetimeFigureOut">
              <a:rPr lang="uk-UA" smtClean="0"/>
              <a:t>02.11.2021</a:t>
            </a:fld>
            <a:endParaRPr lang="uk-UA"/>
          </a:p>
        </p:txBody>
      </p:sp>
      <p:sp>
        <p:nvSpPr>
          <p:cNvPr id="6" name="Нижний колонтитул 5">
            <a:extLst>
              <a:ext uri="{FF2B5EF4-FFF2-40B4-BE49-F238E27FC236}">
                <a16:creationId xmlns:a16="http://schemas.microsoft.com/office/drawing/2014/main" id="{D81DD2B9-7EB4-46B1-AC56-A61EB06048FD}"/>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F155F175-31BE-41E2-BD38-0A2CAA23B6A4}"/>
              </a:ext>
            </a:extLst>
          </p:cNvPr>
          <p:cNvSpPr>
            <a:spLocks noGrp="1"/>
          </p:cNvSpPr>
          <p:nvPr>
            <p:ph type="sldNum" sz="quarter" idx="12"/>
          </p:nvPr>
        </p:nvSpPr>
        <p:spPr/>
        <p:txBody>
          <a:bodyPr/>
          <a:lstStyle/>
          <a:p>
            <a:fld id="{BF617EFB-F0E3-43D6-866B-50AAD39DDE9A}" type="slidenum">
              <a:rPr lang="uk-UA" smtClean="0"/>
              <a:t>‹#›</a:t>
            </a:fld>
            <a:endParaRPr lang="uk-UA"/>
          </a:p>
        </p:txBody>
      </p:sp>
    </p:spTree>
    <p:extLst>
      <p:ext uri="{BB962C8B-B14F-4D97-AF65-F5344CB8AC3E}">
        <p14:creationId xmlns:p14="http://schemas.microsoft.com/office/powerpoint/2010/main" val="3641820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1E2616-279B-4D9B-AAC7-07E03C4DAF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a16="http://schemas.microsoft.com/office/drawing/2014/main" id="{DDB15B27-A8A1-4C50-B947-128D4E5687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800CDBB1-9F61-4AAE-9227-2C546F8584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C68F-D48E-416C-AB56-6D8B8766332C}" type="datetimeFigureOut">
              <a:rPr lang="uk-UA" smtClean="0"/>
              <a:t>02.11.2021</a:t>
            </a:fld>
            <a:endParaRPr lang="uk-UA"/>
          </a:p>
        </p:txBody>
      </p:sp>
      <p:sp>
        <p:nvSpPr>
          <p:cNvPr id="5" name="Нижний колонтитул 4">
            <a:extLst>
              <a:ext uri="{FF2B5EF4-FFF2-40B4-BE49-F238E27FC236}">
                <a16:creationId xmlns:a16="http://schemas.microsoft.com/office/drawing/2014/main" id="{9A300C5A-360F-44D3-A22C-4040649218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a:extLst>
              <a:ext uri="{FF2B5EF4-FFF2-40B4-BE49-F238E27FC236}">
                <a16:creationId xmlns:a16="http://schemas.microsoft.com/office/drawing/2014/main" id="{9A31EEDA-1817-43C7-A418-46A06485F5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617EFB-F0E3-43D6-866B-50AAD39DDE9A}" type="slidenum">
              <a:rPr lang="uk-UA" smtClean="0"/>
              <a:t>‹#›</a:t>
            </a:fld>
            <a:endParaRPr lang="uk-UA"/>
          </a:p>
        </p:txBody>
      </p:sp>
    </p:spTree>
    <p:extLst>
      <p:ext uri="{BB962C8B-B14F-4D97-AF65-F5344CB8AC3E}">
        <p14:creationId xmlns:p14="http://schemas.microsoft.com/office/powerpoint/2010/main" val="3301775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4EEFD3E-3AF3-47E3-8D5C-839161DA313A}"/>
              </a:ext>
            </a:extLst>
          </p:cNvPr>
          <p:cNvPicPr>
            <a:picLocks noChangeAspect="1"/>
          </p:cNvPicPr>
          <p:nvPr/>
        </p:nvPicPr>
        <p:blipFill rotWithShape="1">
          <a:blip r:embed="rId2"/>
          <a:srcRect t="1108" r="-1" b="-1"/>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B30409D3-7345-4ED3-9934-5937BBDDB5FE}"/>
              </a:ext>
            </a:extLst>
          </p:cNvPr>
          <p:cNvSpPr>
            <a:spLocks noGrp="1"/>
          </p:cNvSpPr>
          <p:nvPr>
            <p:ph type="ctrTitle"/>
          </p:nvPr>
        </p:nvSpPr>
        <p:spPr>
          <a:xfrm>
            <a:off x="477981" y="1122363"/>
            <a:ext cx="4023360" cy="3204134"/>
          </a:xfrm>
        </p:spPr>
        <p:txBody>
          <a:bodyPr anchor="b">
            <a:normAutofit fontScale="90000"/>
          </a:bodyPr>
          <a:lstStyle/>
          <a:p>
            <a:pPr algn="l"/>
            <a:r>
              <a:rPr lang="uk-UA" sz="4800" dirty="0"/>
              <a:t>Підприємництво у сфері надання транспортних послуг</a:t>
            </a:r>
          </a:p>
        </p:txBody>
      </p:sp>
      <p:sp>
        <p:nvSpPr>
          <p:cNvPr id="3" name="Подзаголовок 2">
            <a:extLst>
              <a:ext uri="{FF2B5EF4-FFF2-40B4-BE49-F238E27FC236}">
                <a16:creationId xmlns:a16="http://schemas.microsoft.com/office/drawing/2014/main" id="{A4C3C9FC-AE89-4B39-844C-26B671C07EE1}"/>
              </a:ext>
            </a:extLst>
          </p:cNvPr>
          <p:cNvSpPr>
            <a:spLocks noGrp="1"/>
          </p:cNvSpPr>
          <p:nvPr>
            <p:ph type="subTitle" idx="1"/>
          </p:nvPr>
        </p:nvSpPr>
        <p:spPr>
          <a:xfrm>
            <a:off x="477980" y="4872922"/>
            <a:ext cx="4023359" cy="1208141"/>
          </a:xfrm>
        </p:spPr>
        <p:txBody>
          <a:bodyPr>
            <a:normAutofit/>
          </a:bodyPr>
          <a:lstStyle/>
          <a:p>
            <a:pPr algn="l"/>
            <a:r>
              <a:rPr lang="uk-UA" sz="2000" dirty="0"/>
              <a:t>Лекція з навчальної дисципліни:</a:t>
            </a:r>
          </a:p>
          <a:p>
            <a:pPr algn="l"/>
            <a:r>
              <a:rPr lang="uk-UA" sz="2000" dirty="0"/>
              <a:t>«Підприємництво у сфері послуг»</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5438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06D7B0D-CD1A-4973-A990-75746978FFE0}"/>
              </a:ext>
            </a:extLst>
          </p:cNvPr>
          <p:cNvSpPr/>
          <p:nvPr/>
        </p:nvSpPr>
        <p:spPr>
          <a:xfrm>
            <a:off x="2155372" y="1800056"/>
            <a:ext cx="8251371" cy="2585323"/>
          </a:xfrm>
          <a:prstGeom prst="rect">
            <a:avLst/>
          </a:prstGeom>
        </p:spPr>
        <p:txBody>
          <a:bodyPr wrap="square">
            <a:spAutoFit/>
          </a:bodyPr>
          <a:lstStyle/>
          <a:p>
            <a:r>
              <a:rPr lang="ru-RU" dirty="0">
                <a:solidFill>
                  <a:srgbClr val="000000"/>
                </a:solidFill>
                <a:latin typeface="Times New Roman" panose="02020603050405020304" pitchFamily="18" charset="0"/>
              </a:rPr>
              <a:t>Структура транспортного комплексу </a:t>
            </a:r>
            <a:r>
              <a:rPr lang="ru-RU" dirty="0" err="1">
                <a:solidFill>
                  <a:srgbClr val="000000"/>
                </a:solidFill>
                <a:latin typeface="Times New Roman" panose="02020603050405020304" pitchFamily="18" charset="0"/>
              </a:rPr>
              <a:t>країни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формується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багатьох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факторів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найважливішими</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яких</a:t>
            </a:r>
            <a:r>
              <a:rPr lang="ru-RU" dirty="0">
                <a:solidFill>
                  <a:srgbClr val="000000"/>
                </a:solidFill>
                <a:latin typeface="Times New Roman" panose="02020603050405020304" pitchFamily="18" charset="0"/>
              </a:rPr>
              <a:t> є: </a:t>
            </a:r>
          </a:p>
          <a:p>
            <a:r>
              <a:rPr lang="uk-UA" dirty="0">
                <a:solidFill>
                  <a:srgbClr val="000000"/>
                </a:solidFill>
                <a:latin typeface="Times New Roman" panose="02020603050405020304" pitchFamily="18" charset="0"/>
              </a:rPr>
              <a:t>- науково-технічний прогрес;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плановані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темпи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розвитку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всього</a:t>
            </a:r>
            <a:r>
              <a:rPr lang="ru-RU" dirty="0">
                <a:solidFill>
                  <a:srgbClr val="000000"/>
                </a:solidFill>
                <a:latin typeface="Times New Roman" panose="02020603050405020304" pitchFamily="18" charset="0"/>
              </a:rPr>
              <a:t> транспорту і </a:t>
            </a:r>
            <a:r>
              <a:rPr lang="ru-RU" dirty="0" err="1">
                <a:solidFill>
                  <a:srgbClr val="000000"/>
                </a:solidFill>
                <a:latin typeface="Times New Roman" panose="02020603050405020304" pitchFamily="18" charset="0"/>
              </a:rPr>
              <a:t>окремих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його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галузей</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 концентрація, спеціалізація, кооперування і комбінування виробництва;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зростання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матеріального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добробуту</a:t>
            </a:r>
            <a:r>
              <a:rPr lang="ru-RU" dirty="0">
                <a:solidFill>
                  <a:srgbClr val="000000"/>
                </a:solidFill>
                <a:latin typeface="Times New Roman" panose="02020603050405020304" pitchFamily="18" charset="0"/>
              </a:rPr>
              <a:t> і культурного </a:t>
            </a:r>
            <a:r>
              <a:rPr lang="ru-RU" dirty="0" err="1">
                <a:solidFill>
                  <a:srgbClr val="000000"/>
                </a:solidFill>
                <a:latin typeface="Times New Roman" panose="02020603050405020304" pitchFamily="18" charset="0"/>
              </a:rPr>
              <a:t>рівня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населення</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суспільно-історичні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умови</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яких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відбувається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розвиток</a:t>
            </a:r>
            <a:r>
              <a:rPr lang="ru-RU" dirty="0">
                <a:solidFill>
                  <a:srgbClr val="000000"/>
                </a:solidFill>
                <a:latin typeface="Times New Roman" panose="02020603050405020304" pitchFamily="18" charset="0"/>
              </a:rPr>
              <a:t> транспорту; </a:t>
            </a:r>
          </a:p>
          <a:p>
            <a:r>
              <a:rPr lang="uk-UA" dirty="0">
                <a:solidFill>
                  <a:srgbClr val="000000"/>
                </a:solidFill>
                <a:latin typeface="Times New Roman" panose="02020603050405020304" pitchFamily="18" charset="0"/>
              </a:rPr>
              <a:t>- міжнародний поділ праці;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зміцнення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позицій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України</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світовому</a:t>
            </a:r>
            <a:r>
              <a:rPr lang="ru-RU" dirty="0">
                <a:solidFill>
                  <a:srgbClr val="000000"/>
                </a:solidFill>
                <a:latin typeface="Times New Roman" panose="02020603050405020304" pitchFamily="18" charset="0"/>
              </a:rPr>
              <a:t> ринку. </a:t>
            </a:r>
            <a:endParaRPr lang="uk-UA" dirty="0"/>
          </a:p>
        </p:txBody>
      </p:sp>
    </p:spTree>
    <p:extLst>
      <p:ext uri="{BB962C8B-B14F-4D97-AF65-F5344CB8AC3E}">
        <p14:creationId xmlns:p14="http://schemas.microsoft.com/office/powerpoint/2010/main" val="3829354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34DA8DF-9B74-47B3-9D97-CF368F8A087C}"/>
              </a:ext>
            </a:extLst>
          </p:cNvPr>
          <p:cNvSpPr/>
          <p:nvPr/>
        </p:nvSpPr>
        <p:spPr>
          <a:xfrm>
            <a:off x="1894114" y="1983939"/>
            <a:ext cx="8229600" cy="2308324"/>
          </a:xfrm>
          <a:prstGeom prst="rect">
            <a:avLst/>
          </a:prstGeom>
        </p:spPr>
        <p:txBody>
          <a:bodyPr wrap="square">
            <a:spAutoFit/>
          </a:bodyPr>
          <a:lstStyle/>
          <a:p>
            <a:r>
              <a:rPr lang="ru-RU" dirty="0">
                <a:solidFill>
                  <a:srgbClr val="000000"/>
                </a:solidFill>
                <a:latin typeface="Times New Roman" panose="02020603050405020304" pitchFamily="18" charset="0"/>
              </a:rPr>
              <a:t>В основу </a:t>
            </a:r>
            <a:r>
              <a:rPr lang="ru-RU" dirty="0" err="1">
                <a:solidFill>
                  <a:srgbClr val="000000"/>
                </a:solidFill>
                <a:latin typeface="Times New Roman" panose="02020603050405020304" pitchFamily="18" charset="0"/>
              </a:rPr>
              <a:t>класифікації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галузей</a:t>
            </a:r>
            <a:r>
              <a:rPr lang="ru-RU" dirty="0">
                <a:solidFill>
                  <a:srgbClr val="000000"/>
                </a:solidFill>
                <a:latin typeface="Times New Roman" panose="02020603050405020304" pitchFamily="18" charset="0"/>
              </a:rPr>
              <a:t> транспорту </a:t>
            </a:r>
            <a:r>
              <a:rPr lang="ru-RU" dirty="0" err="1">
                <a:solidFill>
                  <a:srgbClr val="000000"/>
                </a:solidFill>
                <a:latin typeface="Times New Roman" panose="02020603050405020304" pitchFamily="18" charset="0"/>
              </a:rPr>
              <a:t>покладено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принципи</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 економічне призначення наданої послуги; </a:t>
            </a:r>
          </a:p>
          <a:p>
            <a:r>
              <a:rPr lang="ru-RU" dirty="0">
                <a:solidFill>
                  <a:srgbClr val="000000"/>
                </a:solidFill>
                <a:latin typeface="Times New Roman" panose="02020603050405020304" pitchFamily="18" charset="0"/>
              </a:rPr>
              <a:t>• характер </a:t>
            </a:r>
            <a:r>
              <a:rPr lang="ru-RU" dirty="0" err="1">
                <a:solidFill>
                  <a:srgbClr val="000000"/>
                </a:solidFill>
                <a:latin typeface="Times New Roman" panose="02020603050405020304" pitchFamily="18" charset="0"/>
              </a:rPr>
              <a:t>функціонування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продукції</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процесі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виробництва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характер </a:t>
            </a:r>
            <a:r>
              <a:rPr lang="ru-RU" dirty="0" err="1">
                <a:solidFill>
                  <a:srgbClr val="000000"/>
                </a:solidFill>
                <a:latin typeface="Times New Roman" panose="02020603050405020304" pitchFamily="18" charset="0"/>
              </a:rPr>
              <a:t>впливу</a:t>
            </a:r>
            <a:r>
              <a:rPr lang="ru-RU" dirty="0">
                <a:solidFill>
                  <a:srgbClr val="000000"/>
                </a:solidFill>
                <a:latin typeface="Times New Roman" panose="02020603050405020304" pitchFamily="18" charset="0"/>
              </a:rPr>
              <a:t> на предмет </a:t>
            </a:r>
            <a:r>
              <a:rPr lang="ru-RU" dirty="0" err="1">
                <a:solidFill>
                  <a:srgbClr val="000000"/>
                </a:solidFill>
                <a:latin typeface="Times New Roman" panose="02020603050405020304" pitchFamily="18" charset="0"/>
              </a:rPr>
              <a:t>праці</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ін</a:t>
            </a:r>
            <a:r>
              <a:rPr lang="ru-RU" dirty="0">
                <a:solidFill>
                  <a:srgbClr val="000000"/>
                </a:solidFill>
                <a:latin typeface="Times New Roman" panose="02020603050405020304" pitchFamily="18" charset="0"/>
              </a:rPr>
              <a:t>. </a:t>
            </a:r>
          </a:p>
          <a:p>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Найбільш важливим принципом класифікації галузей є економічне призначення наданої послуги. Відповідно до цього весь транспорт ділиться на зовнішній і внутрішній. </a:t>
            </a:r>
            <a:endParaRPr lang="uk-UA" dirty="0"/>
          </a:p>
        </p:txBody>
      </p:sp>
    </p:spTree>
    <p:extLst>
      <p:ext uri="{BB962C8B-B14F-4D97-AF65-F5344CB8AC3E}">
        <p14:creationId xmlns:p14="http://schemas.microsoft.com/office/powerpoint/2010/main" val="1977269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5C7A013-F1FB-45A9-B70A-4F06610CEEE1}"/>
              </a:ext>
            </a:extLst>
          </p:cNvPr>
          <p:cNvSpPr/>
          <p:nvPr/>
        </p:nvSpPr>
        <p:spPr>
          <a:xfrm>
            <a:off x="1355271" y="2690336"/>
            <a:ext cx="9481457" cy="1477328"/>
          </a:xfrm>
          <a:prstGeom prst="rect">
            <a:avLst/>
          </a:prstGeom>
        </p:spPr>
        <p:txBody>
          <a:bodyPr wrap="square">
            <a:spAutoFit/>
          </a:bodyPr>
          <a:lstStyle/>
          <a:p>
            <a:r>
              <a:rPr lang="uk-UA" dirty="0">
                <a:solidFill>
                  <a:srgbClr val="000000"/>
                </a:solidFill>
                <a:latin typeface="Times New Roman" panose="02020603050405020304" pitchFamily="18" charset="0"/>
              </a:rPr>
              <a:t>У процесі матеріального виробництва транспорт задовольняє потреби в перевезеннях різного типу: внутрішньовиробничих, міжгалузевих, всередині регіону, міжрегіональних, перевезеннях працівників і т. д. </a:t>
            </a:r>
          </a:p>
          <a:p>
            <a:r>
              <a:rPr lang="ru-RU" dirty="0">
                <a:solidFill>
                  <a:srgbClr val="000000"/>
                </a:solidFill>
                <a:latin typeface="Times New Roman" panose="02020603050405020304" pitchFamily="18" charset="0"/>
              </a:rPr>
              <a:t>Транспорт є комплексною </a:t>
            </a:r>
            <a:r>
              <a:rPr lang="ru-RU" dirty="0" err="1">
                <a:solidFill>
                  <a:srgbClr val="000000"/>
                </a:solidFill>
                <a:latin typeface="Times New Roman" panose="02020603050405020304" pitchFamily="18" charset="0"/>
              </a:rPr>
              <a:t>галуззю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інфраструктури</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якої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входять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види</a:t>
            </a:r>
            <a:r>
              <a:rPr lang="ru-RU" dirty="0">
                <a:solidFill>
                  <a:srgbClr val="000000"/>
                </a:solidFill>
                <a:latin typeface="Times New Roman" panose="02020603050405020304" pitchFamily="18" charset="0"/>
              </a:rPr>
              <a:t> транспорту: </a:t>
            </a:r>
            <a:r>
              <a:rPr lang="ru-RU" dirty="0" err="1">
                <a:solidFill>
                  <a:srgbClr val="000000"/>
                </a:solidFill>
                <a:latin typeface="Times New Roman" panose="02020603050405020304" pitchFamily="18" charset="0"/>
              </a:rPr>
              <a:t>залізничний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річковий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морський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автомобільний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повітряний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трубопровідний</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ін</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1506098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20A1404-3D64-43DE-847C-1F98686F7BE8}"/>
              </a:ext>
            </a:extLst>
          </p:cNvPr>
          <p:cNvSpPr/>
          <p:nvPr/>
        </p:nvSpPr>
        <p:spPr>
          <a:xfrm>
            <a:off x="2215243" y="1870226"/>
            <a:ext cx="7761514" cy="2585323"/>
          </a:xfrm>
          <a:prstGeom prst="rect">
            <a:avLst/>
          </a:prstGeom>
        </p:spPr>
        <p:txBody>
          <a:bodyPr wrap="square">
            <a:spAutoFit/>
          </a:bodyPr>
          <a:lstStyle/>
          <a:p>
            <a:r>
              <a:rPr lang="ru-RU" b="1" dirty="0" err="1">
                <a:solidFill>
                  <a:srgbClr val="000000"/>
                </a:solidFill>
                <a:latin typeface="Times New Roman" panose="02020603050405020304" pitchFamily="18" charset="0"/>
              </a:rPr>
              <a:t>Види</a:t>
            </a:r>
            <a:r>
              <a:rPr lang="ru-RU" b="1" dirty="0">
                <a:solidFill>
                  <a:srgbClr val="000000"/>
                </a:solidFill>
                <a:latin typeface="Times New Roman" panose="02020603050405020304" pitchFamily="18" charset="0"/>
              </a:rPr>
              <a:t> транспорту </a:t>
            </a:r>
            <a:r>
              <a:rPr lang="ru-RU" b="1" dirty="0" err="1">
                <a:solidFill>
                  <a:srgbClr val="000000"/>
                </a:solidFill>
                <a:latin typeface="Times New Roman" panose="02020603050405020304" pitchFamily="18" charset="0"/>
              </a:rPr>
              <a:t>поділяють</a:t>
            </a:r>
            <a:r>
              <a:rPr lang="ru-RU" b="1" dirty="0">
                <a:solidFill>
                  <a:srgbClr val="000000"/>
                </a:solidFill>
                <a:latin typeface="Times New Roman" panose="02020603050405020304" pitchFamily="18" charset="0"/>
              </a:rPr>
              <a:t> 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водний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морський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річковий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наземний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залізничний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автомобільний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трубопровідний</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повітряний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Всі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види</a:t>
            </a:r>
            <a:r>
              <a:rPr lang="ru-RU" dirty="0">
                <a:solidFill>
                  <a:srgbClr val="000000"/>
                </a:solidFill>
                <a:latin typeface="Times New Roman" panose="02020603050405020304" pitchFamily="18" charset="0"/>
              </a:rPr>
              <a:t> транспорту, </a:t>
            </a:r>
            <a:r>
              <a:rPr lang="ru-RU" dirty="0" err="1">
                <a:solidFill>
                  <a:srgbClr val="000000"/>
                </a:solidFill>
                <a:latin typeface="Times New Roman" panose="02020603050405020304" pitchFamily="18" charset="0"/>
              </a:rPr>
              <a:t>крім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трубопровідного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використовуються</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перевезення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вантажів</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пасажирів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види</a:t>
            </a:r>
            <a:r>
              <a:rPr lang="ru-RU" dirty="0">
                <a:solidFill>
                  <a:srgbClr val="000000"/>
                </a:solidFill>
                <a:latin typeface="Times New Roman" panose="02020603050405020304" pitchFamily="18" charset="0"/>
              </a:rPr>
              <a:t> транспорту </a:t>
            </a:r>
            <a:r>
              <a:rPr lang="ru-RU" dirty="0" err="1">
                <a:solidFill>
                  <a:srgbClr val="000000"/>
                </a:solidFill>
                <a:latin typeface="Times New Roman" panose="02020603050405020304" pitchFamily="18" charset="0"/>
              </a:rPr>
              <a:t>відносяться</a:t>
            </a:r>
            <a:r>
              <a:rPr lang="ru-RU" dirty="0">
                <a:solidFill>
                  <a:srgbClr val="000000"/>
                </a:solidFill>
                <a:latin typeface="Times New Roman" panose="02020603050405020304" pitchFamily="18" charset="0"/>
              </a:rPr>
              <a:t> до </a:t>
            </a:r>
            <a:r>
              <a:rPr lang="ru-RU" i="1" dirty="0" err="1">
                <a:solidFill>
                  <a:srgbClr val="000000"/>
                </a:solidFill>
                <a:latin typeface="Times New Roman" panose="02020603050405020304" pitchFamily="18" charset="0"/>
              </a:rPr>
              <a:t>традиційних</a:t>
            </a:r>
            <a:r>
              <a:rPr lang="ru-RU"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Нетрадиційні</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види</a:t>
            </a:r>
            <a:r>
              <a:rPr lang="ru-RU" dirty="0">
                <a:solidFill>
                  <a:srgbClr val="000000"/>
                </a:solidFill>
                <a:latin typeface="Times New Roman" panose="02020603050405020304" pitchFamily="18" charset="0"/>
              </a:rPr>
              <a:t> транспорту </a:t>
            </a:r>
            <a:r>
              <a:rPr lang="ru-RU" dirty="0" err="1">
                <a:solidFill>
                  <a:srgbClr val="000000"/>
                </a:solidFill>
                <a:latin typeface="Times New Roman" panose="02020603050405020304" pitchFamily="18" charset="0"/>
              </a:rPr>
              <a:t>включають</a:t>
            </a:r>
            <a:r>
              <a:rPr lang="ru-RU" dirty="0">
                <a:solidFill>
                  <a:srgbClr val="000000"/>
                </a:solidFill>
                <a:latin typeface="Times New Roman" panose="02020603050405020304" pitchFamily="18" charset="0"/>
              </a:rPr>
              <a:t> в себе: </a:t>
            </a:r>
            <a:r>
              <a:rPr lang="ru-RU" dirty="0" err="1">
                <a:solidFill>
                  <a:srgbClr val="000000"/>
                </a:solidFill>
                <a:latin typeface="Times New Roman" panose="02020603050405020304" pitchFamily="18" charset="0"/>
              </a:rPr>
              <a:t>пульпопроводи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навалювальний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подрібнюють</a:t>
            </a:r>
            <a:r>
              <a:rPr lang="ru-RU" dirty="0">
                <a:solidFill>
                  <a:srgbClr val="000000"/>
                </a:solidFill>
                <a:latin typeface="Times New Roman" panose="02020603050405020304" pitchFamily="18" charset="0"/>
              </a:rPr>
              <a:t> і разом з водою </a:t>
            </a:r>
            <a:r>
              <a:rPr lang="ru-RU" dirty="0" err="1">
                <a:solidFill>
                  <a:srgbClr val="000000"/>
                </a:solidFill>
                <a:latin typeface="Times New Roman" panose="02020603050405020304" pitchFamily="18" charset="0"/>
              </a:rPr>
              <a:t>перекачують</a:t>
            </a:r>
            <a:r>
              <a:rPr lang="ru-RU" dirty="0">
                <a:solidFill>
                  <a:srgbClr val="000000"/>
                </a:solidFill>
                <a:latin typeface="Times New Roman" panose="02020603050405020304" pitchFamily="18" charset="0"/>
              </a:rPr>
              <a:t> по трубах), пневмотранспорт, транспорт на </a:t>
            </a:r>
            <a:r>
              <a:rPr lang="ru-RU" dirty="0" err="1">
                <a:solidFill>
                  <a:srgbClr val="000000"/>
                </a:solidFill>
                <a:latin typeface="Times New Roman" panose="02020603050405020304" pitchFamily="18" charset="0"/>
              </a:rPr>
              <a:t>магнітній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подушці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У кожного виду транспорту є своя </a:t>
            </a:r>
            <a:r>
              <a:rPr lang="ru-RU" dirty="0" err="1">
                <a:solidFill>
                  <a:srgbClr val="000000"/>
                </a:solidFill>
                <a:latin typeface="Times New Roman" panose="02020603050405020304" pitchFamily="18" charset="0"/>
              </a:rPr>
              <a:t>специфіка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щодо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його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використання</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перевезень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вантажів</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780984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960245D-CAA2-46FC-A1FA-229537CCC28E}"/>
              </a:ext>
            </a:extLst>
          </p:cNvPr>
          <p:cNvSpPr/>
          <p:nvPr/>
        </p:nvSpPr>
        <p:spPr>
          <a:xfrm>
            <a:off x="1453242" y="2274838"/>
            <a:ext cx="9285516" cy="2308324"/>
          </a:xfrm>
          <a:prstGeom prst="rect">
            <a:avLst/>
          </a:prstGeom>
        </p:spPr>
        <p:txBody>
          <a:bodyPr wrap="square">
            <a:spAutoFit/>
          </a:bodyPr>
          <a:lstStyle/>
          <a:p>
            <a:r>
              <a:rPr lang="ru-RU" b="1" dirty="0" err="1">
                <a:solidFill>
                  <a:srgbClr val="000000"/>
                </a:solidFill>
                <a:latin typeface="Times New Roman" panose="02020603050405020304" pitchFamily="18" charset="0"/>
              </a:rPr>
              <a:t>Морський</a:t>
            </a:r>
            <a:r>
              <a:rPr lang="ru-RU" b="1" dirty="0">
                <a:solidFill>
                  <a:srgbClr val="000000"/>
                </a:solidFill>
                <a:latin typeface="Times New Roman" panose="02020603050405020304" pitchFamily="18" charset="0"/>
              </a:rPr>
              <a:t> транспорт. </a:t>
            </a:r>
            <a:r>
              <a:rPr lang="ru-RU" i="1" dirty="0" err="1">
                <a:solidFill>
                  <a:srgbClr val="000000"/>
                </a:solidFill>
                <a:latin typeface="Times New Roman" panose="02020603050405020304" pitchFamily="18" charset="0"/>
              </a:rPr>
              <a:t>Переваги</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низькі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тарифи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висока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продуктивність</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рахунок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великої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вантажопідйомності</a:t>
            </a:r>
            <a:r>
              <a:rPr lang="ru-RU" dirty="0">
                <a:solidFill>
                  <a:srgbClr val="000000"/>
                </a:solidFill>
                <a:latin typeface="Times New Roman" panose="02020603050405020304" pitchFamily="18" charset="0"/>
              </a:rPr>
              <a:t> суден); </a:t>
            </a:r>
            <a:r>
              <a:rPr lang="ru-RU" dirty="0" err="1">
                <a:solidFill>
                  <a:srgbClr val="000000"/>
                </a:solidFill>
                <a:latin typeface="Times New Roman" panose="02020603050405020304" pitchFamily="18" charset="0"/>
              </a:rPr>
              <a:t>безперервність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роботи</a:t>
            </a:r>
            <a:r>
              <a:rPr lang="ru-RU" dirty="0">
                <a:solidFill>
                  <a:srgbClr val="000000"/>
                </a:solidFill>
                <a:latin typeface="Times New Roman" panose="02020603050405020304" pitchFamily="18" charset="0"/>
              </a:rPr>
              <a:t> (24 </a:t>
            </a:r>
            <a:r>
              <a:rPr lang="ru-RU" dirty="0" err="1">
                <a:solidFill>
                  <a:srgbClr val="000000"/>
                </a:solidFill>
                <a:latin typeface="Times New Roman" panose="02020603050405020304" pitchFamily="18" charset="0"/>
              </a:rPr>
              <a:t>години</a:t>
            </a:r>
            <a:r>
              <a:rPr lang="ru-RU" dirty="0">
                <a:solidFill>
                  <a:srgbClr val="000000"/>
                </a:solidFill>
                <a:latin typeface="Times New Roman" panose="02020603050405020304" pitchFamily="18" charset="0"/>
              </a:rPr>
              <a:t> на добу); </a:t>
            </a:r>
            <a:r>
              <a:rPr lang="ru-RU" dirty="0" err="1">
                <a:solidFill>
                  <a:srgbClr val="000000"/>
                </a:solidFill>
                <a:latin typeface="Times New Roman" panose="02020603050405020304" pitchFamily="18" charset="0"/>
              </a:rPr>
              <a:t>незначна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залежність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погодних</a:t>
            </a:r>
            <a:r>
              <a:rPr lang="ru-RU" dirty="0">
                <a:solidFill>
                  <a:srgbClr val="000000"/>
                </a:solidFill>
                <a:latin typeface="Times New Roman" panose="02020603050405020304" pitchFamily="18" charset="0"/>
              </a:rPr>
              <a:t> умов; </a:t>
            </a:r>
            <a:r>
              <a:rPr lang="ru-RU" dirty="0" err="1">
                <a:solidFill>
                  <a:srgbClr val="000000"/>
                </a:solidFill>
                <a:latin typeface="Times New Roman" panose="02020603050405020304" pitchFamily="18" charset="0"/>
              </a:rPr>
              <a:t>мобільність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попиту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морські</a:t>
            </a:r>
            <a:r>
              <a:rPr lang="ru-RU" dirty="0">
                <a:solidFill>
                  <a:srgbClr val="000000"/>
                </a:solidFill>
                <a:latin typeface="Times New Roman" panose="02020603050405020304" pitchFamily="18" charset="0"/>
              </a:rPr>
              <a:t> судна </a:t>
            </a:r>
            <a:r>
              <a:rPr lang="ru-RU" dirty="0" err="1">
                <a:solidFill>
                  <a:srgbClr val="000000"/>
                </a:solidFill>
                <a:latin typeface="Times New Roman" panose="02020603050405020304" pitchFamily="18" charset="0"/>
              </a:rPr>
              <a:t>можна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направити</a:t>
            </a:r>
            <a:r>
              <a:rPr lang="ru-RU" dirty="0">
                <a:solidFill>
                  <a:srgbClr val="000000"/>
                </a:solidFill>
                <a:latin typeface="Times New Roman" panose="02020603050405020304" pitchFamily="18" charset="0"/>
              </a:rPr>
              <a:t> в будь-яку точку </a:t>
            </a:r>
            <a:r>
              <a:rPr lang="ru-RU" dirty="0" err="1">
                <a:solidFill>
                  <a:srgbClr val="000000"/>
                </a:solidFill>
                <a:latin typeface="Times New Roman" panose="02020603050405020304" pitchFamily="18" charset="0"/>
              </a:rPr>
              <a:t>світу</a:t>
            </a:r>
            <a:r>
              <a:rPr lang="ru-RU" dirty="0">
                <a:solidFill>
                  <a:srgbClr val="000000"/>
                </a:solidFill>
                <a:latin typeface="Times New Roman" panose="02020603050405020304" pitchFamily="18" charset="0"/>
              </a:rPr>
              <a:t>); практично </a:t>
            </a:r>
            <a:r>
              <a:rPr lang="ru-RU" dirty="0" err="1">
                <a:solidFill>
                  <a:srgbClr val="000000"/>
                </a:solidFill>
                <a:latin typeface="Times New Roman" panose="02020603050405020304" pitchFamily="18" charset="0"/>
              </a:rPr>
              <a:t>необмежена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пропускна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здатність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морських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шляхів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сполучення</a:t>
            </a:r>
            <a:r>
              <a:rPr lang="ru-RU" dirty="0">
                <a:solidFill>
                  <a:srgbClr val="000000"/>
                </a:solidFill>
                <a:latin typeface="Times New Roman" panose="02020603050405020304" pitchFamily="18" charset="0"/>
              </a:rPr>
              <a:t>. </a:t>
            </a:r>
          </a:p>
          <a:p>
            <a:r>
              <a:rPr lang="uk-UA" i="1" dirty="0">
                <a:solidFill>
                  <a:srgbClr val="000000"/>
                </a:solidFill>
                <a:latin typeface="Times New Roman" panose="02020603050405020304" pitchFamily="18" charset="0"/>
              </a:rPr>
              <a:t>Недоліки: </a:t>
            </a:r>
            <a:r>
              <a:rPr lang="uk-UA" dirty="0">
                <a:solidFill>
                  <a:srgbClr val="000000"/>
                </a:solidFill>
                <a:latin typeface="Times New Roman" panose="02020603050405020304" pitchFamily="18" charset="0"/>
              </a:rPr>
              <a:t>відносно низька швидкість (для вантажних суден 18…20 вузлів); порівняно невелика частота руху (можуть перевозити тільки велику кількість вантажу і все одразу); необхідність ретельної упаковки вантажів. </a:t>
            </a:r>
            <a:endParaRPr lang="uk-UA" dirty="0"/>
          </a:p>
        </p:txBody>
      </p:sp>
    </p:spTree>
    <p:extLst>
      <p:ext uri="{BB962C8B-B14F-4D97-AF65-F5344CB8AC3E}">
        <p14:creationId xmlns:p14="http://schemas.microsoft.com/office/powerpoint/2010/main" val="3077799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70C66A3-93D6-4A71-87AE-A4F291FA4536}"/>
              </a:ext>
            </a:extLst>
          </p:cNvPr>
          <p:cNvSpPr/>
          <p:nvPr/>
        </p:nvSpPr>
        <p:spPr>
          <a:xfrm>
            <a:off x="1861457" y="1720840"/>
            <a:ext cx="8436429" cy="2585323"/>
          </a:xfrm>
          <a:prstGeom prst="rect">
            <a:avLst/>
          </a:prstGeom>
        </p:spPr>
        <p:txBody>
          <a:bodyPr wrap="square">
            <a:spAutoFit/>
          </a:bodyPr>
          <a:lstStyle/>
          <a:p>
            <a:r>
              <a:rPr lang="uk-UA" b="1" dirty="0">
                <a:solidFill>
                  <a:srgbClr val="000000"/>
                </a:solidFill>
                <a:latin typeface="Times New Roman" panose="02020603050405020304" pitchFamily="18" charset="0"/>
              </a:rPr>
              <a:t>Залізно-дорожній транспорт. </a:t>
            </a:r>
            <a:r>
              <a:rPr lang="uk-UA" i="1" dirty="0">
                <a:solidFill>
                  <a:srgbClr val="000000"/>
                </a:solidFill>
                <a:latin typeface="Times New Roman" panose="02020603050405020304" pitchFamily="18" charset="0"/>
              </a:rPr>
              <a:t>Переваги: </a:t>
            </a:r>
            <a:r>
              <a:rPr lang="uk-UA" dirty="0">
                <a:solidFill>
                  <a:srgbClr val="000000"/>
                </a:solidFill>
                <a:latin typeface="Times New Roman" panose="02020603050405020304" pitchFamily="18" charset="0"/>
              </a:rPr>
              <a:t>швидка доставка на великі відстані; незалежність від кліматичних умов; велика вантажопідйомність (3…4 тис. т – один склад); порівняно низькі тарифи; при наявності під’їзних шляхів у вантажоодержувача виникають додаткові зручності (можливо організувати доставку «від дверей до дверей»); здатність перевозити найширший асортимент різних вантажів. </a:t>
            </a:r>
          </a:p>
          <a:p>
            <a:r>
              <a:rPr lang="uk-UA" i="1" dirty="0">
                <a:solidFill>
                  <a:srgbClr val="000000"/>
                </a:solidFill>
                <a:latin typeface="Times New Roman" panose="02020603050405020304" pitchFamily="18" charset="0"/>
              </a:rPr>
              <a:t>Недоліки: </a:t>
            </a:r>
            <a:r>
              <a:rPr lang="uk-UA" dirty="0">
                <a:solidFill>
                  <a:srgbClr val="000000"/>
                </a:solidFill>
                <a:latin typeface="Times New Roman" panose="02020603050405020304" pitchFamily="18" charset="0"/>
              </a:rPr>
              <a:t>наявність перевалки вантажів (пересортовування вагонів); міцної упаковки; сприятливі умови для розкрадання; залежність від географічного розташування з/д шляхів; необхідність переформування складів у дорозі. </a:t>
            </a:r>
            <a:endParaRPr lang="uk-UA" dirty="0"/>
          </a:p>
        </p:txBody>
      </p:sp>
    </p:spTree>
    <p:extLst>
      <p:ext uri="{BB962C8B-B14F-4D97-AF65-F5344CB8AC3E}">
        <p14:creationId xmlns:p14="http://schemas.microsoft.com/office/powerpoint/2010/main" val="673232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656E079-703E-4006-97DE-E8F7CF497C95}"/>
              </a:ext>
            </a:extLst>
          </p:cNvPr>
          <p:cNvSpPr/>
          <p:nvPr/>
        </p:nvSpPr>
        <p:spPr>
          <a:xfrm>
            <a:off x="2046514" y="2136339"/>
            <a:ext cx="8316686" cy="2031325"/>
          </a:xfrm>
          <a:prstGeom prst="rect">
            <a:avLst/>
          </a:prstGeom>
        </p:spPr>
        <p:txBody>
          <a:bodyPr wrap="square">
            <a:spAutoFit/>
          </a:bodyPr>
          <a:lstStyle/>
          <a:p>
            <a:r>
              <a:rPr lang="uk-UA" b="1" dirty="0">
                <a:solidFill>
                  <a:srgbClr val="000000"/>
                </a:solidFill>
                <a:latin typeface="Times New Roman" panose="02020603050405020304" pitchFamily="18" charset="0"/>
              </a:rPr>
              <a:t>Автомобільний транспорт. </a:t>
            </a:r>
            <a:r>
              <a:rPr lang="uk-UA" i="1" dirty="0">
                <a:solidFill>
                  <a:srgbClr val="000000"/>
                </a:solidFill>
                <a:latin typeface="Times New Roman" panose="02020603050405020304" pitchFamily="18" charset="0"/>
              </a:rPr>
              <a:t>Переваги: </a:t>
            </a:r>
            <a:r>
              <a:rPr lang="uk-UA" dirty="0">
                <a:solidFill>
                  <a:srgbClr val="000000"/>
                </a:solidFill>
                <a:latin typeface="Times New Roman" panose="02020603050405020304" pitchFamily="18" charset="0"/>
              </a:rPr>
              <a:t>маневреність – можливість концентрації транспорту там, де потрібно; терміновість і регулярність доставки; можливість організації сучасних видів доставки (від «дверей до дверей»); велика схоронність вантажів; більша економічність при перевезенні на невеликі відстані; ритмічність відправок. </a:t>
            </a:r>
          </a:p>
          <a:p>
            <a:r>
              <a:rPr lang="uk-UA" i="1" dirty="0">
                <a:solidFill>
                  <a:srgbClr val="000000"/>
                </a:solidFill>
                <a:latin typeface="Times New Roman" panose="02020603050405020304" pitchFamily="18" charset="0"/>
              </a:rPr>
              <a:t>Недоліки: </a:t>
            </a:r>
            <a:r>
              <a:rPr lang="uk-UA" dirty="0">
                <a:solidFill>
                  <a:srgbClr val="000000"/>
                </a:solidFill>
                <a:latin typeface="Times New Roman" panose="02020603050405020304" pitchFamily="18" charset="0"/>
              </a:rPr>
              <a:t>залежність від дорожньої мережі; мала вантажопідйомність; відносно високі тарифи. </a:t>
            </a:r>
            <a:endParaRPr lang="uk-UA" dirty="0"/>
          </a:p>
        </p:txBody>
      </p:sp>
    </p:spTree>
    <p:extLst>
      <p:ext uri="{BB962C8B-B14F-4D97-AF65-F5344CB8AC3E}">
        <p14:creationId xmlns:p14="http://schemas.microsoft.com/office/powerpoint/2010/main" val="1839046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702B875-B711-4FB2-9A16-8AFB65CA4987}"/>
              </a:ext>
            </a:extLst>
          </p:cNvPr>
          <p:cNvSpPr/>
          <p:nvPr/>
        </p:nvSpPr>
        <p:spPr>
          <a:xfrm>
            <a:off x="1562100" y="1951672"/>
            <a:ext cx="9067800" cy="1477328"/>
          </a:xfrm>
          <a:prstGeom prst="rect">
            <a:avLst/>
          </a:prstGeom>
        </p:spPr>
        <p:txBody>
          <a:bodyPr wrap="square">
            <a:spAutoFit/>
          </a:bodyPr>
          <a:lstStyle/>
          <a:p>
            <a:r>
              <a:rPr lang="ru-RU" b="1" dirty="0" err="1">
                <a:solidFill>
                  <a:srgbClr val="000000"/>
                </a:solidFill>
                <a:latin typeface="Times New Roman" panose="02020603050405020304" pitchFamily="18" charset="0"/>
              </a:rPr>
              <a:t>Повітряний</a:t>
            </a:r>
            <a:r>
              <a:rPr lang="ru-RU" b="1" dirty="0">
                <a:solidFill>
                  <a:srgbClr val="000000"/>
                </a:solidFill>
                <a:latin typeface="Times New Roman" panose="02020603050405020304" pitchFamily="18" charset="0"/>
              </a:rPr>
              <a:t> транспорт. </a:t>
            </a:r>
            <a:r>
              <a:rPr lang="ru-RU" i="1" dirty="0" err="1">
                <a:solidFill>
                  <a:srgbClr val="000000"/>
                </a:solidFill>
                <a:latin typeface="Times New Roman" panose="02020603050405020304" pitchFamily="18" charset="0"/>
              </a:rPr>
              <a:t>Переваги</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висока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швидкість</a:t>
            </a:r>
            <a:r>
              <a:rPr lang="ru-RU" dirty="0">
                <a:solidFill>
                  <a:srgbClr val="000000"/>
                </a:solidFill>
                <a:latin typeface="Times New Roman" panose="02020603050405020304" pitchFamily="18" charset="0"/>
              </a:rPr>
              <a:t> доставки; </a:t>
            </a:r>
            <a:r>
              <a:rPr lang="ru-RU" dirty="0" err="1">
                <a:solidFill>
                  <a:srgbClr val="000000"/>
                </a:solidFill>
                <a:latin typeface="Times New Roman" panose="02020603050405020304" pitchFamily="18" charset="0"/>
              </a:rPr>
              <a:t>випрямлення</a:t>
            </a:r>
            <a:r>
              <a:rPr lang="ru-RU" dirty="0">
                <a:solidFill>
                  <a:srgbClr val="000000"/>
                </a:solidFill>
                <a:latin typeface="Times New Roman" panose="02020603050405020304" pitchFamily="18" charset="0"/>
              </a:rPr>
              <a:t> шляху; </a:t>
            </a:r>
            <a:r>
              <a:rPr lang="ru-RU" dirty="0" err="1">
                <a:solidFill>
                  <a:srgbClr val="000000"/>
                </a:solidFill>
                <a:latin typeface="Times New Roman" panose="02020603050405020304" pitchFamily="18" charset="0"/>
              </a:rPr>
              <a:t>високе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збереження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вантажу</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дорозі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найвищий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рівень</a:t>
            </a:r>
            <a:r>
              <a:rPr lang="ru-RU" dirty="0">
                <a:solidFill>
                  <a:srgbClr val="000000"/>
                </a:solidFill>
                <a:latin typeface="Times New Roman" panose="02020603050405020304" pitchFamily="18" charset="0"/>
              </a:rPr>
              <a:t> </a:t>
            </a:r>
            <a:r>
              <a:rPr lang="ru-RU" dirty="0" err="1">
                <a:latin typeface="Times New Roman" panose="02020603050405020304" pitchFamily="18" charset="0"/>
              </a:rPr>
              <a:t>сервісу</a:t>
            </a:r>
            <a:r>
              <a:rPr lang="ru-RU" dirty="0">
                <a:latin typeface="Times New Roman" panose="02020603050405020304" pitchFamily="18" charset="0"/>
              </a:rPr>
              <a:t>; </a:t>
            </a:r>
            <a:r>
              <a:rPr lang="ru-RU" dirty="0" err="1">
                <a:latin typeface="Times New Roman" panose="02020603050405020304" pitchFamily="18" charset="0"/>
              </a:rPr>
              <a:t>простіша</a:t>
            </a:r>
            <a:r>
              <a:rPr lang="ru-RU" dirty="0">
                <a:latin typeface="Times New Roman" panose="02020603050405020304" pitchFamily="18" charset="0"/>
              </a:rPr>
              <a:t> упаковка; </a:t>
            </a:r>
            <a:r>
              <a:rPr lang="ru-RU" dirty="0" err="1">
                <a:latin typeface="Times New Roman" panose="02020603050405020304" pitchFamily="18" charset="0"/>
              </a:rPr>
              <a:t>нижчі</a:t>
            </a:r>
            <a:r>
              <a:rPr lang="ru-RU" dirty="0">
                <a:latin typeface="Times New Roman" panose="02020603050405020304" pitchFamily="18" charset="0"/>
              </a:rPr>
              <a:t> </a:t>
            </a:r>
            <a:r>
              <a:rPr lang="ru-RU" dirty="0" err="1">
                <a:latin typeface="Times New Roman" panose="02020603050405020304" pitchFamily="18" charset="0"/>
              </a:rPr>
              <a:t>страхові</a:t>
            </a:r>
            <a:r>
              <a:rPr lang="ru-RU" dirty="0">
                <a:latin typeface="Times New Roman" panose="02020603050405020304" pitchFamily="18" charset="0"/>
              </a:rPr>
              <a:t> </a:t>
            </a:r>
            <a:r>
              <a:rPr lang="ru-RU" dirty="0" err="1">
                <a:latin typeface="Times New Roman" panose="02020603050405020304" pitchFamily="18" charset="0"/>
              </a:rPr>
              <a:t>витрати</a:t>
            </a:r>
            <a:r>
              <a:rPr lang="ru-RU" dirty="0">
                <a:latin typeface="Times New Roman" panose="02020603050405020304" pitchFamily="18" charset="0"/>
              </a:rPr>
              <a:t> (через </a:t>
            </a:r>
            <a:r>
              <a:rPr lang="ru-RU" dirty="0" err="1">
                <a:latin typeface="Times New Roman" panose="02020603050405020304" pitchFamily="18" charset="0"/>
              </a:rPr>
              <a:t>мінімальний</a:t>
            </a:r>
            <a:r>
              <a:rPr lang="ru-RU" dirty="0">
                <a:latin typeface="Times New Roman" panose="02020603050405020304" pitchFamily="18" charset="0"/>
              </a:rPr>
              <a:t> час </a:t>
            </a:r>
            <a:r>
              <a:rPr lang="ru-RU" dirty="0" err="1">
                <a:latin typeface="Times New Roman" panose="02020603050405020304" pitchFamily="18" charset="0"/>
              </a:rPr>
              <a:t>перевезення</a:t>
            </a:r>
            <a:r>
              <a:rPr lang="ru-RU" dirty="0">
                <a:latin typeface="Times New Roman" panose="02020603050405020304" pitchFamily="18" charset="0"/>
              </a:rPr>
              <a:t>). </a:t>
            </a:r>
          </a:p>
          <a:p>
            <a:r>
              <a:rPr lang="uk-UA" i="1" dirty="0">
                <a:latin typeface="Times New Roman" panose="02020603050405020304" pitchFamily="18" charset="0"/>
              </a:rPr>
              <a:t>Недоліки: </a:t>
            </a:r>
            <a:r>
              <a:rPr lang="uk-UA" dirty="0">
                <a:latin typeface="Times New Roman" panose="02020603050405020304" pitchFamily="18" charset="0"/>
              </a:rPr>
              <a:t>високі вантажні тарифи; залежність від погодних умов; обмеження за розміром і вагою; залежність від наземних служб; віддаленість аеропортів від підприємств. </a:t>
            </a:r>
            <a:endParaRPr lang="uk-UA" dirty="0"/>
          </a:p>
        </p:txBody>
      </p:sp>
    </p:spTree>
    <p:extLst>
      <p:ext uri="{BB962C8B-B14F-4D97-AF65-F5344CB8AC3E}">
        <p14:creationId xmlns:p14="http://schemas.microsoft.com/office/powerpoint/2010/main" val="182194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C22720C-EFB1-4930-8A2F-1B41697B8D9E}"/>
              </a:ext>
            </a:extLst>
          </p:cNvPr>
          <p:cNvSpPr/>
          <p:nvPr/>
        </p:nvSpPr>
        <p:spPr>
          <a:xfrm>
            <a:off x="2046514" y="2413338"/>
            <a:ext cx="8098972" cy="1477328"/>
          </a:xfrm>
          <a:prstGeom prst="rect">
            <a:avLst/>
          </a:prstGeom>
        </p:spPr>
        <p:txBody>
          <a:bodyPr wrap="square">
            <a:spAutoFit/>
          </a:bodyPr>
          <a:lstStyle/>
          <a:p>
            <a:r>
              <a:rPr lang="uk-UA" b="1" dirty="0">
                <a:solidFill>
                  <a:srgbClr val="000000"/>
                </a:solidFill>
                <a:latin typeface="Times New Roman" panose="02020603050405020304" pitchFamily="18" charset="0"/>
              </a:rPr>
              <a:t>Трубопровідний транспорт. </a:t>
            </a:r>
            <a:r>
              <a:rPr lang="uk-UA" i="1" dirty="0">
                <a:solidFill>
                  <a:srgbClr val="000000"/>
                </a:solidFill>
                <a:latin typeface="Times New Roman" panose="02020603050405020304" pitchFamily="18" charset="0"/>
              </a:rPr>
              <a:t>Переваги: </a:t>
            </a:r>
            <a:r>
              <a:rPr lang="uk-UA" dirty="0">
                <a:solidFill>
                  <a:srgbClr val="000000"/>
                </a:solidFill>
                <a:latin typeface="Times New Roman" panose="02020603050405020304" pitchFamily="18" charset="0"/>
              </a:rPr>
              <a:t>незалежність від погоди; безперервність подачі вантажу; низька собівартість; високий рівень автоматизації операцій (затока, перекачування, слив). </a:t>
            </a:r>
          </a:p>
          <a:p>
            <a:r>
              <a:rPr lang="ru-RU" i="1" dirty="0" err="1">
                <a:solidFill>
                  <a:srgbClr val="000000"/>
                </a:solidFill>
                <a:latin typeface="Times New Roman" panose="02020603050405020304" pitchFamily="18" charset="0"/>
              </a:rPr>
              <a:t>Недоліки</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одностороннє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транспортування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неможливість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транспортування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іншого</a:t>
            </a:r>
            <a:r>
              <a:rPr lang="ru-RU" dirty="0">
                <a:solidFill>
                  <a:srgbClr val="000000"/>
                </a:solidFill>
                <a:latin typeface="Times New Roman" panose="02020603050405020304" pitchFamily="18" charset="0"/>
              </a:rPr>
              <a:t> роду </a:t>
            </a:r>
            <a:r>
              <a:rPr lang="ru-RU" dirty="0" err="1">
                <a:solidFill>
                  <a:srgbClr val="000000"/>
                </a:solidFill>
                <a:latin typeface="Times New Roman" panose="02020603050405020304" pitchFamily="18" charset="0"/>
              </a:rPr>
              <a:t>вантажів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висока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собівартість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споруди</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639815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E45629D-5A52-4E20-9A3F-6B2F1D85D545}"/>
              </a:ext>
            </a:extLst>
          </p:cNvPr>
          <p:cNvSpPr/>
          <p:nvPr/>
        </p:nvSpPr>
        <p:spPr>
          <a:xfrm>
            <a:off x="2046513" y="1997839"/>
            <a:ext cx="8033657" cy="2308324"/>
          </a:xfrm>
          <a:prstGeom prst="rect">
            <a:avLst/>
          </a:prstGeom>
        </p:spPr>
        <p:txBody>
          <a:bodyPr wrap="square">
            <a:spAutoFit/>
          </a:bodyPr>
          <a:lstStyle/>
          <a:p>
            <a:r>
              <a:rPr lang="ru-RU" b="1" dirty="0" err="1">
                <a:solidFill>
                  <a:srgbClr val="000000"/>
                </a:solidFill>
                <a:latin typeface="Times New Roman" panose="02020603050405020304" pitchFamily="18" charset="0"/>
              </a:rPr>
              <a:t>Річковий</a:t>
            </a:r>
            <a:r>
              <a:rPr lang="ru-RU" b="1" dirty="0">
                <a:solidFill>
                  <a:srgbClr val="000000"/>
                </a:solidFill>
                <a:latin typeface="Times New Roman" panose="02020603050405020304" pitchFamily="18" charset="0"/>
              </a:rPr>
              <a:t> транспорт. </a:t>
            </a:r>
            <a:r>
              <a:rPr lang="ru-RU" i="1" dirty="0" err="1">
                <a:solidFill>
                  <a:srgbClr val="000000"/>
                </a:solidFill>
                <a:latin typeface="Times New Roman" panose="02020603050405020304" pitchFamily="18" charset="0"/>
              </a:rPr>
              <a:t>Переваги</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висока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провізна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здатність</a:t>
            </a:r>
            <a:r>
              <a:rPr lang="ru-RU" dirty="0">
                <a:solidFill>
                  <a:srgbClr val="000000"/>
                </a:solidFill>
                <a:latin typeface="Times New Roman" panose="02020603050405020304" pitchFamily="18" charset="0"/>
              </a:rPr>
              <a:t> по </a:t>
            </a:r>
            <a:r>
              <a:rPr lang="ru-RU" dirty="0" err="1">
                <a:solidFill>
                  <a:srgbClr val="000000"/>
                </a:solidFill>
                <a:latin typeface="Times New Roman" panose="02020603050405020304" pitchFamily="18" charset="0"/>
              </a:rPr>
              <a:t>річках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низька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собівартість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перевезень</a:t>
            </a:r>
            <a:r>
              <a:rPr lang="ru-RU" dirty="0">
                <a:solidFill>
                  <a:srgbClr val="000000"/>
                </a:solidFill>
                <a:latin typeface="Times New Roman" panose="02020603050405020304" pitchFamily="18" charset="0"/>
              </a:rPr>
              <a:t>, особливо </a:t>
            </a:r>
            <a:r>
              <a:rPr lang="ru-RU" dirty="0" err="1">
                <a:solidFill>
                  <a:srgbClr val="000000"/>
                </a:solidFill>
                <a:latin typeface="Times New Roman" panose="02020603050405020304" pitchFamily="18" charset="0"/>
              </a:rPr>
              <a:t>масових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вантажів</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вантажів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не </a:t>
            </a:r>
            <a:r>
              <a:rPr lang="ru-RU" dirty="0" err="1">
                <a:solidFill>
                  <a:srgbClr val="000000"/>
                </a:solidFill>
                <a:latin typeface="Times New Roman" panose="02020603050405020304" pitchFamily="18" charset="0"/>
              </a:rPr>
              <a:t>потребують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термінової</a:t>
            </a:r>
            <a:r>
              <a:rPr lang="ru-RU" dirty="0">
                <a:solidFill>
                  <a:srgbClr val="000000"/>
                </a:solidFill>
                <a:latin typeface="Times New Roman" panose="02020603050405020304" pitchFamily="18" charset="0"/>
              </a:rPr>
              <a:t> доставки; </a:t>
            </a:r>
            <a:r>
              <a:rPr lang="ru-RU" dirty="0" err="1">
                <a:solidFill>
                  <a:srgbClr val="000000"/>
                </a:solidFill>
                <a:latin typeface="Times New Roman" panose="02020603050405020304" pitchFamily="18" charset="0"/>
              </a:rPr>
              <a:t>можливість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перевозити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значні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партії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використання</a:t>
            </a:r>
            <a:r>
              <a:rPr lang="ru-RU" dirty="0">
                <a:solidFill>
                  <a:srgbClr val="000000"/>
                </a:solidFill>
                <a:latin typeface="Times New Roman" panose="02020603050405020304" pitchFamily="18" charset="0"/>
              </a:rPr>
              <a:t> в районах, де не </a:t>
            </a:r>
            <a:r>
              <a:rPr lang="ru-RU" dirty="0" err="1">
                <a:solidFill>
                  <a:srgbClr val="000000"/>
                </a:solidFill>
                <a:latin typeface="Times New Roman" panose="02020603050405020304" pitchFamily="18" charset="0"/>
              </a:rPr>
              <a:t>розвинена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автодорожня</a:t>
            </a:r>
            <a:r>
              <a:rPr lang="ru-RU" dirty="0">
                <a:solidFill>
                  <a:srgbClr val="000000"/>
                </a:solidFill>
                <a:latin typeface="Times New Roman" panose="02020603050405020304" pitchFamily="18" charset="0"/>
              </a:rPr>
              <a:t> і з/д мережа. </a:t>
            </a:r>
          </a:p>
          <a:p>
            <a:r>
              <a:rPr lang="uk-UA" i="1" dirty="0">
                <a:solidFill>
                  <a:srgbClr val="000000"/>
                </a:solidFill>
                <a:latin typeface="Times New Roman" panose="02020603050405020304" pitchFamily="18" charset="0"/>
              </a:rPr>
              <a:t>Недоліки: </a:t>
            </a:r>
            <a:r>
              <a:rPr lang="uk-UA" dirty="0">
                <a:solidFill>
                  <a:srgbClr val="000000"/>
                </a:solidFill>
                <a:latin typeface="Times New Roman" panose="02020603050405020304" pitchFamily="18" charset="0"/>
              </a:rPr>
              <a:t>необхідність в будівництві гідротехнічних споруд; сезонність роботи на більшості річок світу; необхідність врахування природно-географічного розташування водних шляхів і часта розбіжністю їх з напрямком вантажопотоків. </a:t>
            </a:r>
            <a:endParaRPr lang="uk-UA" dirty="0"/>
          </a:p>
        </p:txBody>
      </p:sp>
    </p:spTree>
    <p:extLst>
      <p:ext uri="{BB962C8B-B14F-4D97-AF65-F5344CB8AC3E}">
        <p14:creationId xmlns:p14="http://schemas.microsoft.com/office/powerpoint/2010/main" val="3935079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97CC2F1-19FF-421B-9B13-DD7A92758DF6}"/>
              </a:ext>
            </a:extLst>
          </p:cNvPr>
          <p:cNvSpPr txBox="1"/>
          <p:nvPr/>
        </p:nvSpPr>
        <p:spPr>
          <a:xfrm>
            <a:off x="2808515" y="1951672"/>
            <a:ext cx="7347857" cy="1200329"/>
          </a:xfrm>
          <a:prstGeom prst="rect">
            <a:avLst/>
          </a:prstGeom>
          <a:noFill/>
        </p:spPr>
        <p:txBody>
          <a:bodyPr wrap="square" rtlCol="0">
            <a:spAutoFit/>
          </a:bodyPr>
          <a:lstStyle/>
          <a:p>
            <a:pPr algn="ctr"/>
            <a:r>
              <a:rPr lang="uk-UA" b="1" dirty="0"/>
              <a:t>План</a:t>
            </a:r>
          </a:p>
          <a:p>
            <a:pPr marL="342900" indent="-342900" algn="just">
              <a:buAutoNum type="arabicPeriod"/>
            </a:pPr>
            <a:r>
              <a:rPr lang="uk-UA" dirty="0"/>
              <a:t>Транспортна система та транспортний потенціал України.</a:t>
            </a:r>
          </a:p>
          <a:p>
            <a:pPr marL="342900" indent="-342900" algn="just">
              <a:buFontTx/>
              <a:buAutoNum type="arabicPeriod"/>
            </a:pPr>
            <a:r>
              <a:rPr lang="uk-UA" dirty="0"/>
              <a:t>Транспортні послуги, їх класифікація 	</a:t>
            </a:r>
          </a:p>
          <a:p>
            <a:pPr marL="342900" indent="-342900" algn="just">
              <a:buFontTx/>
              <a:buAutoNum type="arabicPeriod"/>
            </a:pPr>
            <a:r>
              <a:rPr lang="uk-UA" dirty="0"/>
              <a:t>Показники якості транспортних послуг 	</a:t>
            </a:r>
          </a:p>
        </p:txBody>
      </p:sp>
    </p:spTree>
    <p:extLst>
      <p:ext uri="{BB962C8B-B14F-4D97-AF65-F5344CB8AC3E}">
        <p14:creationId xmlns:p14="http://schemas.microsoft.com/office/powerpoint/2010/main" val="1769543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0AF8A8F-1E0E-4F83-BAE5-17294C8CDB1A}"/>
              </a:ext>
            </a:extLst>
          </p:cNvPr>
          <p:cNvSpPr/>
          <p:nvPr/>
        </p:nvSpPr>
        <p:spPr>
          <a:xfrm>
            <a:off x="1191985" y="1859339"/>
            <a:ext cx="9808029" cy="3139321"/>
          </a:xfrm>
          <a:prstGeom prst="rect">
            <a:avLst/>
          </a:prstGeom>
        </p:spPr>
        <p:txBody>
          <a:bodyPr wrap="square">
            <a:spAutoFit/>
          </a:bodyPr>
          <a:lstStyle/>
          <a:p>
            <a:r>
              <a:rPr lang="uk-UA" dirty="0">
                <a:solidFill>
                  <a:srgbClr val="000000"/>
                </a:solidFill>
                <a:latin typeface="Times New Roman" panose="02020603050405020304" pitchFamily="18" charset="0"/>
              </a:rPr>
              <a:t>В першу чергу перевагу в розвитку отримує автомобільний транспорт тому, що саме він є сполучним елементом між усіма іншими видами транспорту і споживачами транспортних послуг. Крім цього, будівництво транспортних артерій інших видів неможливо без участі автомобільного транспорту. Саме він здійснює завезення будівельних матеріалів для створення матеріально-технічної бази залізничного, водного, трубопровідного або повітряного транспорту. Але автомобільний транспорт складається як мінімум з двох технічних елементів: дороги і автомобіля, розвиток яких знаходиться в постійній діалектичній єдності і взаємозумовленості. При цьому первинним є автомобільна дорога. </a:t>
            </a:r>
          </a:p>
          <a:p>
            <a:r>
              <a:rPr lang="uk-UA" dirty="0">
                <a:solidFill>
                  <a:srgbClr val="000000"/>
                </a:solidFill>
                <a:latin typeface="Times New Roman" panose="02020603050405020304" pitchFamily="18" charset="0"/>
              </a:rPr>
              <a:t>Саме вона «диктує» умови щодо вибору типу рухомого складу по прохідності і вантажопідйомності, а також багато в чому визначає техніко-економічні параметри експлуатації рухомого складу, а, отже, і економічні показники роботи автопідприємств. </a:t>
            </a:r>
            <a:endParaRPr lang="uk-UA" dirty="0"/>
          </a:p>
        </p:txBody>
      </p:sp>
    </p:spTree>
    <p:extLst>
      <p:ext uri="{BB962C8B-B14F-4D97-AF65-F5344CB8AC3E}">
        <p14:creationId xmlns:p14="http://schemas.microsoft.com/office/powerpoint/2010/main" val="3934137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93C244B-6D1E-403A-9DF9-4B427DCFA9B8}"/>
              </a:ext>
            </a:extLst>
          </p:cNvPr>
          <p:cNvSpPr/>
          <p:nvPr/>
        </p:nvSpPr>
        <p:spPr>
          <a:xfrm>
            <a:off x="1654628" y="2551837"/>
            <a:ext cx="8882743" cy="1754326"/>
          </a:xfrm>
          <a:prstGeom prst="rect">
            <a:avLst/>
          </a:prstGeom>
        </p:spPr>
        <p:txBody>
          <a:bodyPr wrap="square">
            <a:spAutoFit/>
          </a:bodyPr>
          <a:lstStyle/>
          <a:p>
            <a:r>
              <a:rPr lang="ru-RU" dirty="0" err="1">
                <a:solidFill>
                  <a:srgbClr val="000000"/>
                </a:solidFill>
                <a:latin typeface="Times New Roman" panose="02020603050405020304" pitchFamily="18" charset="0"/>
              </a:rPr>
              <a:t>Автомобільні</a:t>
            </a:r>
            <a:r>
              <a:rPr lang="ru-RU" dirty="0">
                <a:solidFill>
                  <a:srgbClr val="000000"/>
                </a:solidFill>
                <a:latin typeface="Times New Roman" panose="02020603050405020304" pitchFamily="18" charset="0"/>
              </a:rPr>
              <a:t> дороги – </a:t>
            </a:r>
            <a:r>
              <a:rPr lang="ru-RU" dirty="0" err="1">
                <a:solidFill>
                  <a:srgbClr val="000000"/>
                </a:solidFill>
                <a:latin typeface="Times New Roman" panose="02020603050405020304" pitchFamily="18" charset="0"/>
              </a:rPr>
              <a:t>найважливіша</a:t>
            </a:r>
            <a:r>
              <a:rPr lang="ru-RU" dirty="0">
                <a:solidFill>
                  <a:srgbClr val="000000"/>
                </a:solidFill>
                <a:latin typeface="Times New Roman" panose="02020603050405020304" pitchFamily="18" charset="0"/>
              </a:rPr>
              <a:t> ланка </a:t>
            </a:r>
            <a:r>
              <a:rPr lang="ru-RU" dirty="0" err="1">
                <a:solidFill>
                  <a:srgbClr val="000000"/>
                </a:solidFill>
                <a:latin typeface="Times New Roman" panose="02020603050405020304" pitchFamily="18" charset="0"/>
              </a:rPr>
              <a:t>транспортної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інфраструктури</a:t>
            </a:r>
            <a:r>
              <a:rPr lang="ru-RU" dirty="0">
                <a:solidFill>
                  <a:srgbClr val="000000"/>
                </a:solidFill>
                <a:latin typeface="Times New Roman" panose="02020603050405020304" pitchFamily="18" charset="0"/>
              </a:rPr>
              <a:t>, без </a:t>
            </a:r>
            <a:r>
              <a:rPr lang="ru-RU" dirty="0" err="1">
                <a:solidFill>
                  <a:srgbClr val="000000"/>
                </a:solidFill>
                <a:latin typeface="Times New Roman" panose="02020603050405020304" pitchFamily="18" charset="0"/>
              </a:rPr>
              <a:t>якої</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умовах</a:t>
            </a:r>
            <a:r>
              <a:rPr lang="ru-RU" dirty="0">
                <a:solidFill>
                  <a:srgbClr val="000000"/>
                </a:solidFill>
                <a:latin typeface="Times New Roman" panose="02020603050405020304" pitchFamily="18" charset="0"/>
              </a:rPr>
              <a:t> ринку не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ефективно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функціонувати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жодна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галузь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економіки</a:t>
            </a:r>
            <a:r>
              <a:rPr lang="ru-RU" dirty="0">
                <a:solidFill>
                  <a:srgbClr val="000000"/>
                </a:solidFill>
                <a:latin typeface="Times New Roman" panose="02020603050405020304" pitchFamily="18" charset="0"/>
              </a:rPr>
              <a:t>. </a:t>
            </a:r>
          </a:p>
          <a:p>
            <a:r>
              <a:rPr lang="ru-RU" dirty="0" err="1">
                <a:solidFill>
                  <a:srgbClr val="000000"/>
                </a:solidFill>
                <a:latin typeface="Times New Roman" panose="02020603050405020304" pitchFamily="18" charset="0"/>
              </a:rPr>
              <a:t>Автомобільні</a:t>
            </a:r>
            <a:r>
              <a:rPr lang="ru-RU" dirty="0">
                <a:solidFill>
                  <a:srgbClr val="000000"/>
                </a:solidFill>
                <a:latin typeface="Times New Roman" panose="02020603050405020304" pitchFamily="18" charset="0"/>
              </a:rPr>
              <a:t> дороги </a:t>
            </a:r>
            <a:r>
              <a:rPr lang="ru-RU" dirty="0" err="1">
                <a:solidFill>
                  <a:srgbClr val="000000"/>
                </a:solidFill>
                <a:latin typeface="Times New Roman" panose="02020603050405020304" pitchFamily="18" charset="0"/>
              </a:rPr>
              <a:t>створюють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умови</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задоволення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автомобільним</a:t>
            </a:r>
            <a:r>
              <a:rPr lang="ru-RU" dirty="0">
                <a:solidFill>
                  <a:srgbClr val="000000"/>
                </a:solidFill>
                <a:latin typeface="Times New Roman" panose="02020603050405020304" pitchFamily="18" charset="0"/>
              </a:rPr>
              <a:t> транспортом </a:t>
            </a:r>
            <a:r>
              <a:rPr lang="ru-RU" dirty="0" err="1">
                <a:solidFill>
                  <a:srgbClr val="000000"/>
                </a:solidFill>
                <a:latin typeface="Times New Roman" panose="02020603050405020304" pitchFamily="18" charset="0"/>
              </a:rPr>
              <a:t>безперервно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зростаючих</a:t>
            </a:r>
            <a:r>
              <a:rPr lang="ru-RU" dirty="0">
                <a:solidFill>
                  <a:srgbClr val="000000"/>
                </a:solidFill>
                <a:latin typeface="Times New Roman" panose="02020603050405020304" pitchFamily="18" charset="0"/>
              </a:rPr>
              <a:t> потреб </a:t>
            </a:r>
            <a:r>
              <a:rPr lang="ru-RU" dirty="0" err="1">
                <a:solidFill>
                  <a:srgbClr val="000000"/>
                </a:solidFill>
                <a:latin typeface="Times New Roman" panose="02020603050405020304" pitchFamily="18" charset="0"/>
              </a:rPr>
              <a:t>всієї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економіки</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перевезеннях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Інтенсивність</a:t>
            </a:r>
            <a:r>
              <a:rPr lang="ru-RU" dirty="0">
                <a:solidFill>
                  <a:srgbClr val="000000"/>
                </a:solidFill>
                <a:latin typeface="Times New Roman" panose="02020603050405020304" pitchFamily="18" charset="0"/>
              </a:rPr>
              <a:t> руху на дорогах </a:t>
            </a:r>
            <a:r>
              <a:rPr lang="ru-RU" dirty="0" err="1">
                <a:solidFill>
                  <a:srgbClr val="000000"/>
                </a:solidFill>
                <a:latin typeface="Times New Roman" panose="02020603050405020304" pitchFamily="18" charset="0"/>
              </a:rPr>
              <a:t>безперервно</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неконтрольовано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зростає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викликає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необхідність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будувати</a:t>
            </a:r>
            <a:r>
              <a:rPr lang="ru-RU" dirty="0">
                <a:solidFill>
                  <a:srgbClr val="000000"/>
                </a:solidFill>
                <a:latin typeface="Times New Roman" panose="02020603050405020304" pitchFamily="18" charset="0"/>
              </a:rPr>
              <a:t> дороги в </a:t>
            </a:r>
            <a:r>
              <a:rPr lang="ru-RU" dirty="0" err="1">
                <a:solidFill>
                  <a:srgbClr val="000000"/>
                </a:solidFill>
                <a:latin typeface="Times New Roman" panose="02020603050405020304" pitchFamily="18" charset="0"/>
              </a:rPr>
              <a:t>розрахунку</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досить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віддалену</a:t>
            </a:r>
            <a:r>
              <a:rPr lang="ru-RU" dirty="0">
                <a:solidFill>
                  <a:srgbClr val="000000"/>
                </a:solidFill>
                <a:latin typeface="Times New Roman" panose="02020603050405020304" pitchFamily="18" charset="0"/>
              </a:rPr>
              <a:t> перспективу. </a:t>
            </a:r>
            <a:endParaRPr lang="uk-UA" dirty="0"/>
          </a:p>
        </p:txBody>
      </p:sp>
    </p:spTree>
    <p:extLst>
      <p:ext uri="{BB962C8B-B14F-4D97-AF65-F5344CB8AC3E}">
        <p14:creationId xmlns:p14="http://schemas.microsoft.com/office/powerpoint/2010/main" val="1398730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8CBFC03-1895-48E2-BEDC-1125A163365B}"/>
              </a:ext>
            </a:extLst>
          </p:cNvPr>
          <p:cNvSpPr/>
          <p:nvPr/>
        </p:nvSpPr>
        <p:spPr>
          <a:xfrm>
            <a:off x="2046515" y="2596515"/>
            <a:ext cx="8098970" cy="1477328"/>
          </a:xfrm>
          <a:prstGeom prst="rect">
            <a:avLst/>
          </a:prstGeom>
        </p:spPr>
        <p:txBody>
          <a:bodyPr wrap="square">
            <a:spAutoFit/>
          </a:bodyPr>
          <a:lstStyle/>
          <a:p>
            <a:r>
              <a:rPr lang="ru-RU" dirty="0">
                <a:solidFill>
                  <a:srgbClr val="000000"/>
                </a:solidFill>
                <a:latin typeface="Times New Roman" panose="02020603050405020304" pitchFamily="18" charset="0"/>
              </a:rPr>
              <a:t>В </a:t>
            </a:r>
            <a:r>
              <a:rPr lang="ru-RU" dirty="0" err="1">
                <a:solidFill>
                  <a:srgbClr val="000000"/>
                </a:solidFill>
                <a:latin typeface="Times New Roman" panose="02020603050405020304" pitchFamily="18" charset="0"/>
              </a:rPr>
              <a:t>транспортний</a:t>
            </a:r>
            <a:r>
              <a:rPr lang="ru-RU" dirty="0">
                <a:solidFill>
                  <a:srgbClr val="000000"/>
                </a:solidFill>
                <a:latin typeface="Times New Roman" panose="02020603050405020304" pitchFamily="18" charset="0"/>
              </a:rPr>
              <a:t> комплекс </a:t>
            </a:r>
            <a:r>
              <a:rPr lang="ru-RU" dirty="0" err="1">
                <a:solidFill>
                  <a:srgbClr val="000000"/>
                </a:solidFill>
                <a:latin typeface="Times New Roman" panose="02020603050405020304" pitchFamily="18" charset="0"/>
              </a:rPr>
              <a:t>включається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також</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дорожнє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господарство</a:t>
            </a:r>
            <a:r>
              <a:rPr lang="ru-RU" dirty="0">
                <a:solidFill>
                  <a:srgbClr val="000000"/>
                </a:solidFill>
                <a:latin typeface="Times New Roman" panose="02020603050405020304" pitchFamily="18" charset="0"/>
              </a:rPr>
              <a:t>. Головною метою </a:t>
            </a:r>
            <a:r>
              <a:rPr lang="ru-RU" dirty="0" err="1">
                <a:solidFill>
                  <a:srgbClr val="000000"/>
                </a:solidFill>
                <a:latin typeface="Times New Roman" panose="02020603050405020304" pitchFamily="18" charset="0"/>
              </a:rPr>
              <a:t>функціонування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дорожнього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господарства</a:t>
            </a:r>
            <a:r>
              <a:rPr lang="ru-RU" dirty="0">
                <a:solidFill>
                  <a:srgbClr val="000000"/>
                </a:solidFill>
                <a:latin typeface="Times New Roman" panose="02020603050405020304" pitchFamily="18" charset="0"/>
              </a:rPr>
              <a:t> є </a:t>
            </a:r>
            <a:r>
              <a:rPr lang="ru-RU" dirty="0" err="1">
                <a:solidFill>
                  <a:srgbClr val="000000"/>
                </a:solidFill>
                <a:latin typeface="Times New Roman" panose="02020603050405020304" pitchFamily="18" charset="0"/>
              </a:rPr>
              <a:t>задоволення</a:t>
            </a:r>
            <a:r>
              <a:rPr lang="ru-RU" dirty="0">
                <a:solidFill>
                  <a:srgbClr val="000000"/>
                </a:solidFill>
                <a:latin typeface="Times New Roman" panose="02020603050405020304" pitchFamily="18" charset="0"/>
              </a:rPr>
              <a:t> потреб </a:t>
            </a:r>
            <a:r>
              <a:rPr lang="ru-RU" dirty="0" err="1">
                <a:solidFill>
                  <a:srgbClr val="000000"/>
                </a:solidFill>
                <a:latin typeface="Times New Roman" panose="02020603050405020304" pitchFamily="18" charset="0"/>
              </a:rPr>
              <a:t>національної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економіки</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населення</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автомобільних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перевезеннях</a:t>
            </a:r>
            <a:r>
              <a:rPr lang="ru-RU" dirty="0">
                <a:solidFill>
                  <a:srgbClr val="000000"/>
                </a:solidFill>
                <a:latin typeface="Times New Roman" panose="02020603050405020304" pitchFamily="18" charset="0"/>
              </a:rPr>
              <a:t> на </a:t>
            </a:r>
            <a:r>
              <a:rPr lang="uk-UA" dirty="0">
                <a:latin typeface="Times New Roman" panose="02020603050405020304" pitchFamily="18" charset="0"/>
              </a:rPr>
              <a:t>основі створення та забезпечення високої якості експлуатації упорядкованій мережі автомобільних доріг. </a:t>
            </a:r>
            <a:endParaRPr lang="uk-UA" dirty="0"/>
          </a:p>
        </p:txBody>
      </p:sp>
    </p:spTree>
    <p:extLst>
      <p:ext uri="{BB962C8B-B14F-4D97-AF65-F5344CB8AC3E}">
        <p14:creationId xmlns:p14="http://schemas.microsoft.com/office/powerpoint/2010/main" val="32313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F5E6640-E788-46A1-AA58-24157ACE5D70}"/>
              </a:ext>
            </a:extLst>
          </p:cNvPr>
          <p:cNvSpPr/>
          <p:nvPr/>
        </p:nvSpPr>
        <p:spPr>
          <a:xfrm>
            <a:off x="1284514" y="2136338"/>
            <a:ext cx="9622971" cy="2585323"/>
          </a:xfrm>
          <a:prstGeom prst="rect">
            <a:avLst/>
          </a:prstGeom>
        </p:spPr>
        <p:txBody>
          <a:bodyPr wrap="square">
            <a:spAutoFit/>
          </a:bodyPr>
          <a:lstStyle/>
          <a:p>
            <a:r>
              <a:rPr lang="uk-UA" dirty="0">
                <a:solidFill>
                  <a:srgbClr val="000000"/>
                </a:solidFill>
                <a:latin typeface="Times New Roman" panose="02020603050405020304" pitchFamily="18" charset="0"/>
              </a:rPr>
              <a:t>Існують дві основні особливості економічних відносин в дорожній галузі. Перша полягає в особливому характері продукції галузі та в її подвійності: з одного боку дорожнє господарство – це автомобільні дороги, а з іншого – виробнича діяльність трудових колективів, пов’язана з необхідністю збереження і розвитку мережі автомобільних доріг. При цьому автомобільні дороги формально є власністю відповідних виробничих дорожніх організацій, тобто знаходяться на балансі дорожніх організацій, що здійснюють їх обслуговування. Ця обставина дозволяє вважати кінцевим результатом діяльності дорожніх організацій створення певного потенціалу дорожньої забезпеченості регіону, свого роду потенціалу послуг, який може реалізовуватися за допомогою роботи автомобільного транспорту. </a:t>
            </a:r>
            <a:endParaRPr lang="uk-UA" dirty="0"/>
          </a:p>
        </p:txBody>
      </p:sp>
    </p:spTree>
    <p:extLst>
      <p:ext uri="{BB962C8B-B14F-4D97-AF65-F5344CB8AC3E}">
        <p14:creationId xmlns:p14="http://schemas.microsoft.com/office/powerpoint/2010/main" val="1953269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636266D-788C-43A9-B456-B4238D2DB4E1}"/>
              </a:ext>
            </a:extLst>
          </p:cNvPr>
          <p:cNvSpPr/>
          <p:nvPr/>
        </p:nvSpPr>
        <p:spPr>
          <a:xfrm>
            <a:off x="2133600" y="2505670"/>
            <a:ext cx="8088086" cy="923330"/>
          </a:xfrm>
          <a:prstGeom prst="rect">
            <a:avLst/>
          </a:prstGeom>
        </p:spPr>
        <p:txBody>
          <a:bodyPr wrap="square">
            <a:spAutoFit/>
          </a:bodyPr>
          <a:lstStyle/>
          <a:p>
            <a:r>
              <a:rPr lang="ru-RU" dirty="0"/>
              <a:t>Друга </a:t>
            </a:r>
            <a:r>
              <a:rPr lang="ru-RU" dirty="0" err="1"/>
              <a:t>особливість</a:t>
            </a:r>
            <a:r>
              <a:rPr lang="ru-RU" dirty="0"/>
              <a:t> </a:t>
            </a:r>
            <a:r>
              <a:rPr lang="ru-RU" dirty="0" err="1"/>
              <a:t>полягає</a:t>
            </a:r>
            <a:r>
              <a:rPr lang="ru-RU" dirty="0"/>
              <a:t> в тому, </a:t>
            </a:r>
            <a:r>
              <a:rPr lang="ru-RU" dirty="0" err="1"/>
              <a:t>що</a:t>
            </a:r>
            <a:r>
              <a:rPr lang="ru-RU" dirty="0"/>
              <a:t> </a:t>
            </a:r>
            <a:r>
              <a:rPr lang="ru-RU" dirty="0" err="1"/>
              <a:t>автомобільні</a:t>
            </a:r>
            <a:r>
              <a:rPr lang="ru-RU" dirty="0"/>
              <a:t> дороги </a:t>
            </a:r>
            <a:r>
              <a:rPr lang="ru-RU" dirty="0" err="1"/>
              <a:t>використовуються</a:t>
            </a:r>
            <a:r>
              <a:rPr lang="ru-RU" dirty="0"/>
              <a:t> </a:t>
            </a:r>
            <a:r>
              <a:rPr lang="ru-RU" dirty="0" err="1"/>
              <a:t>транспортними</a:t>
            </a:r>
            <a:r>
              <a:rPr lang="ru-RU" dirty="0"/>
              <a:t>, </a:t>
            </a:r>
            <a:r>
              <a:rPr lang="ru-RU" dirty="0" err="1"/>
              <a:t>промисловими</a:t>
            </a:r>
            <a:r>
              <a:rPr lang="ru-RU" dirty="0"/>
              <a:t>, </a:t>
            </a:r>
            <a:r>
              <a:rPr lang="ru-RU" dirty="0" err="1"/>
              <a:t>будівельними</a:t>
            </a:r>
            <a:r>
              <a:rPr lang="ru-RU" dirty="0"/>
              <a:t>, </a:t>
            </a:r>
            <a:r>
              <a:rPr lang="ru-RU" dirty="0" err="1"/>
              <a:t>сільськогосподарськими</a:t>
            </a:r>
            <a:r>
              <a:rPr lang="ru-RU" dirty="0"/>
              <a:t> та </a:t>
            </a:r>
            <a:r>
              <a:rPr lang="ru-RU" dirty="0" err="1"/>
              <a:t>іншими</a:t>
            </a:r>
            <a:r>
              <a:rPr lang="ru-RU" dirty="0"/>
              <a:t> </a:t>
            </a:r>
            <a:r>
              <a:rPr lang="ru-RU" dirty="0" err="1"/>
              <a:t>організаціями</a:t>
            </a:r>
            <a:r>
              <a:rPr lang="ru-RU" dirty="0"/>
              <a:t>, а </a:t>
            </a:r>
            <a:r>
              <a:rPr lang="ru-RU" dirty="0" err="1"/>
              <a:t>також</a:t>
            </a:r>
            <a:r>
              <a:rPr lang="ru-RU" dirty="0"/>
              <a:t> </a:t>
            </a:r>
            <a:r>
              <a:rPr lang="ru-RU" dirty="0" err="1"/>
              <a:t>населенням</a:t>
            </a:r>
            <a:r>
              <a:rPr lang="ru-RU" dirty="0"/>
              <a:t> </a:t>
            </a:r>
            <a:r>
              <a:rPr lang="ru-RU" dirty="0" err="1"/>
              <a:t>безкоштовно</a:t>
            </a:r>
            <a:r>
              <a:rPr lang="ru-RU" dirty="0"/>
              <a:t>.</a:t>
            </a:r>
            <a:endParaRPr lang="uk-UA" dirty="0"/>
          </a:p>
        </p:txBody>
      </p:sp>
    </p:spTree>
    <p:extLst>
      <p:ext uri="{BB962C8B-B14F-4D97-AF65-F5344CB8AC3E}">
        <p14:creationId xmlns:p14="http://schemas.microsoft.com/office/powerpoint/2010/main" val="2831338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6BBFCCA-2639-4C40-B33C-56635BE86D84}"/>
              </a:ext>
            </a:extLst>
          </p:cNvPr>
          <p:cNvSpPr/>
          <p:nvPr/>
        </p:nvSpPr>
        <p:spPr>
          <a:xfrm>
            <a:off x="1371601" y="1208705"/>
            <a:ext cx="9285514" cy="2862322"/>
          </a:xfrm>
          <a:prstGeom prst="rect">
            <a:avLst/>
          </a:prstGeom>
        </p:spPr>
        <p:txBody>
          <a:bodyPr wrap="square">
            <a:spAutoFit/>
          </a:bodyPr>
          <a:lstStyle/>
          <a:p>
            <a:pPr algn="ctr"/>
            <a:r>
              <a:rPr lang="ru-RU" b="1" dirty="0">
                <a:solidFill>
                  <a:srgbClr val="000000"/>
                </a:solidFill>
                <a:latin typeface="Times New Roman" panose="02020603050405020304" pitchFamily="18" charset="0"/>
              </a:rPr>
              <a:t>2. </a:t>
            </a:r>
            <a:r>
              <a:rPr lang="ru-RU" b="1" dirty="0" err="1">
                <a:solidFill>
                  <a:srgbClr val="000000"/>
                </a:solidFill>
                <a:latin typeface="Times New Roman" panose="02020603050405020304" pitchFamily="18" charset="0"/>
              </a:rPr>
              <a:t>Транспортні</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послуги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їх</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класифікація</a:t>
            </a:r>
            <a:endParaRPr lang="ru-RU" b="1" dirty="0">
              <a:solidFill>
                <a:srgbClr val="000000"/>
              </a:solidFill>
              <a:latin typeface="Times New Roman" panose="02020603050405020304" pitchFamily="18" charset="0"/>
            </a:endParaRPr>
          </a:p>
          <a:p>
            <a:r>
              <a:rPr lang="ru-RU" b="1" dirty="0">
                <a:solidFill>
                  <a:srgbClr val="000000"/>
                </a:solidFill>
                <a:latin typeface="Times New Roman" panose="02020603050405020304" pitchFamily="18" charset="0"/>
              </a:rPr>
              <a:t> </a:t>
            </a:r>
          </a:p>
          <a:p>
            <a:r>
              <a:rPr lang="uk-UA" dirty="0"/>
              <a:t>Транспорт – це одна з найважливіших галузей господарства, що забезпечує потреби господарства і населення у перевезеннях, але і є найбільшою складовою частиною інфраструктури, служить матеріально-технічною базою формування і розвитку територіального поділу праці, робить істотний вплив на динамічність і ефективність соціально-економічного розвитку окремих регіонів і країни в цілому. Тому, останнім часом важливість і значимість транспортних послуг все більше зростає. Сьогодні транспортні послуги охоплюють всі сфери життя суспільства. І чим якіснішими і ефективними вони будуть, тим інтенсивніше буде відбуватися розвиток суспільства. </a:t>
            </a:r>
          </a:p>
        </p:txBody>
      </p:sp>
    </p:spTree>
    <p:extLst>
      <p:ext uri="{BB962C8B-B14F-4D97-AF65-F5344CB8AC3E}">
        <p14:creationId xmlns:p14="http://schemas.microsoft.com/office/powerpoint/2010/main" val="3116064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BA80AED-0989-4271-96AA-C2CE23DA8B8E}"/>
              </a:ext>
            </a:extLst>
          </p:cNvPr>
          <p:cNvSpPr/>
          <p:nvPr/>
        </p:nvSpPr>
        <p:spPr>
          <a:xfrm>
            <a:off x="1453243" y="2060139"/>
            <a:ext cx="9285514" cy="1754326"/>
          </a:xfrm>
          <a:prstGeom prst="rect">
            <a:avLst/>
          </a:prstGeom>
        </p:spPr>
        <p:txBody>
          <a:bodyPr wrap="square">
            <a:spAutoFit/>
          </a:bodyPr>
          <a:lstStyle/>
          <a:p>
            <a:r>
              <a:rPr lang="ru-RU" dirty="0" err="1">
                <a:solidFill>
                  <a:srgbClr val="000000"/>
                </a:solidFill>
                <a:latin typeface="Times New Roman" panose="02020603050405020304" pitchFamily="18" charset="0"/>
              </a:rPr>
              <a:t>Основне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завдання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транспортних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це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вивчення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задоволення</a:t>
            </a:r>
            <a:r>
              <a:rPr lang="ru-RU" dirty="0">
                <a:solidFill>
                  <a:srgbClr val="000000"/>
                </a:solidFill>
                <a:latin typeface="Times New Roman" panose="02020603050405020304" pitchFamily="18" charset="0"/>
              </a:rPr>
              <a:t> потреб </a:t>
            </a:r>
            <a:r>
              <a:rPr lang="ru-RU" dirty="0" err="1">
                <a:solidFill>
                  <a:srgbClr val="000000"/>
                </a:solidFill>
                <a:latin typeface="Times New Roman" panose="02020603050405020304" pitchFamily="18" charset="0"/>
              </a:rPr>
              <a:t>суспільства</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всіх</a:t>
            </a:r>
            <a:r>
              <a:rPr lang="ru-RU" dirty="0">
                <a:solidFill>
                  <a:srgbClr val="000000"/>
                </a:solidFill>
                <a:latin typeface="Times New Roman" panose="02020603050405020304" pitchFamily="18" charset="0"/>
              </a:rPr>
              <a:t> видах </a:t>
            </a:r>
            <a:r>
              <a:rPr lang="ru-RU" dirty="0" err="1">
                <a:solidFill>
                  <a:srgbClr val="000000"/>
                </a:solidFill>
                <a:latin typeface="Times New Roman" panose="02020603050405020304" pitchFamily="18" charset="0"/>
              </a:rPr>
              <a:t>транспортних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Нові економічні умови розширили поняття «послуга транспорту». Сьогодні під транспортною послугою мається на увазі не тільки власне перевезення вантажів або пасажирів, а будь-яка операція, що не входить до складу перевізного процесу, але пов’язана з його підготовкою і здійснення. </a:t>
            </a:r>
            <a:endParaRPr lang="uk-UA" dirty="0"/>
          </a:p>
        </p:txBody>
      </p:sp>
    </p:spTree>
    <p:extLst>
      <p:ext uri="{BB962C8B-B14F-4D97-AF65-F5344CB8AC3E}">
        <p14:creationId xmlns:p14="http://schemas.microsoft.com/office/powerpoint/2010/main" val="2769321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208F2B0-2361-4C00-A887-350C6B5D6305}"/>
              </a:ext>
            </a:extLst>
          </p:cNvPr>
          <p:cNvSpPr/>
          <p:nvPr/>
        </p:nvSpPr>
        <p:spPr>
          <a:xfrm>
            <a:off x="2296886" y="2063153"/>
            <a:ext cx="7924800" cy="2308324"/>
          </a:xfrm>
          <a:prstGeom prst="rect">
            <a:avLst/>
          </a:prstGeom>
        </p:spPr>
        <p:txBody>
          <a:bodyPr wrap="square">
            <a:spAutoFit/>
          </a:bodyPr>
          <a:lstStyle/>
          <a:p>
            <a:r>
              <a:rPr lang="uk-UA" dirty="0">
                <a:solidFill>
                  <a:srgbClr val="000000"/>
                </a:solidFill>
                <a:latin typeface="Times New Roman" panose="02020603050405020304" pitchFamily="18" charset="0"/>
              </a:rPr>
              <a:t>До послуг транспорту відносять: </a:t>
            </a:r>
          </a:p>
          <a:p>
            <a:r>
              <a:rPr lang="uk-UA" dirty="0">
                <a:solidFill>
                  <a:srgbClr val="000000"/>
                </a:solidFill>
                <a:latin typeface="Times New Roman" panose="02020603050405020304" pitchFamily="18" charset="0"/>
              </a:rPr>
              <a:t>- перевозку вантажів і пасажирів; </a:t>
            </a:r>
          </a:p>
          <a:p>
            <a:r>
              <a:rPr lang="uk-UA" dirty="0">
                <a:solidFill>
                  <a:srgbClr val="000000"/>
                </a:solidFill>
                <a:latin typeface="Times New Roman" panose="02020603050405020304" pitchFamily="18" charset="0"/>
              </a:rPr>
              <a:t>- </a:t>
            </a:r>
            <a:r>
              <a:rPr lang="uk-UA" dirty="0" err="1">
                <a:solidFill>
                  <a:srgbClr val="000000"/>
                </a:solidFill>
                <a:latin typeface="Times New Roman" panose="02020603050405020304" pitchFamily="18" charset="0"/>
              </a:rPr>
              <a:t>завантажувально</a:t>
            </a:r>
            <a:r>
              <a:rPr lang="uk-UA" dirty="0">
                <a:solidFill>
                  <a:srgbClr val="000000"/>
                </a:solidFill>
                <a:latin typeface="Times New Roman" panose="02020603050405020304" pitchFamily="18" charset="0"/>
              </a:rPr>
              <a:t>-розвантажувальні роботи; </a:t>
            </a:r>
          </a:p>
          <a:p>
            <a:r>
              <a:rPr lang="uk-UA" dirty="0">
                <a:solidFill>
                  <a:srgbClr val="000000"/>
                </a:solidFill>
                <a:latin typeface="Times New Roman" panose="02020603050405020304" pitchFamily="18" charset="0"/>
              </a:rPr>
              <a:t>- зберігання вантажів; </a:t>
            </a:r>
          </a:p>
          <a:p>
            <a:r>
              <a:rPr lang="uk-UA" dirty="0">
                <a:solidFill>
                  <a:srgbClr val="000000"/>
                </a:solidFill>
                <a:latin typeface="Times New Roman" panose="02020603050405020304" pitchFamily="18" charset="0"/>
              </a:rPr>
              <a:t>- </a:t>
            </a:r>
            <a:r>
              <a:rPr lang="uk-UA" dirty="0" err="1">
                <a:solidFill>
                  <a:srgbClr val="000000"/>
                </a:solidFill>
                <a:latin typeface="Times New Roman" panose="02020603050405020304" pitchFamily="18" charset="0"/>
              </a:rPr>
              <a:t>подготовку</a:t>
            </a:r>
            <a:r>
              <a:rPr lang="uk-UA" dirty="0">
                <a:solidFill>
                  <a:srgbClr val="000000"/>
                </a:solidFill>
                <a:latin typeface="Times New Roman" panose="02020603050405020304" pitchFamily="18" charset="0"/>
              </a:rPr>
              <a:t> перевізних засобів;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предоставлення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перевізних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засобів</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умовах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оренди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прокату; </a:t>
            </a:r>
          </a:p>
          <a:p>
            <a:r>
              <a:rPr lang="ru-RU" dirty="0">
                <a:solidFill>
                  <a:srgbClr val="000000"/>
                </a:solidFill>
                <a:latin typeface="Times New Roman" panose="02020603050405020304" pitchFamily="18" charset="0"/>
              </a:rPr>
              <a:t>- перегон (доставку) </a:t>
            </a:r>
            <a:r>
              <a:rPr lang="ru-RU" dirty="0" err="1">
                <a:solidFill>
                  <a:srgbClr val="000000"/>
                </a:solidFill>
                <a:latin typeface="Times New Roman" panose="02020603050405020304" pitchFamily="18" charset="0"/>
              </a:rPr>
              <a:t>нових</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відремонтованих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транспортних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засобів</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транспортно-</a:t>
            </a:r>
            <a:r>
              <a:rPr lang="ru-RU" dirty="0" err="1">
                <a:solidFill>
                  <a:srgbClr val="000000"/>
                </a:solidFill>
                <a:latin typeface="Times New Roman" panose="02020603050405020304" pitchFamily="18" charset="0"/>
              </a:rPr>
              <a:t>експедиційні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інші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844578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04F7F28-70D6-4DEF-B587-6007DBF8196C}"/>
              </a:ext>
            </a:extLst>
          </p:cNvPr>
          <p:cNvSpPr/>
          <p:nvPr/>
        </p:nvSpPr>
        <p:spPr>
          <a:xfrm>
            <a:off x="2139043" y="2690336"/>
            <a:ext cx="7913914" cy="1477328"/>
          </a:xfrm>
          <a:prstGeom prst="rect">
            <a:avLst/>
          </a:prstGeom>
        </p:spPr>
        <p:txBody>
          <a:bodyPr wrap="square">
            <a:spAutoFit/>
          </a:bodyPr>
          <a:lstStyle/>
          <a:p>
            <a:r>
              <a:rPr lang="uk-UA" dirty="0">
                <a:solidFill>
                  <a:srgbClr val="000000"/>
                </a:solidFill>
                <a:latin typeface="Times New Roman" panose="02020603050405020304" pitchFamily="18" charset="0"/>
              </a:rPr>
              <a:t>Основним видом послуг на підприємствах, звичайно ж, є перевезення вантажу. Як правило, вона супроводжується наданням інших послуг (навантаженням, розвантаженням, експедируванням і т. д.). До додаткових послуг можна віднести такі, наприклад, як маркетингові, комерційні, інформаційні, а також послуги страхування. </a:t>
            </a:r>
            <a:endParaRPr lang="uk-UA" dirty="0"/>
          </a:p>
        </p:txBody>
      </p:sp>
    </p:spTree>
    <p:extLst>
      <p:ext uri="{BB962C8B-B14F-4D97-AF65-F5344CB8AC3E}">
        <p14:creationId xmlns:p14="http://schemas.microsoft.com/office/powerpoint/2010/main" val="101804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53E4850-F71E-4417-88B4-74B7365A1C68}"/>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02296" y="642257"/>
            <a:ext cx="11299808" cy="5617029"/>
          </a:xfrm>
          <a:prstGeom prst="rect">
            <a:avLst/>
          </a:prstGeom>
        </p:spPr>
      </p:pic>
    </p:spTree>
    <p:extLst>
      <p:ext uri="{BB962C8B-B14F-4D97-AF65-F5344CB8AC3E}">
        <p14:creationId xmlns:p14="http://schemas.microsoft.com/office/powerpoint/2010/main" val="2295167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39E08C2-783D-486C-A983-F3A52688D5A3}"/>
              </a:ext>
            </a:extLst>
          </p:cNvPr>
          <p:cNvSpPr/>
          <p:nvPr/>
        </p:nvSpPr>
        <p:spPr>
          <a:xfrm>
            <a:off x="1567543" y="1951672"/>
            <a:ext cx="9437914" cy="2308324"/>
          </a:xfrm>
          <a:prstGeom prst="rect">
            <a:avLst/>
          </a:prstGeom>
        </p:spPr>
        <p:txBody>
          <a:bodyPr wrap="square">
            <a:spAutoFit/>
          </a:bodyPr>
          <a:lstStyle/>
          <a:p>
            <a:pPr algn="ctr"/>
            <a:r>
              <a:rPr lang="ru-RU" b="1" dirty="0">
                <a:solidFill>
                  <a:srgbClr val="000000"/>
                </a:solidFill>
                <a:latin typeface="Times New Roman" panose="02020603050405020304" pitchFamily="18" charset="0"/>
              </a:rPr>
              <a:t>1. </a:t>
            </a:r>
            <a:r>
              <a:rPr lang="ru-RU" b="1" dirty="0" err="1">
                <a:solidFill>
                  <a:srgbClr val="000000"/>
                </a:solidFill>
                <a:latin typeface="Times New Roman" panose="02020603050405020304" pitchFamily="18" charset="0"/>
              </a:rPr>
              <a:t>Транспортна</a:t>
            </a:r>
            <a:r>
              <a:rPr lang="ru-RU" b="1" dirty="0">
                <a:solidFill>
                  <a:srgbClr val="000000"/>
                </a:solidFill>
                <a:latin typeface="Times New Roman" panose="02020603050405020304" pitchFamily="18" charset="0"/>
              </a:rPr>
              <a:t> система та </a:t>
            </a:r>
            <a:r>
              <a:rPr lang="ru-RU" b="1" dirty="0" err="1">
                <a:solidFill>
                  <a:srgbClr val="000000"/>
                </a:solidFill>
                <a:latin typeface="Times New Roman" panose="02020603050405020304" pitchFamily="18" charset="0"/>
              </a:rPr>
              <a:t>транспортний</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потенціал</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України</a:t>
            </a:r>
            <a:endParaRPr lang="ru-RU" b="1" dirty="0">
              <a:solidFill>
                <a:srgbClr val="000000"/>
              </a:solidFill>
              <a:latin typeface="Times New Roman" panose="02020603050405020304" pitchFamily="18" charset="0"/>
            </a:endParaRPr>
          </a:p>
          <a:p>
            <a:endParaRPr lang="ru-RU" dirty="0">
              <a:solidFill>
                <a:srgbClr val="000000"/>
              </a:solidFill>
              <a:latin typeface="Times New Roman" panose="02020603050405020304" pitchFamily="18" charset="0"/>
            </a:endParaRPr>
          </a:p>
          <a:p>
            <a:r>
              <a:rPr lang="ru-RU" dirty="0" err="1">
                <a:solidFill>
                  <a:srgbClr val="000000"/>
                </a:solidFill>
                <a:latin typeface="Times New Roman" panose="02020603050405020304" pitchFamily="18" charset="0"/>
              </a:rPr>
              <a:t>Транспортна</a:t>
            </a:r>
            <a:r>
              <a:rPr lang="ru-RU" dirty="0">
                <a:solidFill>
                  <a:srgbClr val="000000"/>
                </a:solidFill>
                <a:latin typeface="Times New Roman" panose="02020603050405020304" pitchFamily="18" charset="0"/>
              </a:rPr>
              <a:t> система </a:t>
            </a:r>
            <a:r>
              <a:rPr lang="ru-RU" dirty="0" err="1">
                <a:solidFill>
                  <a:srgbClr val="000000"/>
                </a:solidFill>
                <a:latin typeface="Times New Roman" panose="02020603050405020304" pitchFamily="18" charset="0"/>
              </a:rPr>
              <a:t>України</a:t>
            </a:r>
            <a:r>
              <a:rPr lang="ru-RU" dirty="0">
                <a:solidFill>
                  <a:srgbClr val="000000"/>
                </a:solidFill>
                <a:latin typeface="Times New Roman" panose="02020603050405020304" pitchFamily="18" charset="0"/>
              </a:rPr>
              <a:t> представлена </a:t>
            </a:r>
            <a:r>
              <a:rPr lang="ru-RU" dirty="0" err="1">
                <a:solidFill>
                  <a:srgbClr val="000000"/>
                </a:solidFill>
                <a:latin typeface="Times New Roman" panose="02020603050405020304" pitchFamily="18" charset="0"/>
              </a:rPr>
              <a:t>наступними</a:t>
            </a:r>
            <a:r>
              <a:rPr lang="ru-RU" dirty="0">
                <a:solidFill>
                  <a:srgbClr val="000000"/>
                </a:solidFill>
                <a:latin typeface="Times New Roman" panose="02020603050405020304" pitchFamily="18" charset="0"/>
              </a:rPr>
              <a:t> видами транспорту: </a:t>
            </a:r>
            <a:r>
              <a:rPr lang="ru-RU" dirty="0" err="1">
                <a:solidFill>
                  <a:srgbClr val="000000"/>
                </a:solidFill>
                <a:latin typeface="Times New Roman" panose="02020603050405020304" pitchFamily="18" charset="0"/>
              </a:rPr>
              <a:t>залізничний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автомобільний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повітряний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водний</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трубопровідний</a:t>
            </a:r>
            <a:r>
              <a:rPr lang="ru-RU" dirty="0">
                <a:solidFill>
                  <a:srgbClr val="000000"/>
                </a:solidFill>
                <a:latin typeface="Times New Roman" panose="02020603050405020304" pitchFamily="18" charset="0"/>
              </a:rPr>
              <a:t>. </a:t>
            </a:r>
          </a:p>
          <a:p>
            <a:endParaRPr lang="ru-RU" dirty="0">
              <a:solidFill>
                <a:srgbClr val="000000"/>
              </a:solidFill>
              <a:latin typeface="Times New Roman" panose="02020603050405020304" pitchFamily="18" charset="0"/>
            </a:endParaRPr>
          </a:p>
          <a:p>
            <a:r>
              <a:rPr lang="uk-UA" b="1" dirty="0">
                <a:solidFill>
                  <a:srgbClr val="000000"/>
                </a:solidFill>
                <a:latin typeface="Times New Roman" panose="02020603050405020304" pitchFamily="18" charset="0"/>
              </a:rPr>
              <a:t>Залізничний транспорт </a:t>
            </a:r>
            <a:r>
              <a:rPr lang="uk-UA" dirty="0">
                <a:solidFill>
                  <a:srgbClr val="000000"/>
                </a:solidFill>
                <a:latin typeface="Times New Roman" panose="02020603050405020304" pitchFamily="18" charset="0"/>
              </a:rPr>
              <a:t>є частиною Євроазіатського залізничного комплексу, займає друге місце за вантажообігом і перше по </a:t>
            </a:r>
            <a:r>
              <a:rPr lang="uk-UA" dirty="0" err="1">
                <a:solidFill>
                  <a:srgbClr val="000000"/>
                </a:solidFill>
                <a:latin typeface="Times New Roman" panose="02020603050405020304" pitchFamily="18" charset="0"/>
              </a:rPr>
              <a:t>пасажирообігу</a:t>
            </a:r>
            <a:r>
              <a:rPr lang="uk-UA" dirty="0">
                <a:solidFill>
                  <a:srgbClr val="000000"/>
                </a:solidFill>
                <a:latin typeface="Times New Roman" panose="02020603050405020304" pitchFamily="18" charset="0"/>
              </a:rPr>
              <a:t>. Експлуатаційна довжина залізниць загального користування складає близько 22,1 тис км. </a:t>
            </a:r>
            <a:endParaRPr lang="uk-UA" dirty="0"/>
          </a:p>
        </p:txBody>
      </p:sp>
    </p:spTree>
    <p:extLst>
      <p:ext uri="{BB962C8B-B14F-4D97-AF65-F5344CB8AC3E}">
        <p14:creationId xmlns:p14="http://schemas.microsoft.com/office/powerpoint/2010/main" val="6827100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0AD9BB6-85A8-4488-B201-96257FB94BE6}"/>
              </a:ext>
            </a:extLst>
          </p:cNvPr>
          <p:cNvSpPr/>
          <p:nvPr/>
        </p:nvSpPr>
        <p:spPr>
          <a:xfrm>
            <a:off x="1981199" y="2266968"/>
            <a:ext cx="8948057" cy="2031325"/>
          </a:xfrm>
          <a:prstGeom prst="rect">
            <a:avLst/>
          </a:prstGeom>
        </p:spPr>
        <p:txBody>
          <a:bodyPr wrap="square">
            <a:spAutoFit/>
          </a:bodyPr>
          <a:lstStyle/>
          <a:p>
            <a:r>
              <a:rPr lang="ru-RU" b="1" dirty="0" err="1">
                <a:solidFill>
                  <a:srgbClr val="000000"/>
                </a:solidFill>
                <a:latin typeface="Times New Roman" panose="02020603050405020304" pitchFamily="18" charset="0"/>
              </a:rPr>
              <a:t>Існує</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різна</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класифікація</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транспортних</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послуг</a:t>
            </a:r>
            <a:r>
              <a:rPr lang="ru-RU" b="1" dirty="0">
                <a:solidFill>
                  <a:srgbClr val="000000"/>
                </a:solidFill>
                <a:latin typeface="Times New Roman" panose="02020603050405020304" pitchFamily="18" charset="0"/>
              </a:rPr>
              <a:t>: </a:t>
            </a:r>
            <a:endParaRPr lang="ru-RU"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1. За ознакою взаємозв’язку з основною діяльністю підприємств: </a:t>
            </a:r>
            <a:r>
              <a:rPr lang="uk-UA" i="1" dirty="0">
                <a:solidFill>
                  <a:srgbClr val="000000"/>
                </a:solidFill>
                <a:latin typeface="Times New Roman" panose="02020603050405020304" pitchFamily="18" charset="0"/>
              </a:rPr>
              <a:t>перевізні </a:t>
            </a:r>
            <a:r>
              <a:rPr lang="uk-UA" dirty="0">
                <a:solidFill>
                  <a:srgbClr val="000000"/>
                </a:solidFill>
                <a:latin typeface="Times New Roman" panose="02020603050405020304" pitchFamily="18" charset="0"/>
              </a:rPr>
              <a:t>(тобто включають в тому чи іншому вигляді елемент перевезення); </a:t>
            </a:r>
            <a:r>
              <a:rPr lang="uk-UA" i="1" dirty="0">
                <a:solidFill>
                  <a:srgbClr val="000000"/>
                </a:solidFill>
                <a:latin typeface="Times New Roman" panose="02020603050405020304" pitchFamily="18" charset="0"/>
              </a:rPr>
              <a:t>неперевізні </a:t>
            </a:r>
            <a:r>
              <a:rPr lang="uk-UA" dirty="0">
                <a:solidFill>
                  <a:srgbClr val="000000"/>
                </a:solidFill>
                <a:latin typeface="Times New Roman" panose="02020603050405020304" pitchFamily="18" charset="0"/>
              </a:rPr>
              <a:t>послуги. </a:t>
            </a:r>
          </a:p>
          <a:p>
            <a:r>
              <a:rPr lang="ru-RU" dirty="0">
                <a:solidFill>
                  <a:srgbClr val="000000"/>
                </a:solidFill>
                <a:latin typeface="Times New Roman" panose="02020603050405020304" pitchFamily="18" charset="0"/>
              </a:rPr>
              <a:t>2. За видом </a:t>
            </a:r>
            <a:r>
              <a:rPr lang="ru-RU" dirty="0" err="1">
                <a:solidFill>
                  <a:srgbClr val="000000"/>
                </a:solidFill>
                <a:latin typeface="Times New Roman" panose="02020603050405020304" pitchFamily="18" charset="0"/>
              </a:rPr>
              <a:t>споживача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надається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послуга</a:t>
            </a:r>
            <a:r>
              <a:rPr lang="ru-RU"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зовнішні</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a:t>
            </a:r>
            <a:r>
              <a:rPr lang="ru-RU" dirty="0" err="1">
                <a:solidFill>
                  <a:srgbClr val="000000"/>
                </a:solidFill>
                <a:latin typeface="Times New Roman" panose="02020603050405020304" pitchFamily="18" charset="0"/>
              </a:rPr>
              <a:t>надаються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нетранспортним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підприємством</a:t>
            </a:r>
            <a:r>
              <a:rPr lang="ru-RU"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внутрішні</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a:t>
            </a:r>
            <a:r>
              <a:rPr lang="ru-RU" dirty="0" err="1">
                <a:solidFill>
                  <a:srgbClr val="000000"/>
                </a:solidFill>
                <a:latin typeface="Times New Roman" panose="02020603050405020304" pitchFamily="18" charset="0"/>
              </a:rPr>
              <a:t>надаються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іншим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підприємством</a:t>
            </a:r>
            <a:r>
              <a:rPr lang="ru-RU" dirty="0">
                <a:solidFill>
                  <a:srgbClr val="000000"/>
                </a:solidFill>
                <a:latin typeface="Times New Roman" panose="02020603050405020304" pitchFamily="18" charset="0"/>
              </a:rPr>
              <a:t> транспорту). </a:t>
            </a:r>
          </a:p>
          <a:p>
            <a:r>
              <a:rPr lang="uk-UA" dirty="0">
                <a:solidFill>
                  <a:srgbClr val="000000"/>
                </a:solidFill>
                <a:latin typeface="Times New Roman" panose="02020603050405020304" pitchFamily="18" charset="0"/>
              </a:rPr>
              <a:t>3. За характером діяльності, пов'язаної з наданням певної послуги: </a:t>
            </a:r>
            <a:r>
              <a:rPr lang="uk-UA" i="1" dirty="0">
                <a:solidFill>
                  <a:srgbClr val="000000"/>
                </a:solidFill>
                <a:latin typeface="Times New Roman" panose="02020603050405020304" pitchFamily="18" charset="0"/>
              </a:rPr>
              <a:t>технологічні, комерційні, інформаційні </a:t>
            </a:r>
            <a:r>
              <a:rPr lang="uk-UA" dirty="0">
                <a:solidFill>
                  <a:srgbClr val="000000"/>
                </a:solidFill>
                <a:latin typeface="Times New Roman" panose="02020603050405020304" pitchFamily="18" charset="0"/>
              </a:rPr>
              <a:t>і </a:t>
            </a:r>
            <a:r>
              <a:rPr lang="uk-UA" dirty="0" err="1">
                <a:solidFill>
                  <a:srgbClr val="000000"/>
                </a:solidFill>
                <a:latin typeface="Times New Roman" panose="02020603050405020304" pitchFamily="18" charset="0"/>
              </a:rPr>
              <a:t>т.д</a:t>
            </a:r>
            <a:r>
              <a:rPr lang="uk-UA"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1212458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CD721F4-1A89-47A7-A5AC-97DEEC230685}"/>
              </a:ext>
            </a:extLst>
          </p:cNvPr>
          <p:cNvSpPr/>
          <p:nvPr/>
        </p:nvSpPr>
        <p:spPr>
          <a:xfrm>
            <a:off x="1714500" y="2136339"/>
            <a:ext cx="8763000" cy="1754326"/>
          </a:xfrm>
          <a:prstGeom prst="rect">
            <a:avLst/>
          </a:prstGeom>
        </p:spPr>
        <p:txBody>
          <a:bodyPr wrap="square">
            <a:spAutoFit/>
          </a:bodyPr>
          <a:lstStyle/>
          <a:p>
            <a:r>
              <a:rPr lang="ru-RU" b="1" dirty="0" err="1">
                <a:solidFill>
                  <a:srgbClr val="000000"/>
                </a:solidFill>
                <a:latin typeface="Times New Roman" panose="02020603050405020304" pitchFamily="18" charset="0"/>
              </a:rPr>
              <a:t>Розглядають</a:t>
            </a:r>
            <a:r>
              <a:rPr lang="ru-RU" b="1" dirty="0">
                <a:solidFill>
                  <a:srgbClr val="000000"/>
                </a:solidFill>
                <a:latin typeface="Times New Roman" panose="02020603050405020304" pitchFamily="18" charset="0"/>
              </a:rPr>
              <a:t> два напрямки в </a:t>
            </a:r>
            <a:r>
              <a:rPr lang="ru-RU" b="1" dirty="0" err="1">
                <a:solidFill>
                  <a:srgbClr val="000000"/>
                </a:solidFill>
                <a:latin typeface="Times New Roman" panose="02020603050405020304" pitchFamily="18" charset="0"/>
              </a:rPr>
              <a:t>області</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організації</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транспортних</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послуг</a:t>
            </a:r>
            <a:r>
              <a:rPr lang="ru-RU" b="1" dirty="0">
                <a:solidFill>
                  <a:srgbClr val="000000"/>
                </a:solidFill>
                <a:latin typeface="Times New Roman" panose="02020603050405020304" pitchFamily="18" charset="0"/>
              </a:rPr>
              <a:t>: </a:t>
            </a:r>
            <a:endParaRPr lang="ru-RU"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1. Пристосування асортименту пропонованих послуг до специфічних вимог клієнтів (тобто різні групи споживачів повинні обслуговуватися відповідно за їх </a:t>
            </a:r>
            <a:r>
              <a:rPr lang="uk-UA" dirty="0" err="1">
                <a:solidFill>
                  <a:srgbClr val="000000"/>
                </a:solidFill>
                <a:latin typeface="Times New Roman" panose="02020603050405020304" pitchFamily="18" charset="0"/>
              </a:rPr>
              <a:t>конкретниими</a:t>
            </a:r>
            <a:r>
              <a:rPr lang="uk-UA" dirty="0">
                <a:solidFill>
                  <a:srgbClr val="000000"/>
                </a:solidFill>
                <a:latin typeface="Times New Roman" panose="02020603050405020304" pitchFamily="18" charset="0"/>
              </a:rPr>
              <a:t> потребами. Споживачі самі вибирають послуги, їх кількість і характер реалізації). </a:t>
            </a: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Активне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формування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попиту</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транспорту з метою </a:t>
            </a:r>
            <a:r>
              <a:rPr lang="ru-RU" dirty="0" err="1">
                <a:solidFill>
                  <a:srgbClr val="000000"/>
                </a:solidFill>
                <a:latin typeface="Times New Roman" panose="02020603050405020304" pitchFamily="18" charset="0"/>
              </a:rPr>
              <a:t>прибуткової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реалізації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вже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наявних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3173148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07013FE-27B2-4F71-ACB1-CBE9C57880FD}"/>
              </a:ext>
            </a:extLst>
          </p:cNvPr>
          <p:cNvSpPr/>
          <p:nvPr/>
        </p:nvSpPr>
        <p:spPr>
          <a:xfrm>
            <a:off x="1534886" y="1694212"/>
            <a:ext cx="8915400" cy="2585323"/>
          </a:xfrm>
          <a:prstGeom prst="rect">
            <a:avLst/>
          </a:prstGeom>
        </p:spPr>
        <p:txBody>
          <a:bodyPr wrap="square">
            <a:spAutoFit/>
          </a:bodyPr>
          <a:lstStyle/>
          <a:p>
            <a:r>
              <a:rPr lang="ru-RU" dirty="0" err="1">
                <a:solidFill>
                  <a:srgbClr val="000000"/>
                </a:solidFill>
                <a:latin typeface="Times New Roman" panose="02020603050405020304" pitchFamily="18" charset="0"/>
              </a:rPr>
              <a:t>Основні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тенденції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розвитку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європейського</a:t>
            </a:r>
            <a:r>
              <a:rPr lang="ru-RU" dirty="0">
                <a:solidFill>
                  <a:srgbClr val="000000"/>
                </a:solidFill>
                <a:latin typeface="Times New Roman" panose="02020603050405020304" pitchFamily="18" charset="0"/>
              </a:rPr>
              <a:t> ринку </a:t>
            </a:r>
            <a:r>
              <a:rPr lang="ru-RU" dirty="0" err="1">
                <a:solidFill>
                  <a:srgbClr val="000000"/>
                </a:solidFill>
                <a:latin typeface="Times New Roman" panose="02020603050405020304" pitchFamily="18" charset="0"/>
              </a:rPr>
              <a:t>вантажних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автоперевезень</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1. </a:t>
            </a:r>
            <a:r>
              <a:rPr lang="ru-RU" dirty="0" err="1">
                <a:solidFill>
                  <a:srgbClr val="000000"/>
                </a:solidFill>
                <a:latin typeface="Times New Roman" panose="02020603050405020304" pitchFamily="18" charset="0"/>
              </a:rPr>
              <a:t>Регулювання</a:t>
            </a:r>
            <a:r>
              <a:rPr lang="ru-RU" dirty="0">
                <a:solidFill>
                  <a:srgbClr val="000000"/>
                </a:solidFill>
                <a:latin typeface="Times New Roman" panose="02020603050405020304" pitchFamily="18" charset="0"/>
              </a:rPr>
              <a:t> ринку транспортно-</a:t>
            </a:r>
            <a:r>
              <a:rPr lang="ru-RU" dirty="0" err="1">
                <a:solidFill>
                  <a:srgbClr val="000000"/>
                </a:solidFill>
                <a:latin typeface="Times New Roman" panose="02020603050405020304" pitchFamily="18" charset="0"/>
              </a:rPr>
              <a:t>експедиційних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відбувається</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залежності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розвитку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міжнародних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торговельних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відносин</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урахуванням</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а) </a:t>
            </a:r>
            <a:r>
              <a:rPr lang="ru-RU" dirty="0" err="1">
                <a:solidFill>
                  <a:srgbClr val="000000"/>
                </a:solidFill>
                <a:latin typeface="Times New Roman" panose="02020603050405020304" pitchFamily="18" charset="0"/>
              </a:rPr>
              <a:t>обслуговування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зовнішньоторговельного</a:t>
            </a:r>
            <a:r>
              <a:rPr lang="ru-RU" dirty="0">
                <a:solidFill>
                  <a:srgbClr val="000000"/>
                </a:solidFill>
                <a:latin typeface="Times New Roman" panose="02020603050405020304" pitchFamily="18" charset="0"/>
              </a:rPr>
              <a:t> обороту </a:t>
            </a:r>
            <a:r>
              <a:rPr lang="ru-RU" dirty="0" err="1">
                <a:solidFill>
                  <a:srgbClr val="000000"/>
                </a:solidFill>
                <a:latin typeface="Times New Roman" panose="02020603050405020304" pitchFamily="18" charset="0"/>
              </a:rPr>
              <a:t>між</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країнами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походження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тобто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сторони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визначають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зміст</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ємність</a:t>
            </a:r>
            <a:r>
              <a:rPr lang="ru-RU" dirty="0">
                <a:solidFill>
                  <a:srgbClr val="000000"/>
                </a:solidFill>
                <a:latin typeface="Times New Roman" panose="02020603050405020304" pitchFamily="18" charset="0"/>
              </a:rPr>
              <a:t> ринку з </a:t>
            </a:r>
            <a:r>
              <a:rPr lang="ru-RU" dirty="0" err="1">
                <a:solidFill>
                  <a:srgbClr val="000000"/>
                </a:solidFill>
                <a:latin typeface="Times New Roman" panose="02020603050405020304" pitchFamily="18" charset="0"/>
              </a:rPr>
              <a:t>урахуванням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двостороннього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товарообігу</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паритетній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основі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б) </a:t>
            </a:r>
            <a:r>
              <a:rPr lang="ru-RU" dirty="0" err="1">
                <a:solidFill>
                  <a:srgbClr val="000000"/>
                </a:solidFill>
                <a:latin typeface="Times New Roman" panose="02020603050405020304" pitchFamily="18" charset="0"/>
              </a:rPr>
              <a:t>обслуговування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зовнішньоторговельного</a:t>
            </a:r>
            <a:r>
              <a:rPr lang="ru-RU" dirty="0">
                <a:solidFill>
                  <a:srgbClr val="000000"/>
                </a:solidFill>
                <a:latin typeface="Times New Roman" panose="02020603050405020304" pitchFamily="18" charset="0"/>
              </a:rPr>
              <a:t> обороту </a:t>
            </a:r>
            <a:r>
              <a:rPr lang="ru-RU" dirty="0" err="1">
                <a:solidFill>
                  <a:srgbClr val="000000"/>
                </a:solidFill>
                <a:latin typeface="Times New Roman" panose="02020603050405020304" pitchFamily="18" charset="0"/>
              </a:rPr>
              <a:t>між</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іншими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країнами</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допущеним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обсягом</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змістом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третьої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сторони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тобто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сторони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визначають</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третьої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сторони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умови</a:t>
            </a:r>
            <a:r>
              <a:rPr lang="ru-RU" dirty="0">
                <a:solidFill>
                  <a:srgbClr val="000000"/>
                </a:solidFill>
                <a:latin typeface="Times New Roman" panose="02020603050405020304" pitchFamily="18" charset="0"/>
              </a:rPr>
              <a:t>, форму і заходи </a:t>
            </a:r>
            <a:r>
              <a:rPr lang="ru-RU" dirty="0" err="1">
                <a:solidFill>
                  <a:srgbClr val="000000"/>
                </a:solidFill>
                <a:latin typeface="Times New Roman" panose="02020603050405020304" pitchFamily="18" charset="0"/>
              </a:rPr>
              <a:t>регулювання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участі</a:t>
            </a:r>
            <a:r>
              <a:rPr lang="ru-RU" dirty="0">
                <a:solidFill>
                  <a:srgbClr val="000000"/>
                </a:solidFill>
                <a:latin typeface="Times New Roman" panose="02020603050405020304" pitchFamily="18" charset="0"/>
              </a:rPr>
              <a:t> на ринку. </a:t>
            </a:r>
            <a:endParaRPr lang="uk-UA" dirty="0"/>
          </a:p>
        </p:txBody>
      </p:sp>
    </p:spTree>
    <p:extLst>
      <p:ext uri="{BB962C8B-B14F-4D97-AF65-F5344CB8AC3E}">
        <p14:creationId xmlns:p14="http://schemas.microsoft.com/office/powerpoint/2010/main" val="29795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D9BA795-54C7-4D2C-B260-72E5314A2C67}"/>
              </a:ext>
            </a:extLst>
          </p:cNvPr>
          <p:cNvSpPr/>
          <p:nvPr/>
        </p:nvSpPr>
        <p:spPr>
          <a:xfrm>
            <a:off x="2144487" y="1982097"/>
            <a:ext cx="8229600" cy="2585323"/>
          </a:xfrm>
          <a:prstGeom prst="rect">
            <a:avLst/>
          </a:prstGeom>
        </p:spPr>
        <p:txBody>
          <a:bodyPr wrap="square">
            <a:spAutoFit/>
          </a:bodyPr>
          <a:lstStyle/>
          <a:p>
            <a:r>
              <a:rPr lang="uk-UA" dirty="0">
                <a:solidFill>
                  <a:srgbClr val="000000"/>
                </a:solidFill>
                <a:latin typeface="Times New Roman" panose="02020603050405020304" pitchFamily="18" charset="0"/>
              </a:rPr>
              <a:t>2. Широка лібералізація ринку транспортно-експедиційних послуг в ЄС, з одночасним посиленням для третьої сторони порядку доступу на ринок, зростанням технічних, екологічних, адміністративних вимог, зростанням дорожніх зборів і податків. </a:t>
            </a:r>
          </a:p>
          <a:p>
            <a:r>
              <a:rPr lang="ru-RU" dirty="0">
                <a:solidFill>
                  <a:srgbClr val="000000"/>
                </a:solidFill>
                <a:latin typeface="Times New Roman" panose="02020603050405020304" pitchFamily="18" charset="0"/>
              </a:rPr>
              <a:t>3. </a:t>
            </a:r>
            <a:r>
              <a:rPr lang="ru-RU" dirty="0" err="1">
                <a:solidFill>
                  <a:srgbClr val="000000"/>
                </a:solidFill>
                <a:latin typeface="Times New Roman" panose="02020603050405020304" pitchFamily="18" charset="0"/>
              </a:rPr>
              <a:t>Синхронний</a:t>
            </a:r>
            <a:r>
              <a:rPr lang="ru-RU" dirty="0">
                <a:solidFill>
                  <a:srgbClr val="000000"/>
                </a:solidFill>
                <a:latin typeface="Times New Roman" panose="02020603050405020304" pitchFamily="18" charset="0"/>
              </a:rPr>
              <a:t> з ринком </a:t>
            </a:r>
            <a:r>
              <a:rPr lang="ru-RU" dirty="0" err="1">
                <a:solidFill>
                  <a:srgbClr val="000000"/>
                </a:solidFill>
                <a:latin typeface="Times New Roman" panose="02020603050405020304" pitchFamily="18" charset="0"/>
              </a:rPr>
              <a:t>транспортних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розвиток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посередницьких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експедиційній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логістичній</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білятаможній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4. </a:t>
            </a:r>
            <a:r>
              <a:rPr lang="ru-RU" dirty="0" err="1">
                <a:solidFill>
                  <a:srgbClr val="000000"/>
                </a:solidFill>
                <a:latin typeface="Times New Roman" panose="02020603050405020304" pitchFamily="18" charset="0"/>
              </a:rPr>
              <a:t>Використання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телекомунікаційних</a:t>
            </a:r>
            <a:r>
              <a:rPr lang="ru-RU" dirty="0">
                <a:solidFill>
                  <a:srgbClr val="000000"/>
                </a:solidFill>
                <a:latin typeface="Times New Roman" panose="02020603050405020304" pitchFamily="18" charset="0"/>
              </a:rPr>
              <a:t> систем для </a:t>
            </a:r>
            <a:r>
              <a:rPr lang="ru-RU" dirty="0" err="1">
                <a:solidFill>
                  <a:srgbClr val="000000"/>
                </a:solidFill>
                <a:latin typeface="Times New Roman" panose="02020603050405020304" pitchFamily="18" charset="0"/>
              </a:rPr>
              <a:t>забезпечення</a:t>
            </a:r>
            <a:r>
              <a:rPr lang="ru-RU" dirty="0">
                <a:solidFill>
                  <a:srgbClr val="000000"/>
                </a:solidFill>
                <a:latin typeface="Times New Roman" panose="02020603050405020304" pitchFamily="18" charset="0"/>
              </a:rPr>
              <a:t> контролю </a:t>
            </a:r>
            <a:r>
              <a:rPr lang="ru-RU" dirty="0" err="1">
                <a:solidFill>
                  <a:srgbClr val="000000"/>
                </a:solidFill>
                <a:latin typeface="Times New Roman" panose="02020603050405020304" pitchFamily="18" charset="0"/>
              </a:rPr>
              <a:t>просування</a:t>
            </a:r>
            <a:r>
              <a:rPr lang="ru-RU" dirty="0">
                <a:solidFill>
                  <a:srgbClr val="000000"/>
                </a:solidFill>
                <a:latin typeface="Times New Roman" panose="02020603050405020304" pitchFamily="18" charset="0"/>
              </a:rPr>
              <a:t> і режиму </a:t>
            </a:r>
            <a:r>
              <a:rPr lang="ru-RU" dirty="0" err="1">
                <a:solidFill>
                  <a:srgbClr val="000000"/>
                </a:solidFill>
                <a:latin typeface="Times New Roman" panose="02020603050405020304" pitchFamily="18" charset="0"/>
              </a:rPr>
              <a:t>роботи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транспортних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засобів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забезпечення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безпеки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дорожнього</a:t>
            </a:r>
            <a:r>
              <a:rPr lang="ru-RU" dirty="0">
                <a:solidFill>
                  <a:srgbClr val="000000"/>
                </a:solidFill>
                <a:latin typeface="Times New Roman" panose="02020603050405020304" pitchFamily="18" charset="0"/>
              </a:rPr>
              <a:t> руху, </a:t>
            </a:r>
            <a:r>
              <a:rPr lang="ru-RU" dirty="0" err="1">
                <a:solidFill>
                  <a:srgbClr val="000000"/>
                </a:solidFill>
                <a:latin typeface="Times New Roman" panose="02020603050405020304" pitchFamily="18" charset="0"/>
              </a:rPr>
              <a:t>забезпечення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сплати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дорожніх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зборів</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податків</a:t>
            </a:r>
            <a:r>
              <a:rPr lang="ru-RU" dirty="0">
                <a:solidFill>
                  <a:srgbClr val="000000"/>
                </a:solidFill>
                <a:latin typeface="Times New Roman" panose="02020603050405020304" pitchFamily="18" charset="0"/>
              </a:rPr>
              <a:t> і т.д. </a:t>
            </a:r>
            <a:endParaRPr lang="uk-UA" dirty="0"/>
          </a:p>
        </p:txBody>
      </p:sp>
    </p:spTree>
    <p:extLst>
      <p:ext uri="{BB962C8B-B14F-4D97-AF65-F5344CB8AC3E}">
        <p14:creationId xmlns:p14="http://schemas.microsoft.com/office/powerpoint/2010/main" val="2015922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F5E432A-9DB4-4966-AB96-030B8D95F148}"/>
              </a:ext>
            </a:extLst>
          </p:cNvPr>
          <p:cNvSpPr/>
          <p:nvPr/>
        </p:nvSpPr>
        <p:spPr>
          <a:xfrm>
            <a:off x="1524000" y="2690336"/>
            <a:ext cx="9144000" cy="1477328"/>
          </a:xfrm>
          <a:prstGeom prst="rect">
            <a:avLst/>
          </a:prstGeom>
        </p:spPr>
        <p:txBody>
          <a:bodyPr wrap="square">
            <a:spAutoFit/>
          </a:bodyPr>
          <a:lstStyle/>
          <a:p>
            <a:r>
              <a:rPr lang="ru-RU" dirty="0">
                <a:solidFill>
                  <a:srgbClr val="000000"/>
                </a:solidFill>
                <a:latin typeface="Times New Roman" panose="02020603050405020304" pitchFamily="18" charset="0"/>
              </a:rPr>
              <a:t>5. </a:t>
            </a:r>
            <a:r>
              <a:rPr lang="ru-RU" dirty="0" err="1">
                <a:solidFill>
                  <a:srgbClr val="000000"/>
                </a:solidFill>
                <a:latin typeface="Times New Roman" panose="02020603050405020304" pitchFamily="18" charset="0"/>
              </a:rPr>
              <a:t>Застосування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заходів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митного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регулювання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основі</a:t>
            </a:r>
            <a:r>
              <a:rPr lang="ru-RU" dirty="0">
                <a:solidFill>
                  <a:srgbClr val="000000"/>
                </a:solidFill>
                <a:latin typeface="Times New Roman" panose="02020603050405020304" pitchFamily="18" charset="0"/>
              </a:rPr>
              <a:t> принципу </a:t>
            </a:r>
            <a:r>
              <a:rPr lang="ru-RU" dirty="0" err="1">
                <a:solidFill>
                  <a:srgbClr val="000000"/>
                </a:solidFill>
                <a:latin typeface="Times New Roman" panose="02020603050405020304" pitchFamily="18" charset="0"/>
              </a:rPr>
              <a:t>заяв</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цілей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використання</a:t>
            </a:r>
            <a:r>
              <a:rPr lang="ru-RU" dirty="0">
                <a:solidFill>
                  <a:srgbClr val="000000"/>
                </a:solidFill>
                <a:latin typeface="Times New Roman" panose="02020603050405020304" pitchFamily="18" charset="0"/>
              </a:rPr>
              <a:t> сторонами </a:t>
            </a:r>
            <a:r>
              <a:rPr lang="ru-RU" dirty="0" err="1">
                <a:solidFill>
                  <a:srgbClr val="000000"/>
                </a:solidFill>
                <a:latin typeface="Times New Roman" panose="02020603050405020304" pitchFamily="18" charset="0"/>
              </a:rPr>
              <a:t>встановлених</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допущених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спрощень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митних</a:t>
            </a:r>
            <a:r>
              <a:rPr lang="ru-RU" dirty="0">
                <a:solidFill>
                  <a:srgbClr val="000000"/>
                </a:solidFill>
                <a:latin typeface="Times New Roman" panose="02020603050405020304" pitchFamily="18" charset="0"/>
              </a:rPr>
              <a:t> процедур. </a:t>
            </a:r>
          </a:p>
          <a:p>
            <a:r>
              <a:rPr lang="uk-UA" dirty="0">
                <a:solidFill>
                  <a:srgbClr val="000000"/>
                </a:solidFill>
                <a:latin typeface="Times New Roman" panose="02020603050405020304" pitchFamily="18" charset="0"/>
              </a:rPr>
              <a:t>6. Формування тарифної політики не тільки на конкурентних засадах, а й з урахуванням особливих договірних умов на перевезення товарів, а також з урахуванням ступеня участі та інтегрування в міжнародні логістичні системи, схеми і модулі. </a:t>
            </a:r>
            <a:endParaRPr lang="uk-UA" dirty="0"/>
          </a:p>
        </p:txBody>
      </p:sp>
    </p:spTree>
    <p:extLst>
      <p:ext uri="{BB962C8B-B14F-4D97-AF65-F5344CB8AC3E}">
        <p14:creationId xmlns:p14="http://schemas.microsoft.com/office/powerpoint/2010/main" val="35738535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BB634D6-EA6F-4A45-B98C-9C15CD25AD13}"/>
              </a:ext>
            </a:extLst>
          </p:cNvPr>
          <p:cNvSpPr/>
          <p:nvPr/>
        </p:nvSpPr>
        <p:spPr>
          <a:xfrm>
            <a:off x="1349829" y="1905392"/>
            <a:ext cx="8839200" cy="2862322"/>
          </a:xfrm>
          <a:prstGeom prst="rect">
            <a:avLst/>
          </a:prstGeom>
        </p:spPr>
        <p:txBody>
          <a:bodyPr wrap="square">
            <a:spAutoFit/>
          </a:bodyPr>
          <a:lstStyle/>
          <a:p>
            <a:r>
              <a:rPr lang="uk-UA" b="1" dirty="0">
                <a:solidFill>
                  <a:srgbClr val="000000"/>
                </a:solidFill>
                <a:latin typeface="Times New Roman" panose="02020603050405020304" pitchFamily="18" charset="0"/>
              </a:rPr>
              <a:t>3. Показники якості транспортних послуг.</a:t>
            </a:r>
          </a:p>
          <a:p>
            <a:endParaRPr lang="uk-UA" b="1" dirty="0">
              <a:solidFill>
                <a:srgbClr val="000000"/>
              </a:solidFill>
              <a:latin typeface="Times New Roman" panose="02020603050405020304" pitchFamily="18" charset="0"/>
            </a:endParaRPr>
          </a:p>
          <a:p>
            <a:r>
              <a:rPr lang="uk-UA" b="1" dirty="0">
                <a:solidFill>
                  <a:srgbClr val="000000"/>
                </a:solidFill>
                <a:latin typeface="Times New Roman" panose="02020603050405020304" pitchFamily="18" charset="0"/>
              </a:rPr>
              <a:t> </a:t>
            </a:r>
            <a:r>
              <a:rPr lang="uk-UA" dirty="0"/>
              <a:t>Рішення проблеми ефективності розподілу товарів і підвищення рівня якості обслуговування споживачів послуг транспорту в ринкових умовах тісно переплітається з проблемою якості послуг. Тільки високий рівень якості обслуговування може забезпечити надійний ринок збуту для послуг підприємств транспорту. Високий рівень якості та ефективності обслуговування повинні підкріплюватися відповідним рівнем матеріально-технічного забезпечення, включаючи розвинену систему складських і контейнерних терміналів, сучасну вантажно-розвантажувальну техніку, комп’ютерні засоби інформатики і управління. </a:t>
            </a:r>
          </a:p>
        </p:txBody>
      </p:sp>
    </p:spTree>
    <p:extLst>
      <p:ext uri="{BB962C8B-B14F-4D97-AF65-F5344CB8AC3E}">
        <p14:creationId xmlns:p14="http://schemas.microsoft.com/office/powerpoint/2010/main" val="20290732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7973BFB-5F2D-4366-8C94-81A46E45C662}"/>
              </a:ext>
            </a:extLst>
          </p:cNvPr>
          <p:cNvSpPr/>
          <p:nvPr/>
        </p:nvSpPr>
        <p:spPr>
          <a:xfrm>
            <a:off x="1866900" y="2112726"/>
            <a:ext cx="8458200" cy="2308324"/>
          </a:xfrm>
          <a:prstGeom prst="rect">
            <a:avLst/>
          </a:prstGeom>
        </p:spPr>
        <p:txBody>
          <a:bodyPr wrap="square">
            <a:spAutoFit/>
          </a:bodyPr>
          <a:lstStyle/>
          <a:p>
            <a:r>
              <a:rPr lang="uk-UA" dirty="0">
                <a:solidFill>
                  <a:srgbClr val="000000"/>
                </a:solidFill>
                <a:latin typeface="Times New Roman" panose="02020603050405020304" pitchFamily="18" charset="0"/>
              </a:rPr>
              <a:t>Дослідження і аналіз проблеми якості транспортно-експедиційного обслуговування споживачів послуг транспорту показав, що в основі існуючих концепцій обслуговування лежить судження, яке стверджує, що високий рівень якості обслуговування споживачів послуг транспорту досягається за умови забезпечення комплексного обслуговування, тобто чим більше послуг буде надано споживачам, тим вище буде рівень якості обслуговування. Разом з тим в умовах ринку обслуговування з широким асортиментом пропонованих послуг, ніж це необхідно споживачеві, буде обходитися останньому дорожче. </a:t>
            </a:r>
            <a:endParaRPr lang="uk-UA" dirty="0"/>
          </a:p>
        </p:txBody>
      </p:sp>
    </p:spTree>
    <p:extLst>
      <p:ext uri="{BB962C8B-B14F-4D97-AF65-F5344CB8AC3E}">
        <p14:creationId xmlns:p14="http://schemas.microsoft.com/office/powerpoint/2010/main" val="3049712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86D8A00-AC3F-4614-B07B-F89820E724AE}"/>
              </a:ext>
            </a:extLst>
          </p:cNvPr>
          <p:cNvSpPr/>
          <p:nvPr/>
        </p:nvSpPr>
        <p:spPr>
          <a:xfrm>
            <a:off x="1393371" y="1997839"/>
            <a:ext cx="9405257" cy="2862322"/>
          </a:xfrm>
          <a:prstGeom prst="rect">
            <a:avLst/>
          </a:prstGeom>
        </p:spPr>
        <p:txBody>
          <a:bodyPr wrap="square">
            <a:spAutoFit/>
          </a:bodyPr>
          <a:lstStyle/>
          <a:p>
            <a:r>
              <a:rPr lang="ru-RU" dirty="0" err="1">
                <a:solidFill>
                  <a:srgbClr val="000000"/>
                </a:solidFill>
                <a:latin typeface="Times New Roman" panose="02020603050405020304" pitchFamily="18" charset="0"/>
              </a:rPr>
              <a:t>Звісно</a:t>
            </a:r>
            <a:r>
              <a:rPr lang="ru-RU" dirty="0">
                <a:solidFill>
                  <a:srgbClr val="000000"/>
                </a:solidFill>
                <a:latin typeface="Times New Roman" panose="02020603050405020304" pitchFamily="18" charset="0"/>
              </a:rPr>
              <a:t> ж </a:t>
            </a:r>
            <a:r>
              <a:rPr lang="ru-RU" dirty="0" err="1">
                <a:solidFill>
                  <a:srgbClr val="000000"/>
                </a:solidFill>
                <a:latin typeface="Times New Roman" panose="02020603050405020304" pitchFamily="18" charset="0"/>
              </a:rPr>
              <a:t>досить</a:t>
            </a:r>
            <a:r>
              <a:rPr lang="ru-RU" dirty="0">
                <a:solidFill>
                  <a:srgbClr val="000000"/>
                </a:solidFill>
                <a:latin typeface="Times New Roman" panose="02020603050405020304" pitchFamily="18" charset="0"/>
              </a:rPr>
              <a:t> складною є проблема </a:t>
            </a:r>
            <a:r>
              <a:rPr lang="ru-RU" dirty="0" err="1">
                <a:solidFill>
                  <a:srgbClr val="000000"/>
                </a:solidFill>
                <a:latin typeface="Times New Roman" panose="02020603050405020304" pitchFamily="18" charset="0"/>
              </a:rPr>
              <a:t>оцінки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визначається</a:t>
            </a:r>
            <a:r>
              <a:rPr lang="ru-RU" dirty="0">
                <a:solidFill>
                  <a:srgbClr val="000000"/>
                </a:solidFill>
                <a:latin typeface="Times New Roman" panose="02020603050405020304" pitchFamily="18" charset="0"/>
              </a:rPr>
              <a:t> як </a:t>
            </a:r>
            <a:r>
              <a:rPr lang="ru-RU" dirty="0" err="1">
                <a:solidFill>
                  <a:srgbClr val="000000"/>
                </a:solidFill>
                <a:latin typeface="Times New Roman" panose="02020603050405020304" pitchFamily="18" charset="0"/>
              </a:rPr>
              <a:t>сукупність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властивостей</a:t>
            </a:r>
            <a:r>
              <a:rPr lang="ru-RU" dirty="0">
                <a:solidFill>
                  <a:srgbClr val="000000"/>
                </a:solidFill>
                <a:latin typeface="Times New Roman" panose="02020603050405020304" pitchFamily="18" charset="0"/>
              </a:rPr>
              <a:t> і характеристик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надають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здатність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задовольняти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обумовлені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передбачувані</a:t>
            </a:r>
            <a:r>
              <a:rPr lang="ru-RU" dirty="0">
                <a:solidFill>
                  <a:srgbClr val="000000"/>
                </a:solidFill>
                <a:latin typeface="Times New Roman" panose="02020603050405020304" pitchFamily="18" charset="0"/>
              </a:rPr>
              <a:t> потреби. Таким чином, </a:t>
            </a:r>
            <a:r>
              <a:rPr lang="ru-RU" dirty="0" err="1">
                <a:solidFill>
                  <a:srgbClr val="000000"/>
                </a:solidFill>
                <a:latin typeface="Times New Roman" panose="02020603050405020304" pitchFamily="18" charset="0"/>
              </a:rPr>
              <a:t>вимоги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пред’являються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споживачами</a:t>
            </a:r>
            <a:r>
              <a:rPr lang="ru-RU" dirty="0">
                <a:solidFill>
                  <a:srgbClr val="000000"/>
                </a:solidFill>
                <a:latin typeface="Times New Roman" panose="02020603050405020304" pitchFamily="18" charset="0"/>
              </a:rPr>
              <a:t> до доставки </a:t>
            </a:r>
            <a:r>
              <a:rPr lang="ru-RU" dirty="0" err="1">
                <a:solidFill>
                  <a:srgbClr val="000000"/>
                </a:solidFill>
                <a:latin typeface="Times New Roman" panose="02020603050405020304" pitchFamily="18" charset="0"/>
              </a:rPr>
              <a:t>товарів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безпосередньо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випливають</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їхніх</a:t>
            </a:r>
            <a:r>
              <a:rPr lang="ru-RU" dirty="0">
                <a:solidFill>
                  <a:srgbClr val="000000"/>
                </a:solidFill>
                <a:latin typeface="Times New Roman" panose="02020603050405020304" pitchFamily="18" charset="0"/>
              </a:rPr>
              <a:t> потреб. </a:t>
            </a:r>
            <a:r>
              <a:rPr lang="ru-RU" dirty="0" err="1">
                <a:solidFill>
                  <a:srgbClr val="000000"/>
                </a:solidFill>
                <a:latin typeface="Times New Roman" panose="02020603050405020304" pitchFamily="18" charset="0"/>
              </a:rPr>
              <a:t>Дані</a:t>
            </a:r>
            <a:r>
              <a:rPr lang="ru-RU" dirty="0">
                <a:solidFill>
                  <a:srgbClr val="000000"/>
                </a:solidFill>
                <a:latin typeface="Times New Roman" panose="02020603050405020304" pitchFamily="18" charset="0"/>
              </a:rPr>
              <a:t> потреби </a:t>
            </a:r>
            <a:r>
              <a:rPr lang="ru-RU" dirty="0" err="1">
                <a:solidFill>
                  <a:srgbClr val="000000"/>
                </a:solidFill>
                <a:latin typeface="Times New Roman" panose="02020603050405020304" pitchFamily="18" charset="0"/>
              </a:rPr>
              <a:t>досить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чітко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обумовлюються</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укладених</a:t>
            </a:r>
            <a:r>
              <a:rPr lang="ru-RU" dirty="0">
                <a:solidFill>
                  <a:srgbClr val="000000"/>
                </a:solidFill>
                <a:latin typeface="Times New Roman" panose="02020603050405020304" pitchFamily="18" charset="0"/>
              </a:rPr>
              <a:t> контрактах. В </a:t>
            </a:r>
            <a:r>
              <a:rPr lang="ru-RU" dirty="0" err="1">
                <a:solidFill>
                  <a:srgbClr val="000000"/>
                </a:solidFill>
                <a:latin typeface="Times New Roman" panose="02020603050405020304" pitchFamily="18" charset="0"/>
              </a:rPr>
              <a:t>інших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випадках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передбачувані</a:t>
            </a:r>
            <a:r>
              <a:rPr lang="ru-RU" dirty="0">
                <a:solidFill>
                  <a:srgbClr val="000000"/>
                </a:solidFill>
                <a:latin typeface="Times New Roman" panose="02020603050405020304" pitchFamily="18" charset="0"/>
              </a:rPr>
              <a:t> потреби </a:t>
            </a:r>
            <a:r>
              <a:rPr lang="ru-RU" dirty="0" err="1">
                <a:solidFill>
                  <a:srgbClr val="000000"/>
                </a:solidFill>
                <a:latin typeface="Times New Roman" panose="02020603050405020304" pitchFamily="18" charset="0"/>
              </a:rPr>
              <a:t>повинні</a:t>
            </a:r>
            <a:r>
              <a:rPr lang="ru-RU" dirty="0">
                <a:solidFill>
                  <a:srgbClr val="000000"/>
                </a:solidFill>
                <a:latin typeface="Times New Roman" panose="02020603050405020304" pitchFamily="18" charset="0"/>
              </a:rPr>
              <a:t> бути </a:t>
            </a:r>
            <a:r>
              <a:rPr lang="ru-RU" dirty="0" err="1">
                <a:solidFill>
                  <a:srgbClr val="000000"/>
                </a:solidFill>
                <a:latin typeface="Times New Roman" panose="02020603050405020304" pitchFamily="18" charset="0"/>
              </a:rPr>
              <a:t>встановлені</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визначені</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допомогою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маркетингових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досліджень</a:t>
            </a:r>
            <a:r>
              <a:rPr lang="ru-RU" dirty="0">
                <a:solidFill>
                  <a:srgbClr val="000000"/>
                </a:solidFill>
                <a:latin typeface="Times New Roman" panose="02020603050405020304" pitchFamily="18" charset="0"/>
              </a:rPr>
              <a:t>. Потреби з часом </a:t>
            </a:r>
            <a:r>
              <a:rPr lang="ru-RU" dirty="0" err="1">
                <a:solidFill>
                  <a:srgbClr val="000000"/>
                </a:solidFill>
                <a:latin typeface="Times New Roman" panose="02020603050405020304" pitchFamily="18" charset="0"/>
              </a:rPr>
              <a:t>змінюються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зумовлює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необхідність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періодичного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проведення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маркетингових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досліджень</a:t>
            </a:r>
            <a:r>
              <a:rPr lang="ru-RU" dirty="0">
                <a:solidFill>
                  <a:srgbClr val="000000"/>
                </a:solidFill>
                <a:latin typeface="Times New Roman" panose="02020603050405020304" pitchFamily="18" charset="0"/>
              </a:rPr>
              <a:t>. Потреба в </a:t>
            </a:r>
            <a:r>
              <a:rPr lang="ru-RU" dirty="0" err="1">
                <a:solidFill>
                  <a:srgbClr val="000000"/>
                </a:solidFill>
                <a:latin typeface="Times New Roman" panose="02020603050405020304" pitchFamily="18" charset="0"/>
              </a:rPr>
              <a:t>послугах</a:t>
            </a:r>
            <a:r>
              <a:rPr lang="ru-RU" dirty="0">
                <a:solidFill>
                  <a:srgbClr val="000000"/>
                </a:solidFill>
                <a:latin typeface="Times New Roman" panose="02020603050405020304" pitchFamily="18" charset="0"/>
              </a:rPr>
              <a:t> транспорту повинна бути </a:t>
            </a:r>
            <a:r>
              <a:rPr lang="ru-RU" dirty="0" err="1">
                <a:solidFill>
                  <a:srgbClr val="000000"/>
                </a:solidFill>
                <a:latin typeface="Times New Roman" panose="02020603050405020304" pitchFamily="18" charset="0"/>
              </a:rPr>
              <a:t>задоволена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швидко</a:t>
            </a:r>
            <a:r>
              <a:rPr lang="ru-RU" dirty="0">
                <a:solidFill>
                  <a:srgbClr val="000000"/>
                </a:solidFill>
                <a:latin typeface="Times New Roman" panose="02020603050405020304" pitchFamily="18" charset="0"/>
              </a:rPr>
              <a:t>, а </a:t>
            </a:r>
            <a:r>
              <a:rPr lang="ru-RU" dirty="0" err="1">
                <a:solidFill>
                  <a:srgbClr val="000000"/>
                </a:solidFill>
                <a:latin typeface="Times New Roman" panose="02020603050405020304" pitchFamily="18" charset="0"/>
              </a:rPr>
              <a:t>іноді</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негайно</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багатьох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випадках</a:t>
            </a:r>
            <a:r>
              <a:rPr lang="ru-RU" dirty="0">
                <a:solidFill>
                  <a:srgbClr val="000000"/>
                </a:solidFill>
                <a:latin typeface="Times New Roman" panose="02020603050405020304" pitchFamily="18" charset="0"/>
              </a:rPr>
              <a:t>, як </a:t>
            </a:r>
            <a:r>
              <a:rPr lang="ru-RU" dirty="0" err="1">
                <a:solidFill>
                  <a:srgbClr val="000000"/>
                </a:solidFill>
                <a:latin typeface="Times New Roman" panose="02020603050405020304" pitchFamily="18" charset="0"/>
              </a:rPr>
              <a:t>було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зазначено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вище</a:t>
            </a:r>
            <a:r>
              <a:rPr lang="ru-RU" dirty="0">
                <a:solidFill>
                  <a:srgbClr val="000000"/>
                </a:solidFill>
                <a:latin typeface="Times New Roman" panose="02020603050405020304" pitchFamily="18" charset="0"/>
              </a:rPr>
              <a:t>, не </a:t>
            </a:r>
            <a:r>
              <a:rPr lang="ru-RU" dirty="0" err="1">
                <a:solidFill>
                  <a:srgbClr val="000000"/>
                </a:solidFill>
                <a:latin typeface="Times New Roman" panose="02020603050405020304" pitchFamily="18" charset="0"/>
              </a:rPr>
              <a:t>задоволена</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відповідний</a:t>
            </a:r>
            <a:r>
              <a:rPr lang="ru-RU" dirty="0">
                <a:solidFill>
                  <a:srgbClr val="000000"/>
                </a:solidFill>
                <a:latin typeface="Times New Roman" panose="02020603050405020304" pitchFamily="18" charset="0"/>
              </a:rPr>
              <a:t> час потреба </a:t>
            </a:r>
            <a:r>
              <a:rPr lang="ru-RU" dirty="0" err="1">
                <a:solidFill>
                  <a:srgbClr val="000000"/>
                </a:solidFill>
                <a:latin typeface="Times New Roman" panose="02020603050405020304" pitchFamily="18" charset="0"/>
              </a:rPr>
              <a:t>стає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непотрібною</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споживача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тобто</a:t>
            </a:r>
            <a:r>
              <a:rPr lang="ru-RU" dirty="0">
                <a:solidFill>
                  <a:srgbClr val="000000"/>
                </a:solidFill>
                <a:latin typeface="Times New Roman" panose="02020603050405020304" pitchFamily="18" charset="0"/>
              </a:rPr>
              <a:t> попит </a:t>
            </a:r>
            <a:r>
              <a:rPr lang="ru-RU" dirty="0" err="1">
                <a:solidFill>
                  <a:srgbClr val="000000"/>
                </a:solidFill>
                <a:latin typeface="Times New Roman" panose="02020603050405020304" pitchFamily="18" charset="0"/>
              </a:rPr>
              <a:t>має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тимчасовий</a:t>
            </a:r>
            <a:r>
              <a:rPr lang="ru-RU" dirty="0">
                <a:solidFill>
                  <a:srgbClr val="000000"/>
                </a:solidFill>
                <a:latin typeface="Times New Roman" panose="02020603050405020304" pitchFamily="18" charset="0"/>
              </a:rPr>
              <a:t> характер. </a:t>
            </a:r>
            <a:endParaRPr lang="uk-UA" dirty="0"/>
          </a:p>
        </p:txBody>
      </p:sp>
    </p:spTree>
    <p:extLst>
      <p:ext uri="{BB962C8B-B14F-4D97-AF65-F5344CB8AC3E}">
        <p14:creationId xmlns:p14="http://schemas.microsoft.com/office/powerpoint/2010/main" val="36377952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5D49909-0C70-4D7D-992E-68A271B33F58}"/>
              </a:ext>
            </a:extLst>
          </p:cNvPr>
          <p:cNvSpPr/>
          <p:nvPr/>
        </p:nvSpPr>
        <p:spPr>
          <a:xfrm>
            <a:off x="1344385" y="1720840"/>
            <a:ext cx="9503229" cy="3416320"/>
          </a:xfrm>
          <a:prstGeom prst="rect">
            <a:avLst/>
          </a:prstGeom>
        </p:spPr>
        <p:txBody>
          <a:bodyPr wrap="square">
            <a:spAutoFit/>
          </a:bodyPr>
          <a:lstStyle/>
          <a:p>
            <a:r>
              <a:rPr lang="ru-RU" b="1" i="1" dirty="0">
                <a:solidFill>
                  <a:srgbClr val="000000"/>
                </a:solidFill>
                <a:latin typeface="Times New Roman" panose="02020603050405020304" pitchFamily="18" charset="0"/>
              </a:rPr>
              <a:t>При </a:t>
            </a:r>
            <a:r>
              <a:rPr lang="ru-RU" b="1" i="1" dirty="0" err="1">
                <a:solidFill>
                  <a:srgbClr val="000000"/>
                </a:solidFill>
                <a:latin typeface="Times New Roman" panose="02020603050405020304" pitchFamily="18" charset="0"/>
              </a:rPr>
              <a:t>визначенні</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якості</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необхідно</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враховувати</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такі</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особливості</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послуг</a:t>
            </a:r>
            <a:r>
              <a:rPr lang="ru-RU" b="1" i="1" dirty="0">
                <a:solidFill>
                  <a:srgbClr val="000000"/>
                </a:solidFill>
                <a:latin typeface="Times New Roman" panose="02020603050405020304" pitchFamily="18" charset="0"/>
              </a:rPr>
              <a:t> транспорту: </a:t>
            </a:r>
            <a:r>
              <a:rPr lang="ru-RU" b="1" i="1" dirty="0" err="1">
                <a:solidFill>
                  <a:srgbClr val="000000"/>
                </a:solidFill>
                <a:latin typeface="Times New Roman" panose="02020603050405020304" pitchFamily="18" charset="0"/>
              </a:rPr>
              <a:t>послуга</a:t>
            </a:r>
            <a:r>
              <a:rPr lang="ru-RU" b="1" i="1" dirty="0">
                <a:solidFill>
                  <a:srgbClr val="000000"/>
                </a:solidFill>
                <a:latin typeface="Times New Roman" panose="02020603050405020304" pitchFamily="18" charset="0"/>
              </a:rPr>
              <a:t> не </a:t>
            </a:r>
            <a:r>
              <a:rPr lang="ru-RU" b="1" i="1" dirty="0" err="1">
                <a:solidFill>
                  <a:srgbClr val="000000"/>
                </a:solidFill>
                <a:latin typeface="Times New Roman" panose="02020603050405020304" pitchFamily="18" charset="0"/>
              </a:rPr>
              <a:t>може</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існувати</a:t>
            </a:r>
            <a:r>
              <a:rPr lang="ru-RU" b="1" i="1" dirty="0">
                <a:solidFill>
                  <a:srgbClr val="000000"/>
                </a:solidFill>
                <a:latin typeface="Times New Roman" panose="02020603050405020304" pitchFamily="18" charset="0"/>
              </a:rPr>
              <a:t> поза </a:t>
            </a:r>
            <a:r>
              <a:rPr lang="ru-RU" b="1" i="1" dirty="0" err="1">
                <a:solidFill>
                  <a:srgbClr val="000000"/>
                </a:solidFill>
                <a:latin typeface="Times New Roman" panose="02020603050405020304" pitchFamily="18" charset="0"/>
              </a:rPr>
              <a:t>процесом</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її</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виробництва</a:t>
            </a:r>
            <a:r>
              <a:rPr lang="ru-RU" b="1" i="1" dirty="0">
                <a:solidFill>
                  <a:srgbClr val="000000"/>
                </a:solidFill>
                <a:latin typeface="Times New Roman" panose="02020603050405020304" pitchFamily="18" charset="0"/>
              </a:rPr>
              <a:t>, а, </a:t>
            </a:r>
            <a:r>
              <a:rPr lang="ru-RU" b="1" i="1" dirty="0" err="1">
                <a:solidFill>
                  <a:srgbClr val="000000"/>
                </a:solidFill>
                <a:latin typeface="Times New Roman" panose="02020603050405020304" pitchFamily="18" charset="0"/>
              </a:rPr>
              <a:t>отже</a:t>
            </a:r>
            <a:r>
              <a:rPr lang="ru-RU" b="1" i="1" dirty="0">
                <a:solidFill>
                  <a:srgbClr val="000000"/>
                </a:solidFill>
                <a:latin typeface="Times New Roman" panose="02020603050405020304" pitchFamily="18" charset="0"/>
              </a:rPr>
              <a:t>, </a:t>
            </a:r>
            <a:r>
              <a:rPr lang="ru-RU" b="1" i="1" dirty="0" err="1">
                <a:solidFill>
                  <a:srgbClr val="000000"/>
                </a:solidFill>
                <a:latin typeface="Times New Roman" panose="02020603050405020304" pitchFamily="18" charset="0"/>
              </a:rPr>
              <a:t>накопичуватися</a:t>
            </a:r>
            <a:r>
              <a:rPr lang="ru-RU" b="1"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Продаж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це</a:t>
            </a:r>
            <a:r>
              <a:rPr lang="ru-RU" dirty="0">
                <a:solidFill>
                  <a:srgbClr val="000000"/>
                </a:solidFill>
                <a:latin typeface="Times New Roman" panose="02020603050405020304" pitchFamily="18" charset="0"/>
              </a:rPr>
              <a:t>, практично, продаж самого </a:t>
            </a:r>
            <a:r>
              <a:rPr lang="ru-RU" dirty="0" err="1">
                <a:solidFill>
                  <a:srgbClr val="000000"/>
                </a:solidFill>
                <a:latin typeface="Times New Roman" panose="02020603050405020304" pitchFamily="18" charset="0"/>
              </a:rPr>
              <a:t>процесу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праці</a:t>
            </a:r>
            <a:r>
              <a:rPr lang="ru-RU" dirty="0">
                <a:solidFill>
                  <a:srgbClr val="000000"/>
                </a:solidFill>
                <a:latin typeface="Times New Roman" panose="02020603050405020304" pitchFamily="18" charset="0"/>
              </a:rPr>
              <a:t>, а </a:t>
            </a:r>
            <a:r>
              <a:rPr lang="ru-RU" dirty="0" err="1">
                <a:solidFill>
                  <a:srgbClr val="000000"/>
                </a:solidFill>
                <a:latin typeface="Times New Roman" panose="02020603050405020304" pitchFamily="18" charset="0"/>
              </a:rPr>
              <a:t>якість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це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процесу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являє</a:t>
            </a:r>
            <a:r>
              <a:rPr lang="ru-RU" dirty="0">
                <a:solidFill>
                  <a:srgbClr val="000000"/>
                </a:solidFill>
                <a:latin typeface="Times New Roman" panose="02020603050405020304" pitchFamily="18" charset="0"/>
              </a:rPr>
              <a:t> собою </a:t>
            </a:r>
            <a:r>
              <a:rPr lang="ru-RU" dirty="0" err="1">
                <a:solidFill>
                  <a:srgbClr val="000000"/>
                </a:solidFill>
                <a:latin typeface="Times New Roman" panose="02020603050405020304" pitchFamily="18" charset="0"/>
              </a:rPr>
              <a:t>конкретну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споживчу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вартість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лише</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певний</a:t>
            </a:r>
            <a:r>
              <a:rPr lang="ru-RU" dirty="0">
                <a:solidFill>
                  <a:srgbClr val="000000"/>
                </a:solidFill>
                <a:latin typeface="Times New Roman" panose="02020603050405020304" pitchFamily="18" charset="0"/>
              </a:rPr>
              <a:t> час на </a:t>
            </a:r>
            <a:r>
              <a:rPr lang="ru-RU" dirty="0" err="1">
                <a:solidFill>
                  <a:srgbClr val="000000"/>
                </a:solidFill>
                <a:latin typeface="Times New Roman" panose="02020603050405020304" pitchFamily="18" charset="0"/>
              </a:rPr>
              <a:t>певному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напрямі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різко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обмежує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заміни</a:t>
            </a:r>
            <a:r>
              <a:rPr lang="ru-RU" dirty="0">
                <a:solidFill>
                  <a:srgbClr val="000000"/>
                </a:solidFill>
                <a:latin typeface="Times New Roman" panose="02020603050405020304" pitchFamily="18" charset="0"/>
              </a:rPr>
              <a:t> на ринку. На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існують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значні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коливання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попиту</a:t>
            </a:r>
            <a:r>
              <a:rPr lang="ru-RU" dirty="0">
                <a:solidFill>
                  <a:srgbClr val="000000"/>
                </a:solidFill>
                <a:latin typeface="Times New Roman" panose="02020603050405020304" pitchFamily="18" charset="0"/>
              </a:rPr>
              <a:t> як в </a:t>
            </a:r>
            <a:r>
              <a:rPr lang="ru-RU" dirty="0" err="1">
                <a:solidFill>
                  <a:srgbClr val="000000"/>
                </a:solidFill>
                <a:latin typeface="Times New Roman" panose="02020603050405020304" pitchFamily="18" charset="0"/>
              </a:rPr>
              <a:t>часі</a:t>
            </a:r>
            <a:r>
              <a:rPr lang="ru-RU" dirty="0">
                <a:solidFill>
                  <a:srgbClr val="000000"/>
                </a:solidFill>
                <a:latin typeface="Times New Roman" panose="02020603050405020304" pitchFamily="18" charset="0"/>
              </a:rPr>
              <a:t>, так і в </a:t>
            </a:r>
            <a:r>
              <a:rPr lang="ru-RU" dirty="0" err="1">
                <a:solidFill>
                  <a:srgbClr val="000000"/>
                </a:solidFill>
                <a:latin typeface="Times New Roman" panose="02020603050405020304" pitchFamily="18" charset="0"/>
              </a:rPr>
              <a:t>просторі</a:t>
            </a:r>
            <a:r>
              <a:rPr lang="ru-RU" dirty="0">
                <a:solidFill>
                  <a:srgbClr val="000000"/>
                </a:solidFill>
                <a:latin typeface="Times New Roman" panose="02020603050405020304" pitchFamily="18" charset="0"/>
              </a:rPr>
              <a:t>; транспорт не </a:t>
            </a:r>
            <a:r>
              <a:rPr lang="ru-RU" dirty="0" err="1">
                <a:solidFill>
                  <a:srgbClr val="000000"/>
                </a:solidFill>
                <a:latin typeface="Times New Roman" panose="02020603050405020304" pitchFamily="18" charset="0"/>
              </a:rPr>
              <a:t>має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більші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можливості</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згладжування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нерівномірності</a:t>
            </a:r>
            <a:r>
              <a:rPr lang="ru-RU" dirty="0">
                <a:solidFill>
                  <a:srgbClr val="000000"/>
                </a:solidFill>
                <a:latin typeface="Times New Roman" panose="02020603050405020304" pitchFamily="18" charset="0"/>
              </a:rPr>
              <a:t> і особливо </a:t>
            </a:r>
            <a:r>
              <a:rPr lang="ru-RU" dirty="0" err="1">
                <a:solidFill>
                  <a:srgbClr val="000000"/>
                </a:solidFill>
                <a:latin typeface="Times New Roman" panose="02020603050405020304" pitchFamily="18" charset="0"/>
              </a:rPr>
              <a:t>піків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попиту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Пропозиція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відрізняється</a:t>
            </a:r>
            <a:r>
              <a:rPr lang="ru-RU" dirty="0">
                <a:solidFill>
                  <a:srgbClr val="000000"/>
                </a:solidFill>
                <a:latin typeface="Times New Roman" panose="02020603050405020304" pitchFamily="18" charset="0"/>
              </a:rPr>
              <a:t> малою </a:t>
            </a:r>
            <a:r>
              <a:rPr lang="ru-RU" dirty="0" err="1">
                <a:solidFill>
                  <a:srgbClr val="000000"/>
                </a:solidFill>
                <a:latin typeface="Times New Roman" panose="02020603050405020304" pitchFamily="18" charset="0"/>
              </a:rPr>
              <a:t>гнучкістю</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пристосуванні</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попиту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змінюється</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часі</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просторі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Створення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додаткової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провізної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здатності</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безперешкодного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задоволення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всіх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коливань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попиту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коштує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досить</a:t>
            </a:r>
            <a:r>
              <a:rPr lang="ru-RU" dirty="0">
                <a:solidFill>
                  <a:srgbClr val="000000"/>
                </a:solidFill>
                <a:latin typeface="Times New Roman" panose="02020603050405020304" pitchFamily="18" charset="0"/>
              </a:rPr>
              <a:t> дорого. Таким чином, в </a:t>
            </a:r>
            <a:r>
              <a:rPr lang="ru-RU" dirty="0" err="1">
                <a:solidFill>
                  <a:srgbClr val="000000"/>
                </a:solidFill>
                <a:latin typeface="Times New Roman" panose="02020603050405020304" pitchFamily="18" charset="0"/>
              </a:rPr>
              <a:t>умовах</a:t>
            </a:r>
            <a:r>
              <a:rPr lang="ru-RU" dirty="0">
                <a:solidFill>
                  <a:srgbClr val="000000"/>
                </a:solidFill>
                <a:latin typeface="Times New Roman" panose="02020603050405020304" pitchFamily="18" charset="0"/>
              </a:rPr>
              <a:t> ринку </a:t>
            </a:r>
            <a:r>
              <a:rPr lang="ru-RU" dirty="0" err="1">
                <a:solidFill>
                  <a:srgbClr val="000000"/>
                </a:solidFill>
                <a:latin typeface="Times New Roman" panose="02020603050405020304" pitchFamily="18" charset="0"/>
              </a:rPr>
              <a:t>якість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визначають</a:t>
            </a:r>
            <a:r>
              <a:rPr lang="ru-RU" dirty="0">
                <a:solidFill>
                  <a:srgbClr val="000000"/>
                </a:solidFill>
                <a:latin typeface="Times New Roman" panose="02020603050405020304" pitchFamily="18" charset="0"/>
              </a:rPr>
              <a:t> як той </a:t>
            </a:r>
            <a:r>
              <a:rPr lang="ru-RU" dirty="0" err="1">
                <a:solidFill>
                  <a:srgbClr val="000000"/>
                </a:solidFill>
                <a:latin typeface="Times New Roman" panose="02020603050405020304" pitchFamily="18" charset="0"/>
              </a:rPr>
              <a:t>рівень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споживчих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властивостей</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надійності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потрібен</a:t>
            </a:r>
            <a:r>
              <a:rPr lang="ru-RU" dirty="0">
                <a:solidFill>
                  <a:srgbClr val="000000"/>
                </a:solidFill>
                <a:latin typeface="Times New Roman" panose="02020603050405020304" pitchFamily="18" charset="0"/>
              </a:rPr>
              <a:t> ринку (</a:t>
            </a:r>
            <a:r>
              <a:rPr lang="ru-RU" dirty="0" err="1">
                <a:solidFill>
                  <a:srgbClr val="000000"/>
                </a:solidFill>
                <a:latin typeface="Times New Roman" panose="02020603050405020304" pitchFamily="18" charset="0"/>
              </a:rPr>
              <a:t>споживачеві</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який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виробники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здатні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забезпечити</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прийнятною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ціною</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41203593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CF6F037-AEC9-47D9-86F1-78096540A2D9}"/>
              </a:ext>
            </a:extLst>
          </p:cNvPr>
          <p:cNvSpPr/>
          <p:nvPr/>
        </p:nvSpPr>
        <p:spPr>
          <a:xfrm>
            <a:off x="1164771" y="2551837"/>
            <a:ext cx="10145486" cy="1754326"/>
          </a:xfrm>
          <a:prstGeom prst="rect">
            <a:avLst/>
          </a:prstGeom>
        </p:spPr>
        <p:txBody>
          <a:bodyPr wrap="square">
            <a:spAutoFit/>
          </a:bodyPr>
          <a:lstStyle/>
          <a:p>
            <a:r>
              <a:rPr lang="uk-UA" dirty="0">
                <a:solidFill>
                  <a:srgbClr val="000000"/>
                </a:solidFill>
                <a:latin typeface="Times New Roman" panose="02020603050405020304" pitchFamily="18" charset="0"/>
              </a:rPr>
              <a:t>Якість визначають як відповідність вимогам, які повинні бути ясно сформульовані, щоб можна було їх зрозуміти. Потім виконуються вимірювання </a:t>
            </a:r>
            <a:r>
              <a:rPr lang="uk-UA" dirty="0">
                <a:latin typeface="Times New Roman" panose="02020603050405020304" pitchFamily="18" charset="0"/>
              </a:rPr>
              <a:t>для визначення відповідності цим вимогам. Виявлена невідповідність означає відсутність якості. Проблеми якості стають проблемами невідповідності і якість стає визначеною. </a:t>
            </a:r>
          </a:p>
          <a:p>
            <a:r>
              <a:rPr lang="ru-RU" dirty="0" err="1">
                <a:latin typeface="Times New Roman" panose="02020603050405020304" pitchFamily="18" charset="0"/>
              </a:rPr>
              <a:t>Особливу</a:t>
            </a:r>
            <a:r>
              <a:rPr lang="ru-RU" dirty="0">
                <a:latin typeface="Times New Roman" panose="02020603050405020304" pitchFamily="18" charset="0"/>
              </a:rPr>
              <a:t> проблему </a:t>
            </a:r>
            <a:r>
              <a:rPr lang="ru-RU" dirty="0" err="1">
                <a:latin typeface="Times New Roman" panose="02020603050405020304" pitchFamily="18" charset="0"/>
              </a:rPr>
              <a:t>представляє</a:t>
            </a:r>
            <a:r>
              <a:rPr lang="ru-RU" dirty="0">
                <a:latin typeface="Times New Roman" panose="02020603050405020304" pitchFamily="18" charset="0"/>
              </a:rPr>
              <a:t> </a:t>
            </a:r>
            <a:r>
              <a:rPr lang="ru-RU" dirty="0" err="1">
                <a:latin typeface="Times New Roman" panose="02020603050405020304" pitchFamily="18" charset="0"/>
              </a:rPr>
              <a:t>визначення</a:t>
            </a:r>
            <a:r>
              <a:rPr lang="ru-RU" dirty="0">
                <a:latin typeface="Times New Roman" panose="02020603050405020304" pitchFamily="18" charset="0"/>
              </a:rPr>
              <a:t> </a:t>
            </a:r>
            <a:r>
              <a:rPr lang="ru-RU" dirty="0" err="1">
                <a:latin typeface="Times New Roman" panose="02020603050405020304" pitchFamily="18" charset="0"/>
              </a:rPr>
              <a:t>якості</a:t>
            </a:r>
            <a:r>
              <a:rPr lang="ru-RU" dirty="0">
                <a:latin typeface="Times New Roman" panose="02020603050405020304" pitchFamily="18" charset="0"/>
              </a:rPr>
              <a:t> доставки </a:t>
            </a:r>
            <a:r>
              <a:rPr lang="ru-RU" dirty="0" err="1">
                <a:latin typeface="Times New Roman" panose="02020603050405020304" pitchFamily="18" charset="0"/>
              </a:rPr>
              <a:t>вантажів</a:t>
            </a:r>
            <a:r>
              <a:rPr lang="ru-RU" dirty="0">
                <a:latin typeface="Times New Roman" panose="02020603050405020304" pitchFamily="18" charset="0"/>
              </a:rPr>
              <a:t>. Час (</a:t>
            </a:r>
            <a:r>
              <a:rPr lang="ru-RU" dirty="0" err="1">
                <a:latin typeface="Times New Roman" panose="02020603050405020304" pitchFamily="18" charset="0"/>
              </a:rPr>
              <a:t>терміни</a:t>
            </a:r>
            <a:r>
              <a:rPr lang="ru-RU" dirty="0">
                <a:latin typeface="Times New Roman" panose="02020603050405020304" pitchFamily="18" charset="0"/>
              </a:rPr>
              <a:t>) доставки </a:t>
            </a:r>
            <a:r>
              <a:rPr lang="ru-RU" dirty="0" err="1">
                <a:latin typeface="Times New Roman" panose="02020603050405020304" pitchFamily="18" charset="0"/>
              </a:rPr>
              <a:t>вантажів</a:t>
            </a:r>
            <a:r>
              <a:rPr lang="ru-RU" dirty="0">
                <a:latin typeface="Times New Roman" panose="02020603050405020304" pitchFamily="18" charset="0"/>
              </a:rPr>
              <a:t> </a:t>
            </a:r>
            <a:r>
              <a:rPr lang="ru-RU" dirty="0" err="1">
                <a:latin typeface="Times New Roman" panose="02020603050405020304" pitchFamily="18" charset="0"/>
              </a:rPr>
              <a:t>розглядається</a:t>
            </a:r>
            <a:r>
              <a:rPr lang="ru-RU" dirty="0">
                <a:latin typeface="Times New Roman" panose="02020603050405020304" pitchFamily="18" charset="0"/>
              </a:rPr>
              <a:t> як один з </a:t>
            </a:r>
            <a:r>
              <a:rPr lang="ru-RU" dirty="0" err="1">
                <a:latin typeface="Times New Roman" panose="02020603050405020304" pitchFamily="18" charset="0"/>
              </a:rPr>
              <a:t>найбільш</a:t>
            </a:r>
            <a:r>
              <a:rPr lang="ru-RU" dirty="0">
                <a:latin typeface="Times New Roman" panose="02020603050405020304" pitchFamily="18" charset="0"/>
              </a:rPr>
              <a:t> </a:t>
            </a:r>
            <a:r>
              <a:rPr lang="ru-RU" dirty="0" err="1">
                <a:latin typeface="Times New Roman" panose="02020603050405020304" pitchFamily="18" charset="0"/>
              </a:rPr>
              <a:t>значущих</a:t>
            </a:r>
            <a:r>
              <a:rPr lang="ru-RU" dirty="0">
                <a:latin typeface="Times New Roman" panose="02020603050405020304" pitchFamily="18" charset="0"/>
              </a:rPr>
              <a:t> </a:t>
            </a:r>
            <a:r>
              <a:rPr lang="ru-RU" dirty="0" err="1">
                <a:latin typeface="Times New Roman" panose="02020603050405020304" pitchFamily="18" charset="0"/>
              </a:rPr>
              <a:t>параметрів</a:t>
            </a:r>
            <a:r>
              <a:rPr lang="ru-RU" dirty="0">
                <a:latin typeface="Times New Roman" panose="02020603050405020304" pitchFamily="18" charset="0"/>
              </a:rPr>
              <a:t> </a:t>
            </a:r>
            <a:r>
              <a:rPr lang="ru-RU" dirty="0" err="1">
                <a:latin typeface="Times New Roman" panose="02020603050405020304" pitchFamily="18" charset="0"/>
              </a:rPr>
              <a:t>якості</a:t>
            </a:r>
            <a:r>
              <a:rPr lang="ru-RU" dirty="0">
                <a:latin typeface="Times New Roman" panose="02020603050405020304" pitchFamily="18" charset="0"/>
              </a:rPr>
              <a:t> </a:t>
            </a:r>
            <a:r>
              <a:rPr lang="ru-RU" dirty="0" err="1">
                <a:latin typeface="Times New Roman" panose="02020603050405020304" pitchFamily="18" charset="0"/>
              </a:rPr>
              <a:t>обслуговування</a:t>
            </a:r>
            <a:r>
              <a:rPr lang="ru-RU" dirty="0">
                <a:latin typeface="Times New Roman" panose="02020603050405020304" pitchFamily="18" charset="0"/>
              </a:rPr>
              <a:t> </a:t>
            </a:r>
            <a:r>
              <a:rPr lang="ru-RU" dirty="0" err="1">
                <a:latin typeface="Times New Roman" panose="02020603050405020304" pitchFamily="18" charset="0"/>
              </a:rPr>
              <a:t>споживачів</a:t>
            </a:r>
            <a:r>
              <a:rPr lang="ru-RU" dirty="0">
                <a:latin typeface="Times New Roman" panose="02020603050405020304" pitchFamily="18" charset="0"/>
              </a:rPr>
              <a:t>. </a:t>
            </a:r>
            <a:endParaRPr lang="uk-UA" dirty="0"/>
          </a:p>
        </p:txBody>
      </p:sp>
    </p:spTree>
    <p:extLst>
      <p:ext uri="{BB962C8B-B14F-4D97-AF65-F5344CB8AC3E}">
        <p14:creationId xmlns:p14="http://schemas.microsoft.com/office/powerpoint/2010/main" val="218803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2C32372-F501-438A-9BE6-C4AF80432868}"/>
              </a:ext>
            </a:extLst>
          </p:cNvPr>
          <p:cNvSpPr/>
          <p:nvPr/>
        </p:nvSpPr>
        <p:spPr>
          <a:xfrm>
            <a:off x="1632856" y="1764383"/>
            <a:ext cx="9198429" cy="1754326"/>
          </a:xfrm>
          <a:prstGeom prst="rect">
            <a:avLst/>
          </a:prstGeom>
        </p:spPr>
        <p:txBody>
          <a:bodyPr wrap="square">
            <a:spAutoFit/>
          </a:bodyPr>
          <a:lstStyle/>
          <a:p>
            <a:r>
              <a:rPr lang="ru-RU" b="1" dirty="0" err="1">
                <a:solidFill>
                  <a:srgbClr val="000000"/>
                </a:solidFill>
                <a:latin typeface="Times New Roman" panose="02020603050405020304" pitchFamily="18" charset="0"/>
              </a:rPr>
              <a:t>Автомобільний</a:t>
            </a:r>
            <a:r>
              <a:rPr lang="ru-RU" b="1" dirty="0">
                <a:solidFill>
                  <a:srgbClr val="000000"/>
                </a:solidFill>
                <a:latin typeface="Times New Roman" panose="02020603050405020304" pitchFamily="18" charset="0"/>
              </a:rPr>
              <a:t> транспорт </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це</a:t>
            </a:r>
            <a:r>
              <a:rPr lang="ru-RU" dirty="0">
                <a:solidFill>
                  <a:srgbClr val="000000"/>
                </a:solidFill>
                <a:latin typeface="Times New Roman" panose="02020603050405020304" pitchFamily="18" charset="0"/>
              </a:rPr>
              <a:t> вид транспорту,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здійснює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перевезення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вантажів</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пасажирів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безрейковими</a:t>
            </a:r>
            <a:r>
              <a:rPr lang="ru-RU" dirty="0">
                <a:solidFill>
                  <a:srgbClr val="000000"/>
                </a:solidFill>
                <a:latin typeface="Times New Roman" panose="02020603050405020304" pitchFamily="18" charset="0"/>
              </a:rPr>
              <a:t> шляхами. </a:t>
            </a:r>
          </a:p>
          <a:p>
            <a:r>
              <a:rPr lang="ru-RU" dirty="0" err="1">
                <a:solidFill>
                  <a:srgbClr val="000000"/>
                </a:solidFill>
                <a:latin typeface="Times New Roman" panose="02020603050405020304" pitchFamily="18" charset="0"/>
              </a:rPr>
              <a:t>Автомобільний</a:t>
            </a:r>
            <a:r>
              <a:rPr lang="ru-RU" dirty="0">
                <a:solidFill>
                  <a:srgbClr val="000000"/>
                </a:solidFill>
                <a:latin typeface="Times New Roman" panose="02020603050405020304" pitchFamily="18" charset="0"/>
              </a:rPr>
              <a:t> транспорт </a:t>
            </a:r>
            <a:r>
              <a:rPr lang="ru-RU" dirty="0" err="1">
                <a:solidFill>
                  <a:srgbClr val="000000"/>
                </a:solidFill>
                <a:latin typeface="Times New Roman" panose="02020603050405020304" pitchFamily="18" charset="0"/>
              </a:rPr>
              <a:t>надає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найширший</a:t>
            </a:r>
            <a:r>
              <a:rPr lang="ru-RU" dirty="0">
                <a:solidFill>
                  <a:srgbClr val="000000"/>
                </a:solidFill>
                <a:latin typeface="Times New Roman" panose="02020603050405020304" pitchFamily="18" charset="0"/>
              </a:rPr>
              <a:t> спектр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Цей</a:t>
            </a:r>
            <a:r>
              <a:rPr lang="ru-RU" dirty="0">
                <a:solidFill>
                  <a:srgbClr val="000000"/>
                </a:solidFill>
                <a:latin typeface="Times New Roman" panose="02020603050405020304" pitchFamily="18" charset="0"/>
              </a:rPr>
              <a:t> вид транспорту </a:t>
            </a:r>
            <a:r>
              <a:rPr lang="ru-RU" dirty="0" err="1">
                <a:solidFill>
                  <a:srgbClr val="000000"/>
                </a:solidFill>
                <a:latin typeface="Times New Roman" panose="02020603050405020304" pitchFamily="18" charset="0"/>
              </a:rPr>
              <a:t>має</a:t>
            </a:r>
            <a:r>
              <a:rPr lang="ru-RU" dirty="0">
                <a:solidFill>
                  <a:srgbClr val="000000"/>
                </a:solidFill>
                <a:latin typeface="Times New Roman" panose="02020603050405020304" pitchFamily="18" charset="0"/>
              </a:rPr>
              <a:t> велике </a:t>
            </a:r>
            <a:r>
              <a:rPr lang="ru-RU" dirty="0" err="1">
                <a:solidFill>
                  <a:srgbClr val="000000"/>
                </a:solidFill>
                <a:latin typeface="Times New Roman" panose="02020603050405020304" pitchFamily="18" charset="0"/>
              </a:rPr>
              <a:t>значення</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перевезення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короткі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відстані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хоча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собівартість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перевезень</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порівнянні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із</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залізничним</a:t>
            </a:r>
            <a:r>
              <a:rPr lang="ru-RU" dirty="0">
                <a:solidFill>
                  <a:srgbClr val="000000"/>
                </a:solidFill>
                <a:latin typeface="Times New Roman" panose="02020603050405020304" pitchFamily="18" charset="0"/>
              </a:rPr>
              <a:t> транспортом, велика. По </a:t>
            </a:r>
            <a:r>
              <a:rPr lang="ru-RU" dirty="0" err="1">
                <a:solidFill>
                  <a:srgbClr val="000000"/>
                </a:solidFill>
                <a:latin typeface="Times New Roman" panose="02020603050405020304" pitchFamily="18" charset="0"/>
              </a:rPr>
              <a:t>пасажирообороту</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Україні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посідає</a:t>
            </a:r>
            <a:r>
              <a:rPr lang="ru-RU" dirty="0">
                <a:solidFill>
                  <a:srgbClr val="000000"/>
                </a:solidFill>
                <a:latin typeface="Times New Roman" panose="02020603050405020304" pitchFamily="18" charset="0"/>
              </a:rPr>
              <a:t> друге </a:t>
            </a:r>
            <a:r>
              <a:rPr lang="ru-RU" dirty="0" err="1">
                <a:solidFill>
                  <a:srgbClr val="000000"/>
                </a:solidFill>
                <a:latin typeface="Times New Roman" panose="02020603050405020304" pitchFamily="18" charset="0"/>
              </a:rPr>
              <a:t>місце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після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залізничного</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18728310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D4F470B-97C7-411B-938F-1204314B8158}"/>
              </a:ext>
            </a:extLst>
          </p:cNvPr>
          <p:cNvSpPr/>
          <p:nvPr/>
        </p:nvSpPr>
        <p:spPr>
          <a:xfrm>
            <a:off x="1643743" y="2262111"/>
            <a:ext cx="9372600" cy="2031325"/>
          </a:xfrm>
          <a:prstGeom prst="rect">
            <a:avLst/>
          </a:prstGeom>
        </p:spPr>
        <p:txBody>
          <a:bodyPr wrap="square">
            <a:spAutoFit/>
          </a:bodyPr>
          <a:lstStyle/>
          <a:p>
            <a:r>
              <a:rPr lang="uk-UA" dirty="0">
                <a:solidFill>
                  <a:srgbClr val="000000"/>
                </a:solidFill>
                <a:latin typeface="Times New Roman" panose="02020603050405020304" pitchFamily="18" charset="0"/>
              </a:rPr>
              <a:t>В умовах ринкової економіки є важливим досягнення оптимального співвідношення витрат до якості обслуговування споживача послуг. Останнього залучають мінімальні терміни доставки, максимальне збереження вантажу, зручності з прийому і здачі вантажів, можливість отримання достовірної інформації про тарифи, умови перевезення і розташування вантажу, і тоді він готовий нести відповідні витрати. Діяльність транспорту повинна ґрунтуватися на потребах клієнта. Споживача не цікавлять витрати підприємства транспорту на здійснення обслуговування. </a:t>
            </a:r>
            <a:endParaRPr lang="uk-UA" dirty="0"/>
          </a:p>
        </p:txBody>
      </p:sp>
    </p:spTree>
    <p:extLst>
      <p:ext uri="{BB962C8B-B14F-4D97-AF65-F5344CB8AC3E}">
        <p14:creationId xmlns:p14="http://schemas.microsoft.com/office/powerpoint/2010/main" val="20704169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41C5B4D-1B2C-43D5-9B06-2A58177C933D}"/>
              </a:ext>
            </a:extLst>
          </p:cNvPr>
          <p:cNvSpPr/>
          <p:nvPr/>
        </p:nvSpPr>
        <p:spPr>
          <a:xfrm>
            <a:off x="1317171" y="2967335"/>
            <a:ext cx="9557657" cy="923330"/>
          </a:xfrm>
          <a:prstGeom prst="rect">
            <a:avLst/>
          </a:prstGeom>
        </p:spPr>
        <p:txBody>
          <a:bodyPr wrap="square">
            <a:spAutoFit/>
          </a:bodyPr>
          <a:lstStyle/>
          <a:p>
            <a:r>
              <a:rPr lang="uk-UA" dirty="0">
                <a:solidFill>
                  <a:srgbClr val="000000"/>
                </a:solidFill>
                <a:latin typeface="Times New Roman" panose="02020603050405020304" pitchFamily="18" charset="0"/>
              </a:rPr>
              <a:t>Вивчення попиту на послуги транспорту свідчить про те, що споживачі до основних вимог із доставки вантажів відносять своєчасність доставки. З посиленням вимог споживачів до якості товарів потреби виробників у своєчасній і надійній доставці все більше підвищуються. </a:t>
            </a:r>
            <a:endParaRPr lang="uk-UA" dirty="0"/>
          </a:p>
        </p:txBody>
      </p:sp>
    </p:spTree>
    <p:extLst>
      <p:ext uri="{BB962C8B-B14F-4D97-AF65-F5344CB8AC3E}">
        <p14:creationId xmlns:p14="http://schemas.microsoft.com/office/powerpoint/2010/main" val="23887820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6926990-B944-4167-85A7-0B70AB83ED04}"/>
              </a:ext>
            </a:extLst>
          </p:cNvPr>
          <p:cNvSpPr/>
          <p:nvPr/>
        </p:nvSpPr>
        <p:spPr>
          <a:xfrm>
            <a:off x="1186543" y="522076"/>
            <a:ext cx="10221686" cy="6186309"/>
          </a:xfrm>
          <a:prstGeom prst="rect">
            <a:avLst/>
          </a:prstGeom>
        </p:spPr>
        <p:txBody>
          <a:bodyPr wrap="square">
            <a:spAutoFit/>
          </a:bodyPr>
          <a:lstStyle/>
          <a:p>
            <a:r>
              <a:rPr lang="ru-RU" b="1" dirty="0" err="1">
                <a:solidFill>
                  <a:srgbClr val="000000"/>
                </a:solidFill>
                <a:latin typeface="Times New Roman" panose="02020603050405020304" pitchFamily="18" charset="0"/>
              </a:rPr>
              <a:t>Основними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вимогами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що</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пред’являються</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споживачами</a:t>
            </a:r>
            <a:r>
              <a:rPr lang="ru-RU" b="1" dirty="0">
                <a:solidFill>
                  <a:srgbClr val="000000"/>
                </a:solidFill>
                <a:latin typeface="Times New Roman" panose="02020603050405020304" pitchFamily="18" charset="0"/>
              </a:rPr>
              <a:t> до </a:t>
            </a:r>
            <a:r>
              <a:rPr lang="ru-RU" b="1" dirty="0" err="1">
                <a:solidFill>
                  <a:srgbClr val="000000"/>
                </a:solidFill>
                <a:latin typeface="Times New Roman" panose="02020603050405020304" pitchFamily="18" charset="0"/>
              </a:rPr>
              <a:t>послуг</a:t>
            </a:r>
            <a:r>
              <a:rPr lang="ru-RU" b="1" dirty="0">
                <a:solidFill>
                  <a:srgbClr val="000000"/>
                </a:solidFill>
                <a:latin typeface="Times New Roman" panose="02020603050405020304" pitchFamily="18" charset="0"/>
              </a:rPr>
              <a:t> транспорту, є </a:t>
            </a:r>
            <a:r>
              <a:rPr lang="ru-RU" b="1" dirty="0" err="1">
                <a:solidFill>
                  <a:srgbClr val="000000"/>
                </a:solidFill>
                <a:latin typeface="Times New Roman" panose="02020603050405020304" pitchFamily="18" charset="0"/>
              </a:rPr>
              <a:t>наступні</a:t>
            </a:r>
            <a:r>
              <a:rPr lang="ru-RU" b="1" dirty="0">
                <a:solidFill>
                  <a:srgbClr val="000000"/>
                </a:solidFill>
                <a:latin typeface="Times New Roman" panose="02020603050405020304" pitchFamily="18" charset="0"/>
              </a:rPr>
              <a:t>: </a:t>
            </a:r>
            <a:endParaRPr lang="ru-RU"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 надійність перевезень; </a:t>
            </a:r>
          </a:p>
          <a:p>
            <a:r>
              <a:rPr lang="uk-UA" dirty="0">
                <a:solidFill>
                  <a:srgbClr val="000000"/>
                </a:solidFill>
                <a:latin typeface="Times New Roman" panose="02020603050405020304" pitchFamily="18" charset="0"/>
              </a:rPr>
              <a:t>- мінімальні терміни (тривалість) доставки; </a:t>
            </a:r>
          </a:p>
          <a:p>
            <a:r>
              <a:rPr lang="uk-UA" dirty="0">
                <a:solidFill>
                  <a:srgbClr val="000000"/>
                </a:solidFill>
                <a:latin typeface="Times New Roman" panose="02020603050405020304" pitchFamily="18" charset="0"/>
              </a:rPr>
              <a:t>- регулярність доставки вантажу;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гарантовані</a:t>
            </a:r>
            <a:r>
              <a:rPr lang="ru-RU" dirty="0">
                <a:solidFill>
                  <a:srgbClr val="000000"/>
                </a:solidFill>
                <a:latin typeface="Times New Roman" panose="02020603050405020304" pitchFamily="18" charset="0"/>
              </a:rPr>
              <a:t> строки доставки, в тому </a:t>
            </a:r>
            <a:r>
              <a:rPr lang="ru-RU" dirty="0" err="1">
                <a:solidFill>
                  <a:srgbClr val="000000"/>
                </a:solidFill>
                <a:latin typeface="Times New Roman" panose="02020603050405020304" pitchFamily="18" charset="0"/>
              </a:rPr>
              <a:t>числі</a:t>
            </a:r>
            <a:r>
              <a:rPr lang="ru-RU" dirty="0">
                <a:solidFill>
                  <a:srgbClr val="000000"/>
                </a:solidFill>
                <a:latin typeface="Times New Roman" panose="02020603050405020304" pitchFamily="18" charset="0"/>
              </a:rPr>
              <a:t> доставка </a:t>
            </a:r>
            <a:r>
              <a:rPr lang="ru-RU" dirty="0" err="1">
                <a:solidFill>
                  <a:srgbClr val="000000"/>
                </a:solidFill>
                <a:latin typeface="Times New Roman" panose="02020603050405020304" pitchFamily="18" charset="0"/>
              </a:rPr>
              <a:t>вантажу</a:t>
            </a:r>
            <a:r>
              <a:rPr lang="ru-RU" dirty="0">
                <a:solidFill>
                  <a:srgbClr val="000000"/>
                </a:solidFill>
                <a:latin typeface="Times New Roman" panose="02020603050405020304" pitchFamily="18" charset="0"/>
              </a:rPr>
              <a:t> точно в строк; </a:t>
            </a:r>
          </a:p>
          <a:p>
            <a:r>
              <a:rPr lang="uk-UA" dirty="0">
                <a:solidFill>
                  <a:srgbClr val="000000"/>
                </a:solidFill>
                <a:latin typeface="Times New Roman" panose="02020603050405020304" pitchFamily="18" charset="0"/>
              </a:rPr>
              <a:t>- безпека перевезень;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забезпечення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схоронності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вантажу</a:t>
            </a:r>
            <a:r>
              <a:rPr lang="ru-RU" dirty="0">
                <a:solidFill>
                  <a:srgbClr val="000000"/>
                </a:solidFill>
                <a:latin typeface="Times New Roman" panose="02020603050405020304" pitchFamily="18" charset="0"/>
              </a:rPr>
              <a:t> при </a:t>
            </a:r>
            <a:r>
              <a:rPr lang="ru-RU" dirty="0" err="1">
                <a:solidFill>
                  <a:srgbClr val="000000"/>
                </a:solidFill>
                <a:latin typeface="Times New Roman" panose="02020603050405020304" pitchFamily="18" charset="0"/>
              </a:rPr>
              <a:t>доставці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зручності</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прийому</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здачі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вантажів</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 наявність додаткових послуг;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наявність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різних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рівнів</a:t>
            </a:r>
            <a:r>
              <a:rPr lang="ru-RU" dirty="0">
                <a:solidFill>
                  <a:srgbClr val="000000"/>
                </a:solidFill>
                <a:latin typeface="Times New Roman" panose="02020603050405020304" pitchFamily="18" charset="0"/>
              </a:rPr>
              <a:t> транспортного </a:t>
            </a:r>
            <a:r>
              <a:rPr lang="ru-RU" dirty="0" err="1">
                <a:solidFill>
                  <a:srgbClr val="000000"/>
                </a:solidFill>
                <a:latin typeface="Times New Roman" panose="02020603050405020304" pitchFamily="18" charset="0"/>
              </a:rPr>
              <a:t>обслуговування</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пристосовність</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вимог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клієнтів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гнучкість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обслуговування</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налагоджена</a:t>
            </a:r>
            <a:r>
              <a:rPr lang="ru-RU" dirty="0">
                <a:solidFill>
                  <a:srgbClr val="000000"/>
                </a:solidFill>
                <a:latin typeface="Times New Roman" panose="02020603050405020304" pitchFamily="18" charset="0"/>
              </a:rPr>
              <a:t> система </a:t>
            </a:r>
            <a:r>
              <a:rPr lang="ru-RU" dirty="0" err="1">
                <a:solidFill>
                  <a:srgbClr val="000000"/>
                </a:solidFill>
                <a:latin typeface="Times New Roman" panose="02020603050405020304" pitchFamily="18" charset="0"/>
              </a:rPr>
              <a:t>інформації</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документування</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супровід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вантажу</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кінцевого</a:t>
            </a:r>
            <a:r>
              <a:rPr lang="ru-RU" dirty="0">
                <a:solidFill>
                  <a:srgbClr val="000000"/>
                </a:solidFill>
                <a:latin typeface="Times New Roman" panose="02020603050405020304" pitchFamily="18" charset="0"/>
              </a:rPr>
              <a:t> пункту </a:t>
            </a:r>
            <a:r>
              <a:rPr lang="ru-RU" dirty="0" err="1">
                <a:solidFill>
                  <a:srgbClr val="000000"/>
                </a:solidFill>
                <a:latin typeface="Times New Roman" panose="02020603050405020304" pitchFamily="18" charset="0"/>
              </a:rPr>
              <a:t>призначення</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організація</a:t>
            </a:r>
            <a:r>
              <a:rPr lang="ru-RU" dirty="0">
                <a:solidFill>
                  <a:srgbClr val="000000"/>
                </a:solidFill>
                <a:latin typeface="Times New Roman" panose="02020603050405020304" pitchFamily="18" charset="0"/>
              </a:rPr>
              <a:t> доставки </a:t>
            </a:r>
            <a:r>
              <a:rPr lang="ru-RU" dirty="0" err="1">
                <a:solidFill>
                  <a:srgbClr val="000000"/>
                </a:solidFill>
                <a:latin typeface="Times New Roman" panose="02020603050405020304" pitchFamily="18" charset="0"/>
              </a:rPr>
              <a:t>вантажу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дверей до дверей‖; </a:t>
            </a:r>
          </a:p>
          <a:p>
            <a:r>
              <a:rPr lang="uk-UA" dirty="0">
                <a:solidFill>
                  <a:srgbClr val="000000"/>
                </a:solidFill>
                <a:latin typeface="Times New Roman" panose="02020603050405020304" pitchFamily="18" charset="0"/>
              </a:rPr>
              <a:t>- прийнятна вартість перевезення;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митного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очищення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сплата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мита</a:t>
            </a:r>
            <a:r>
              <a:rPr lang="ru-RU" dirty="0">
                <a:solidFill>
                  <a:srgbClr val="000000"/>
                </a:solidFill>
                <a:latin typeface="Times New Roman" panose="02020603050405020304" pitchFamily="18" charset="0"/>
              </a:rPr>
              <a:t> і т.д.); </a:t>
            </a:r>
          </a:p>
          <a:p>
            <a:r>
              <a:rPr lang="ru-RU" dirty="0">
                <a:solidFill>
                  <a:srgbClr val="000000"/>
                </a:solidFill>
                <a:latin typeface="Times New Roman" panose="02020603050405020304" pitchFamily="18" charset="0"/>
              </a:rPr>
              <a:t>- оптимальна </a:t>
            </a:r>
            <a:r>
              <a:rPr lang="ru-RU" dirty="0" err="1">
                <a:solidFill>
                  <a:srgbClr val="000000"/>
                </a:solidFill>
                <a:latin typeface="Times New Roman" panose="02020603050405020304" pitchFamily="18" charset="0"/>
              </a:rPr>
              <a:t>дислокація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пунктів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відправлення</a:t>
            </a:r>
            <a:r>
              <a:rPr lang="ru-RU" dirty="0">
                <a:solidFill>
                  <a:srgbClr val="000000"/>
                </a:solidFill>
                <a:latin typeface="Times New Roman" panose="02020603050405020304" pitchFamily="18" charset="0"/>
              </a:rPr>
              <a:t> і доставки; </a:t>
            </a:r>
          </a:p>
          <a:p>
            <a:r>
              <a:rPr lang="uk-UA" dirty="0">
                <a:solidFill>
                  <a:srgbClr val="000000"/>
                </a:solidFill>
                <a:latin typeface="Times New Roman" panose="02020603050405020304" pitchFamily="18" charset="0"/>
              </a:rPr>
              <a:t>- можливість отримання достовірної інформації про тарифи, умови перевезення і розташування вантажу; </a:t>
            </a:r>
          </a:p>
          <a:p>
            <a:r>
              <a:rPr lang="uk-UA" dirty="0">
                <a:solidFill>
                  <a:srgbClr val="000000"/>
                </a:solidFill>
                <a:latin typeface="Times New Roman" panose="02020603050405020304" pitchFamily="18" charset="0"/>
              </a:rPr>
              <a:t>- наявність необхідної транспортної тари;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наявність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необхідного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перевантажувального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обладнання</a:t>
            </a:r>
            <a:r>
              <a:rPr lang="ru-RU" dirty="0">
                <a:solidFill>
                  <a:srgbClr val="000000"/>
                </a:solidFill>
                <a:latin typeface="Times New Roman" panose="02020603050405020304" pitchFamily="18" charset="0"/>
              </a:rPr>
              <a:t> в пунктах перевалки; </a:t>
            </a:r>
          </a:p>
          <a:p>
            <a:r>
              <a:rPr lang="uk-UA" dirty="0">
                <a:solidFill>
                  <a:srgbClr val="000000"/>
                </a:solidFill>
                <a:latin typeface="Times New Roman" panose="02020603050405020304" pitchFamily="18" charset="0"/>
              </a:rPr>
              <a:t>- ліквідація проміжних перевантажувальних операцій. </a:t>
            </a:r>
            <a:endParaRPr lang="uk-UA" dirty="0"/>
          </a:p>
        </p:txBody>
      </p:sp>
    </p:spTree>
    <p:extLst>
      <p:ext uri="{BB962C8B-B14F-4D97-AF65-F5344CB8AC3E}">
        <p14:creationId xmlns:p14="http://schemas.microsoft.com/office/powerpoint/2010/main" val="1385745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3201834-7A75-4748-968C-D6BA0E6DB547}"/>
              </a:ext>
            </a:extLst>
          </p:cNvPr>
          <p:cNvSpPr/>
          <p:nvPr/>
        </p:nvSpPr>
        <p:spPr>
          <a:xfrm>
            <a:off x="1491343" y="1742612"/>
            <a:ext cx="8795656" cy="2862322"/>
          </a:xfrm>
          <a:prstGeom prst="rect">
            <a:avLst/>
          </a:prstGeom>
        </p:spPr>
        <p:txBody>
          <a:bodyPr wrap="square">
            <a:spAutoFit/>
          </a:bodyPr>
          <a:lstStyle/>
          <a:p>
            <a:r>
              <a:rPr lang="ru-RU" dirty="0">
                <a:solidFill>
                  <a:srgbClr val="000000"/>
                </a:solidFill>
                <a:latin typeface="Times New Roman" panose="02020603050405020304" pitchFamily="18" charset="0"/>
              </a:rPr>
              <a:t>При </a:t>
            </a:r>
            <a:r>
              <a:rPr lang="ru-RU" dirty="0" err="1">
                <a:solidFill>
                  <a:srgbClr val="000000"/>
                </a:solidFill>
                <a:latin typeface="Times New Roman" panose="02020603050405020304" pitchFamily="18" charset="0"/>
              </a:rPr>
              <a:t>розгляді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питання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транспорту </a:t>
            </a:r>
            <a:r>
              <a:rPr lang="ru-RU" dirty="0" err="1">
                <a:solidFill>
                  <a:srgbClr val="000000"/>
                </a:solidFill>
                <a:latin typeface="Times New Roman" panose="02020603050405020304" pitchFamily="18" charset="0"/>
              </a:rPr>
              <a:t>необхідно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врахувати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зокрема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наступне</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а) при </a:t>
            </a:r>
            <a:r>
              <a:rPr lang="ru-RU" dirty="0" err="1">
                <a:solidFill>
                  <a:srgbClr val="000000"/>
                </a:solidFill>
                <a:latin typeface="Times New Roman" panose="02020603050405020304" pitchFamily="18" charset="0"/>
              </a:rPr>
              <a:t>укладенні</a:t>
            </a:r>
            <a:r>
              <a:rPr lang="ru-RU" dirty="0">
                <a:solidFill>
                  <a:srgbClr val="000000"/>
                </a:solidFill>
                <a:latin typeface="Times New Roman" panose="02020603050405020304" pitchFamily="18" charset="0"/>
              </a:rPr>
              <a:t> контракту попит </a:t>
            </a:r>
            <a:r>
              <a:rPr lang="ru-RU" dirty="0" err="1">
                <a:solidFill>
                  <a:srgbClr val="000000"/>
                </a:solidFill>
                <a:latin typeface="Times New Roman" panose="02020603050405020304" pitchFamily="18" charset="0"/>
              </a:rPr>
              <a:t>споживача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чітко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обумовлюють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тоді</a:t>
            </a:r>
            <a:r>
              <a:rPr lang="ru-RU" dirty="0">
                <a:solidFill>
                  <a:srgbClr val="000000"/>
                </a:solidFill>
                <a:latin typeface="Times New Roman" panose="02020603050405020304" pitchFamily="18" charset="0"/>
              </a:rPr>
              <a:t> як в </a:t>
            </a:r>
            <a:r>
              <a:rPr lang="ru-RU" dirty="0" err="1">
                <a:solidFill>
                  <a:srgbClr val="000000"/>
                </a:solidFill>
                <a:latin typeface="Times New Roman" panose="02020603050405020304" pitchFamily="18" charset="0"/>
              </a:rPr>
              <a:t>інших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умовах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передбачувані</a:t>
            </a:r>
            <a:r>
              <a:rPr lang="ru-RU" dirty="0">
                <a:solidFill>
                  <a:srgbClr val="000000"/>
                </a:solidFill>
                <a:latin typeface="Times New Roman" panose="02020603050405020304" pitchFamily="18" charset="0"/>
              </a:rPr>
              <a:t> потреби </a:t>
            </a:r>
            <a:r>
              <a:rPr lang="ru-RU" dirty="0" err="1">
                <a:solidFill>
                  <a:srgbClr val="000000"/>
                </a:solidFill>
                <a:latin typeface="Times New Roman" panose="02020603050405020304" pitchFamily="18" charset="0"/>
              </a:rPr>
              <a:t>повинні</a:t>
            </a:r>
            <a:r>
              <a:rPr lang="ru-RU" dirty="0">
                <a:solidFill>
                  <a:srgbClr val="000000"/>
                </a:solidFill>
                <a:latin typeface="Times New Roman" panose="02020603050405020304" pitchFamily="18" charset="0"/>
              </a:rPr>
              <a:t> бути </a:t>
            </a:r>
            <a:r>
              <a:rPr lang="ru-RU" dirty="0" err="1">
                <a:solidFill>
                  <a:srgbClr val="000000"/>
                </a:solidFill>
                <a:latin typeface="Times New Roman" panose="02020603050405020304" pitchFamily="18" charset="0"/>
              </a:rPr>
              <a:t>встановлені</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визначені</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допомогою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маркетингових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досліджень</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б) у </a:t>
            </a:r>
            <a:r>
              <a:rPr lang="ru-RU" dirty="0" err="1">
                <a:solidFill>
                  <a:srgbClr val="000000"/>
                </a:solidFill>
                <a:latin typeface="Times New Roman" panose="02020603050405020304" pitchFamily="18" charset="0"/>
              </a:rPr>
              <a:t>багатьох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випадках</a:t>
            </a:r>
            <a:r>
              <a:rPr lang="ru-RU" dirty="0">
                <a:solidFill>
                  <a:srgbClr val="000000"/>
                </a:solidFill>
                <a:latin typeface="Times New Roman" panose="02020603050405020304" pitchFamily="18" charset="0"/>
              </a:rPr>
              <a:t> потреби </a:t>
            </a:r>
            <a:r>
              <a:rPr lang="ru-RU" dirty="0" err="1">
                <a:solidFill>
                  <a:srgbClr val="000000"/>
                </a:solidFill>
                <a:latin typeface="Times New Roman" panose="02020603050405020304" pitchFamily="18" charset="0"/>
              </a:rPr>
              <a:t>можуть</a:t>
            </a:r>
            <a:r>
              <a:rPr lang="ru-RU" dirty="0">
                <a:solidFill>
                  <a:srgbClr val="000000"/>
                </a:solidFill>
                <a:latin typeface="Times New Roman" panose="02020603050405020304" pitchFamily="18" charset="0"/>
              </a:rPr>
              <a:t> бути </a:t>
            </a:r>
            <a:r>
              <a:rPr lang="ru-RU" dirty="0" err="1">
                <a:solidFill>
                  <a:srgbClr val="000000"/>
                </a:solidFill>
                <a:latin typeface="Times New Roman" panose="02020603050405020304" pitchFamily="18" charset="0"/>
              </a:rPr>
              <a:t>згодом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змінені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обумовлює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необхідність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періодичного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проведення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маркетингових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досліджень</a:t>
            </a:r>
            <a:r>
              <a:rPr lang="ru-RU" dirty="0">
                <a:solidFill>
                  <a:srgbClr val="000000"/>
                </a:solidFill>
                <a:latin typeface="Times New Roman" panose="02020603050405020304" pitchFamily="18" charset="0"/>
              </a:rPr>
              <a:t> та перегляду </a:t>
            </a:r>
            <a:r>
              <a:rPr lang="ru-RU" dirty="0" err="1">
                <a:solidFill>
                  <a:srgbClr val="000000"/>
                </a:solidFill>
                <a:latin typeface="Times New Roman" panose="02020603050405020304" pitchFamily="18" charset="0"/>
              </a:rPr>
              <a:t>вимог</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надаються</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в) потреби, </a:t>
            </a:r>
            <a:r>
              <a:rPr lang="ru-RU" dirty="0" err="1">
                <a:solidFill>
                  <a:srgbClr val="000000"/>
                </a:solidFill>
                <a:latin typeface="Times New Roman" panose="02020603050405020304" pitchFamily="18" charset="0"/>
              </a:rPr>
              <a:t>зазвичай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висловлюють</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властивості</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кількості</a:t>
            </a:r>
            <a:r>
              <a:rPr lang="ru-RU" dirty="0">
                <a:solidFill>
                  <a:srgbClr val="000000"/>
                </a:solidFill>
                <a:latin typeface="Times New Roman" panose="02020603050405020304" pitchFamily="18" charset="0"/>
              </a:rPr>
              <a:t> характеристики </a:t>
            </a:r>
            <a:r>
              <a:rPr lang="ru-RU" dirty="0" err="1">
                <a:solidFill>
                  <a:srgbClr val="000000"/>
                </a:solidFill>
                <a:latin typeface="Times New Roman" panose="02020603050405020304" pitchFamily="18" charset="0"/>
              </a:rPr>
              <a:t>цих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властивостей</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12510639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7F4431C-5904-40AA-8DB5-D339C521150C}"/>
              </a:ext>
            </a:extLst>
          </p:cNvPr>
          <p:cNvSpPr/>
          <p:nvPr/>
        </p:nvSpPr>
        <p:spPr>
          <a:xfrm>
            <a:off x="1458686" y="2025640"/>
            <a:ext cx="9046028" cy="2308324"/>
          </a:xfrm>
          <a:prstGeom prst="rect">
            <a:avLst/>
          </a:prstGeom>
        </p:spPr>
        <p:txBody>
          <a:bodyPr wrap="square">
            <a:spAutoFit/>
          </a:bodyPr>
          <a:lstStyle/>
          <a:p>
            <a:r>
              <a:rPr lang="uk-UA" b="1" dirty="0">
                <a:solidFill>
                  <a:srgbClr val="000000"/>
                </a:solidFill>
                <a:latin typeface="Times New Roman" panose="02020603050405020304" pitchFamily="18" charset="0"/>
              </a:rPr>
              <a:t>Потреби можуть включати такі аспекти, як функціональна придатність, безпека, експлуатаційна готовність, надійність, економічні чинники, захист навколишнього середовища і </a:t>
            </a:r>
            <a:r>
              <a:rPr lang="uk-UA" b="1" dirty="0" err="1">
                <a:solidFill>
                  <a:srgbClr val="000000"/>
                </a:solidFill>
                <a:latin typeface="Times New Roman" panose="02020603050405020304" pitchFamily="18" charset="0"/>
              </a:rPr>
              <a:t>т.д</a:t>
            </a:r>
            <a:r>
              <a:rPr lang="uk-UA" b="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Термін «якість» не застосовують ні для вираження найвищого ступеня в порівняльному сенсі, ні в кількісному сенсі при проведенні технічних оцінок. Наприклад, можуть бути використані наступні терміни: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відносна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якість</a:t>
            </a:r>
            <a:r>
              <a:rPr lang="ru-RU" dirty="0">
                <a:solidFill>
                  <a:srgbClr val="000000"/>
                </a:solidFill>
                <a:latin typeface="Times New Roman" panose="02020603050405020304" pitchFamily="18" charset="0"/>
              </a:rPr>
              <a:t>, коли </a:t>
            </a:r>
            <a:r>
              <a:rPr lang="ru-RU" dirty="0" err="1">
                <a:solidFill>
                  <a:srgbClr val="000000"/>
                </a:solidFill>
                <a:latin typeface="Times New Roman" panose="02020603050405020304" pitchFamily="18" charset="0"/>
              </a:rPr>
              <a:t>послуги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класифікуються</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залежності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ступеня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переваги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способу </a:t>
            </a:r>
            <a:r>
              <a:rPr lang="ru-RU" dirty="0" err="1">
                <a:solidFill>
                  <a:srgbClr val="000000"/>
                </a:solidFill>
                <a:latin typeface="Times New Roman" panose="02020603050405020304" pitchFamily="18" charset="0"/>
              </a:rPr>
              <a:t>порівняння</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 рівень якості і міра якості, коли точна технічна оцінка здійснюється кількісно. </a:t>
            </a:r>
            <a:endParaRPr lang="uk-UA" dirty="0"/>
          </a:p>
        </p:txBody>
      </p:sp>
    </p:spTree>
    <p:extLst>
      <p:ext uri="{BB962C8B-B14F-4D97-AF65-F5344CB8AC3E}">
        <p14:creationId xmlns:p14="http://schemas.microsoft.com/office/powerpoint/2010/main" val="25330820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FB73D10-8DFD-460C-99CC-71AC50D109E5}"/>
              </a:ext>
            </a:extLst>
          </p:cNvPr>
          <p:cNvSpPr/>
          <p:nvPr/>
        </p:nvSpPr>
        <p:spPr>
          <a:xfrm>
            <a:off x="1730828" y="2690336"/>
            <a:ext cx="8730343" cy="1477328"/>
          </a:xfrm>
          <a:prstGeom prst="rect">
            <a:avLst/>
          </a:prstGeom>
        </p:spPr>
        <p:txBody>
          <a:bodyPr wrap="square">
            <a:spAutoFit/>
          </a:bodyPr>
          <a:lstStyle/>
          <a:p>
            <a:r>
              <a:rPr lang="uk-UA" dirty="0">
                <a:solidFill>
                  <a:srgbClr val="000000"/>
                </a:solidFill>
                <a:latin typeface="Times New Roman" panose="02020603050405020304" pitchFamily="18" charset="0"/>
              </a:rPr>
              <a:t>Вся інформація, що відноситься до якості послуги, повинна уважно вивчатися, порівнюватися і аналізуватися. Подібна інформація допомагає визначити характер і обсяг проблем, пов’язаних з якістю послуги, на підставі досвіду і побажань споживача. Говорячи про якість послуг автотранспорту, слід звернути особливу увагу на економічний аспект. </a:t>
            </a:r>
            <a:endParaRPr lang="uk-UA" dirty="0"/>
          </a:p>
        </p:txBody>
      </p:sp>
    </p:spTree>
    <p:extLst>
      <p:ext uri="{BB962C8B-B14F-4D97-AF65-F5344CB8AC3E}">
        <p14:creationId xmlns:p14="http://schemas.microsoft.com/office/powerpoint/2010/main" val="3102642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0525F87-AA7A-4E0E-9822-B2CB885EC3C4}"/>
              </a:ext>
            </a:extLst>
          </p:cNvPr>
          <p:cNvSpPr/>
          <p:nvPr/>
        </p:nvSpPr>
        <p:spPr>
          <a:xfrm>
            <a:off x="1475014" y="2274838"/>
            <a:ext cx="9241972" cy="2308324"/>
          </a:xfrm>
          <a:prstGeom prst="rect">
            <a:avLst/>
          </a:prstGeom>
        </p:spPr>
        <p:txBody>
          <a:bodyPr wrap="square">
            <a:spAutoFit/>
          </a:bodyPr>
          <a:lstStyle/>
          <a:p>
            <a:r>
              <a:rPr lang="uk-UA" dirty="0">
                <a:solidFill>
                  <a:srgbClr val="000000"/>
                </a:solidFill>
                <a:latin typeface="Times New Roman" panose="02020603050405020304" pitchFamily="18" charset="0"/>
              </a:rPr>
              <a:t>Підвищення рівня вимог, які пред’являють клієнти транспорту в сучасних ланцюгах доставок, і зростання конкуренції транспортних операторів висунули на перший план фактор якості транспортного обслуговування. Він особливо важливий в логістиці споживчих товарів і високотехнологічної продукції, де частка транспортних витрат не перевищує 7…10% кінцевої ціни товару і споживач готовий додатково платити транспортному оператору за «сукупність характеристик послуги, які визначають її здатність задовольняти встановлені або передбачувані потреби споживача» – саме так визначається поняття якості послуги стандартом. </a:t>
            </a:r>
            <a:endParaRPr lang="uk-UA" dirty="0"/>
          </a:p>
        </p:txBody>
      </p:sp>
    </p:spTree>
    <p:extLst>
      <p:ext uri="{BB962C8B-B14F-4D97-AF65-F5344CB8AC3E}">
        <p14:creationId xmlns:p14="http://schemas.microsoft.com/office/powerpoint/2010/main" val="2544096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674283C-DF0A-4D9B-8B87-2E724AACFF0A}"/>
              </a:ext>
            </a:extLst>
          </p:cNvPr>
          <p:cNvSpPr/>
          <p:nvPr/>
        </p:nvSpPr>
        <p:spPr>
          <a:xfrm>
            <a:off x="1420586" y="2551837"/>
            <a:ext cx="9350828" cy="1754326"/>
          </a:xfrm>
          <a:prstGeom prst="rect">
            <a:avLst/>
          </a:prstGeom>
        </p:spPr>
        <p:txBody>
          <a:bodyPr wrap="square">
            <a:spAutoFit/>
          </a:bodyPr>
          <a:lstStyle/>
          <a:p>
            <a:r>
              <a:rPr lang="uk-UA" dirty="0">
                <a:solidFill>
                  <a:srgbClr val="000000"/>
                </a:solidFill>
                <a:latin typeface="Times New Roman" panose="02020603050405020304" pitchFamily="18" charset="0"/>
              </a:rPr>
              <a:t>Незважаючи на зростаючу увагу, що приділяється питанням якості послуг у теоретичних дослідженнях, єдиної загальноприйнятої системи показників якості транспортного обслуговування не існує. Це пов’язано з винятковою </a:t>
            </a:r>
            <a:r>
              <a:rPr lang="uk-UA" dirty="0">
                <a:latin typeface="Times New Roman" panose="02020603050405020304" pitchFamily="18" charset="0"/>
              </a:rPr>
              <a:t>різноманітністю умов, в яких доводиться діяти транспортним операторам і споживачам їхніх послуг. Набір показників якості та їх відносна значимість можуть змінюватися навіть для одного й того ж клієнта в залежності від виду перевезених товарів. </a:t>
            </a:r>
            <a:endParaRPr lang="uk-UA" dirty="0"/>
          </a:p>
        </p:txBody>
      </p:sp>
    </p:spTree>
    <p:extLst>
      <p:ext uri="{BB962C8B-B14F-4D97-AF65-F5344CB8AC3E}">
        <p14:creationId xmlns:p14="http://schemas.microsoft.com/office/powerpoint/2010/main" val="12595719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4AADC18-2DE6-4ACC-830B-8DB5C0C74431}"/>
              </a:ext>
            </a:extLst>
          </p:cNvPr>
          <p:cNvSpPr/>
          <p:nvPr/>
        </p:nvSpPr>
        <p:spPr>
          <a:xfrm>
            <a:off x="2160814" y="2690336"/>
            <a:ext cx="7870371" cy="1477328"/>
          </a:xfrm>
          <a:prstGeom prst="rect">
            <a:avLst/>
          </a:prstGeom>
        </p:spPr>
        <p:txBody>
          <a:bodyPr wrap="square">
            <a:spAutoFit/>
          </a:bodyPr>
          <a:lstStyle/>
          <a:p>
            <a:r>
              <a:rPr lang="ru-RU" dirty="0" err="1">
                <a:solidFill>
                  <a:srgbClr val="000000"/>
                </a:solidFill>
                <a:latin typeface="Times New Roman" panose="02020603050405020304" pitchFamily="18" charset="0"/>
              </a:rPr>
              <a:t>Більшість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застосовуваних</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практиці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характеризують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транспортних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бути </a:t>
            </a:r>
            <a:r>
              <a:rPr lang="ru-RU" dirty="0" err="1">
                <a:solidFill>
                  <a:srgbClr val="000000"/>
                </a:solidFill>
                <a:latin typeface="Times New Roman" panose="02020603050405020304" pitchFamily="18" charset="0"/>
              </a:rPr>
              <a:t>віднесено</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однієї</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трьох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груп</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1) тимчасові показники; </a:t>
            </a:r>
          </a:p>
          <a:p>
            <a:r>
              <a:rPr lang="uk-UA" dirty="0">
                <a:solidFill>
                  <a:srgbClr val="000000"/>
                </a:solidFill>
                <a:latin typeface="Times New Roman" panose="02020603050405020304" pitchFamily="18" charset="0"/>
              </a:rPr>
              <a:t>2) показники надійності; </a:t>
            </a:r>
          </a:p>
          <a:p>
            <a:r>
              <a:rPr lang="uk-UA" dirty="0">
                <a:solidFill>
                  <a:srgbClr val="000000"/>
                </a:solidFill>
                <a:latin typeface="Times New Roman" panose="02020603050405020304" pitchFamily="18" charset="0"/>
              </a:rPr>
              <a:t>3) показники гнучкості. </a:t>
            </a:r>
            <a:endParaRPr lang="uk-UA" dirty="0"/>
          </a:p>
        </p:txBody>
      </p:sp>
    </p:spTree>
    <p:extLst>
      <p:ext uri="{BB962C8B-B14F-4D97-AF65-F5344CB8AC3E}">
        <p14:creationId xmlns:p14="http://schemas.microsoft.com/office/powerpoint/2010/main" val="3243124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C12A443-14BB-4CCB-86B4-7A88555929DA}"/>
              </a:ext>
            </a:extLst>
          </p:cNvPr>
          <p:cNvSpPr/>
          <p:nvPr/>
        </p:nvSpPr>
        <p:spPr>
          <a:xfrm>
            <a:off x="674914" y="1305341"/>
            <a:ext cx="10842171" cy="4247317"/>
          </a:xfrm>
          <a:prstGeom prst="rect">
            <a:avLst/>
          </a:prstGeom>
        </p:spPr>
        <p:txBody>
          <a:bodyPr wrap="square">
            <a:spAutoFit/>
          </a:bodyPr>
          <a:lstStyle/>
          <a:p>
            <a:r>
              <a:rPr lang="ru-RU" b="1" dirty="0" err="1">
                <a:solidFill>
                  <a:srgbClr val="000000"/>
                </a:solidFill>
                <a:latin typeface="Times New Roman" panose="02020603050405020304" pitchFamily="18" charset="0"/>
              </a:rPr>
              <a:t>Тимчасові</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показники</a:t>
            </a:r>
            <a:r>
              <a:rPr lang="ru-RU" b="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Дана </a:t>
            </a:r>
            <a:r>
              <a:rPr lang="ru-RU" dirty="0" err="1">
                <a:solidFill>
                  <a:srgbClr val="000000"/>
                </a:solidFill>
                <a:latin typeface="Times New Roman" panose="02020603050405020304" pitchFamily="18" charset="0"/>
              </a:rPr>
              <a:t>група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характеризує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здатність</a:t>
            </a:r>
            <a:r>
              <a:rPr lang="ru-RU" dirty="0">
                <a:solidFill>
                  <a:srgbClr val="000000"/>
                </a:solidFill>
                <a:latin typeface="Times New Roman" panose="02020603050405020304" pitchFamily="18" charset="0"/>
              </a:rPr>
              <a:t> оператора </a:t>
            </a:r>
            <a:r>
              <a:rPr lang="ru-RU" dirty="0" err="1">
                <a:solidFill>
                  <a:srgbClr val="000000"/>
                </a:solidFill>
                <a:latin typeface="Times New Roman" panose="02020603050405020304" pitchFamily="18" charset="0"/>
              </a:rPr>
              <a:t>відповідати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вимогам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пов’язаних</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тимчасовими</a:t>
            </a:r>
            <a:r>
              <a:rPr lang="ru-RU" dirty="0">
                <a:solidFill>
                  <a:srgbClr val="000000"/>
                </a:solidFill>
                <a:latin typeface="Times New Roman" panose="02020603050405020304" pitchFamily="18" charset="0"/>
              </a:rPr>
              <a:t> аспектами транспортного </a:t>
            </a:r>
            <a:r>
              <a:rPr lang="ru-RU" dirty="0" err="1">
                <a:solidFill>
                  <a:srgbClr val="000000"/>
                </a:solidFill>
                <a:latin typeface="Times New Roman" panose="02020603050405020304" pitchFamily="18" charset="0"/>
              </a:rPr>
              <a:t>обслуговування</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неї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зокрема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відносять</a:t>
            </a:r>
            <a:r>
              <a:rPr lang="ru-RU" dirty="0">
                <a:solidFill>
                  <a:srgbClr val="000000"/>
                </a:solidFill>
                <a:latin typeface="Times New Roman" panose="02020603050405020304" pitchFamily="18" charset="0"/>
              </a:rPr>
              <a:t>: </a:t>
            </a:r>
          </a:p>
          <a:p>
            <a:r>
              <a:rPr lang="ru-RU" b="1" dirty="0">
                <a:solidFill>
                  <a:srgbClr val="000000"/>
                </a:solidFill>
                <a:latin typeface="Times New Roman" panose="02020603050405020304" pitchFamily="18" charset="0"/>
              </a:rPr>
              <a:t>1) </a:t>
            </a:r>
            <a:r>
              <a:rPr lang="ru-RU" b="1" dirty="0" err="1">
                <a:solidFill>
                  <a:srgbClr val="000000"/>
                </a:solidFill>
                <a:latin typeface="Times New Roman" panose="02020603050405020304" pitchFamily="18" charset="0"/>
              </a:rPr>
              <a:t>Швидкість</a:t>
            </a:r>
            <a:r>
              <a:rPr lang="ru-RU" b="1" dirty="0">
                <a:solidFill>
                  <a:srgbClr val="000000"/>
                </a:solidFill>
                <a:latin typeface="Times New Roman" panose="02020603050405020304" pitchFamily="18" charset="0"/>
              </a:rPr>
              <a:t> доставки </a:t>
            </a:r>
            <a:r>
              <a:rPr lang="ru-RU" b="1" dirty="0" err="1">
                <a:solidFill>
                  <a:srgbClr val="000000"/>
                </a:solidFill>
                <a:latin typeface="Times New Roman" panose="02020603050405020304" pitchFamily="18" charset="0"/>
              </a:rPr>
              <a:t>вантажу</a:t>
            </a:r>
            <a:r>
              <a:rPr lang="ru-RU" b="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Всупереч</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поширеній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думці</a:t>
            </a:r>
            <a:r>
              <a:rPr lang="ru-RU" dirty="0">
                <a:solidFill>
                  <a:srgbClr val="000000"/>
                </a:solidFill>
                <a:latin typeface="Times New Roman" panose="02020603050405020304" pitchFamily="18" charset="0"/>
              </a:rPr>
              <a:t>, максимально </a:t>
            </a:r>
            <a:r>
              <a:rPr lang="ru-RU" dirty="0" err="1">
                <a:solidFill>
                  <a:srgbClr val="000000"/>
                </a:solidFill>
                <a:latin typeface="Times New Roman" panose="02020603050405020304" pitchFamily="18" charset="0"/>
              </a:rPr>
              <a:t>можлива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швидкість</a:t>
            </a:r>
            <a:r>
              <a:rPr lang="ru-RU" dirty="0">
                <a:solidFill>
                  <a:srgbClr val="000000"/>
                </a:solidFill>
                <a:latin typeface="Times New Roman" panose="02020603050405020304" pitchFamily="18" charset="0"/>
              </a:rPr>
              <a:t> доставки не є в </a:t>
            </a:r>
            <a:r>
              <a:rPr lang="ru-RU" dirty="0" err="1">
                <a:solidFill>
                  <a:srgbClr val="000000"/>
                </a:solidFill>
                <a:latin typeface="Times New Roman" panose="02020603050405020304" pitchFamily="18" charset="0"/>
              </a:rPr>
              <a:t>сучасній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логістиці</a:t>
            </a:r>
            <a:r>
              <a:rPr lang="ru-RU" dirty="0">
                <a:solidFill>
                  <a:srgbClr val="000000"/>
                </a:solidFill>
                <a:latin typeface="Times New Roman" panose="02020603050405020304" pitchFamily="18" charset="0"/>
              </a:rPr>
              <a:t> головною </a:t>
            </a:r>
            <a:r>
              <a:rPr lang="ru-RU" dirty="0" err="1">
                <a:solidFill>
                  <a:srgbClr val="000000"/>
                </a:solidFill>
                <a:latin typeface="Times New Roman" panose="02020603050405020304" pitchFamily="18" charset="0"/>
              </a:rPr>
              <a:t>тимчасовою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вимогою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однак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існують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групи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товарів</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яких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це</a:t>
            </a:r>
            <a:r>
              <a:rPr lang="ru-RU" dirty="0">
                <a:solidFill>
                  <a:srgbClr val="000000"/>
                </a:solidFill>
                <a:latin typeface="Times New Roman" panose="02020603050405020304" pitchFamily="18" charset="0"/>
              </a:rPr>
              <a:t> є актуально. До них </a:t>
            </a:r>
            <a:r>
              <a:rPr lang="ru-RU" dirty="0" err="1">
                <a:solidFill>
                  <a:srgbClr val="000000"/>
                </a:solidFill>
                <a:latin typeface="Times New Roman" panose="02020603050405020304" pitchFamily="18" charset="0"/>
              </a:rPr>
              <a:t>відносять</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а) </a:t>
            </a:r>
            <a:r>
              <a:rPr lang="ru-RU" dirty="0" err="1">
                <a:solidFill>
                  <a:srgbClr val="000000"/>
                </a:solidFill>
                <a:latin typeface="Times New Roman" panose="02020603050405020304" pitchFamily="18" charset="0"/>
              </a:rPr>
              <a:t>товари</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яких</a:t>
            </a:r>
            <a:r>
              <a:rPr lang="ru-RU" dirty="0">
                <a:solidFill>
                  <a:srgbClr val="000000"/>
                </a:solidFill>
                <a:latin typeface="Times New Roman" panose="02020603050405020304" pitchFamily="18" charset="0"/>
              </a:rPr>
              <a:t> час </a:t>
            </a:r>
            <a:r>
              <a:rPr lang="ru-RU" dirty="0" err="1">
                <a:solidFill>
                  <a:srgbClr val="000000"/>
                </a:solidFill>
                <a:latin typeface="Times New Roman" panose="02020603050405020304" pitchFamily="18" charset="0"/>
              </a:rPr>
              <a:t>транспортування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порівнюють</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життєвого</a:t>
            </a:r>
            <a:r>
              <a:rPr lang="ru-RU" dirty="0">
                <a:solidFill>
                  <a:srgbClr val="000000"/>
                </a:solidFill>
                <a:latin typeface="Times New Roman" panose="02020603050405020304" pitchFamily="18" charset="0"/>
              </a:rPr>
              <a:t> циклу: </a:t>
            </a:r>
            <a:r>
              <a:rPr lang="ru-RU" dirty="0" err="1">
                <a:solidFill>
                  <a:srgbClr val="000000"/>
                </a:solidFill>
                <a:latin typeface="Times New Roman" panose="02020603050405020304" pitchFamily="18" charset="0"/>
              </a:rPr>
              <a:t>квіти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охолоджені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харчування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деякі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біологічні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препарати</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медикаменти</a:t>
            </a:r>
            <a:r>
              <a:rPr lang="ru-RU" dirty="0">
                <a:solidFill>
                  <a:srgbClr val="000000"/>
                </a:solidFill>
                <a:latin typeface="Times New Roman" panose="02020603050405020304" pitchFamily="18" charset="0"/>
              </a:rPr>
              <a:t> і т.д.; </a:t>
            </a:r>
          </a:p>
          <a:p>
            <a:r>
              <a:rPr lang="uk-UA" dirty="0">
                <a:solidFill>
                  <a:srgbClr val="000000"/>
                </a:solidFill>
                <a:latin typeface="Times New Roman" panose="02020603050405020304" pitchFamily="18" charset="0"/>
              </a:rPr>
              <a:t>б) товари, які повинні якнайшвидше з</a:t>
            </a:r>
            <a:r>
              <a:rPr lang="uk-UA" b="1" dirty="0">
                <a:solidFill>
                  <a:srgbClr val="000000"/>
                </a:solidFill>
                <a:latin typeface="Times New Roman" panose="02020603050405020304" pitchFamily="18" charset="0"/>
              </a:rPr>
              <a:t>’</a:t>
            </a:r>
            <a:r>
              <a:rPr lang="uk-UA" dirty="0">
                <a:solidFill>
                  <a:srgbClr val="000000"/>
                </a:solidFill>
                <a:latin typeface="Times New Roman" panose="02020603050405020304" pitchFamily="18" charset="0"/>
              </a:rPr>
              <a:t>явитися на ринку, щоб ліквідувати виниклий дефіцит. Такі ситуації виникають, наприклад, напередодні свят, коли деякі торговельні мережі, недооцінивши рівень попиту, прагнуть компенсувати відсутню пропозицію перемиканням поставки товарів з морського транспорту на повітряний; </a:t>
            </a:r>
          </a:p>
          <a:p>
            <a:r>
              <a:rPr lang="ru-RU" dirty="0">
                <a:solidFill>
                  <a:srgbClr val="000000"/>
                </a:solidFill>
                <a:latin typeface="Times New Roman" panose="02020603050405020304" pitchFamily="18" charset="0"/>
              </a:rPr>
              <a:t>в) </a:t>
            </a:r>
            <a:r>
              <a:rPr lang="ru-RU" dirty="0" err="1">
                <a:solidFill>
                  <a:srgbClr val="000000"/>
                </a:solidFill>
                <a:latin typeface="Times New Roman" panose="02020603050405020304" pitchFamily="18" charset="0"/>
              </a:rPr>
              <a:t>дорожчі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споживчі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товари</a:t>
            </a:r>
            <a:r>
              <a:rPr lang="ru-RU" dirty="0">
                <a:solidFill>
                  <a:srgbClr val="000000"/>
                </a:solidFill>
                <a:latin typeface="Times New Roman" panose="02020603050405020304" pitchFamily="18" charset="0"/>
              </a:rPr>
              <a:t> (в першу </a:t>
            </a:r>
            <a:r>
              <a:rPr lang="ru-RU" dirty="0" err="1">
                <a:solidFill>
                  <a:srgbClr val="000000"/>
                </a:solidFill>
                <a:latin typeface="Times New Roman" panose="02020603050405020304" pitchFamily="18" charset="0"/>
              </a:rPr>
              <a:t>чергу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побутова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електроніка</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яких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тривалий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термін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транспортування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вимагає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занадто</a:t>
            </a:r>
            <a:r>
              <a:rPr lang="ru-RU" dirty="0">
                <a:solidFill>
                  <a:srgbClr val="000000"/>
                </a:solidFill>
                <a:latin typeface="Times New Roman" panose="02020603050405020304" pitchFamily="18" charset="0"/>
              </a:rPr>
              <a:t> великого </a:t>
            </a:r>
            <a:r>
              <a:rPr lang="ru-RU" dirty="0" err="1">
                <a:solidFill>
                  <a:srgbClr val="000000"/>
                </a:solidFill>
                <a:latin typeface="Times New Roman" panose="02020603050405020304" pitchFamily="18" charset="0"/>
              </a:rPr>
              <a:t>обсягу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оборотних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коштів</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г) </a:t>
            </a:r>
            <a:r>
              <a:rPr lang="ru-RU" dirty="0" err="1">
                <a:solidFill>
                  <a:srgbClr val="000000"/>
                </a:solidFill>
                <a:latin typeface="Times New Roman" panose="02020603050405020304" pitchFamily="18" charset="0"/>
              </a:rPr>
              <a:t>обладнання</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запасні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частини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необхідні</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термінового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усунення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аварій</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виробництвах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простій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яких</a:t>
            </a:r>
            <a:r>
              <a:rPr lang="ru-RU" dirty="0">
                <a:solidFill>
                  <a:srgbClr val="000000"/>
                </a:solidFill>
                <a:latin typeface="Times New Roman" panose="02020603050405020304" pitchFamily="18" charset="0"/>
              </a:rPr>
              <a:t> приносить </a:t>
            </a:r>
            <a:r>
              <a:rPr lang="ru-RU" dirty="0" err="1">
                <a:solidFill>
                  <a:srgbClr val="000000"/>
                </a:solidFill>
                <a:latin typeface="Times New Roman" panose="02020603050405020304" pitchFamily="18" charset="0"/>
              </a:rPr>
              <a:t>значні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збитки</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2892889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6E1ED2F-35EA-46FC-9A2B-7F4A37C47BA6}"/>
              </a:ext>
            </a:extLst>
          </p:cNvPr>
          <p:cNvSpPr/>
          <p:nvPr/>
        </p:nvSpPr>
        <p:spPr>
          <a:xfrm>
            <a:off x="1741713" y="2461736"/>
            <a:ext cx="8262257" cy="1200329"/>
          </a:xfrm>
          <a:prstGeom prst="rect">
            <a:avLst/>
          </a:prstGeom>
        </p:spPr>
        <p:txBody>
          <a:bodyPr wrap="square">
            <a:spAutoFit/>
          </a:bodyPr>
          <a:lstStyle/>
          <a:p>
            <a:r>
              <a:rPr lang="uk-UA" dirty="0">
                <a:solidFill>
                  <a:srgbClr val="000000"/>
                </a:solidFill>
                <a:latin typeface="Times New Roman" panose="02020603050405020304" pitchFamily="18" charset="0"/>
              </a:rPr>
              <a:t>Роль </a:t>
            </a:r>
            <a:r>
              <a:rPr lang="uk-UA" b="1" dirty="0">
                <a:solidFill>
                  <a:srgbClr val="000000"/>
                </a:solidFill>
                <a:latin typeface="Times New Roman" panose="02020603050405020304" pitchFamily="18" charset="0"/>
              </a:rPr>
              <a:t>повітряного транспорту </a:t>
            </a:r>
            <a:r>
              <a:rPr lang="uk-UA" dirty="0">
                <a:solidFill>
                  <a:srgbClr val="000000"/>
                </a:solidFill>
                <a:latin typeface="Times New Roman" panose="02020603050405020304" pitchFamily="18" charset="0"/>
              </a:rPr>
              <a:t>у вантажних і пасажирських перевезеннях не така велика у внутрішньому сполученні, як, наприклад, Німеччини, Росії, США, Франції, Італії, Японії. Більше 60% повітряних перевезень припадає на міжнародні авіарейси. </a:t>
            </a:r>
            <a:endParaRPr lang="uk-UA" dirty="0"/>
          </a:p>
        </p:txBody>
      </p:sp>
    </p:spTree>
    <p:extLst>
      <p:ext uri="{BB962C8B-B14F-4D97-AF65-F5344CB8AC3E}">
        <p14:creationId xmlns:p14="http://schemas.microsoft.com/office/powerpoint/2010/main" val="27825455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8F91BC2-6436-4688-8CC2-333DF7FEEF05}"/>
              </a:ext>
            </a:extLst>
          </p:cNvPr>
          <p:cNvSpPr/>
          <p:nvPr/>
        </p:nvSpPr>
        <p:spPr>
          <a:xfrm>
            <a:off x="957942" y="2136338"/>
            <a:ext cx="10276115" cy="2585323"/>
          </a:xfrm>
          <a:prstGeom prst="rect">
            <a:avLst/>
          </a:prstGeom>
        </p:spPr>
        <p:txBody>
          <a:bodyPr wrap="square">
            <a:spAutoFit/>
          </a:bodyPr>
          <a:lstStyle/>
          <a:p>
            <a:r>
              <a:rPr lang="uk-UA" b="1" dirty="0">
                <a:solidFill>
                  <a:srgbClr val="000000"/>
                </a:solidFill>
                <a:latin typeface="Times New Roman" panose="02020603050405020304" pitchFamily="18" charset="0"/>
              </a:rPr>
              <a:t>2) Певний час подачі транспортних засобів під навантаження </a:t>
            </a:r>
            <a:r>
              <a:rPr lang="uk-UA" dirty="0">
                <a:solidFill>
                  <a:srgbClr val="000000"/>
                </a:solidFill>
                <a:latin typeface="Times New Roman" panose="02020603050405020304" pitchFamily="18" charset="0"/>
              </a:rPr>
              <a:t>(«вікно подачі»). Для багатьох клієнтів дана вимога визначається прагненням скоротити час між виникненням потреби у перевезенні і її виконанням. У ряді випадків ―вікно подачі‖ пов’язано з технологією роботи вантажовідправника: наприклад, якщо розвіз зі складу виконується протягом певного часового інтервалу. </a:t>
            </a:r>
          </a:p>
          <a:p>
            <a:r>
              <a:rPr lang="uk-UA" b="1" dirty="0">
                <a:solidFill>
                  <a:srgbClr val="000000"/>
                </a:solidFill>
                <a:latin typeface="Times New Roman" panose="02020603050405020304" pitchFamily="18" charset="0"/>
              </a:rPr>
              <a:t>3) Певний час доставки кінцевому одержувачу </a:t>
            </a:r>
            <a:r>
              <a:rPr lang="uk-UA" dirty="0">
                <a:solidFill>
                  <a:srgbClr val="000000"/>
                </a:solidFill>
                <a:latin typeface="Times New Roman" panose="02020603050405020304" pitchFamily="18" charset="0"/>
              </a:rPr>
              <a:t>("вікно доставки"). У сучасній логістиці ця вимога до транспортних систем є однією з найбільш значущих. Небажане не тільки запізнення, але і дуже рання доставка, яка може створити в одержувача проблему дефіциту складських площ. Гарантована точність доставки дозволяє клієнту з високою надійністю планувати поставки у виробничих і розподільних ланцюгах, знижуючи, таким чином, рівень запасів і витрат. </a:t>
            </a:r>
            <a:endParaRPr lang="uk-UA" dirty="0"/>
          </a:p>
        </p:txBody>
      </p:sp>
    </p:spTree>
    <p:extLst>
      <p:ext uri="{BB962C8B-B14F-4D97-AF65-F5344CB8AC3E}">
        <p14:creationId xmlns:p14="http://schemas.microsoft.com/office/powerpoint/2010/main" val="1034564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2142239-EDB2-48FD-BD39-DED7A0C856BA}"/>
              </a:ext>
            </a:extLst>
          </p:cNvPr>
          <p:cNvSpPr/>
          <p:nvPr/>
        </p:nvSpPr>
        <p:spPr>
          <a:xfrm>
            <a:off x="1398814" y="2551837"/>
            <a:ext cx="9394371" cy="1754326"/>
          </a:xfrm>
          <a:prstGeom prst="rect">
            <a:avLst/>
          </a:prstGeom>
        </p:spPr>
        <p:txBody>
          <a:bodyPr wrap="square">
            <a:spAutoFit/>
          </a:bodyPr>
          <a:lstStyle/>
          <a:p>
            <a:r>
              <a:rPr lang="uk-UA" b="1" dirty="0">
                <a:solidFill>
                  <a:srgbClr val="000000"/>
                </a:solidFill>
                <a:latin typeface="Times New Roman" panose="02020603050405020304" pitchFamily="18" charset="0"/>
              </a:rPr>
              <a:t>4) Частота відправлень </a:t>
            </a:r>
            <a:r>
              <a:rPr lang="uk-UA" dirty="0">
                <a:solidFill>
                  <a:srgbClr val="000000"/>
                </a:solidFill>
                <a:latin typeface="Times New Roman" panose="02020603050405020304" pitchFamily="18" charset="0"/>
              </a:rPr>
              <a:t>характеризує якість лінійних сервісів. Прийнято вважати, що в сучасних ланцюгах доставок послуги лінії можуть бути затребувані за умови виконання, як мінімум, одного відправлення на тиждень. </a:t>
            </a:r>
            <a:endParaRPr lang="uk-UA" sz="1400" b="0" i="0" u="none" strike="noStrike" baseline="0" dirty="0">
              <a:latin typeface="Times New Roman" panose="02020603050405020304" pitchFamily="18" charset="0"/>
            </a:endParaRPr>
          </a:p>
          <a:p>
            <a:r>
              <a:rPr lang="uk-UA" dirty="0">
                <a:latin typeface="Times New Roman" panose="02020603050405020304" pitchFamily="18" charset="0"/>
              </a:rPr>
              <a:t>Більше число відправлень відбувається користувачами, оскільки дозволяє їм більш </a:t>
            </a:r>
            <a:r>
              <a:rPr lang="uk-UA" dirty="0" err="1">
                <a:latin typeface="Times New Roman" panose="02020603050405020304" pitchFamily="18" charset="0"/>
              </a:rPr>
              <a:t>гнучко</a:t>
            </a:r>
            <a:r>
              <a:rPr lang="uk-UA" dirty="0">
                <a:latin typeface="Times New Roman" panose="02020603050405020304" pitchFamily="18" charset="0"/>
              </a:rPr>
              <a:t> адаптуватися до потреб ринку і можливостей виробництва. Разом з тим збільшення частоти сервісів підвищує витрати оператора і може призвести до втрати рентабельності лінії. </a:t>
            </a:r>
            <a:endParaRPr lang="uk-UA" dirty="0"/>
          </a:p>
        </p:txBody>
      </p:sp>
    </p:spTree>
    <p:extLst>
      <p:ext uri="{BB962C8B-B14F-4D97-AF65-F5344CB8AC3E}">
        <p14:creationId xmlns:p14="http://schemas.microsoft.com/office/powerpoint/2010/main" val="19255092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F6855C2-9FCA-45C5-A51B-637D09A1C5AC}"/>
              </a:ext>
            </a:extLst>
          </p:cNvPr>
          <p:cNvSpPr/>
          <p:nvPr/>
        </p:nvSpPr>
        <p:spPr>
          <a:xfrm>
            <a:off x="1028700" y="1720840"/>
            <a:ext cx="10134600" cy="3416320"/>
          </a:xfrm>
          <a:prstGeom prst="rect">
            <a:avLst/>
          </a:prstGeom>
        </p:spPr>
        <p:txBody>
          <a:bodyPr wrap="square">
            <a:spAutoFit/>
          </a:bodyPr>
          <a:lstStyle/>
          <a:p>
            <a:r>
              <a:rPr lang="ru-RU" b="1" dirty="0" err="1">
                <a:solidFill>
                  <a:srgbClr val="000000"/>
                </a:solidFill>
                <a:latin typeface="Times New Roman" panose="02020603050405020304" pitchFamily="18" charset="0"/>
              </a:rPr>
              <a:t>Показники</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надійності</a:t>
            </a:r>
            <a:r>
              <a:rPr lang="ru-RU" b="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надійністю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розуміється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здатність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транспортної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забезпечувати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заявлені</a:t>
            </a:r>
            <a:r>
              <a:rPr lang="ru-RU" dirty="0">
                <a:solidFill>
                  <a:srgbClr val="000000"/>
                </a:solidFill>
                <a:latin typeface="Times New Roman" panose="02020603050405020304" pitchFamily="18" charset="0"/>
              </a:rPr>
              <a:t> характеристики </a:t>
            </a:r>
            <a:r>
              <a:rPr lang="ru-RU" dirty="0" err="1">
                <a:solidFill>
                  <a:srgbClr val="000000"/>
                </a:solidFill>
                <a:latin typeface="Times New Roman" panose="02020603050405020304" pitchFamily="18" charset="0"/>
              </a:rPr>
              <a:t>функціонування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Надійність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оцінюють</a:t>
            </a:r>
            <a:r>
              <a:rPr lang="ru-RU" dirty="0">
                <a:solidFill>
                  <a:srgbClr val="000000"/>
                </a:solidFill>
                <a:latin typeface="Times New Roman" panose="02020603050405020304" pitchFamily="18" charset="0"/>
              </a:rPr>
              <a:t> такими </a:t>
            </a:r>
            <a:r>
              <a:rPr lang="ru-RU" dirty="0" err="1">
                <a:solidFill>
                  <a:srgbClr val="000000"/>
                </a:solidFill>
                <a:latin typeface="Times New Roman" panose="02020603050405020304" pitchFamily="18" charset="0"/>
              </a:rPr>
              <a:t>показниками</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пунктуальність</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характеризує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надійність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забезпечення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тимчасових</a:t>
            </a:r>
            <a:r>
              <a:rPr lang="ru-RU" dirty="0">
                <a:solidFill>
                  <a:srgbClr val="000000"/>
                </a:solidFill>
                <a:latin typeface="Times New Roman" panose="02020603050405020304" pitchFamily="18" charset="0"/>
              </a:rPr>
              <a:t> характеристик </a:t>
            </a:r>
            <a:r>
              <a:rPr lang="ru-RU" dirty="0" err="1">
                <a:solidFill>
                  <a:srgbClr val="000000"/>
                </a:solidFill>
                <a:latin typeface="Times New Roman" panose="02020603050405020304" pitchFamily="18" charset="0"/>
              </a:rPr>
              <a:t>обслуговування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Пунктуальність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вимірюється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відсотком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підтримки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тимчасових</a:t>
            </a:r>
            <a:r>
              <a:rPr lang="ru-RU" dirty="0">
                <a:solidFill>
                  <a:srgbClr val="000000"/>
                </a:solidFill>
                <a:latin typeface="Times New Roman" panose="02020603050405020304" pitchFamily="18" charset="0"/>
              </a:rPr>
              <a:t> характеристик у межах </a:t>
            </a:r>
            <a:r>
              <a:rPr lang="ru-RU" dirty="0" err="1">
                <a:solidFill>
                  <a:srgbClr val="000000"/>
                </a:solidFill>
                <a:latin typeface="Times New Roman" panose="02020603050405020304" pitchFamily="18" charset="0"/>
              </a:rPr>
              <a:t>заявленого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узгодженого</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клієнтом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інтервалу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наприклад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відсоток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своєчасно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виконаних</a:t>
            </a:r>
            <a:r>
              <a:rPr lang="ru-RU" dirty="0">
                <a:solidFill>
                  <a:srgbClr val="000000"/>
                </a:solidFill>
                <a:latin typeface="Times New Roman" panose="02020603050405020304" pitchFamily="18" charset="0"/>
              </a:rPr>
              <a:t> подач, доставок і т.д.). </a:t>
            </a:r>
            <a:r>
              <a:rPr lang="ru-RU" dirty="0" err="1">
                <a:solidFill>
                  <a:srgbClr val="000000"/>
                </a:solidFill>
                <a:latin typeface="Times New Roman" panose="02020603050405020304" pitchFamily="18" charset="0"/>
              </a:rPr>
              <a:t>Додатково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оцінюватися</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така</a:t>
            </a:r>
            <a:r>
              <a:rPr lang="ru-RU" dirty="0">
                <a:solidFill>
                  <a:srgbClr val="000000"/>
                </a:solidFill>
                <a:latin typeface="Times New Roman" panose="02020603050405020304" pitchFamily="18" charset="0"/>
              </a:rPr>
              <a:t> величина, як </a:t>
            </a:r>
            <a:r>
              <a:rPr lang="ru-RU" dirty="0" err="1">
                <a:solidFill>
                  <a:srgbClr val="000000"/>
                </a:solidFill>
                <a:latin typeface="Times New Roman" panose="02020603050405020304" pitchFamily="18" charset="0"/>
              </a:rPr>
              <a:t>середній</a:t>
            </a:r>
            <a:r>
              <a:rPr lang="ru-RU" dirty="0">
                <a:solidFill>
                  <a:srgbClr val="000000"/>
                </a:solidFill>
                <a:latin typeface="Times New Roman" panose="02020603050405020304" pitchFamily="18" charset="0"/>
              </a:rPr>
              <a:t> час </a:t>
            </a:r>
            <a:r>
              <a:rPr lang="ru-RU" dirty="0" err="1">
                <a:solidFill>
                  <a:srgbClr val="000000"/>
                </a:solidFill>
                <a:latin typeface="Times New Roman" panose="02020603050405020304" pitchFamily="18" charset="0"/>
              </a:rPr>
              <a:t>затримки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Наприклад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якщо</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двох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операторів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a:t>
            </a:r>
            <a:r>
              <a:rPr lang="ru-RU" dirty="0">
                <a:solidFill>
                  <a:srgbClr val="000000"/>
                </a:solidFill>
                <a:latin typeface="Times New Roman" panose="02020603050405020304" pitchFamily="18" charset="0"/>
              </a:rPr>
              <a:t> доставок в </a:t>
            </a:r>
            <a:r>
              <a:rPr lang="ru-RU" dirty="0" err="1">
                <a:solidFill>
                  <a:srgbClr val="000000"/>
                </a:solidFill>
                <a:latin typeface="Times New Roman" panose="02020603050405020304" pitchFamily="18" charset="0"/>
              </a:rPr>
              <a:t>узгоджений</a:t>
            </a:r>
            <a:r>
              <a:rPr lang="ru-RU" dirty="0">
                <a:solidFill>
                  <a:srgbClr val="000000"/>
                </a:solidFill>
                <a:latin typeface="Times New Roman" panose="02020603050405020304" pitchFamily="18" charset="0"/>
              </a:rPr>
              <a:t> час </a:t>
            </a:r>
            <a:r>
              <a:rPr lang="ru-RU" dirty="0" err="1">
                <a:solidFill>
                  <a:srgbClr val="000000"/>
                </a:solidFill>
                <a:latin typeface="Times New Roman" panose="02020603050405020304" pitchFamily="18" charset="0"/>
              </a:rPr>
              <a:t>однаковий</a:t>
            </a:r>
            <a:r>
              <a:rPr lang="ru-RU" dirty="0">
                <a:solidFill>
                  <a:srgbClr val="000000"/>
                </a:solidFill>
                <a:latin typeface="Times New Roman" panose="02020603050405020304" pitchFamily="18" charset="0"/>
              </a:rPr>
              <a:t>, то </a:t>
            </a:r>
            <a:r>
              <a:rPr lang="ru-RU" dirty="0" err="1">
                <a:solidFill>
                  <a:srgbClr val="000000"/>
                </a:solidFill>
                <a:latin typeface="Times New Roman" panose="02020603050405020304" pitchFamily="18" charset="0"/>
              </a:rPr>
              <a:t>перевагу</a:t>
            </a:r>
            <a:r>
              <a:rPr lang="ru-RU" dirty="0">
                <a:solidFill>
                  <a:srgbClr val="000000"/>
                </a:solidFill>
                <a:latin typeface="Times New Roman" panose="02020603050405020304" pitchFamily="18" charset="0"/>
              </a:rPr>
              <a:t> на ринку </a:t>
            </a:r>
            <a:r>
              <a:rPr lang="ru-RU" dirty="0" err="1">
                <a:solidFill>
                  <a:srgbClr val="000000"/>
                </a:solidFill>
                <a:latin typeface="Times New Roman" panose="02020603050405020304" pitchFamily="18" charset="0"/>
              </a:rPr>
              <a:t>отримає</a:t>
            </a:r>
            <a:r>
              <a:rPr lang="ru-RU" dirty="0">
                <a:solidFill>
                  <a:srgbClr val="000000"/>
                </a:solidFill>
                <a:latin typeface="Times New Roman" panose="02020603050405020304" pitchFamily="18" charset="0"/>
              </a:rPr>
              <a:t> той, у </a:t>
            </a:r>
            <a:r>
              <a:rPr lang="ru-RU" dirty="0" err="1">
                <a:solidFill>
                  <a:srgbClr val="000000"/>
                </a:solidFill>
                <a:latin typeface="Times New Roman" panose="02020603050405020304" pitchFamily="18" charset="0"/>
              </a:rPr>
              <a:t>якого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середній</a:t>
            </a:r>
            <a:r>
              <a:rPr lang="ru-RU" dirty="0">
                <a:solidFill>
                  <a:srgbClr val="000000"/>
                </a:solidFill>
                <a:latin typeface="Times New Roman" panose="02020603050405020304" pitchFamily="18" charset="0"/>
              </a:rPr>
              <a:t> час </a:t>
            </a:r>
            <a:r>
              <a:rPr lang="ru-RU" dirty="0" err="1">
                <a:solidFill>
                  <a:srgbClr val="000000"/>
                </a:solidFill>
                <a:latin typeface="Times New Roman" panose="02020603050405020304" pitchFamily="18" charset="0"/>
              </a:rPr>
              <a:t>затримки</a:t>
            </a:r>
            <a:r>
              <a:rPr lang="ru-RU" dirty="0">
                <a:solidFill>
                  <a:srgbClr val="000000"/>
                </a:solidFill>
                <a:latin typeface="Times New Roman" panose="02020603050405020304" pitchFamily="18" charset="0"/>
              </a:rPr>
              <a:t> при </a:t>
            </a:r>
            <a:r>
              <a:rPr lang="ru-RU" dirty="0" err="1">
                <a:solidFill>
                  <a:srgbClr val="000000"/>
                </a:solidFill>
                <a:latin typeface="Times New Roman" panose="02020603050405020304" pitchFamily="18" charset="0"/>
              </a:rPr>
              <a:t>цьому</a:t>
            </a:r>
            <a:r>
              <a:rPr lang="ru-RU" dirty="0">
                <a:solidFill>
                  <a:srgbClr val="000000"/>
                </a:solidFill>
                <a:latin typeface="Times New Roman" panose="02020603050405020304" pitchFamily="18" charset="0"/>
              </a:rPr>
              <a:t> буде </a:t>
            </a:r>
            <a:r>
              <a:rPr lang="ru-RU" dirty="0" err="1">
                <a:solidFill>
                  <a:srgbClr val="000000"/>
                </a:solidFill>
                <a:latin typeface="Times New Roman" panose="02020603050405020304" pitchFamily="18" charset="0"/>
              </a:rPr>
              <a:t>меншим</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схоронність</a:t>
            </a:r>
            <a:r>
              <a:rPr lang="ru-RU" i="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вимірюватися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часткою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товарів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вимірюваної</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об’ємному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вартісному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виразі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кількості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вантажних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місць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доставлених</a:t>
            </a:r>
            <a:r>
              <a:rPr lang="ru-RU" dirty="0">
                <a:solidFill>
                  <a:srgbClr val="000000"/>
                </a:solidFill>
                <a:latin typeface="Times New Roman" panose="02020603050405020304" pitchFamily="18" charset="0"/>
              </a:rPr>
              <a:t> без </a:t>
            </a:r>
            <a:r>
              <a:rPr lang="ru-RU" dirty="0" err="1">
                <a:solidFill>
                  <a:srgbClr val="000000"/>
                </a:solidFill>
                <a:latin typeface="Times New Roman" panose="02020603050405020304" pitchFamily="18" charset="0"/>
              </a:rPr>
              <a:t>ушкоджень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Додатковим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бути </a:t>
            </a:r>
            <a:r>
              <a:rPr lang="ru-RU" dirty="0" err="1">
                <a:solidFill>
                  <a:srgbClr val="000000"/>
                </a:solidFill>
                <a:latin typeface="Times New Roman" panose="02020603050405020304" pitchFamily="18" charset="0"/>
              </a:rPr>
              <a:t>середній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розмір</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збитку</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розрахунку</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одиницю</a:t>
            </a:r>
            <a:r>
              <a:rPr lang="ru-RU" dirty="0">
                <a:solidFill>
                  <a:srgbClr val="000000"/>
                </a:solidFill>
                <a:latin typeface="Times New Roman" panose="02020603050405020304" pitchFamily="18" charset="0"/>
              </a:rPr>
              <a:t> ваги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одиницю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вартості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завдається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перевезеним</a:t>
            </a:r>
            <a:r>
              <a:rPr lang="ru-RU" dirty="0">
                <a:solidFill>
                  <a:srgbClr val="000000"/>
                </a:solidFill>
                <a:latin typeface="Times New Roman" panose="02020603050405020304" pitchFamily="18" charset="0"/>
              </a:rPr>
              <a:t> товарам. </a:t>
            </a:r>
            <a:endParaRPr lang="uk-UA" dirty="0"/>
          </a:p>
        </p:txBody>
      </p:sp>
    </p:spTree>
    <p:extLst>
      <p:ext uri="{BB962C8B-B14F-4D97-AF65-F5344CB8AC3E}">
        <p14:creationId xmlns:p14="http://schemas.microsoft.com/office/powerpoint/2010/main" val="5422759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2B0D86C-62ED-43FA-97AE-CF209EDFC680}"/>
              </a:ext>
            </a:extLst>
          </p:cNvPr>
          <p:cNvSpPr/>
          <p:nvPr/>
        </p:nvSpPr>
        <p:spPr>
          <a:xfrm>
            <a:off x="1094014" y="2136338"/>
            <a:ext cx="10003971" cy="2585323"/>
          </a:xfrm>
          <a:prstGeom prst="rect">
            <a:avLst/>
          </a:prstGeom>
        </p:spPr>
        <p:txBody>
          <a:bodyPr wrap="square">
            <a:spAutoFit/>
          </a:bodyPr>
          <a:lstStyle/>
          <a:p>
            <a:r>
              <a:rPr lang="uk-UA" b="1" dirty="0">
                <a:solidFill>
                  <a:srgbClr val="000000"/>
                </a:solidFill>
                <a:latin typeface="Times New Roman" panose="02020603050405020304" pitchFamily="18" charset="0"/>
              </a:rPr>
              <a:t>Показники гнучкості. </a:t>
            </a:r>
            <a:r>
              <a:rPr lang="uk-UA" dirty="0">
                <a:solidFill>
                  <a:srgbClr val="000000"/>
                </a:solidFill>
                <a:latin typeface="Times New Roman" panose="02020603050405020304" pitchFamily="18" charset="0"/>
              </a:rPr>
              <a:t>Під гнучкістю сервісу розуміють здатність транспортної системи пристосовуватися до зміни умов обслуговування. Показники гнучкості в найменшій мірі піддаються вимірюванню, проте можна досить надійно оцінити особливості обслуговування, характерні для того чи іншого транспортного оператора, зокрема: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прискорення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затримка</a:t>
            </a:r>
            <a:r>
              <a:rPr lang="ru-RU" dirty="0">
                <a:solidFill>
                  <a:srgbClr val="000000"/>
                </a:solidFill>
                <a:latin typeface="Times New Roman" panose="02020603050405020304" pitchFamily="18" charset="0"/>
              </a:rPr>
              <a:t> доставки за </a:t>
            </a:r>
            <a:r>
              <a:rPr lang="ru-RU" dirty="0" err="1">
                <a:solidFill>
                  <a:srgbClr val="000000"/>
                </a:solidFill>
                <a:latin typeface="Times New Roman" panose="02020603050405020304" pitchFamily="18" charset="0"/>
              </a:rPr>
              <a:t>бажанням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клієнта</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 переадресація вантажу;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додаткових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провізних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можливостей</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попередньою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згодою</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успішне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завершення</a:t>
            </a:r>
            <a:r>
              <a:rPr lang="ru-RU" dirty="0">
                <a:solidFill>
                  <a:srgbClr val="000000"/>
                </a:solidFill>
                <a:latin typeface="Times New Roman" panose="02020603050405020304" pitchFamily="18" charset="0"/>
              </a:rPr>
              <a:t> доставки при </a:t>
            </a:r>
            <a:r>
              <a:rPr lang="ru-RU" dirty="0" err="1">
                <a:solidFill>
                  <a:srgbClr val="000000"/>
                </a:solidFill>
                <a:latin typeface="Times New Roman" panose="02020603050405020304" pitchFamily="18" charset="0"/>
              </a:rPr>
              <a:t>непередбаченій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зміні</a:t>
            </a:r>
            <a:r>
              <a:rPr lang="ru-RU" dirty="0">
                <a:solidFill>
                  <a:srgbClr val="000000"/>
                </a:solidFill>
                <a:latin typeface="Times New Roman" panose="02020603050405020304" pitchFamily="18" charset="0"/>
              </a:rPr>
              <a:t> умов </a:t>
            </a:r>
            <a:r>
              <a:rPr lang="ru-RU" dirty="0" err="1">
                <a:solidFill>
                  <a:srgbClr val="000000"/>
                </a:solidFill>
                <a:latin typeface="Times New Roman" panose="02020603050405020304" pitchFamily="18" charset="0"/>
              </a:rPr>
              <a:t>транспортування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дорожні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затори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несприятлива</a:t>
            </a:r>
            <a:r>
              <a:rPr lang="ru-RU" dirty="0">
                <a:solidFill>
                  <a:srgbClr val="000000"/>
                </a:solidFill>
                <a:latin typeface="Times New Roman" panose="02020603050405020304" pitchFamily="18" charset="0"/>
              </a:rPr>
              <a:t> погода) і т.д. </a:t>
            </a:r>
            <a:endParaRPr lang="uk-UA" dirty="0"/>
          </a:p>
        </p:txBody>
      </p:sp>
    </p:spTree>
    <p:extLst>
      <p:ext uri="{BB962C8B-B14F-4D97-AF65-F5344CB8AC3E}">
        <p14:creationId xmlns:p14="http://schemas.microsoft.com/office/powerpoint/2010/main" val="12064106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7B46C59-13F9-4D9C-928D-6E743A4D817E}"/>
              </a:ext>
            </a:extLst>
          </p:cNvPr>
          <p:cNvSpPr/>
          <p:nvPr/>
        </p:nvSpPr>
        <p:spPr>
          <a:xfrm>
            <a:off x="723899" y="751344"/>
            <a:ext cx="10744201" cy="5355312"/>
          </a:xfrm>
          <a:prstGeom prst="rect">
            <a:avLst/>
          </a:prstGeom>
        </p:spPr>
        <p:txBody>
          <a:bodyPr wrap="square">
            <a:spAutoFit/>
          </a:bodyPr>
          <a:lstStyle/>
          <a:p>
            <a:pPr indent="450215" algn="just">
              <a:spcAft>
                <a:spcPts val="0"/>
              </a:spcAft>
            </a:pPr>
            <a:r>
              <a:rPr lang="uk-UA" b="1" dirty="0">
                <a:latin typeface="Times New Roman" panose="02020603050405020304" pitchFamily="18" charset="0"/>
                <a:ea typeface="Calibri" panose="020F0502020204030204" pitchFamily="34" charset="0"/>
                <a:cs typeface="Arial" panose="020B0604020202020204" pitchFamily="34" charset="0"/>
              </a:rPr>
              <a:t>Питання для обговорення</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1. Якими видами транспорту представлена транспортна система України?</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2. Що розуміють під структурою транспорту?</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3. Які фактори впливають на структуру транспортної галузі?</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4. Які принципи покладено в основу класифікації галузей транспорту?</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5. Нетрадиційні та традиційні види транспорту.</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6. Переваги та недоліки морського транспорту.</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7. Переваги та недоліки залізничного транспорту.</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8. Переваги та недоліки автомобільного транспорту.</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9. Переваги та недоліки повітряного транспорту.</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10. Переваги та недоліки трубопровідного транспорту.</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11. Роль та значення автомобільних доріг та дорожнього господарства у транспортній інфраструктури.</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12. Що входить до поняття «транспортна послуга»?</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13. Класифікація транспортно-експедиційних послуг.</a:t>
            </a:r>
          </a:p>
          <a:p>
            <a:pPr indent="450215" algn="just">
              <a:spcAft>
                <a:spcPts val="0"/>
              </a:spcAft>
            </a:pPr>
            <a:r>
              <a:rPr lang="uk-UA" dirty="0">
                <a:latin typeface="Times New Roman" panose="02020603050405020304" pitchFamily="18" charset="0"/>
                <a:ea typeface="Calibri" panose="020F0502020204030204" pitchFamily="34" charset="0"/>
                <a:cs typeface="Arial" panose="020B0604020202020204" pitchFamily="34" charset="0"/>
              </a:rPr>
              <a:t>14. </a:t>
            </a:r>
            <a:r>
              <a:rPr lang="ru-RU" dirty="0" err="1">
                <a:latin typeface="Times New Roman" panose="02020603050405020304" pitchFamily="18" charset="0"/>
                <a:ea typeface="Calibri" panose="020F0502020204030204" pitchFamily="34" charset="0"/>
                <a:cs typeface="Arial" panose="020B0604020202020204" pitchFamily="34" charset="0"/>
              </a:rPr>
              <a:t>Основні</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тенденції</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розвитку</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європейського</a:t>
            </a:r>
            <a:r>
              <a:rPr lang="ru-RU" dirty="0">
                <a:latin typeface="Times New Roman" panose="02020603050405020304" pitchFamily="18" charset="0"/>
                <a:ea typeface="Calibri" panose="020F0502020204030204" pitchFamily="34" charset="0"/>
                <a:cs typeface="Arial" panose="020B0604020202020204" pitchFamily="34" charset="0"/>
              </a:rPr>
              <a:t> ринку </a:t>
            </a:r>
            <a:r>
              <a:rPr lang="ru-RU" dirty="0" err="1">
                <a:latin typeface="Times New Roman" panose="02020603050405020304" pitchFamily="18" charset="0"/>
                <a:ea typeface="Calibri" panose="020F0502020204030204" pitchFamily="34" charset="0"/>
                <a:cs typeface="Arial" panose="020B0604020202020204" pitchFamily="34" charset="0"/>
              </a:rPr>
              <a:t>вантажних</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автоперевезень</a:t>
            </a:r>
            <a:r>
              <a:rPr lang="ru-RU" dirty="0">
                <a:latin typeface="Times New Roman" panose="02020603050405020304" pitchFamily="18" charset="0"/>
                <a:ea typeface="Calibri" panose="020F0502020204030204" pitchFamily="34" charset="0"/>
                <a:cs typeface="Arial" panose="020B0604020202020204" pitchFamily="34" charset="0"/>
              </a:rPr>
              <a:t>.</a:t>
            </a:r>
            <a:endParaRPr lang="uk-UA" dirty="0">
              <a:latin typeface="Times New Roman" panose="02020603050405020304" pitchFamily="18" charset="0"/>
              <a:ea typeface="Calibri" panose="020F0502020204030204" pitchFamily="34" charset="0"/>
              <a:cs typeface="Arial" panose="020B0604020202020204" pitchFamily="34" charset="0"/>
            </a:endParaRPr>
          </a:p>
          <a:p>
            <a:pPr indent="450215" algn="just">
              <a:spcAft>
                <a:spcPts val="0"/>
              </a:spcAft>
            </a:pPr>
            <a:r>
              <a:rPr lang="ru-RU" dirty="0">
                <a:latin typeface="Times New Roman" panose="02020603050405020304" pitchFamily="18" charset="0"/>
                <a:ea typeface="Calibri" panose="020F0502020204030204" pitchFamily="34" charset="0"/>
                <a:cs typeface="Arial" panose="020B0604020202020204" pitchFamily="34" charset="0"/>
              </a:rPr>
              <a:t>15. </a:t>
            </a:r>
            <a:r>
              <a:rPr lang="ru-RU" dirty="0" err="1">
                <a:latin typeface="Times New Roman" panose="02020603050405020304" pitchFamily="18" charset="0"/>
                <a:ea typeface="Calibri" panose="020F0502020204030204" pitchFamily="34" charset="0"/>
                <a:cs typeface="Arial" panose="020B0604020202020204" pitchFamily="34" charset="0"/>
              </a:rPr>
              <a:t>Основні</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вимоги</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що</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пред’являються</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споживачами</a:t>
            </a:r>
            <a:r>
              <a:rPr lang="ru-RU" dirty="0">
                <a:latin typeface="Times New Roman" panose="02020603050405020304" pitchFamily="18" charset="0"/>
                <a:ea typeface="Calibri" panose="020F0502020204030204" pitchFamily="34" charset="0"/>
                <a:cs typeface="Arial" panose="020B0604020202020204" pitchFamily="34" charset="0"/>
              </a:rPr>
              <a:t> до </a:t>
            </a:r>
            <a:r>
              <a:rPr lang="ru-RU" dirty="0" err="1">
                <a:latin typeface="Times New Roman" panose="02020603050405020304" pitchFamily="18" charset="0"/>
                <a:ea typeface="Calibri" panose="020F0502020204030204" pitchFamily="34" charset="0"/>
                <a:cs typeface="Arial" panose="020B0604020202020204" pitchFamily="34" charset="0"/>
              </a:rPr>
              <a:t>послуг</a:t>
            </a:r>
            <a:r>
              <a:rPr lang="ru-RU" dirty="0">
                <a:latin typeface="Times New Roman" panose="02020603050405020304" pitchFamily="18" charset="0"/>
                <a:ea typeface="Calibri" panose="020F0502020204030204" pitchFamily="34" charset="0"/>
                <a:cs typeface="Arial" panose="020B0604020202020204" pitchFamily="34" charset="0"/>
              </a:rPr>
              <a:t> транспорту.</a:t>
            </a:r>
            <a:endParaRPr lang="uk-UA" dirty="0">
              <a:latin typeface="Times New Roman" panose="02020603050405020304" pitchFamily="18" charset="0"/>
              <a:ea typeface="Calibri" panose="020F0502020204030204" pitchFamily="34" charset="0"/>
              <a:cs typeface="Arial" panose="020B0604020202020204" pitchFamily="34" charset="0"/>
            </a:endParaRPr>
          </a:p>
          <a:p>
            <a:pPr indent="450215" algn="just">
              <a:spcAft>
                <a:spcPts val="0"/>
              </a:spcAft>
            </a:pPr>
            <a:r>
              <a:rPr lang="ru-RU" dirty="0">
                <a:latin typeface="Times New Roman" panose="02020603050405020304" pitchFamily="18" charset="0"/>
                <a:ea typeface="Calibri" panose="020F0502020204030204" pitchFamily="34" charset="0"/>
                <a:cs typeface="Arial" panose="020B0604020202020204" pitchFamily="34" charset="0"/>
              </a:rPr>
              <a:t>16. </a:t>
            </a:r>
            <a:r>
              <a:rPr lang="ru-RU" dirty="0" err="1">
                <a:latin typeface="Times New Roman" panose="02020603050405020304" pitchFamily="18" charset="0"/>
                <a:ea typeface="Calibri" panose="020F0502020204030204" pitchFamily="34" charset="0"/>
                <a:cs typeface="Arial" panose="020B0604020202020204" pitchFamily="34" charset="0"/>
              </a:rPr>
              <a:t>Тимчасові</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показники</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якості</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транспортних</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послуг</a:t>
            </a:r>
            <a:r>
              <a:rPr lang="ru-RU" dirty="0">
                <a:latin typeface="Times New Roman" panose="02020603050405020304" pitchFamily="18" charset="0"/>
                <a:ea typeface="Calibri" panose="020F0502020204030204" pitchFamily="34" charset="0"/>
                <a:cs typeface="Arial" panose="020B0604020202020204" pitchFamily="34" charset="0"/>
              </a:rPr>
              <a:t>.</a:t>
            </a:r>
            <a:endParaRPr lang="uk-UA" dirty="0">
              <a:latin typeface="Times New Roman" panose="02020603050405020304" pitchFamily="18" charset="0"/>
              <a:ea typeface="Calibri" panose="020F0502020204030204" pitchFamily="34" charset="0"/>
              <a:cs typeface="Arial" panose="020B0604020202020204" pitchFamily="34" charset="0"/>
            </a:endParaRPr>
          </a:p>
          <a:p>
            <a:pPr indent="450215" algn="just">
              <a:spcAft>
                <a:spcPts val="0"/>
              </a:spcAft>
            </a:pPr>
            <a:r>
              <a:rPr lang="ru-RU" dirty="0">
                <a:latin typeface="Times New Roman" panose="02020603050405020304" pitchFamily="18" charset="0"/>
                <a:ea typeface="Calibri" panose="020F0502020204030204" pitchFamily="34" charset="0"/>
                <a:cs typeface="Arial" panose="020B0604020202020204" pitchFamily="34" charset="0"/>
              </a:rPr>
              <a:t>17. </a:t>
            </a:r>
            <a:r>
              <a:rPr lang="ru-RU" dirty="0" err="1">
                <a:latin typeface="Times New Roman" panose="02020603050405020304" pitchFamily="18" charset="0"/>
                <a:ea typeface="Calibri" panose="020F0502020204030204" pitchFamily="34" charset="0"/>
                <a:cs typeface="Arial" panose="020B0604020202020204" pitchFamily="34" charset="0"/>
              </a:rPr>
              <a:t>Показники</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надійності</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транспортних</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послуг</a:t>
            </a:r>
            <a:r>
              <a:rPr lang="ru-RU" dirty="0">
                <a:latin typeface="Times New Roman" panose="02020603050405020304" pitchFamily="18" charset="0"/>
                <a:ea typeface="Calibri" panose="020F0502020204030204" pitchFamily="34" charset="0"/>
                <a:cs typeface="Arial" panose="020B0604020202020204" pitchFamily="34" charset="0"/>
              </a:rPr>
              <a:t>.</a:t>
            </a:r>
            <a:endParaRPr lang="uk-UA" dirty="0">
              <a:latin typeface="Times New Roman" panose="02020603050405020304" pitchFamily="18" charset="0"/>
              <a:ea typeface="Calibri" panose="020F0502020204030204" pitchFamily="34" charset="0"/>
              <a:cs typeface="Arial" panose="020B0604020202020204" pitchFamily="34" charset="0"/>
            </a:endParaRPr>
          </a:p>
          <a:p>
            <a:pPr indent="450215" algn="just">
              <a:spcAft>
                <a:spcPts val="0"/>
              </a:spcAft>
            </a:pPr>
            <a:r>
              <a:rPr lang="ru-RU" dirty="0">
                <a:latin typeface="Times New Roman" panose="02020603050405020304" pitchFamily="18" charset="0"/>
                <a:ea typeface="Calibri" panose="020F0502020204030204" pitchFamily="34" charset="0"/>
                <a:cs typeface="Arial" panose="020B0604020202020204" pitchFamily="34" charset="0"/>
              </a:rPr>
              <a:t>18. </a:t>
            </a:r>
            <a:r>
              <a:rPr lang="ru-RU" dirty="0" err="1">
                <a:latin typeface="Times New Roman" panose="02020603050405020304" pitchFamily="18" charset="0"/>
                <a:ea typeface="Calibri" panose="020F0502020204030204" pitchFamily="34" charset="0"/>
                <a:cs typeface="Arial" panose="020B0604020202020204" pitchFamily="34" charset="0"/>
              </a:rPr>
              <a:t>Показники</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гнучкості</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транспортних</a:t>
            </a:r>
            <a:r>
              <a:rPr lang="ru-RU" dirty="0">
                <a:latin typeface="Times New Roman" panose="02020603050405020304" pitchFamily="18" charset="0"/>
                <a:ea typeface="Calibri" panose="020F0502020204030204" pitchFamily="34" charset="0"/>
                <a:cs typeface="Arial" panose="020B0604020202020204" pitchFamily="34" charset="0"/>
              </a:rPr>
              <a:t> </a:t>
            </a:r>
            <a:r>
              <a:rPr lang="ru-RU" dirty="0" err="1">
                <a:latin typeface="Times New Roman" panose="02020603050405020304" pitchFamily="18" charset="0"/>
                <a:ea typeface="Calibri" panose="020F0502020204030204" pitchFamily="34" charset="0"/>
                <a:cs typeface="Arial" panose="020B0604020202020204" pitchFamily="34" charset="0"/>
              </a:rPr>
              <a:t>послуг</a:t>
            </a:r>
            <a:endParaRPr lang="uk-UA" dirty="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304985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223B34-175C-4DA5-B193-0D8585DD5930}"/>
              </a:ext>
            </a:extLst>
          </p:cNvPr>
          <p:cNvSpPr txBox="1"/>
          <p:nvPr/>
        </p:nvSpPr>
        <p:spPr>
          <a:xfrm>
            <a:off x="1322614" y="1611086"/>
            <a:ext cx="9546772" cy="1200329"/>
          </a:xfrm>
          <a:prstGeom prst="rect">
            <a:avLst/>
          </a:prstGeom>
          <a:noFill/>
        </p:spPr>
        <p:txBody>
          <a:bodyPr wrap="square" rtlCol="0">
            <a:spAutoFit/>
          </a:bodyPr>
          <a:lstStyle/>
          <a:p>
            <a:pPr algn="ctr"/>
            <a:r>
              <a:rPr lang="uk-UA"/>
              <a:t>Теми доповідей</a:t>
            </a:r>
          </a:p>
          <a:p>
            <a:pPr algn="ctr"/>
            <a:endParaRPr lang="uk-UA" dirty="0"/>
          </a:p>
          <a:p>
            <a:r>
              <a:rPr lang="uk-UA" dirty="0"/>
              <a:t>Розвиток та проблеми в Україні та закордоном різних галузей транспорту: автомобільного, залізничного, повітряного, морського тощо.</a:t>
            </a:r>
          </a:p>
        </p:txBody>
      </p:sp>
    </p:spTree>
    <p:extLst>
      <p:ext uri="{BB962C8B-B14F-4D97-AF65-F5344CB8AC3E}">
        <p14:creationId xmlns:p14="http://schemas.microsoft.com/office/powerpoint/2010/main" val="2372831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E34807C-F9E5-46FC-9539-C90F51447234}"/>
              </a:ext>
            </a:extLst>
          </p:cNvPr>
          <p:cNvSpPr/>
          <p:nvPr/>
        </p:nvSpPr>
        <p:spPr>
          <a:xfrm>
            <a:off x="1562100" y="1628899"/>
            <a:ext cx="9067800" cy="2031325"/>
          </a:xfrm>
          <a:prstGeom prst="rect">
            <a:avLst/>
          </a:prstGeom>
        </p:spPr>
        <p:txBody>
          <a:bodyPr wrap="square">
            <a:spAutoFit/>
          </a:bodyPr>
          <a:lstStyle/>
          <a:p>
            <a:r>
              <a:rPr lang="uk-UA" b="1" dirty="0">
                <a:solidFill>
                  <a:srgbClr val="000000"/>
                </a:solidFill>
                <a:latin typeface="Times New Roman" panose="02020603050405020304" pitchFamily="18" charset="0"/>
              </a:rPr>
              <a:t>Морський транспорт</a:t>
            </a:r>
            <a:r>
              <a:rPr lang="uk-UA" i="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В структурі вантажів переважають: нафта, нафтопродукти, руди металів, кам’яне вугілля, будівельні матеріали. Для того, щоб морський транспорт надійно працював, потрібно добре оснащене портове господарство, здатне здійснювати досить дорогі вантажно-розвантажувальні операції. Це обумовлює доцільність існування цього виду транспорту на далекі відстані (понад 900 км). </a:t>
            </a:r>
          </a:p>
          <a:p>
            <a:r>
              <a:rPr lang="uk-UA" dirty="0">
                <a:solidFill>
                  <a:srgbClr val="000000"/>
                </a:solidFill>
                <a:latin typeface="Times New Roman" panose="02020603050405020304" pitchFamily="18" charset="0"/>
              </a:rPr>
              <a:t>Через існування різних типів суден порти мають свою спеціалізацію, тобто пристосовані до прийому або завантаження певних видів вантажів (лісові, насипні, наливні) </a:t>
            </a:r>
            <a:endParaRPr lang="uk-UA" dirty="0"/>
          </a:p>
        </p:txBody>
      </p:sp>
    </p:spTree>
    <p:extLst>
      <p:ext uri="{BB962C8B-B14F-4D97-AF65-F5344CB8AC3E}">
        <p14:creationId xmlns:p14="http://schemas.microsoft.com/office/powerpoint/2010/main" val="1864240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A4A5707-513F-4660-8196-3881B7F0AC3C}"/>
              </a:ext>
            </a:extLst>
          </p:cNvPr>
          <p:cNvSpPr/>
          <p:nvPr/>
        </p:nvSpPr>
        <p:spPr>
          <a:xfrm>
            <a:off x="1611086" y="2228671"/>
            <a:ext cx="9318171" cy="1200329"/>
          </a:xfrm>
          <a:prstGeom prst="rect">
            <a:avLst/>
          </a:prstGeom>
        </p:spPr>
        <p:txBody>
          <a:bodyPr wrap="square">
            <a:spAutoFit/>
          </a:bodyPr>
          <a:lstStyle/>
          <a:p>
            <a:r>
              <a:rPr lang="ru-RU" b="1" dirty="0" err="1"/>
              <a:t>Річковий</a:t>
            </a:r>
            <a:r>
              <a:rPr lang="ru-RU" b="1" dirty="0"/>
              <a:t> транспорт </a:t>
            </a:r>
            <a:r>
              <a:rPr lang="ru-RU" dirty="0" err="1"/>
              <a:t>має</a:t>
            </a:r>
            <a:r>
              <a:rPr lang="ru-RU" dirty="0"/>
              <a:t> </a:t>
            </a:r>
            <a:r>
              <a:rPr lang="ru-RU" dirty="0" err="1"/>
              <a:t>важливе</a:t>
            </a:r>
            <a:r>
              <a:rPr lang="ru-RU" dirty="0"/>
              <a:t> </a:t>
            </a:r>
            <a:r>
              <a:rPr lang="ru-RU" dirty="0" err="1"/>
              <a:t>значення</a:t>
            </a:r>
            <a:r>
              <a:rPr lang="ru-RU" dirty="0"/>
              <a:t> для </a:t>
            </a:r>
            <a:r>
              <a:rPr lang="ru-RU" dirty="0" err="1"/>
              <a:t>внутрішніх</a:t>
            </a:r>
            <a:r>
              <a:rPr lang="ru-RU" dirty="0"/>
              <a:t> </a:t>
            </a:r>
            <a:r>
              <a:rPr lang="ru-RU" dirty="0" err="1"/>
              <a:t>перевезень</a:t>
            </a:r>
            <a:r>
              <a:rPr lang="ru-RU" dirty="0"/>
              <a:t>, </a:t>
            </a:r>
            <a:r>
              <a:rPr lang="ru-RU" dirty="0" err="1"/>
              <a:t>хоча</a:t>
            </a:r>
            <a:r>
              <a:rPr lang="ru-RU" dirty="0"/>
              <a:t> </a:t>
            </a:r>
            <a:r>
              <a:rPr lang="ru-RU" dirty="0" err="1"/>
              <a:t>значно</a:t>
            </a:r>
            <a:r>
              <a:rPr lang="ru-RU" dirty="0"/>
              <a:t> </a:t>
            </a:r>
            <a:r>
              <a:rPr lang="ru-RU" dirty="0" err="1"/>
              <a:t>поступається</a:t>
            </a:r>
            <a:r>
              <a:rPr lang="ru-RU" dirty="0"/>
              <a:t> </a:t>
            </a:r>
            <a:r>
              <a:rPr lang="ru-RU" dirty="0" err="1"/>
              <a:t>залізничному</a:t>
            </a:r>
            <a:r>
              <a:rPr lang="ru-RU" dirty="0"/>
              <a:t> і </a:t>
            </a:r>
            <a:r>
              <a:rPr lang="ru-RU" dirty="0" err="1"/>
              <a:t>морському</a:t>
            </a:r>
            <a:r>
              <a:rPr lang="ru-RU" dirty="0"/>
              <a:t> по </a:t>
            </a:r>
            <a:r>
              <a:rPr lang="ru-RU" dirty="0" err="1"/>
              <a:t>вантажообігу</a:t>
            </a:r>
            <a:r>
              <a:rPr lang="ru-RU" dirty="0"/>
              <a:t>. У </a:t>
            </a:r>
            <a:r>
              <a:rPr lang="ru-RU" dirty="0" err="1"/>
              <a:t>структурі</a:t>
            </a:r>
            <a:r>
              <a:rPr lang="ru-RU" dirty="0"/>
              <a:t> </a:t>
            </a:r>
            <a:r>
              <a:rPr lang="ru-RU" dirty="0" err="1"/>
              <a:t>перевезень</a:t>
            </a:r>
            <a:r>
              <a:rPr lang="ru-RU" dirty="0"/>
              <a:t> </a:t>
            </a:r>
            <a:r>
              <a:rPr lang="ru-RU" dirty="0" err="1"/>
              <a:t>переважають</a:t>
            </a:r>
            <a:r>
              <a:rPr lang="ru-RU" dirty="0"/>
              <a:t> </a:t>
            </a:r>
            <a:r>
              <a:rPr lang="ru-RU" dirty="0" err="1"/>
              <a:t>будівельні</a:t>
            </a:r>
            <a:r>
              <a:rPr lang="ru-RU" dirty="0"/>
              <a:t> </a:t>
            </a:r>
            <a:r>
              <a:rPr lang="ru-RU" dirty="0" err="1"/>
              <a:t>матеріали</a:t>
            </a:r>
            <a:r>
              <a:rPr lang="ru-RU" dirty="0"/>
              <a:t> (96%), а </a:t>
            </a:r>
            <a:r>
              <a:rPr lang="ru-RU" dirty="0" err="1"/>
              <a:t>також</a:t>
            </a:r>
            <a:r>
              <a:rPr lang="ru-RU" dirty="0"/>
              <a:t> </a:t>
            </a:r>
            <a:r>
              <a:rPr lang="ru-RU" dirty="0" err="1"/>
              <a:t>руди</a:t>
            </a:r>
            <a:r>
              <a:rPr lang="ru-RU" dirty="0"/>
              <a:t>, </a:t>
            </a:r>
            <a:r>
              <a:rPr lang="ru-RU" dirty="0" err="1"/>
              <a:t>кам’яне</a:t>
            </a:r>
            <a:r>
              <a:rPr lang="ru-RU" dirty="0"/>
              <a:t> </a:t>
            </a:r>
            <a:r>
              <a:rPr lang="ru-RU" dirty="0" err="1"/>
              <a:t>вугілля</a:t>
            </a:r>
            <a:r>
              <a:rPr lang="ru-RU" dirty="0"/>
              <a:t>, </a:t>
            </a:r>
            <a:r>
              <a:rPr lang="ru-RU" dirty="0" err="1"/>
              <a:t>нафтопродукти</a:t>
            </a:r>
            <a:r>
              <a:rPr lang="ru-RU" dirty="0"/>
              <a:t>, метал, зерно </a:t>
            </a:r>
            <a:r>
              <a:rPr lang="ru-RU" dirty="0" err="1"/>
              <a:t>тощо</a:t>
            </a:r>
            <a:r>
              <a:rPr lang="ru-RU" dirty="0"/>
              <a:t>.</a:t>
            </a:r>
            <a:endParaRPr lang="uk-UA" dirty="0"/>
          </a:p>
        </p:txBody>
      </p:sp>
    </p:spTree>
    <p:extLst>
      <p:ext uri="{BB962C8B-B14F-4D97-AF65-F5344CB8AC3E}">
        <p14:creationId xmlns:p14="http://schemas.microsoft.com/office/powerpoint/2010/main" val="1512679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9BEB9FE-C20A-417E-A30D-D8F253CD3581}"/>
              </a:ext>
            </a:extLst>
          </p:cNvPr>
          <p:cNvSpPr/>
          <p:nvPr/>
        </p:nvSpPr>
        <p:spPr>
          <a:xfrm>
            <a:off x="1752599" y="2505670"/>
            <a:ext cx="8882743" cy="923330"/>
          </a:xfrm>
          <a:prstGeom prst="rect">
            <a:avLst/>
          </a:prstGeom>
        </p:spPr>
        <p:txBody>
          <a:bodyPr wrap="square">
            <a:spAutoFit/>
          </a:bodyPr>
          <a:lstStyle/>
          <a:p>
            <a:r>
              <a:rPr lang="ru-RU" b="1" dirty="0" err="1"/>
              <a:t>Трубопровідний</a:t>
            </a:r>
            <a:r>
              <a:rPr lang="ru-RU" b="1" dirty="0"/>
              <a:t> транспорт </a:t>
            </a:r>
            <a:r>
              <a:rPr lang="ru-RU" dirty="0" err="1"/>
              <a:t>дозволяє</a:t>
            </a:r>
            <a:r>
              <a:rPr lang="ru-RU" dirty="0"/>
              <a:t> </a:t>
            </a:r>
            <a:r>
              <a:rPr lang="ru-RU" dirty="0" err="1"/>
              <a:t>постачати</a:t>
            </a:r>
            <a:r>
              <a:rPr lang="ru-RU" dirty="0"/>
              <a:t> на </a:t>
            </a:r>
            <a:r>
              <a:rPr lang="ru-RU" dirty="0" err="1"/>
              <a:t>великі</a:t>
            </a:r>
            <a:r>
              <a:rPr lang="ru-RU" dirty="0"/>
              <a:t> </a:t>
            </a:r>
            <a:r>
              <a:rPr lang="ru-RU" dirty="0" err="1"/>
              <a:t>відстані</a:t>
            </a:r>
            <a:r>
              <a:rPr lang="ru-RU" dirty="0"/>
              <a:t> </a:t>
            </a:r>
            <a:r>
              <a:rPr lang="ru-RU" dirty="0" err="1"/>
              <a:t>нафту</a:t>
            </a:r>
            <a:r>
              <a:rPr lang="ru-RU" dirty="0"/>
              <a:t>, </a:t>
            </a:r>
            <a:r>
              <a:rPr lang="ru-RU" dirty="0" err="1"/>
              <a:t>продукти</a:t>
            </a:r>
            <a:r>
              <a:rPr lang="ru-RU" dirty="0"/>
              <a:t> </a:t>
            </a:r>
            <a:r>
              <a:rPr lang="ru-RU" dirty="0" err="1"/>
              <a:t>її</a:t>
            </a:r>
            <a:r>
              <a:rPr lang="ru-RU" dirty="0"/>
              <a:t> </a:t>
            </a:r>
            <a:r>
              <a:rPr lang="ru-RU" dirty="0" err="1"/>
              <a:t>переробки</a:t>
            </a:r>
            <a:r>
              <a:rPr lang="ru-RU" dirty="0"/>
              <a:t>, </a:t>
            </a:r>
            <a:r>
              <a:rPr lang="ru-RU" dirty="0" err="1"/>
              <a:t>природний</a:t>
            </a:r>
            <a:r>
              <a:rPr lang="ru-RU" dirty="0"/>
              <a:t> газ. </a:t>
            </a:r>
            <a:r>
              <a:rPr lang="ru-RU" dirty="0" err="1"/>
              <a:t>Загальна</a:t>
            </a:r>
            <a:r>
              <a:rPr lang="ru-RU" dirty="0"/>
              <a:t> </a:t>
            </a:r>
            <a:r>
              <a:rPr lang="ru-RU" dirty="0" err="1"/>
              <a:t>довжина</a:t>
            </a:r>
            <a:r>
              <a:rPr lang="ru-RU" dirty="0"/>
              <a:t> </a:t>
            </a:r>
            <a:r>
              <a:rPr lang="ru-RU" dirty="0" err="1"/>
              <a:t>трубопроводів</a:t>
            </a:r>
            <a:r>
              <a:rPr lang="ru-RU" dirty="0"/>
              <a:t> в </a:t>
            </a:r>
            <a:r>
              <a:rPr lang="ru-RU" dirty="0" err="1"/>
              <a:t>Україні</a:t>
            </a:r>
            <a:r>
              <a:rPr lang="ru-RU" dirty="0"/>
              <a:t> – </a:t>
            </a:r>
            <a:r>
              <a:rPr lang="ru-RU" dirty="0" err="1"/>
              <a:t>понад</a:t>
            </a:r>
            <a:r>
              <a:rPr lang="ru-RU" dirty="0"/>
              <a:t> 40 тис. км, з </a:t>
            </a:r>
            <a:r>
              <a:rPr lang="ru-RU" dirty="0" err="1"/>
              <a:t>яких</a:t>
            </a:r>
            <a:r>
              <a:rPr lang="ru-RU" dirty="0"/>
              <a:t> 87% </a:t>
            </a:r>
            <a:r>
              <a:rPr lang="ru-RU" dirty="0" err="1"/>
              <a:t>припадає</a:t>
            </a:r>
            <a:r>
              <a:rPr lang="ru-RU" dirty="0"/>
              <a:t> на </a:t>
            </a:r>
            <a:r>
              <a:rPr lang="ru-RU" dirty="0" err="1"/>
              <a:t>газопроводи</a:t>
            </a:r>
            <a:r>
              <a:rPr lang="ru-RU" dirty="0"/>
              <a:t>, а 13% – </a:t>
            </a:r>
            <a:r>
              <a:rPr lang="ru-RU" dirty="0" err="1"/>
              <a:t>нафтопродуктопроводи</a:t>
            </a:r>
            <a:r>
              <a:rPr lang="ru-RU" dirty="0"/>
              <a:t>.</a:t>
            </a:r>
            <a:endParaRPr lang="uk-UA" dirty="0"/>
          </a:p>
        </p:txBody>
      </p:sp>
    </p:spTree>
    <p:extLst>
      <p:ext uri="{BB962C8B-B14F-4D97-AF65-F5344CB8AC3E}">
        <p14:creationId xmlns:p14="http://schemas.microsoft.com/office/powerpoint/2010/main" val="2587116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gra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0A5CBF5-0C17-4110-9DC3-E7E5138B53C9}"/>
              </a:ext>
            </a:extLst>
          </p:cNvPr>
          <p:cNvSpPr/>
          <p:nvPr/>
        </p:nvSpPr>
        <p:spPr>
          <a:xfrm>
            <a:off x="1436913" y="2136338"/>
            <a:ext cx="9699171" cy="2585323"/>
          </a:xfrm>
          <a:prstGeom prst="rect">
            <a:avLst/>
          </a:prstGeom>
        </p:spPr>
        <p:txBody>
          <a:bodyPr wrap="square">
            <a:spAutoFit/>
          </a:bodyPr>
          <a:lstStyle/>
          <a:p>
            <a:r>
              <a:rPr lang="uk-UA" dirty="0">
                <a:solidFill>
                  <a:srgbClr val="000000"/>
                </a:solidFill>
                <a:latin typeface="Times New Roman" panose="02020603050405020304" pitchFamily="18" charset="0"/>
              </a:rPr>
              <a:t>Транспортна галузь України являє собою сукупність суб’єктів господарської діяльності незалежно від їх відомчої належності та форм власності, які розробляють і (або) виробляють продукцію (виконують роботи та надають послуги) певних видів, які мають однорідне споживче чи функціональне призначення. </a:t>
            </a:r>
          </a:p>
          <a:p>
            <a:r>
              <a:rPr lang="uk-UA" dirty="0">
                <a:solidFill>
                  <a:srgbClr val="000000"/>
                </a:solidFill>
                <a:latin typeface="Times New Roman" panose="02020603050405020304" pitchFamily="18" charset="0"/>
              </a:rPr>
              <a:t>Під структурою транспорту розуміють склад, кількісні співвідношення і форми взаємозв’язку окремих галузей і виробництв. Показниками галузевої структури є: число самостійних галузей; співвідношення всіх видів транспорту в загальному обсязі перевезень вантажів всього транспортного комплексу; питома вага галузей транспорту; частка пасажирського і вантажного транспорту. </a:t>
            </a:r>
            <a:endParaRPr lang="uk-UA" dirty="0"/>
          </a:p>
        </p:txBody>
      </p:sp>
    </p:spTree>
    <p:extLst>
      <p:ext uri="{BB962C8B-B14F-4D97-AF65-F5344CB8AC3E}">
        <p14:creationId xmlns:p14="http://schemas.microsoft.com/office/powerpoint/2010/main" val="378400320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TotalTime>
  <Words>4109</Words>
  <Application>Microsoft Office PowerPoint</Application>
  <PresentationFormat>Широкоэкранный</PresentationFormat>
  <Paragraphs>173</Paragraphs>
  <Slides>55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55</vt:i4>
      </vt:variant>
    </vt:vector>
  </HeadingPairs>
  <TitlesOfParts>
    <vt:vector size="60" baseType="lpstr">
      <vt:lpstr>Arial</vt:lpstr>
      <vt:lpstr>Calibri</vt:lpstr>
      <vt:lpstr>Calibri Light</vt:lpstr>
      <vt:lpstr>Times New Roman</vt:lpstr>
      <vt:lpstr>Тема Office</vt:lpstr>
      <vt:lpstr>Підприємництво у сфері надання транспортних послуг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Підприємництво у сфері надання транспортних послуг</dc:title>
  <dc:creator>Катерина Бужимська</dc:creator>
  <cp:lastModifiedBy>Катерина Бужимська</cp:lastModifiedBy>
  <cp:revision>32</cp:revision>
  <dcterms:created xsi:type="dcterms:W3CDTF">2021-11-01T11:38:12Z</dcterms:created>
  <dcterms:modified xsi:type="dcterms:W3CDTF">2021-11-02T09:16:31Z</dcterms:modified>
</cp:coreProperties>
</file>