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70" r:id="rId44"/>
  </p:sldIdLst>
  <p:sldSz cx="12192000" cy="6858000"/>
  <p:notesSz cx="6797675" cy="992505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49AC11-1DEC-4DF4-ACBB-2E61D0ECCB0F}"/>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43988F57-0B85-4DD8-A958-6E7633C675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049C0FEF-DF4E-4F5C-9073-D413C28F579D}"/>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BBAF776B-7DFC-46DE-8855-0CD7AA01920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5060E9C-7C02-47F9-A180-85E51815C7D7}"/>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161211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16F140-7373-4E3D-8373-E9E8CE9DFDD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A5C2B590-D17C-475C-9017-251D03BD18CC}"/>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50D5C72-98AF-4528-9753-40ABC0D72494}"/>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DE797E1D-976A-4A70-AD49-A514667F731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53F1B3E-5C2E-4A97-81C9-0A6C418421BB}"/>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280951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0F6668B2-5FB1-4A2E-B499-AEAF99138AEF}"/>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05DD4CB7-0CB9-4F77-8076-11858D0861F2}"/>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3CEA1D3-48A9-4B66-A969-B13CECC56F09}"/>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0AA34635-4D27-4FE3-A0C8-80536F68CDE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DBF32B3-3EA0-4688-AF25-D09EB6E2530F}"/>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498902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F4AE03-4B7F-4A5F-B7B1-23460252C31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832628E-B5F3-4636-9C7A-A0A12B9FA74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7D75726B-FFF2-4CF5-A913-A7292A43C44E}"/>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29F8FFC2-B950-4C27-BDEF-69D01E95EF1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41C4C88-2617-4609-82B1-2C4AC565758E}"/>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2366478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C5DCC7-0713-4BAA-B4CA-F3215A112FA1}"/>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9C1A820E-9E00-4C49-95CA-8CDCA64D53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F4CB668F-C8A1-4F53-99E9-46DCCF0218FE}"/>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56C72306-47E6-42F2-9868-A94CF95455C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D0E70C1-8352-43F5-A97A-73CC6160C1FA}"/>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76989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A39D02-125B-4447-97EE-79330A28FB81}"/>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75C51D1-DB29-4CF1-8F68-84717040F1D1}"/>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AB5643DA-1EB2-4CA7-9436-91E671626A6C}"/>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C684C304-B71E-4E3F-81ED-D5BB865B2A8C}"/>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D5631FA6-1E4D-4A27-B7A6-5979BEC3ED4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0D76CB9-148B-431C-9BAB-08A222714565}"/>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51815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37921B-499C-4465-AB12-9F3B151A5E7A}"/>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F506D95-C34D-4ECE-A059-8BA602C17E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1499F84-1F3F-4313-AB3A-1CF7C7D11326}"/>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92758FCA-71FE-4490-8092-91C1D6932C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35F0C55B-AA71-4A11-BD62-56C867698BCE}"/>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6FD6361B-1703-41FF-B9D7-27B719ACAF01}"/>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8" name="Місце для нижнього колонтитула 7">
            <a:extLst>
              <a:ext uri="{FF2B5EF4-FFF2-40B4-BE49-F238E27FC236}">
                <a16:creationId xmlns:a16="http://schemas.microsoft.com/office/drawing/2014/main" id="{AF2704E2-2137-47EA-A1F5-59F3495FE722}"/>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ACB42C88-FBE1-4538-9082-DBD342154584}"/>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447380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5E1DF4-00AC-48F8-B120-29BEA163352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0A5CD539-54A0-434B-A5CB-B59315EB867D}"/>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4" name="Місце для нижнього колонтитула 3">
            <a:extLst>
              <a:ext uri="{FF2B5EF4-FFF2-40B4-BE49-F238E27FC236}">
                <a16:creationId xmlns:a16="http://schemas.microsoft.com/office/drawing/2014/main" id="{AF8EC2F0-B944-4156-A8FA-EA6FE30638AD}"/>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91CAA69D-ECBE-4CE6-90B2-C969900BA115}"/>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583280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ED154438-EBD7-4558-BBC4-36852CD1075A}"/>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3" name="Місце для нижнього колонтитула 2">
            <a:extLst>
              <a:ext uri="{FF2B5EF4-FFF2-40B4-BE49-F238E27FC236}">
                <a16:creationId xmlns:a16="http://schemas.microsoft.com/office/drawing/2014/main" id="{12DD54DF-3167-4C51-8134-0466C88D0826}"/>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70ECEA59-8EB1-41B8-AE01-61DB1EC18577}"/>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954985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95785D-0274-496E-B6FE-55072548C46E}"/>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1893DDE-9D69-4228-8FEC-CFFE5AF5CA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6AE3715F-73BD-4D8F-A382-79C561F3E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C0978004-374F-4A75-AF01-90DB31ECACFF}"/>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78B744A9-EFF8-4929-849B-3E4782EC246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A1B05A8-9557-45AC-A1D0-A80353DE2F74}"/>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59150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547C1C-91F9-495C-B237-AE642136126C}"/>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2140B9A3-2CB8-4AC8-8ECD-E71AECF980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58CCC11F-9B59-4808-8DB8-F1D0F3D82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F0BFE992-FA47-412E-9966-596938FFE6C9}"/>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7A5C8F33-40ED-495D-BC4F-B7F5C647625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56C8B83-3973-4F61-951F-ED257D9345C8}"/>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43418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8208C37F-A849-43A5-A92D-FFCD1C1C23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B645EE4-27FE-4941-BD0B-B3E2FD09BF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D809F03-6DB1-460C-BEB0-13A8959F5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BDB8B2DB-6E12-4E5E-8945-680CA6AF35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537DAE02-4A8D-4066-A5F5-8DF152467A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5DFEC-0162-4956-88B3-864E6D850F74}" type="slidenum">
              <a:rPr lang="uk-UA" smtClean="0"/>
              <a:t>‹#›</a:t>
            </a:fld>
            <a:endParaRPr lang="uk-UA"/>
          </a:p>
        </p:txBody>
      </p:sp>
    </p:spTree>
    <p:extLst>
      <p:ext uri="{BB962C8B-B14F-4D97-AF65-F5344CB8AC3E}">
        <p14:creationId xmlns:p14="http://schemas.microsoft.com/office/powerpoint/2010/main" val="451563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521D05-6D91-4366-B2F8-93ECB9AF372A}"/>
              </a:ext>
            </a:extLst>
          </p:cNvPr>
          <p:cNvSpPr>
            <a:spLocks noGrp="1"/>
          </p:cNvSpPr>
          <p:nvPr>
            <p:ph type="ctrTitle"/>
          </p:nvPr>
        </p:nvSpPr>
        <p:spPr/>
        <p:txBody>
          <a:bodyPr/>
          <a:lstStyle/>
          <a:p>
            <a:r>
              <a:rPr lang="en-US" dirty="0" smtClean="0"/>
              <a:t>Introduction to English Lexicology</a:t>
            </a:r>
            <a:endParaRPr lang="uk-UA" dirty="0"/>
          </a:p>
        </p:txBody>
      </p:sp>
      <p:sp>
        <p:nvSpPr>
          <p:cNvPr id="3" name="Підзаголовок 2">
            <a:extLst>
              <a:ext uri="{FF2B5EF4-FFF2-40B4-BE49-F238E27FC236}">
                <a16:creationId xmlns:a16="http://schemas.microsoft.com/office/drawing/2014/main" id="{93C43562-667C-426C-9C8C-605FC8CE98CD}"/>
              </a:ext>
            </a:extLst>
          </p:cNvPr>
          <p:cNvSpPr>
            <a:spLocks noGrp="1"/>
          </p:cNvSpPr>
          <p:nvPr>
            <p:ph type="subTitle" idx="1"/>
          </p:nvPr>
        </p:nvSpPr>
        <p:spPr/>
        <p:txBody>
          <a:bodyPr>
            <a:normAutofit/>
          </a:bodyPr>
          <a:lstStyle/>
          <a:p>
            <a:r>
              <a:rPr lang="en-US" sz="4000" dirty="0" smtClean="0"/>
              <a:t>Morphological structure of English words </a:t>
            </a:r>
            <a:endParaRPr lang="uk-UA" sz="4000" dirty="0"/>
          </a:p>
        </p:txBody>
      </p:sp>
    </p:spTree>
    <p:extLst>
      <p:ext uri="{BB962C8B-B14F-4D97-AF65-F5344CB8AC3E}">
        <p14:creationId xmlns:p14="http://schemas.microsoft.com/office/powerpoint/2010/main" val="4146208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FF965C-9307-4988-8BA1-B4EB8089F878}"/>
              </a:ext>
            </a:extLst>
          </p:cNvPr>
          <p:cNvSpPr>
            <a:spLocks noGrp="1"/>
          </p:cNvSpPr>
          <p:nvPr>
            <p:ph type="title"/>
          </p:nvPr>
        </p:nvSpPr>
        <p:spPr/>
        <p:txBody>
          <a:bodyPr/>
          <a:lstStyle/>
          <a:p>
            <a:r>
              <a:rPr lang="en-US" dirty="0"/>
              <a:t>The stem and its types</a:t>
            </a:r>
            <a:endParaRPr lang="uk-UA" dirty="0"/>
          </a:p>
        </p:txBody>
      </p:sp>
      <p:sp>
        <p:nvSpPr>
          <p:cNvPr id="3" name="Місце для вмісту 2">
            <a:extLst>
              <a:ext uri="{FF2B5EF4-FFF2-40B4-BE49-F238E27FC236}">
                <a16:creationId xmlns:a16="http://schemas.microsoft.com/office/drawing/2014/main" id="{B8833C87-B57E-4AB9-A3F6-627AE8B95FC3}"/>
              </a:ext>
            </a:extLst>
          </p:cNvPr>
          <p:cNvSpPr>
            <a:spLocks noGrp="1"/>
          </p:cNvSpPr>
          <p:nvPr>
            <p:ph idx="1"/>
          </p:nvPr>
        </p:nvSpPr>
        <p:spPr/>
        <p:txBody>
          <a:bodyPr>
            <a:normAutofit lnSpcReduction="10000"/>
          </a:bodyPr>
          <a:lstStyle/>
          <a:p>
            <a:r>
              <a:rPr lang="en-US" dirty="0"/>
              <a:t>The stem – an unchanged part of a word, grammatical inflexions and suffixes are added to it, e.g. </a:t>
            </a:r>
            <a:r>
              <a:rPr lang="en-US" i="1" dirty="0"/>
              <a:t>teacher – in teachers, teacher’s, teachers’; sweeten in sweetens, sweetened, sweetening, sweetener</a:t>
            </a:r>
            <a:r>
              <a:rPr lang="en-US" dirty="0"/>
              <a:t> </a:t>
            </a:r>
          </a:p>
          <a:p>
            <a:r>
              <a:rPr lang="en-US" dirty="0"/>
              <a:t>(paradigm is the set of all the inflected forms of a word or a systematic arrangement displaying these forms)</a:t>
            </a:r>
          </a:p>
          <a:p>
            <a:r>
              <a:rPr lang="en-US" dirty="0"/>
              <a:t>Simple stems </a:t>
            </a:r>
            <a:r>
              <a:rPr lang="en-US" i="1" dirty="0"/>
              <a:t>e.g. tasks, day’s, asks</a:t>
            </a:r>
          </a:p>
          <a:p>
            <a:r>
              <a:rPr lang="en-US" i="1" dirty="0"/>
              <a:t>D</a:t>
            </a:r>
            <a:r>
              <a:rPr lang="en-US" dirty="0"/>
              <a:t>erived stems </a:t>
            </a:r>
            <a:r>
              <a:rPr lang="en-US" i="1" dirty="0"/>
              <a:t>e.g. speaker’s, examinations, inconveniently</a:t>
            </a:r>
          </a:p>
          <a:p>
            <a:r>
              <a:rPr lang="en-US" dirty="0"/>
              <a:t>Compound stems </a:t>
            </a:r>
            <a:r>
              <a:rPr lang="en-US" i="1" dirty="0"/>
              <a:t>e.g., user-friendly, ex-girlfriend, job-hopper </a:t>
            </a:r>
            <a:r>
              <a:rPr lang="en-US" dirty="0"/>
              <a:t>, </a:t>
            </a:r>
          </a:p>
          <a:p>
            <a:r>
              <a:rPr lang="en-US" dirty="0"/>
              <a:t>stem = root</a:t>
            </a:r>
          </a:p>
          <a:p>
            <a:r>
              <a:rPr lang="en-US" dirty="0"/>
              <a:t>Free / bound stems</a:t>
            </a:r>
            <a:endParaRPr lang="uk-UA" dirty="0"/>
          </a:p>
        </p:txBody>
      </p:sp>
    </p:spTree>
    <p:extLst>
      <p:ext uri="{BB962C8B-B14F-4D97-AF65-F5344CB8AC3E}">
        <p14:creationId xmlns:p14="http://schemas.microsoft.com/office/powerpoint/2010/main" val="3014631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38BAB7-402E-42CD-9760-2316A1EBC13E}"/>
              </a:ext>
            </a:extLst>
          </p:cNvPr>
          <p:cNvSpPr>
            <a:spLocks noGrp="1"/>
          </p:cNvSpPr>
          <p:nvPr>
            <p:ph type="title"/>
          </p:nvPr>
        </p:nvSpPr>
        <p:spPr/>
        <p:txBody>
          <a:bodyPr/>
          <a:lstStyle/>
          <a:p>
            <a:r>
              <a:rPr lang="en-US" dirty="0"/>
              <a:t>Types of Affixational Morphemes</a:t>
            </a:r>
            <a:endParaRPr lang="uk-UA" dirty="0"/>
          </a:p>
        </p:txBody>
      </p:sp>
      <p:sp>
        <p:nvSpPr>
          <p:cNvPr id="3" name="Місце для вмісту 2">
            <a:extLst>
              <a:ext uri="{FF2B5EF4-FFF2-40B4-BE49-F238E27FC236}">
                <a16:creationId xmlns:a16="http://schemas.microsoft.com/office/drawing/2014/main" id="{533C6C9F-8E63-402C-931F-A80141507591}"/>
              </a:ext>
            </a:extLst>
          </p:cNvPr>
          <p:cNvSpPr>
            <a:spLocks noGrp="1"/>
          </p:cNvSpPr>
          <p:nvPr>
            <p:ph idx="1"/>
          </p:nvPr>
        </p:nvSpPr>
        <p:spPr/>
        <p:txBody>
          <a:bodyPr>
            <a:normAutofit fontScale="85000" lnSpcReduction="20000"/>
          </a:bodyPr>
          <a:lstStyle/>
          <a:p>
            <a:r>
              <a:rPr lang="en-US" dirty="0"/>
              <a:t>Morphemes fall into three types from the point of view of their structure: </a:t>
            </a:r>
          </a:p>
          <a:p>
            <a:pPr marL="0" indent="0">
              <a:buNone/>
            </a:pPr>
            <a:r>
              <a:rPr lang="en-US" dirty="0"/>
              <a:t>         - free morphemes </a:t>
            </a:r>
            <a:r>
              <a:rPr lang="en-US" i="1" dirty="0"/>
              <a:t>e.g. national, nationality, fruitful, gladly</a:t>
            </a:r>
            <a:r>
              <a:rPr lang="en-US" dirty="0"/>
              <a:t>. </a:t>
            </a:r>
          </a:p>
          <a:p>
            <a:pPr marL="0" indent="0">
              <a:buNone/>
            </a:pPr>
            <a:r>
              <a:rPr lang="en-US" dirty="0"/>
              <a:t>        -  bound morphemes e.g. </a:t>
            </a:r>
            <a:r>
              <a:rPr lang="en-US" i="1" dirty="0"/>
              <a:t>friendly, disappear, darken, mispronounce, imprison.</a:t>
            </a:r>
            <a:r>
              <a:rPr lang="en-US" dirty="0"/>
              <a:t> </a:t>
            </a:r>
          </a:p>
          <a:p>
            <a:pPr marL="0" indent="0">
              <a:buNone/>
            </a:pPr>
            <a:r>
              <a:rPr lang="en-US" dirty="0"/>
              <a:t>        - bound lexical morphemes are affixes: prefixes (un-, in-, dis-, mis-, im-, </a:t>
            </a:r>
            <a:r>
              <a:rPr lang="en-US" dirty="0" err="1"/>
              <a:t>etc</a:t>
            </a:r>
            <a:r>
              <a:rPr lang="en-US" dirty="0"/>
              <a:t>), suffixes (-</a:t>
            </a:r>
            <a:r>
              <a:rPr lang="en-US" dirty="0" err="1"/>
              <a:t>ly</a:t>
            </a:r>
            <a:r>
              <a:rPr lang="en-US" dirty="0"/>
              <a:t>, -</a:t>
            </a:r>
            <a:r>
              <a:rPr lang="en-US" dirty="0" err="1"/>
              <a:t>en</a:t>
            </a:r>
            <a:r>
              <a:rPr lang="en-US" dirty="0"/>
              <a:t>, -</a:t>
            </a:r>
            <a:r>
              <a:rPr lang="en-US" dirty="0" err="1"/>
              <a:t>ish</a:t>
            </a:r>
            <a:r>
              <a:rPr lang="en-US" dirty="0"/>
              <a:t>, </a:t>
            </a:r>
            <a:r>
              <a:rPr lang="en-US" dirty="0" err="1"/>
              <a:t>etc</a:t>
            </a:r>
            <a:r>
              <a:rPr lang="en-US" dirty="0"/>
              <a:t>).</a:t>
            </a:r>
          </a:p>
          <a:p>
            <a:pPr marL="0" indent="0">
              <a:buNone/>
            </a:pPr>
            <a:r>
              <a:rPr lang="en-US" dirty="0"/>
              <a:t>        - semi-bound morphemes – can function both as affixes and as free morphemes (words). In fact lexical semi-bound morphemes are blocked (unique) root morphemes (e.g. Fri-day, under-ground, my-self, </a:t>
            </a:r>
            <a:r>
              <a:rPr lang="en-US" dirty="0" err="1"/>
              <a:t>cran</a:t>
            </a:r>
            <a:r>
              <a:rPr lang="en-US" dirty="0"/>
              <a:t>-berry). </a:t>
            </a:r>
          </a:p>
          <a:p>
            <a:r>
              <a:rPr lang="en-US" dirty="0"/>
              <a:t>Allomorphs – morphemes, which are either phonologically or morphologically conditioned, </a:t>
            </a:r>
            <a:r>
              <a:rPr lang="en-US" i="1" dirty="0"/>
              <a:t>e.g. enact, endanger, embody, empower; inexpensive, imperfect, irrational, illogical</a:t>
            </a:r>
          </a:p>
          <a:p>
            <a:r>
              <a:rPr lang="en-US" i="1" dirty="0"/>
              <a:t>A</a:t>
            </a:r>
            <a:r>
              <a:rPr lang="en-US" dirty="0"/>
              <a:t>llomorph is any of two or more actual representations of a morpheme, such as </a:t>
            </a:r>
            <a:r>
              <a:rPr lang="en-US" i="1" dirty="0"/>
              <a:t>the plural endings [s] (as in bats), [z] (as in hugs), and [</a:t>
            </a:r>
            <a:r>
              <a:rPr lang="en-US" i="1" dirty="0" err="1"/>
              <a:t>іz</a:t>
            </a:r>
            <a:r>
              <a:rPr lang="en-US" i="1" dirty="0"/>
              <a:t>] (as in kisses</a:t>
            </a:r>
            <a:r>
              <a:rPr lang="en-US" dirty="0"/>
              <a:t>).</a:t>
            </a:r>
          </a:p>
          <a:p>
            <a:pPr marL="0" indent="0">
              <a:buNone/>
            </a:pPr>
            <a:endParaRPr lang="uk-UA" dirty="0"/>
          </a:p>
        </p:txBody>
      </p:sp>
    </p:spTree>
    <p:extLst>
      <p:ext uri="{BB962C8B-B14F-4D97-AF65-F5344CB8AC3E}">
        <p14:creationId xmlns:p14="http://schemas.microsoft.com/office/powerpoint/2010/main" val="3636488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Structural types of words</a:t>
            </a:r>
            <a:endParaRPr lang="ru-RU" dirty="0"/>
          </a:p>
        </p:txBody>
      </p:sp>
      <p:sp>
        <p:nvSpPr>
          <p:cNvPr id="3" name="Объект 2"/>
          <p:cNvSpPr>
            <a:spLocks noGrp="1"/>
          </p:cNvSpPr>
          <p:nvPr>
            <p:ph idx="1"/>
          </p:nvPr>
        </p:nvSpPr>
        <p:spPr/>
        <p:txBody>
          <a:bodyPr>
            <a:normAutofit/>
          </a:bodyPr>
          <a:lstStyle/>
          <a:p>
            <a:r>
              <a:rPr lang="en-US" dirty="0" smtClean="0"/>
              <a:t> </a:t>
            </a:r>
            <a:r>
              <a:rPr lang="en-US" i="1" u="sng" dirty="0"/>
              <a:t>simple</a:t>
            </a:r>
            <a:r>
              <a:rPr lang="en-US" dirty="0"/>
              <a:t> words (root words) </a:t>
            </a:r>
            <a:r>
              <a:rPr lang="en-US" i="1" dirty="0" smtClean="0"/>
              <a:t>e.g</a:t>
            </a:r>
            <a:r>
              <a:rPr lang="en-US" i="1" dirty="0"/>
              <a:t>. read, lamp, sell, health, happy, </a:t>
            </a:r>
            <a:r>
              <a:rPr lang="en-US" i="1" dirty="0" smtClean="0"/>
              <a:t>sick </a:t>
            </a:r>
          </a:p>
          <a:p>
            <a:r>
              <a:rPr lang="en-US" dirty="0" smtClean="0"/>
              <a:t> </a:t>
            </a:r>
            <a:r>
              <a:rPr lang="en-US" i="1" u="sng" dirty="0"/>
              <a:t>derived</a:t>
            </a:r>
            <a:r>
              <a:rPr lang="en-US" dirty="0"/>
              <a:t> words (</a:t>
            </a:r>
            <a:r>
              <a:rPr lang="en-US" dirty="0" err="1"/>
              <a:t>affixational</a:t>
            </a:r>
            <a:r>
              <a:rPr lang="en-US" dirty="0"/>
              <a:t> derivatives) </a:t>
            </a:r>
            <a:r>
              <a:rPr lang="en-US" i="1" dirty="0" smtClean="0"/>
              <a:t>e.g</a:t>
            </a:r>
            <a:r>
              <a:rPr lang="en-US" i="1" dirty="0"/>
              <a:t>. restart, promotion, fruitfully, </a:t>
            </a:r>
            <a:r>
              <a:rPr lang="en-US" i="1" dirty="0" smtClean="0"/>
              <a:t>indifferent </a:t>
            </a:r>
          </a:p>
          <a:p>
            <a:r>
              <a:rPr lang="en-US" dirty="0" smtClean="0"/>
              <a:t> </a:t>
            </a:r>
            <a:r>
              <a:rPr lang="en-US" i="1" u="sng" dirty="0"/>
              <a:t>compound</a:t>
            </a:r>
            <a:r>
              <a:rPr lang="en-US" dirty="0"/>
              <a:t> words (compounds) </a:t>
            </a:r>
            <a:r>
              <a:rPr lang="en-US" i="1" dirty="0" smtClean="0"/>
              <a:t>e.g</a:t>
            </a:r>
            <a:r>
              <a:rPr lang="en-US" i="1" dirty="0"/>
              <a:t>. snowfall, blackmail, </a:t>
            </a:r>
            <a:r>
              <a:rPr lang="en-US" i="1" dirty="0" smtClean="0"/>
              <a:t>hide-and-seek</a:t>
            </a:r>
          </a:p>
          <a:p>
            <a:r>
              <a:rPr lang="en-US" dirty="0" smtClean="0"/>
              <a:t> </a:t>
            </a:r>
            <a:r>
              <a:rPr lang="en-US" i="1" u="sng" dirty="0"/>
              <a:t>compound-derived </a:t>
            </a:r>
            <a:r>
              <a:rPr lang="en-US" dirty="0"/>
              <a:t>(derivational compounds</a:t>
            </a:r>
            <a:r>
              <a:rPr lang="en-US" dirty="0" smtClean="0"/>
              <a:t>) </a:t>
            </a:r>
            <a:r>
              <a:rPr lang="en-US" i="1" dirty="0"/>
              <a:t>e.g. grey-eyed, caregiver, homemaker, </a:t>
            </a:r>
            <a:r>
              <a:rPr lang="en-US" i="1" dirty="0" smtClean="0"/>
              <a:t>down-shifting</a:t>
            </a:r>
            <a:endParaRPr lang="ru-RU" dirty="0"/>
          </a:p>
        </p:txBody>
      </p:sp>
    </p:spTree>
    <p:extLst>
      <p:ext uri="{BB962C8B-B14F-4D97-AF65-F5344CB8AC3E}">
        <p14:creationId xmlns:p14="http://schemas.microsoft.com/office/powerpoint/2010/main" val="728299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Morphemic analysis</a:t>
            </a:r>
            <a:endParaRPr lang="ru-RU" dirty="0"/>
          </a:p>
        </p:txBody>
      </p:sp>
      <p:sp>
        <p:nvSpPr>
          <p:cNvPr id="3" name="Объект 2"/>
          <p:cNvSpPr>
            <a:spLocks noGrp="1"/>
          </p:cNvSpPr>
          <p:nvPr>
            <p:ph idx="1"/>
          </p:nvPr>
        </p:nvSpPr>
        <p:spPr/>
        <p:txBody>
          <a:bodyPr>
            <a:normAutofit/>
          </a:bodyPr>
          <a:lstStyle/>
          <a:p>
            <a:r>
              <a:rPr lang="en-US" dirty="0"/>
              <a:t>Morphemic analysis is a special method which can analyze the morphological structure of words</a:t>
            </a:r>
            <a:r>
              <a:rPr lang="en-US" dirty="0" smtClean="0"/>
              <a:t>.</a:t>
            </a:r>
          </a:p>
          <a:p>
            <a:r>
              <a:rPr lang="en-US" dirty="0" smtClean="0"/>
              <a:t>the </a:t>
            </a:r>
            <a:r>
              <a:rPr lang="en-US" dirty="0"/>
              <a:t>analysis into Immediate Constituents (IC</a:t>
            </a:r>
            <a:r>
              <a:rPr lang="en-US" dirty="0" smtClean="0"/>
              <a:t>) (L. Bloomfield) (parsing, synchronic method, binary principle)</a:t>
            </a:r>
          </a:p>
          <a:p>
            <a:r>
              <a:rPr lang="en-US" dirty="0" smtClean="0"/>
              <a:t> </a:t>
            </a:r>
            <a:r>
              <a:rPr lang="en-US" dirty="0"/>
              <a:t>the </a:t>
            </a:r>
            <a:r>
              <a:rPr lang="en-US" dirty="0" smtClean="0"/>
              <a:t>analysis into Ultimate </a:t>
            </a:r>
            <a:r>
              <a:rPr lang="en-US" dirty="0"/>
              <a:t>Constituents (UC</a:t>
            </a:r>
            <a:r>
              <a:rPr lang="en-US" dirty="0" smtClean="0"/>
              <a:t>)</a:t>
            </a:r>
          </a:p>
          <a:p>
            <a:endParaRPr lang="en-US" dirty="0" smtClean="0"/>
          </a:p>
        </p:txBody>
      </p:sp>
    </p:spTree>
    <p:extLst>
      <p:ext uri="{BB962C8B-B14F-4D97-AF65-F5344CB8AC3E}">
        <p14:creationId xmlns:p14="http://schemas.microsoft.com/office/powerpoint/2010/main" val="768510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Morphemic analysis</a:t>
            </a:r>
            <a:endParaRPr lang="ru-RU" dirty="0"/>
          </a:p>
        </p:txBody>
      </p:sp>
      <p:sp>
        <p:nvSpPr>
          <p:cNvPr id="3" name="Объект 2"/>
          <p:cNvSpPr>
            <a:spLocks noGrp="1"/>
          </p:cNvSpPr>
          <p:nvPr>
            <p:ph idx="1"/>
          </p:nvPr>
        </p:nvSpPr>
        <p:spPr/>
        <p:txBody>
          <a:bodyPr/>
          <a:lstStyle/>
          <a:p>
            <a:r>
              <a:rPr lang="en-US" dirty="0"/>
              <a:t>the analysis into IC and UC of the word “</a:t>
            </a:r>
            <a:r>
              <a:rPr lang="en-US" i="1" dirty="0"/>
              <a:t>disproportionately</a:t>
            </a:r>
            <a:r>
              <a:rPr lang="en-US" dirty="0"/>
              <a:t>“: </a:t>
            </a:r>
            <a:endParaRPr lang="en-US" dirty="0" smtClean="0"/>
          </a:p>
          <a:p>
            <a:r>
              <a:rPr lang="en-US" dirty="0" smtClean="0"/>
              <a:t>1</a:t>
            </a:r>
            <a:r>
              <a:rPr lang="en-US" dirty="0"/>
              <a:t>) disproportionately – dis | proportionately </a:t>
            </a:r>
            <a:endParaRPr lang="en-US" dirty="0" smtClean="0"/>
          </a:p>
          <a:p>
            <a:r>
              <a:rPr lang="en-US" dirty="0" smtClean="0"/>
              <a:t>2</a:t>
            </a:r>
            <a:r>
              <a:rPr lang="en-US" dirty="0"/>
              <a:t>) proportionately – proportionate | </a:t>
            </a:r>
            <a:r>
              <a:rPr lang="en-US" dirty="0" err="1"/>
              <a:t>ly</a:t>
            </a:r>
            <a:r>
              <a:rPr lang="en-US" dirty="0"/>
              <a:t> </a:t>
            </a:r>
            <a:endParaRPr lang="en-US" dirty="0" smtClean="0"/>
          </a:p>
          <a:p>
            <a:r>
              <a:rPr lang="en-US" dirty="0" smtClean="0"/>
              <a:t>3</a:t>
            </a:r>
            <a:r>
              <a:rPr lang="en-US" dirty="0"/>
              <a:t>) proportionate – proportion | ate </a:t>
            </a:r>
            <a:endParaRPr lang="en-US" dirty="0" smtClean="0"/>
          </a:p>
          <a:p>
            <a:r>
              <a:rPr lang="en-US" dirty="0" smtClean="0"/>
              <a:t>So</a:t>
            </a:r>
            <a:r>
              <a:rPr lang="en-US" dirty="0"/>
              <a:t>, the ultimate constituents of the word </a:t>
            </a:r>
            <a:r>
              <a:rPr lang="en-US" dirty="0" err="1"/>
              <a:t>diproportionately</a:t>
            </a:r>
            <a:r>
              <a:rPr lang="en-US" dirty="0"/>
              <a:t> are: </a:t>
            </a:r>
            <a:r>
              <a:rPr lang="en-US" dirty="0" err="1"/>
              <a:t>dis|proportion|ate|ly</a:t>
            </a:r>
            <a:r>
              <a:rPr lang="en-US" dirty="0"/>
              <a:t>.</a:t>
            </a:r>
            <a:endParaRPr lang="ru-RU" dirty="0"/>
          </a:p>
        </p:txBody>
      </p:sp>
    </p:spTree>
    <p:extLst>
      <p:ext uri="{BB962C8B-B14F-4D97-AF65-F5344CB8AC3E}">
        <p14:creationId xmlns:p14="http://schemas.microsoft.com/office/powerpoint/2010/main" val="3457936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DBB935-A869-4902-8426-EFBC57821C69}"/>
              </a:ext>
            </a:extLst>
          </p:cNvPr>
          <p:cNvSpPr>
            <a:spLocks noGrp="1"/>
          </p:cNvSpPr>
          <p:nvPr>
            <p:ph type="title"/>
          </p:nvPr>
        </p:nvSpPr>
        <p:spPr/>
        <p:txBody>
          <a:bodyPr>
            <a:normAutofit/>
          </a:bodyPr>
          <a:lstStyle/>
          <a:p>
            <a:r>
              <a:rPr lang="en-US" sz="4800" dirty="0">
                <a:latin typeface="AdonisC"/>
              </a:rPr>
              <a:t>T</a:t>
            </a:r>
            <a:r>
              <a:rPr lang="en-US" sz="4800" b="0" i="0" u="none" strike="noStrike" baseline="0" dirty="0">
                <a:latin typeface="AdonisC"/>
              </a:rPr>
              <a:t>ypes of word-building</a:t>
            </a:r>
            <a:endParaRPr lang="uk-UA" sz="9600" dirty="0"/>
          </a:p>
        </p:txBody>
      </p:sp>
      <p:sp>
        <p:nvSpPr>
          <p:cNvPr id="3" name="Місце для вмісту 2">
            <a:extLst>
              <a:ext uri="{FF2B5EF4-FFF2-40B4-BE49-F238E27FC236}">
                <a16:creationId xmlns:a16="http://schemas.microsoft.com/office/drawing/2014/main" id="{5A504DDA-E91C-4119-8822-FAFA4841450A}"/>
              </a:ext>
            </a:extLst>
          </p:cNvPr>
          <p:cNvSpPr>
            <a:spLocks noGrp="1"/>
          </p:cNvSpPr>
          <p:nvPr>
            <p:ph idx="1"/>
          </p:nvPr>
        </p:nvSpPr>
        <p:spPr/>
        <p:txBody>
          <a:bodyPr/>
          <a:lstStyle/>
          <a:p>
            <a:pPr algn="l"/>
            <a:r>
              <a:rPr lang="en-US" sz="3200" b="0" i="0" u="none" strike="noStrike" baseline="0" dirty="0">
                <a:latin typeface="AdonisC"/>
              </a:rPr>
              <a:t>Word-formation is the process of </a:t>
            </a:r>
            <a:r>
              <a:rPr lang="en-US" sz="3200" b="0" i="0" u="sng" strike="noStrike" baseline="0" dirty="0">
                <a:latin typeface="AdonisC"/>
              </a:rPr>
              <a:t>creating</a:t>
            </a:r>
            <a:r>
              <a:rPr lang="en-US" sz="3200" b="0" i="0" u="none" strike="noStrike" baseline="0" dirty="0">
                <a:latin typeface="AdonisC"/>
              </a:rPr>
              <a:t> </a:t>
            </a:r>
            <a:r>
              <a:rPr lang="en-US" sz="3200" b="0" i="0" u="sng" strike="noStrike" baseline="0" dirty="0">
                <a:latin typeface="AdonisC"/>
              </a:rPr>
              <a:t>new words </a:t>
            </a:r>
            <a:r>
              <a:rPr lang="en-US" sz="3200" b="0" i="0" u="none" strike="noStrike" baseline="0" dirty="0">
                <a:latin typeface="AdonisC"/>
              </a:rPr>
              <a:t>according to certain </a:t>
            </a:r>
            <a:r>
              <a:rPr lang="en-US" sz="3200" b="0" i="0" u="sng" strike="noStrike" baseline="0" dirty="0">
                <a:latin typeface="AdonisC"/>
              </a:rPr>
              <a:t>structural and semantic patterns </a:t>
            </a:r>
            <a:r>
              <a:rPr lang="en-US" sz="3200" b="0" i="0" u="none" strike="noStrike" baseline="0" dirty="0">
                <a:latin typeface="AdonisC"/>
              </a:rPr>
              <a:t>specific for the given language. </a:t>
            </a:r>
          </a:p>
          <a:p>
            <a:pPr marL="0" indent="0" algn="l">
              <a:buNone/>
            </a:pPr>
            <a:r>
              <a:rPr lang="en-US" sz="3200" dirty="0">
                <a:latin typeface="AdonisC"/>
              </a:rPr>
              <a:t>    T</a:t>
            </a:r>
            <a:r>
              <a:rPr lang="en-US" sz="3200" b="0" i="0" u="none" strike="noStrike" baseline="0" dirty="0">
                <a:latin typeface="AdonisC"/>
              </a:rPr>
              <a:t>ypes of word-building:</a:t>
            </a:r>
          </a:p>
          <a:p>
            <a:pPr algn="l"/>
            <a:r>
              <a:rPr lang="en-US" sz="3200" dirty="0">
                <a:latin typeface="AdonisC"/>
              </a:rPr>
              <a:t>m</a:t>
            </a:r>
            <a:r>
              <a:rPr lang="en-US" sz="3200" b="0" i="0" u="none" strike="noStrike" baseline="0" dirty="0">
                <a:latin typeface="AdonisC"/>
              </a:rPr>
              <a:t>orphological</a:t>
            </a:r>
          </a:p>
          <a:p>
            <a:pPr algn="l"/>
            <a:r>
              <a:rPr lang="en-US" sz="3200" b="0" i="0" u="none" strike="noStrike" baseline="0" dirty="0">
                <a:latin typeface="AdonisC"/>
              </a:rPr>
              <a:t> </a:t>
            </a:r>
            <a:r>
              <a:rPr lang="en-US" sz="3200" b="0" i="0" u="none" strike="noStrike" baseline="0" dirty="0" err="1">
                <a:latin typeface="AdonisC"/>
              </a:rPr>
              <a:t>syntactico</a:t>
            </a:r>
            <a:r>
              <a:rPr lang="en-US" sz="3200" b="0" i="0" u="none" strike="noStrike" baseline="0" dirty="0">
                <a:latin typeface="AdonisC"/>
              </a:rPr>
              <a:t>-morphological </a:t>
            </a:r>
          </a:p>
          <a:p>
            <a:pPr algn="l"/>
            <a:r>
              <a:rPr lang="en-US" sz="3200" b="0" i="0" u="none" strike="noStrike" baseline="0" dirty="0">
                <a:latin typeface="AdonisC"/>
              </a:rPr>
              <a:t> syntactical</a:t>
            </a:r>
          </a:p>
          <a:p>
            <a:pPr algn="l"/>
            <a:endParaRPr lang="uk-UA" dirty="0"/>
          </a:p>
        </p:txBody>
      </p:sp>
    </p:spTree>
    <p:extLst>
      <p:ext uri="{BB962C8B-B14F-4D97-AF65-F5344CB8AC3E}">
        <p14:creationId xmlns:p14="http://schemas.microsoft.com/office/powerpoint/2010/main" val="1019575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C24C08F-021E-4D96-8E6B-24C56EBD4021}"/>
              </a:ext>
            </a:extLst>
          </p:cNvPr>
          <p:cNvSpPr>
            <a:spLocks noGrp="1"/>
          </p:cNvSpPr>
          <p:nvPr>
            <p:ph type="title"/>
          </p:nvPr>
        </p:nvSpPr>
        <p:spPr/>
        <p:txBody>
          <a:bodyPr/>
          <a:lstStyle/>
          <a:p>
            <a:r>
              <a:rPr lang="en-US" sz="4400" b="0" i="0" u="none" strike="noStrike" baseline="0" dirty="0">
                <a:latin typeface="AdonisC"/>
              </a:rPr>
              <a:t>Morphological word-building</a:t>
            </a:r>
            <a:endParaRPr lang="uk-UA" dirty="0"/>
          </a:p>
        </p:txBody>
      </p:sp>
      <p:sp>
        <p:nvSpPr>
          <p:cNvPr id="3" name="Місце для вмісту 2">
            <a:extLst>
              <a:ext uri="{FF2B5EF4-FFF2-40B4-BE49-F238E27FC236}">
                <a16:creationId xmlns:a16="http://schemas.microsoft.com/office/drawing/2014/main" id="{2A6A7A7D-1C70-4D37-85DB-E15B3A6DB3E0}"/>
              </a:ext>
            </a:extLst>
          </p:cNvPr>
          <p:cNvSpPr>
            <a:spLocks noGrp="1"/>
          </p:cNvSpPr>
          <p:nvPr>
            <p:ph idx="1"/>
          </p:nvPr>
        </p:nvSpPr>
        <p:spPr/>
        <p:txBody>
          <a:bodyPr>
            <a:normAutofit fontScale="92500" lnSpcReduction="10000"/>
          </a:bodyPr>
          <a:lstStyle/>
          <a:p>
            <a:pPr marL="0" indent="0" algn="l">
              <a:buNone/>
            </a:pPr>
            <a:r>
              <a:rPr lang="en-US" sz="3000" b="0" i="0" u="sng" strike="noStrike" baseline="0" dirty="0">
                <a:latin typeface="AdonisC"/>
              </a:rPr>
              <a:t>Morphological word-building </a:t>
            </a:r>
            <a:r>
              <a:rPr lang="en-US" sz="3000" b="0" i="0" u="none" strike="noStrike" baseline="0" dirty="0">
                <a:latin typeface="AdonisC"/>
              </a:rPr>
              <a:t>is </a:t>
            </a:r>
            <a:r>
              <a:rPr lang="en-US" sz="3000" b="0" i="0" u="none" strike="noStrike" baseline="0" dirty="0" err="1">
                <a:latin typeface="AdonisC"/>
              </a:rPr>
              <a:t>characterised</a:t>
            </a:r>
            <a:r>
              <a:rPr lang="en-US" sz="3000" b="0" i="0" u="none" strike="noStrike" baseline="0" dirty="0">
                <a:latin typeface="AdonisC"/>
              </a:rPr>
              <a:t> by a change in morphological structure of a word. It comprises:</a:t>
            </a:r>
          </a:p>
          <a:p>
            <a:pPr algn="l"/>
            <a:r>
              <a:rPr lang="en-US" sz="3000" b="0" i="0" u="none" strike="noStrike" baseline="0" dirty="0">
                <a:latin typeface="AdonisC"/>
              </a:rPr>
              <a:t> affixation</a:t>
            </a:r>
          </a:p>
          <a:p>
            <a:pPr algn="l"/>
            <a:r>
              <a:rPr lang="en-US" sz="3000" b="0" i="0" u="none" strike="noStrike" baseline="0" dirty="0">
                <a:latin typeface="AdonisC"/>
              </a:rPr>
              <a:t>word-composition (compounding)</a:t>
            </a:r>
          </a:p>
          <a:p>
            <a:pPr algn="l"/>
            <a:r>
              <a:rPr lang="en-US" sz="3000" b="0" i="0" u="none" strike="noStrike" baseline="0" dirty="0">
                <a:latin typeface="AdonisC"/>
              </a:rPr>
              <a:t>shortening </a:t>
            </a:r>
          </a:p>
          <a:p>
            <a:pPr algn="l"/>
            <a:r>
              <a:rPr lang="en-US" sz="3000" b="0" i="0" u="none" strike="noStrike" baseline="0" dirty="0">
                <a:latin typeface="AdonisC"/>
              </a:rPr>
              <a:t>change of stress</a:t>
            </a:r>
          </a:p>
          <a:p>
            <a:pPr algn="l"/>
            <a:r>
              <a:rPr lang="en-US" sz="3000" b="0" i="0" u="none" strike="noStrike" baseline="0" dirty="0">
                <a:latin typeface="AdonisC"/>
              </a:rPr>
              <a:t>reduplication </a:t>
            </a:r>
          </a:p>
          <a:p>
            <a:pPr algn="l"/>
            <a:r>
              <a:rPr lang="en-US" sz="3000" b="0" i="0" u="none" strike="noStrike" baseline="0" dirty="0">
                <a:latin typeface="AdonisC"/>
              </a:rPr>
              <a:t>sound gradation</a:t>
            </a:r>
          </a:p>
          <a:p>
            <a:pPr algn="l"/>
            <a:r>
              <a:rPr lang="en-US" sz="3000" b="0" i="0" u="none" strike="noStrike" baseline="0" dirty="0">
                <a:latin typeface="AdonisC"/>
              </a:rPr>
              <a:t>blending</a:t>
            </a:r>
          </a:p>
        </p:txBody>
      </p:sp>
    </p:spTree>
    <p:extLst>
      <p:ext uri="{BB962C8B-B14F-4D97-AF65-F5344CB8AC3E}">
        <p14:creationId xmlns:p14="http://schemas.microsoft.com/office/powerpoint/2010/main" val="2546405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2BCB75-8BBF-4640-A191-405BA4E29736}"/>
              </a:ext>
            </a:extLst>
          </p:cNvPr>
          <p:cNvSpPr>
            <a:spLocks noGrp="1"/>
          </p:cNvSpPr>
          <p:nvPr>
            <p:ph type="title"/>
          </p:nvPr>
        </p:nvSpPr>
        <p:spPr/>
        <p:txBody>
          <a:bodyPr/>
          <a:lstStyle/>
          <a:p>
            <a:r>
              <a:rPr lang="en-US" sz="4400" b="0" i="0" u="none" strike="noStrike" baseline="0" dirty="0">
                <a:latin typeface="AdonisC"/>
              </a:rPr>
              <a:t>Syntactico-morphological word-building</a:t>
            </a:r>
            <a:endParaRPr lang="uk-UA" dirty="0"/>
          </a:p>
        </p:txBody>
      </p:sp>
      <p:sp>
        <p:nvSpPr>
          <p:cNvPr id="3" name="Місце для вмісту 2">
            <a:extLst>
              <a:ext uri="{FF2B5EF4-FFF2-40B4-BE49-F238E27FC236}">
                <a16:creationId xmlns:a16="http://schemas.microsoft.com/office/drawing/2014/main" id="{ECEF4D19-3015-4F0E-8BB7-D9E1B53C397B}"/>
              </a:ext>
            </a:extLst>
          </p:cNvPr>
          <p:cNvSpPr>
            <a:spLocks noGrp="1"/>
          </p:cNvSpPr>
          <p:nvPr>
            <p:ph idx="1"/>
          </p:nvPr>
        </p:nvSpPr>
        <p:spPr/>
        <p:txBody>
          <a:bodyPr>
            <a:normAutofit/>
          </a:bodyPr>
          <a:lstStyle/>
          <a:p>
            <a:pPr marL="0" indent="0" algn="l">
              <a:buNone/>
            </a:pPr>
            <a:r>
              <a:rPr lang="en-US" sz="3200" b="0" i="0" u="sng" strike="noStrike" baseline="0" dirty="0">
                <a:latin typeface="AdonisC"/>
              </a:rPr>
              <a:t>Syntactico-morphological word-building </a:t>
            </a:r>
            <a:r>
              <a:rPr lang="en-US" sz="3200" b="0" i="0" u="none" strike="noStrike" baseline="0" dirty="0">
                <a:latin typeface="AdonisC"/>
              </a:rPr>
              <a:t>– both morphological and syntactical features of the word are changed. It comprises </a:t>
            </a:r>
          </a:p>
          <a:p>
            <a:pPr algn="l"/>
            <a:r>
              <a:rPr lang="en-US" sz="3200" b="0" i="0" u="none" strike="noStrike" baseline="0" dirty="0" err="1">
                <a:latin typeface="AdonisC"/>
              </a:rPr>
              <a:t>juxtapositional</a:t>
            </a:r>
            <a:r>
              <a:rPr lang="en-US" sz="3200" b="0" i="0" u="none" strike="noStrike" baseline="0" dirty="0">
                <a:latin typeface="AdonisC"/>
              </a:rPr>
              <a:t> word-composition</a:t>
            </a:r>
          </a:p>
          <a:p>
            <a:pPr algn="l"/>
            <a:r>
              <a:rPr lang="en-US" sz="3200" b="0" i="0" u="none" strike="noStrike" baseline="0" dirty="0">
                <a:latin typeface="AdonisC"/>
              </a:rPr>
              <a:t> conversion</a:t>
            </a:r>
          </a:p>
          <a:p>
            <a:pPr algn="l"/>
            <a:r>
              <a:rPr lang="en-US" sz="3200" dirty="0" err="1">
                <a:latin typeface="AdonisC"/>
              </a:rPr>
              <a:t>s</a:t>
            </a:r>
            <a:r>
              <a:rPr lang="en-US" sz="3200" b="0" i="0" u="none" strike="noStrike" baseline="0" dirty="0" err="1">
                <a:latin typeface="AdonisC"/>
              </a:rPr>
              <a:t>ubstantivation</a:t>
            </a:r>
            <a:endParaRPr lang="en-US" sz="3200" b="0" i="0" u="none" strike="noStrike" baseline="0" dirty="0">
              <a:latin typeface="AdonisC"/>
            </a:endParaRPr>
          </a:p>
          <a:p>
            <a:pPr algn="l"/>
            <a:r>
              <a:rPr lang="en-US" sz="3200" b="0" i="0" u="none" strike="noStrike" baseline="0" dirty="0">
                <a:latin typeface="AdonisC"/>
              </a:rPr>
              <a:t> lexicalization of the plural of nouns</a:t>
            </a:r>
            <a:endParaRPr lang="uk-UA" sz="4400" dirty="0"/>
          </a:p>
        </p:txBody>
      </p:sp>
    </p:spTree>
    <p:extLst>
      <p:ext uri="{BB962C8B-B14F-4D97-AF65-F5344CB8AC3E}">
        <p14:creationId xmlns:p14="http://schemas.microsoft.com/office/powerpoint/2010/main" val="13048382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72E0E9-4026-4D83-B770-321C8CD4CA51}"/>
              </a:ext>
            </a:extLst>
          </p:cNvPr>
          <p:cNvSpPr>
            <a:spLocks noGrp="1"/>
          </p:cNvSpPr>
          <p:nvPr>
            <p:ph type="title"/>
          </p:nvPr>
        </p:nvSpPr>
        <p:spPr/>
        <p:txBody>
          <a:bodyPr/>
          <a:lstStyle/>
          <a:p>
            <a:r>
              <a:rPr lang="en-US" sz="4400" b="0" i="0" u="none" strike="noStrike" baseline="0" dirty="0">
                <a:latin typeface="AdonisC"/>
              </a:rPr>
              <a:t>Syntactical word-building</a:t>
            </a:r>
            <a:endParaRPr lang="uk-UA" dirty="0"/>
          </a:p>
        </p:txBody>
      </p:sp>
      <p:sp>
        <p:nvSpPr>
          <p:cNvPr id="3" name="Місце для вмісту 2">
            <a:extLst>
              <a:ext uri="{FF2B5EF4-FFF2-40B4-BE49-F238E27FC236}">
                <a16:creationId xmlns:a16="http://schemas.microsoft.com/office/drawing/2014/main" id="{D8AFCE2D-BCB8-44B4-909C-333950BEC294}"/>
              </a:ext>
            </a:extLst>
          </p:cNvPr>
          <p:cNvSpPr>
            <a:spLocks noGrp="1"/>
          </p:cNvSpPr>
          <p:nvPr>
            <p:ph idx="1"/>
          </p:nvPr>
        </p:nvSpPr>
        <p:spPr/>
        <p:txBody>
          <a:bodyPr>
            <a:normAutofit/>
          </a:bodyPr>
          <a:lstStyle/>
          <a:p>
            <a:pPr marL="0" indent="0" algn="l">
              <a:buNone/>
            </a:pPr>
            <a:r>
              <a:rPr lang="en-US" sz="3200" b="0" i="0" u="sng" strike="noStrike" baseline="0" dirty="0">
                <a:latin typeface="AdonisC"/>
              </a:rPr>
              <a:t>Syntactical word-building </a:t>
            </a:r>
            <a:r>
              <a:rPr lang="en-US" sz="3200" b="0" i="0" strike="noStrike" baseline="0" dirty="0">
                <a:latin typeface="AdonisC"/>
              </a:rPr>
              <a:t>is represented by one type – </a:t>
            </a:r>
          </a:p>
          <a:p>
            <a:pPr algn="l"/>
            <a:r>
              <a:rPr lang="en-US" sz="3200" b="0" i="0" strike="noStrike" baseline="0" dirty="0">
                <a:latin typeface="AdonisC"/>
              </a:rPr>
              <a:t>syntactical word-composition</a:t>
            </a:r>
            <a:endParaRPr lang="uk-UA" sz="4400" dirty="0"/>
          </a:p>
        </p:txBody>
      </p:sp>
    </p:spTree>
    <p:extLst>
      <p:ext uri="{BB962C8B-B14F-4D97-AF65-F5344CB8AC3E}">
        <p14:creationId xmlns:p14="http://schemas.microsoft.com/office/powerpoint/2010/main" val="1456984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9ABD15-C7EF-435A-9A70-5E1AE67AA6FF}"/>
              </a:ext>
            </a:extLst>
          </p:cNvPr>
          <p:cNvSpPr>
            <a:spLocks noGrp="1"/>
          </p:cNvSpPr>
          <p:nvPr>
            <p:ph type="title"/>
          </p:nvPr>
        </p:nvSpPr>
        <p:spPr/>
        <p:txBody>
          <a:bodyPr>
            <a:normAutofit/>
          </a:bodyPr>
          <a:lstStyle/>
          <a:p>
            <a:pPr algn="ctr"/>
            <a:r>
              <a:rPr lang="en-US" sz="4000" b="0" i="0" u="none" strike="noStrike" baseline="0" dirty="0">
                <a:latin typeface="AdonisC"/>
              </a:rPr>
              <a:t>Productive and </a:t>
            </a:r>
            <a:r>
              <a:rPr lang="en-US" sz="4000" b="0" i="0" u="none" strike="noStrike" baseline="0" dirty="0" smtClean="0">
                <a:latin typeface="AdonisC"/>
              </a:rPr>
              <a:t>non-productive</a:t>
            </a:r>
            <a:br>
              <a:rPr lang="en-US" sz="4000" b="0" i="0" u="none" strike="noStrike" baseline="0" dirty="0" smtClean="0">
                <a:latin typeface="AdonisC"/>
              </a:rPr>
            </a:br>
            <a:r>
              <a:rPr lang="en-US" sz="4000" b="0" i="0" u="none" strike="noStrike" baseline="0" dirty="0" smtClean="0">
                <a:latin typeface="AdonisC"/>
              </a:rPr>
              <a:t> </a:t>
            </a:r>
            <a:r>
              <a:rPr lang="en-US" sz="4000" b="0" i="0" u="none" strike="noStrike" baseline="0" dirty="0">
                <a:latin typeface="AdonisC"/>
              </a:rPr>
              <a:t>types of word-formation</a:t>
            </a:r>
            <a:endParaRPr lang="uk-UA" sz="8000" dirty="0"/>
          </a:p>
        </p:txBody>
      </p:sp>
      <p:sp>
        <p:nvSpPr>
          <p:cNvPr id="3" name="Місце для вмісту 2">
            <a:extLst>
              <a:ext uri="{FF2B5EF4-FFF2-40B4-BE49-F238E27FC236}">
                <a16:creationId xmlns:a16="http://schemas.microsoft.com/office/drawing/2014/main" id="{DFCD1B2B-AD19-4411-9EB7-52F85A6B8744}"/>
              </a:ext>
            </a:extLst>
          </p:cNvPr>
          <p:cNvSpPr>
            <a:spLocks noGrp="1"/>
          </p:cNvSpPr>
          <p:nvPr>
            <p:ph idx="1"/>
          </p:nvPr>
        </p:nvSpPr>
        <p:spPr/>
        <p:txBody>
          <a:bodyPr/>
          <a:lstStyle/>
          <a:p>
            <a:pPr marL="0" indent="0" algn="l">
              <a:buNone/>
            </a:pPr>
            <a:endParaRPr lang="uk-UA" dirty="0"/>
          </a:p>
        </p:txBody>
      </p:sp>
      <p:graphicFrame>
        <p:nvGraphicFramePr>
          <p:cNvPr id="4" name="Таблиця 4">
            <a:extLst>
              <a:ext uri="{FF2B5EF4-FFF2-40B4-BE49-F238E27FC236}">
                <a16:creationId xmlns:a16="http://schemas.microsoft.com/office/drawing/2014/main" id="{FB7BA691-CC15-4A99-9E58-692B49C8D65F}"/>
              </a:ext>
            </a:extLst>
          </p:cNvPr>
          <p:cNvGraphicFramePr>
            <a:graphicFrameLocks noGrp="1"/>
          </p:cNvGraphicFramePr>
          <p:nvPr>
            <p:extLst/>
          </p:nvPr>
        </p:nvGraphicFramePr>
        <p:xfrm>
          <a:off x="996696" y="1929215"/>
          <a:ext cx="10149840" cy="4247748"/>
        </p:xfrm>
        <a:graphic>
          <a:graphicData uri="http://schemas.openxmlformats.org/drawingml/2006/table">
            <a:tbl>
              <a:tblPr firstRow="1" bandRow="1">
                <a:tableStyleId>{5C22544A-7EE6-4342-B048-85BDC9FD1C3A}</a:tableStyleId>
              </a:tblPr>
              <a:tblGrid>
                <a:gridCol w="5047488">
                  <a:extLst>
                    <a:ext uri="{9D8B030D-6E8A-4147-A177-3AD203B41FA5}">
                      <a16:colId xmlns:a16="http://schemas.microsoft.com/office/drawing/2014/main" val="1521114496"/>
                    </a:ext>
                  </a:extLst>
                </a:gridCol>
                <a:gridCol w="5102352">
                  <a:extLst>
                    <a:ext uri="{9D8B030D-6E8A-4147-A177-3AD203B41FA5}">
                      <a16:colId xmlns:a16="http://schemas.microsoft.com/office/drawing/2014/main" val="3715883647"/>
                    </a:ext>
                  </a:extLst>
                </a:gridCol>
              </a:tblGrid>
              <a:tr h="707958">
                <a:tc>
                  <a:txBody>
                    <a:bodyPr/>
                    <a:lstStyle/>
                    <a:p>
                      <a:r>
                        <a:rPr lang="en-US" sz="2800" dirty="0">
                          <a:latin typeface="AdonisC"/>
                        </a:rPr>
                        <a:t>P</a:t>
                      </a:r>
                      <a:r>
                        <a:rPr lang="en-US" sz="2800" b="0" i="0" u="none" strike="noStrike" baseline="0" dirty="0">
                          <a:latin typeface="AdonisC"/>
                        </a:rPr>
                        <a:t>roductive</a:t>
                      </a:r>
                      <a:endParaRPr lang="uk-UA" sz="2800" dirty="0"/>
                    </a:p>
                  </a:txBody>
                  <a:tcPr/>
                </a:tc>
                <a:tc>
                  <a:txBody>
                    <a:bodyPr/>
                    <a:lstStyle/>
                    <a:p>
                      <a:r>
                        <a:rPr lang="en-US" sz="2800" dirty="0"/>
                        <a:t>Non-productive</a:t>
                      </a:r>
                      <a:endParaRPr lang="uk-UA" sz="2800" dirty="0"/>
                    </a:p>
                  </a:txBody>
                  <a:tcPr/>
                </a:tc>
                <a:extLst>
                  <a:ext uri="{0D108BD9-81ED-4DB2-BD59-A6C34878D82A}">
                    <a16:rowId xmlns:a16="http://schemas.microsoft.com/office/drawing/2014/main" val="3791907913"/>
                  </a:ext>
                </a:extLst>
              </a:tr>
              <a:tr h="707958">
                <a:tc>
                  <a:txBody>
                    <a:bodyPr/>
                    <a:lstStyle/>
                    <a:p>
                      <a:r>
                        <a:rPr lang="en-US" sz="2800" b="0" i="0" u="none" strike="noStrike" baseline="0" dirty="0">
                          <a:latin typeface="AdonisC"/>
                        </a:rPr>
                        <a:t>affixation</a:t>
                      </a:r>
                      <a:endParaRPr lang="uk-UA" sz="2800" dirty="0"/>
                    </a:p>
                  </a:txBody>
                  <a:tcPr/>
                </a:tc>
                <a:tc>
                  <a:txBody>
                    <a:bodyPr/>
                    <a:lstStyle/>
                    <a:p>
                      <a:r>
                        <a:rPr lang="en-US" sz="2800" dirty="0"/>
                        <a:t>Blending </a:t>
                      </a:r>
                      <a:endParaRPr lang="uk-UA" sz="2800" dirty="0"/>
                    </a:p>
                  </a:txBody>
                  <a:tcPr/>
                </a:tc>
                <a:extLst>
                  <a:ext uri="{0D108BD9-81ED-4DB2-BD59-A6C34878D82A}">
                    <a16:rowId xmlns:a16="http://schemas.microsoft.com/office/drawing/2014/main" val="1741387163"/>
                  </a:ext>
                </a:extLst>
              </a:tr>
              <a:tr h="707958">
                <a:tc>
                  <a:txBody>
                    <a:bodyPr/>
                    <a:lstStyle/>
                    <a:p>
                      <a:r>
                        <a:rPr lang="en-US" sz="2800" b="0" i="0" u="none" strike="noStrike" baseline="0" dirty="0">
                          <a:latin typeface="AdonisC"/>
                        </a:rPr>
                        <a:t>word-composition</a:t>
                      </a:r>
                      <a:endParaRPr lang="uk-UA" sz="2800" dirty="0"/>
                    </a:p>
                  </a:txBody>
                  <a:tcPr/>
                </a:tc>
                <a:tc>
                  <a:txBody>
                    <a:bodyPr/>
                    <a:lstStyle/>
                    <a:p>
                      <a:r>
                        <a:rPr lang="en-US" sz="2800" dirty="0"/>
                        <a:t>Reduplication </a:t>
                      </a:r>
                      <a:endParaRPr lang="uk-UA" sz="2800" dirty="0"/>
                    </a:p>
                  </a:txBody>
                  <a:tcPr/>
                </a:tc>
                <a:extLst>
                  <a:ext uri="{0D108BD9-81ED-4DB2-BD59-A6C34878D82A}">
                    <a16:rowId xmlns:a16="http://schemas.microsoft.com/office/drawing/2014/main" val="3408909825"/>
                  </a:ext>
                </a:extLst>
              </a:tr>
              <a:tr h="707958">
                <a:tc>
                  <a:txBody>
                    <a:bodyPr/>
                    <a:lstStyle/>
                    <a:p>
                      <a:r>
                        <a:rPr lang="en-US" sz="2800" b="0" i="0" u="none" strike="noStrike" baseline="0" dirty="0">
                          <a:latin typeface="AdonisC"/>
                        </a:rPr>
                        <a:t>conversion</a:t>
                      </a:r>
                      <a:endParaRPr lang="uk-UA" sz="2800" dirty="0"/>
                    </a:p>
                  </a:txBody>
                  <a:tcPr/>
                </a:tc>
                <a:tc>
                  <a:txBody>
                    <a:bodyPr/>
                    <a:lstStyle/>
                    <a:p>
                      <a:r>
                        <a:rPr lang="en-US" sz="2800" dirty="0"/>
                        <a:t>onomatopoeia</a:t>
                      </a:r>
                      <a:endParaRPr lang="uk-UA" sz="2800" dirty="0"/>
                    </a:p>
                  </a:txBody>
                  <a:tcPr/>
                </a:tc>
                <a:extLst>
                  <a:ext uri="{0D108BD9-81ED-4DB2-BD59-A6C34878D82A}">
                    <a16:rowId xmlns:a16="http://schemas.microsoft.com/office/drawing/2014/main" val="2632188567"/>
                  </a:ext>
                </a:extLst>
              </a:tr>
              <a:tr h="707958">
                <a:tc>
                  <a:txBody>
                    <a:bodyPr/>
                    <a:lstStyle/>
                    <a:p>
                      <a:r>
                        <a:rPr lang="en-US" sz="2800" b="0" i="0" u="none" strike="noStrike" baseline="0" dirty="0">
                          <a:latin typeface="AdonisC"/>
                        </a:rPr>
                        <a:t>shortening</a:t>
                      </a:r>
                      <a:endParaRPr lang="uk-UA" sz="2800" dirty="0"/>
                    </a:p>
                  </a:txBody>
                  <a:tcPr/>
                </a:tc>
                <a:tc>
                  <a:txBody>
                    <a:bodyPr/>
                    <a:lstStyle/>
                    <a:p>
                      <a:r>
                        <a:rPr lang="en-US" sz="2800" dirty="0"/>
                        <a:t>Sound interchange </a:t>
                      </a:r>
                      <a:endParaRPr lang="uk-UA" sz="2800" dirty="0"/>
                    </a:p>
                  </a:txBody>
                  <a:tcPr/>
                </a:tc>
                <a:extLst>
                  <a:ext uri="{0D108BD9-81ED-4DB2-BD59-A6C34878D82A}">
                    <a16:rowId xmlns:a16="http://schemas.microsoft.com/office/drawing/2014/main" val="1431835028"/>
                  </a:ext>
                </a:extLst>
              </a:tr>
              <a:tr h="707958">
                <a:tc>
                  <a:txBody>
                    <a:bodyPr/>
                    <a:lstStyle/>
                    <a:p>
                      <a:endParaRPr lang="uk-UA" sz="2800" dirty="0"/>
                    </a:p>
                  </a:txBody>
                  <a:tcPr/>
                </a:tc>
                <a:tc>
                  <a:txBody>
                    <a:bodyPr/>
                    <a:lstStyle/>
                    <a:p>
                      <a:r>
                        <a:rPr lang="en-US" sz="2800" dirty="0"/>
                        <a:t>Change of stress</a:t>
                      </a:r>
                      <a:endParaRPr lang="uk-UA" sz="2800" dirty="0"/>
                    </a:p>
                  </a:txBody>
                  <a:tcPr/>
                </a:tc>
                <a:extLst>
                  <a:ext uri="{0D108BD9-81ED-4DB2-BD59-A6C34878D82A}">
                    <a16:rowId xmlns:a16="http://schemas.microsoft.com/office/drawing/2014/main" val="967016291"/>
                  </a:ext>
                </a:extLst>
              </a:tr>
            </a:tbl>
          </a:graphicData>
        </a:graphic>
      </p:graphicFrame>
    </p:spTree>
    <p:extLst>
      <p:ext uri="{BB962C8B-B14F-4D97-AF65-F5344CB8AC3E}">
        <p14:creationId xmlns:p14="http://schemas.microsoft.com/office/powerpoint/2010/main" val="2082142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Outline </a:t>
            </a:r>
            <a:endParaRPr lang="ru-RU" dirty="0"/>
          </a:p>
        </p:txBody>
      </p:sp>
      <p:sp>
        <p:nvSpPr>
          <p:cNvPr id="3" name="Объект 2"/>
          <p:cNvSpPr>
            <a:spLocks noGrp="1"/>
          </p:cNvSpPr>
          <p:nvPr>
            <p:ph idx="1"/>
          </p:nvPr>
        </p:nvSpPr>
        <p:spPr/>
        <p:txBody>
          <a:bodyPr/>
          <a:lstStyle/>
          <a:p>
            <a:pPr lvl="0"/>
            <a:r>
              <a:rPr lang="en-US" dirty="0"/>
              <a:t>Lexicology as a branch of linguistics, its branches and basic units</a:t>
            </a:r>
            <a:endParaRPr lang="ru-RU" dirty="0"/>
          </a:p>
          <a:p>
            <a:pPr lvl="0"/>
            <a:r>
              <a:rPr lang="en-US" dirty="0"/>
              <a:t>The morphological structure of a word. Types of morphemes</a:t>
            </a:r>
            <a:endParaRPr lang="ru-RU" dirty="0"/>
          </a:p>
          <a:p>
            <a:pPr lvl="0"/>
            <a:r>
              <a:rPr lang="en-US" dirty="0"/>
              <a:t>Types of word-building</a:t>
            </a:r>
            <a:endParaRPr lang="ru-RU" dirty="0"/>
          </a:p>
          <a:p>
            <a:pPr lvl="0"/>
            <a:r>
              <a:rPr lang="en-US" dirty="0"/>
              <a:t>The Etymological Diversity of the English Vocabulary</a:t>
            </a:r>
            <a:endParaRPr lang="ru-RU" dirty="0"/>
          </a:p>
          <a:p>
            <a:pPr lvl="0"/>
            <a:r>
              <a:rPr lang="en-US" dirty="0"/>
              <a:t>Classification of Borrowings According to Degree of Assimilation</a:t>
            </a:r>
            <a:endParaRPr lang="ru-RU" dirty="0"/>
          </a:p>
          <a:p>
            <a:pPr lvl="0"/>
            <a:r>
              <a:rPr lang="en-US" dirty="0"/>
              <a:t>Foreign elements in Modern English</a:t>
            </a:r>
            <a:endParaRPr lang="ru-RU" dirty="0"/>
          </a:p>
          <a:p>
            <a:endParaRPr lang="ru-RU" dirty="0"/>
          </a:p>
        </p:txBody>
      </p:sp>
    </p:spTree>
    <p:extLst>
      <p:ext uri="{BB962C8B-B14F-4D97-AF65-F5344CB8AC3E}">
        <p14:creationId xmlns:p14="http://schemas.microsoft.com/office/powerpoint/2010/main" val="2646393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8E49AB-FAE2-422C-92EB-0A26433350A4}"/>
              </a:ext>
            </a:extLst>
          </p:cNvPr>
          <p:cNvSpPr>
            <a:spLocks noGrp="1"/>
          </p:cNvSpPr>
          <p:nvPr>
            <p:ph type="title"/>
          </p:nvPr>
        </p:nvSpPr>
        <p:spPr/>
        <p:txBody>
          <a:bodyPr>
            <a:normAutofit/>
          </a:bodyPr>
          <a:lstStyle/>
          <a:p>
            <a:r>
              <a:rPr lang="en-US" b="0" i="0" u="none" strike="noStrike" baseline="0" dirty="0">
                <a:latin typeface="AdonisC"/>
              </a:rPr>
              <a:t>Affixation. </a:t>
            </a:r>
            <a:r>
              <a:rPr lang="en-US" dirty="0">
                <a:latin typeface="AdonisC"/>
              </a:rPr>
              <a:t>C</a:t>
            </a:r>
            <a:r>
              <a:rPr lang="en-US" b="0" i="0" u="none" strike="noStrike" baseline="0" dirty="0">
                <a:latin typeface="AdonisC"/>
              </a:rPr>
              <a:t>lassifications of affixes</a:t>
            </a:r>
            <a:endParaRPr lang="uk-UA" sz="8800" dirty="0"/>
          </a:p>
        </p:txBody>
      </p:sp>
      <p:sp>
        <p:nvSpPr>
          <p:cNvPr id="3" name="Місце для вмісту 2">
            <a:extLst>
              <a:ext uri="{FF2B5EF4-FFF2-40B4-BE49-F238E27FC236}">
                <a16:creationId xmlns:a16="http://schemas.microsoft.com/office/drawing/2014/main" id="{B2184AE0-6C7C-4247-8C4A-A39C27C032F9}"/>
              </a:ext>
            </a:extLst>
          </p:cNvPr>
          <p:cNvSpPr>
            <a:spLocks noGrp="1"/>
          </p:cNvSpPr>
          <p:nvPr>
            <p:ph idx="1"/>
          </p:nvPr>
        </p:nvSpPr>
        <p:spPr>
          <a:xfrm>
            <a:off x="838200" y="1825625"/>
            <a:ext cx="10515600" cy="4667250"/>
          </a:xfrm>
        </p:spPr>
        <p:txBody>
          <a:bodyPr>
            <a:normAutofit fontScale="92500" lnSpcReduction="10000"/>
          </a:bodyPr>
          <a:lstStyle/>
          <a:p>
            <a:r>
              <a:rPr lang="en-US" sz="3000" b="0" i="1" u="sng" strike="noStrike" baseline="0" dirty="0">
                <a:latin typeface="AdonisC"/>
              </a:rPr>
              <a:t>prefixation</a:t>
            </a:r>
            <a:r>
              <a:rPr lang="en-US" sz="3000" b="0" i="0" u="none" strike="noStrike" baseline="0" dirty="0">
                <a:latin typeface="AdonisC"/>
              </a:rPr>
              <a:t>                            </a:t>
            </a:r>
            <a:r>
              <a:rPr lang="en-US" sz="3000" i="1" u="sng" dirty="0">
                <a:latin typeface="AdonisC"/>
              </a:rPr>
              <a:t>s</a:t>
            </a:r>
            <a:r>
              <a:rPr lang="en-US" sz="3000" b="0" i="1" u="sng" strike="noStrike" baseline="0" dirty="0">
                <a:latin typeface="AdonisC"/>
              </a:rPr>
              <a:t>uffixation</a:t>
            </a:r>
            <a:r>
              <a:rPr lang="en-US" sz="3000" dirty="0">
                <a:latin typeface="AdonisC"/>
              </a:rPr>
              <a:t> (more productive)</a:t>
            </a:r>
          </a:p>
          <a:p>
            <a:r>
              <a:rPr lang="en-US" sz="3000" dirty="0">
                <a:latin typeface="AdonisC"/>
              </a:rPr>
              <a:t>C</a:t>
            </a:r>
            <a:r>
              <a:rPr lang="en-US" sz="3000" b="0" i="0" u="none" strike="noStrike" baseline="0" dirty="0">
                <a:latin typeface="AdonisC"/>
              </a:rPr>
              <a:t>lassifications of affixes:</a:t>
            </a:r>
          </a:p>
          <a:p>
            <a:pPr marL="0" indent="0" algn="l">
              <a:buNone/>
            </a:pPr>
            <a:r>
              <a:rPr lang="en-US" sz="3000" b="0" i="0" u="none" strike="noStrike" baseline="0" dirty="0">
                <a:latin typeface="AdonisC"/>
              </a:rPr>
              <a:t>1</a:t>
            </a:r>
            <a:r>
              <a:rPr lang="en-US" sz="3000" b="0" i="0" u="sng" strike="noStrike" baseline="0" dirty="0">
                <a:latin typeface="AdonisC"/>
              </a:rPr>
              <a:t>. Part-of-speech classification</a:t>
            </a:r>
            <a:r>
              <a:rPr lang="en-US" sz="3000" b="0" i="0" u="none" strike="noStrike" baseline="0" dirty="0">
                <a:latin typeface="AdonisC"/>
              </a:rPr>
              <a:t>:</a:t>
            </a:r>
          </a:p>
          <a:p>
            <a:pPr marL="0" indent="0" algn="l">
              <a:buNone/>
            </a:pPr>
            <a:r>
              <a:rPr lang="en-US" sz="3000" b="0" i="0" u="none" strike="noStrike" baseline="0" dirty="0">
                <a:latin typeface="AdonisC"/>
              </a:rPr>
              <a:t>a) noun-forming affixes (</a:t>
            </a:r>
            <a:r>
              <a:rPr lang="en-US" sz="3000" b="0" i="0" u="none" strike="noStrike" baseline="0" dirty="0" err="1">
                <a:latin typeface="AdonisC"/>
              </a:rPr>
              <a:t>criticiser</a:t>
            </a:r>
            <a:r>
              <a:rPr lang="en-US" sz="3000" b="0" i="0" u="none" strike="noStrike" baseline="0" dirty="0">
                <a:latin typeface="AdonisC"/>
              </a:rPr>
              <a:t>, ageism),</a:t>
            </a:r>
          </a:p>
          <a:p>
            <a:pPr marL="0" indent="0" algn="l">
              <a:buNone/>
            </a:pPr>
            <a:r>
              <a:rPr lang="en-US" sz="3000" b="0" i="0" u="none" strike="noStrike" baseline="0" dirty="0">
                <a:latin typeface="AdonisC"/>
              </a:rPr>
              <a:t>b) adjective-forming affixes (read</a:t>
            </a:r>
            <a:r>
              <a:rPr lang="en-US" sz="3000" b="0" i="1" u="none" strike="noStrike" baseline="0" dirty="0">
                <a:latin typeface="AdonisC,Italic"/>
              </a:rPr>
              <a:t>able</a:t>
            </a:r>
            <a:r>
              <a:rPr lang="en-US" sz="3000" b="0" i="0" u="none" strike="noStrike" baseline="0" dirty="0">
                <a:latin typeface="AdonisC"/>
              </a:rPr>
              <a:t>, joy</a:t>
            </a:r>
            <a:r>
              <a:rPr lang="en-US" sz="3000" b="0" i="1" u="none" strike="noStrike" baseline="0" dirty="0">
                <a:latin typeface="AdonisC,Italic"/>
              </a:rPr>
              <a:t>ful</a:t>
            </a:r>
            <a:r>
              <a:rPr lang="en-US" sz="3000" b="0" i="0" u="none" strike="noStrike" baseline="0" dirty="0">
                <a:latin typeface="AdonisC"/>
              </a:rPr>
              <a:t>, luc</a:t>
            </a:r>
            <a:r>
              <a:rPr lang="en-US" sz="3000" b="0" i="1" u="none" strike="noStrike" baseline="0" dirty="0">
                <a:latin typeface="AdonisC,Italic"/>
              </a:rPr>
              <a:t>ky</a:t>
            </a:r>
            <a:r>
              <a:rPr lang="en-US" sz="3000" b="0" i="0" u="none" strike="noStrike" baseline="0" dirty="0">
                <a:latin typeface="AdonisC"/>
              </a:rPr>
              <a:t>, breath</a:t>
            </a:r>
            <a:r>
              <a:rPr lang="en-US" sz="3000" b="0" i="1" u="none" strike="noStrike" baseline="0" dirty="0">
                <a:latin typeface="AdonisC,Italic"/>
              </a:rPr>
              <a:t>less</a:t>
            </a:r>
            <a:r>
              <a:rPr lang="en-US" sz="3000" b="0" i="0" u="none" strike="noStrike" baseline="0" dirty="0">
                <a:latin typeface="AdonisC"/>
              </a:rPr>
              <a:t>,</a:t>
            </a:r>
          </a:p>
          <a:p>
            <a:pPr marL="0" indent="0" algn="l">
              <a:buNone/>
            </a:pPr>
            <a:r>
              <a:rPr lang="en-US" sz="3000" b="0" i="0" u="none" strike="noStrike" baseline="0" dirty="0">
                <a:latin typeface="AdonisC"/>
              </a:rPr>
              <a:t>prestigi</a:t>
            </a:r>
            <a:r>
              <a:rPr lang="en-US" sz="3000" b="0" i="1" u="none" strike="noStrike" baseline="0" dirty="0">
                <a:latin typeface="AdonisC,Italic"/>
              </a:rPr>
              <a:t>ous</a:t>
            </a:r>
            <a:r>
              <a:rPr lang="en-US" sz="3000" b="0" i="0" u="none" strike="noStrike" baseline="0" dirty="0">
                <a:latin typeface="AdonisC"/>
              </a:rPr>
              <a:t>),</a:t>
            </a:r>
          </a:p>
          <a:p>
            <a:pPr marL="0" indent="0" algn="l">
              <a:buNone/>
            </a:pPr>
            <a:r>
              <a:rPr lang="en-US" sz="3000" b="0" i="0" u="none" strike="noStrike" baseline="0" dirty="0">
                <a:latin typeface="AdonisC"/>
              </a:rPr>
              <a:t>c) verb-forming affixes (</a:t>
            </a:r>
            <a:r>
              <a:rPr lang="en-US" sz="3000" b="0" i="0" u="none" strike="noStrike" baseline="0" dirty="0" err="1">
                <a:latin typeface="AdonisC"/>
              </a:rPr>
              <a:t>econom</a:t>
            </a:r>
            <a:r>
              <a:rPr lang="en-US" sz="3000" b="0" i="1" u="none" strike="noStrike" baseline="0" dirty="0" err="1">
                <a:latin typeface="AdonisC,Italic"/>
              </a:rPr>
              <a:t>ise</a:t>
            </a:r>
            <a:r>
              <a:rPr lang="en-US" sz="3000" b="0" i="0" u="none" strike="noStrike" baseline="0" dirty="0">
                <a:latin typeface="AdonisC"/>
              </a:rPr>
              <a:t>, beauti</a:t>
            </a:r>
            <a:r>
              <a:rPr lang="en-US" sz="3000" b="0" i="1" u="none" strike="noStrike" baseline="0" dirty="0">
                <a:latin typeface="AdonisC,Italic"/>
              </a:rPr>
              <a:t>fy</a:t>
            </a:r>
            <a:r>
              <a:rPr lang="en-US" sz="3000" b="0" i="0" u="none" strike="noStrike" baseline="0" dirty="0">
                <a:latin typeface="AdonisC"/>
              </a:rPr>
              <a:t>, sweet</a:t>
            </a:r>
            <a:r>
              <a:rPr lang="en-US" sz="3000" b="0" i="1" u="none" strike="noStrike" baseline="0" dirty="0">
                <a:latin typeface="AdonisC,Italic"/>
              </a:rPr>
              <a:t>en</a:t>
            </a:r>
            <a:r>
              <a:rPr lang="en-US" sz="3000" b="0" i="0" u="none" strike="noStrike" baseline="0" dirty="0">
                <a:latin typeface="AdonisC"/>
              </a:rPr>
              <a:t>, </a:t>
            </a:r>
            <a:r>
              <a:rPr lang="en-US" sz="3000" b="0" i="1" u="none" strike="noStrike" baseline="0" dirty="0">
                <a:latin typeface="AdonisC,Italic"/>
              </a:rPr>
              <a:t>en</a:t>
            </a:r>
            <a:r>
              <a:rPr lang="en-US" sz="3000" b="0" i="0" u="none" strike="noStrike" baseline="0" dirty="0">
                <a:latin typeface="AdonisC"/>
              </a:rPr>
              <a:t>act,</a:t>
            </a:r>
          </a:p>
          <a:p>
            <a:pPr marL="0" indent="0" algn="l">
              <a:buNone/>
            </a:pPr>
            <a:r>
              <a:rPr lang="en-US" sz="3000" b="0" i="1" u="none" strike="noStrike" baseline="0" dirty="0">
                <a:latin typeface="AdonisC,Italic"/>
              </a:rPr>
              <a:t>be</a:t>
            </a:r>
            <a:r>
              <a:rPr lang="en-US" sz="3000" b="0" i="0" u="none" strike="noStrike" baseline="0" dirty="0">
                <a:latin typeface="AdonisC"/>
              </a:rPr>
              <a:t>friend),</a:t>
            </a:r>
          </a:p>
          <a:p>
            <a:pPr marL="0" indent="0" algn="l">
              <a:buNone/>
            </a:pPr>
            <a:r>
              <a:rPr lang="en-US" sz="3000" b="0" i="0" u="none" strike="noStrike" baseline="0" dirty="0">
                <a:latin typeface="AdonisC"/>
              </a:rPr>
              <a:t>d) adverb-forming affixes (frank</a:t>
            </a:r>
            <a:r>
              <a:rPr lang="en-US" sz="3000" b="0" i="1" u="none" strike="noStrike" baseline="0" dirty="0">
                <a:latin typeface="AdonisC,Italic"/>
              </a:rPr>
              <a:t>ly</a:t>
            </a:r>
            <a:r>
              <a:rPr lang="en-US" sz="3000" b="0" i="0" u="none" strike="noStrike" baseline="0" dirty="0">
                <a:latin typeface="AdonisC"/>
              </a:rPr>
              <a:t>, home</a:t>
            </a:r>
            <a:r>
              <a:rPr lang="en-US" sz="3000" b="0" i="1" u="none" strike="noStrike" baseline="0" dirty="0">
                <a:latin typeface="AdonisC,Italic"/>
              </a:rPr>
              <a:t>ward</a:t>
            </a:r>
            <a:r>
              <a:rPr lang="en-US" sz="3000" b="0" i="0" u="none" strike="noStrike" baseline="0" dirty="0">
                <a:latin typeface="AdonisC"/>
              </a:rPr>
              <a:t>, clock</a:t>
            </a:r>
            <a:r>
              <a:rPr lang="en-US" sz="3000" b="0" i="1" u="none" strike="noStrike" baseline="0" dirty="0">
                <a:latin typeface="AdonisC,Italic"/>
              </a:rPr>
              <a:t>wise</a:t>
            </a:r>
            <a:r>
              <a:rPr lang="en-US" sz="3000" b="0" i="0" u="none" strike="noStrike" baseline="0" dirty="0">
                <a:latin typeface="AdonisC"/>
              </a:rPr>
              <a:t>),</a:t>
            </a:r>
          </a:p>
          <a:p>
            <a:pPr marL="0" indent="0" algn="l">
              <a:buNone/>
            </a:pPr>
            <a:r>
              <a:rPr lang="en-US" sz="3000" b="0" i="0" u="none" strike="noStrike" baseline="0" dirty="0">
                <a:latin typeface="AdonisC"/>
              </a:rPr>
              <a:t>e) numeral-forming affixes (fif</a:t>
            </a:r>
            <a:r>
              <a:rPr lang="en-US" sz="3000" b="0" i="1" u="none" strike="noStrike" baseline="0" dirty="0">
                <a:latin typeface="AdonisC,Italic"/>
              </a:rPr>
              <a:t>teen</a:t>
            </a:r>
            <a:r>
              <a:rPr lang="en-US" sz="3000" b="0" i="0" u="none" strike="noStrike" baseline="0" dirty="0">
                <a:latin typeface="AdonisC"/>
              </a:rPr>
              <a:t>, six</a:t>
            </a:r>
            <a:r>
              <a:rPr lang="en-US" sz="3000" b="0" i="1" u="none" strike="noStrike" baseline="0" dirty="0">
                <a:latin typeface="AdonisC,Italic"/>
              </a:rPr>
              <a:t>ty</a:t>
            </a:r>
            <a:r>
              <a:rPr lang="en-US" sz="3000" b="0" i="0" u="none" strike="noStrike" baseline="0" dirty="0">
                <a:latin typeface="AdonisC"/>
              </a:rPr>
              <a:t>, seven</a:t>
            </a:r>
            <a:r>
              <a:rPr lang="en-US" sz="3000" b="0" i="1" u="none" strike="noStrike" baseline="0" dirty="0">
                <a:latin typeface="AdonisC,Italic"/>
              </a:rPr>
              <a:t>th</a:t>
            </a:r>
            <a:r>
              <a:rPr lang="en-US" sz="3000" b="0" i="0" u="none" strike="noStrike" baseline="0" dirty="0">
                <a:latin typeface="AdonisC"/>
              </a:rPr>
              <a:t>).</a:t>
            </a:r>
            <a:endParaRPr lang="uk-UA" dirty="0"/>
          </a:p>
        </p:txBody>
      </p:sp>
    </p:spTree>
    <p:extLst>
      <p:ext uri="{BB962C8B-B14F-4D97-AF65-F5344CB8AC3E}">
        <p14:creationId xmlns:p14="http://schemas.microsoft.com/office/powerpoint/2010/main" val="2863461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5B7DBF-7665-47DE-9E05-E8E961815B58}"/>
              </a:ext>
            </a:extLst>
          </p:cNvPr>
          <p:cNvSpPr>
            <a:spLocks noGrp="1"/>
          </p:cNvSpPr>
          <p:nvPr>
            <p:ph type="title"/>
          </p:nvPr>
        </p:nvSpPr>
        <p:spPr/>
        <p:txBody>
          <a:bodyPr/>
          <a:lstStyle/>
          <a:p>
            <a:r>
              <a:rPr lang="en-US" sz="4400" dirty="0">
                <a:latin typeface="AdonisC"/>
              </a:rPr>
              <a:t>C</a:t>
            </a:r>
            <a:r>
              <a:rPr lang="en-US" sz="4400" b="0" i="0" u="none" strike="noStrike" baseline="0" dirty="0">
                <a:latin typeface="AdonisC"/>
              </a:rPr>
              <a:t>lassifications of affixes</a:t>
            </a:r>
            <a:endParaRPr lang="uk-UA" dirty="0"/>
          </a:p>
        </p:txBody>
      </p:sp>
      <p:sp>
        <p:nvSpPr>
          <p:cNvPr id="3" name="Місце для вмісту 2">
            <a:extLst>
              <a:ext uri="{FF2B5EF4-FFF2-40B4-BE49-F238E27FC236}">
                <a16:creationId xmlns:a16="http://schemas.microsoft.com/office/drawing/2014/main" id="{89F82565-B6FA-44EA-99F1-B427C7E98762}"/>
              </a:ext>
            </a:extLst>
          </p:cNvPr>
          <p:cNvSpPr>
            <a:spLocks noGrp="1"/>
          </p:cNvSpPr>
          <p:nvPr>
            <p:ph idx="1"/>
          </p:nvPr>
        </p:nvSpPr>
        <p:spPr/>
        <p:txBody>
          <a:bodyPr>
            <a:normAutofit fontScale="92500" lnSpcReduction="10000"/>
          </a:bodyPr>
          <a:lstStyle/>
          <a:p>
            <a:pPr marL="0" indent="0" algn="l">
              <a:buNone/>
            </a:pPr>
            <a:r>
              <a:rPr lang="en-US" sz="1800" b="0" i="0" u="none" strike="noStrike" baseline="0" dirty="0">
                <a:latin typeface="AdonisC"/>
              </a:rPr>
              <a:t>2</a:t>
            </a:r>
            <a:r>
              <a:rPr lang="en-US" sz="3200" b="0" i="0" u="none" strike="noStrike" baseline="0" dirty="0">
                <a:latin typeface="AdonisC"/>
              </a:rPr>
              <a:t>. Semantic classification. </a:t>
            </a:r>
          </a:p>
          <a:p>
            <a:pPr marL="0" indent="0" algn="l">
              <a:buNone/>
            </a:pPr>
            <a:r>
              <a:rPr lang="en-US" sz="3200" dirty="0">
                <a:latin typeface="AdonisC"/>
              </a:rPr>
              <a:t>           </a:t>
            </a:r>
            <a:r>
              <a:rPr lang="en-US" sz="3200" b="0" i="0" u="none" strike="noStrike" baseline="0" dirty="0">
                <a:latin typeface="AdonisC"/>
              </a:rPr>
              <a:t>Affixes changing the lexical meaning of the stem can be subdivided into groups:</a:t>
            </a:r>
          </a:p>
          <a:p>
            <a:pPr marL="0" indent="0" algn="l">
              <a:buNone/>
            </a:pPr>
            <a:r>
              <a:rPr lang="en-US" sz="3200" b="0" i="0" u="sng" strike="noStrike" baseline="0" dirty="0">
                <a:latin typeface="AdonisC"/>
              </a:rPr>
              <a:t>Noun-forming suffixes can denote</a:t>
            </a:r>
            <a:r>
              <a:rPr lang="en-US" sz="3200" b="0" i="0" u="none" strike="noStrike" baseline="0" dirty="0">
                <a:latin typeface="AdonisC"/>
              </a:rPr>
              <a:t>:</a:t>
            </a:r>
          </a:p>
          <a:p>
            <a:pPr marL="0" indent="0" algn="l">
              <a:buNone/>
            </a:pPr>
            <a:r>
              <a:rPr lang="en-US" sz="3200" b="0" i="0" u="none" strike="noStrike" baseline="0" dirty="0">
                <a:latin typeface="AdonisC"/>
              </a:rPr>
              <a:t>a) the agent of the action (speaker, student, activist),</a:t>
            </a:r>
          </a:p>
          <a:p>
            <a:pPr marL="0" indent="0" algn="l">
              <a:buNone/>
            </a:pPr>
            <a:r>
              <a:rPr lang="en-US" sz="3200" b="0" i="0" u="none" strike="noStrike" baseline="0" dirty="0">
                <a:latin typeface="AdonisC"/>
              </a:rPr>
              <a:t>b) nationality (Belgian, </a:t>
            </a:r>
            <a:r>
              <a:rPr lang="en-US" sz="3200" b="0" i="0" u="none" strike="noStrike" baseline="0" dirty="0" err="1">
                <a:latin typeface="AdonisC"/>
              </a:rPr>
              <a:t>Chenese</a:t>
            </a:r>
            <a:r>
              <a:rPr lang="en-US" sz="3200" b="0" i="0" u="none" strike="noStrike" baseline="0" dirty="0">
                <a:latin typeface="AdonisC"/>
              </a:rPr>
              <a:t>, English, Ukrainian),</a:t>
            </a:r>
          </a:p>
          <a:p>
            <a:pPr marL="0" indent="0" algn="l">
              <a:buNone/>
            </a:pPr>
            <a:r>
              <a:rPr lang="en-US" sz="3200" b="0" i="0" u="none" strike="noStrike" baseline="0" dirty="0">
                <a:latin typeface="AdonisC"/>
              </a:rPr>
              <a:t>c) collectivity (kingdom, peasantry, </a:t>
            </a:r>
            <a:r>
              <a:rPr lang="en-US" sz="3200" b="0" i="0" u="none" strike="noStrike" baseline="0" dirty="0" smtClean="0">
                <a:latin typeface="AdonisC"/>
              </a:rPr>
              <a:t>readership),</a:t>
            </a:r>
            <a:endParaRPr lang="en-US" sz="3200" b="0" i="0" u="none" strike="noStrike" baseline="0" dirty="0">
              <a:latin typeface="AdonisC"/>
            </a:endParaRPr>
          </a:p>
          <a:p>
            <a:pPr marL="0" indent="0" algn="l">
              <a:buNone/>
            </a:pPr>
            <a:r>
              <a:rPr lang="en-US" sz="3200" b="0" i="0" u="none" strike="noStrike" baseline="0" dirty="0">
                <a:latin typeface="AdonisC"/>
              </a:rPr>
              <a:t>d) diminutiveness (girlie, booklet, gooseling, kitchenette),</a:t>
            </a:r>
          </a:p>
          <a:p>
            <a:pPr marL="0" indent="0" algn="l">
              <a:buNone/>
            </a:pPr>
            <a:r>
              <a:rPr lang="en-US" sz="3200" b="0" i="0" u="none" strike="noStrike" baseline="0" dirty="0">
                <a:latin typeface="AdonisC"/>
              </a:rPr>
              <a:t>e) quality (hopelessness, creativity).</a:t>
            </a:r>
            <a:endParaRPr lang="uk-UA" sz="4400" dirty="0"/>
          </a:p>
        </p:txBody>
      </p:sp>
    </p:spTree>
    <p:extLst>
      <p:ext uri="{BB962C8B-B14F-4D97-AF65-F5344CB8AC3E}">
        <p14:creationId xmlns:p14="http://schemas.microsoft.com/office/powerpoint/2010/main" val="12458346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5E0FAB1-BB40-49B7-A6D0-E29FE1F27792}"/>
              </a:ext>
            </a:extLst>
          </p:cNvPr>
          <p:cNvSpPr>
            <a:spLocks noGrp="1"/>
          </p:cNvSpPr>
          <p:nvPr>
            <p:ph type="title"/>
          </p:nvPr>
        </p:nvSpPr>
        <p:spPr/>
        <p:txBody>
          <a:bodyPr/>
          <a:lstStyle/>
          <a:p>
            <a:r>
              <a:rPr lang="en-US" sz="4400" dirty="0">
                <a:latin typeface="AdonisC"/>
              </a:rPr>
              <a:t>C</a:t>
            </a:r>
            <a:r>
              <a:rPr lang="en-US" sz="4400" b="0" i="0" u="none" strike="noStrike" baseline="0" dirty="0">
                <a:latin typeface="AdonisC"/>
              </a:rPr>
              <a:t>lassifications of affixes</a:t>
            </a:r>
            <a:endParaRPr lang="uk-UA" dirty="0"/>
          </a:p>
        </p:txBody>
      </p:sp>
      <p:sp>
        <p:nvSpPr>
          <p:cNvPr id="3" name="Місце для вмісту 2">
            <a:extLst>
              <a:ext uri="{FF2B5EF4-FFF2-40B4-BE49-F238E27FC236}">
                <a16:creationId xmlns:a16="http://schemas.microsoft.com/office/drawing/2014/main" id="{7D3E6B1C-888E-4AED-BD24-F16482283B9A}"/>
              </a:ext>
            </a:extLst>
          </p:cNvPr>
          <p:cNvSpPr>
            <a:spLocks noGrp="1"/>
          </p:cNvSpPr>
          <p:nvPr>
            <p:ph idx="1"/>
          </p:nvPr>
        </p:nvSpPr>
        <p:spPr>
          <a:xfrm>
            <a:off x="838200" y="1563624"/>
            <a:ext cx="10515600" cy="4613339"/>
          </a:xfrm>
        </p:spPr>
        <p:txBody>
          <a:bodyPr>
            <a:normAutofit lnSpcReduction="10000"/>
          </a:bodyPr>
          <a:lstStyle/>
          <a:p>
            <a:pPr marL="0" indent="0" algn="l">
              <a:buNone/>
            </a:pPr>
            <a:r>
              <a:rPr lang="en-US" sz="1800" b="0" i="0" u="sng" strike="noStrike" baseline="0" dirty="0">
                <a:latin typeface="AdonisC"/>
              </a:rPr>
              <a:t>       </a:t>
            </a:r>
            <a:r>
              <a:rPr lang="en-US" b="0" i="0" u="sng" strike="noStrike" baseline="0" dirty="0">
                <a:latin typeface="AdonisC"/>
              </a:rPr>
              <a:t>Adjective-forming suffixes denote</a:t>
            </a:r>
            <a:r>
              <a:rPr lang="en-US" b="0" i="0" u="none" strike="noStrike" baseline="0" dirty="0">
                <a:latin typeface="AdonisC"/>
              </a:rPr>
              <a:t>:</a:t>
            </a:r>
          </a:p>
          <a:p>
            <a:pPr marL="0" indent="0" algn="l">
              <a:buNone/>
            </a:pPr>
            <a:r>
              <a:rPr lang="en-US" b="0" i="0" u="none" strike="noStrike" baseline="0" dirty="0">
                <a:latin typeface="AdonisC"/>
              </a:rPr>
              <a:t>a) capacity, fitness or worthiness to be acted upon, able to, liable</a:t>
            </a:r>
          </a:p>
          <a:p>
            <a:pPr marL="0" indent="0" algn="l">
              <a:buNone/>
            </a:pPr>
            <a:r>
              <a:rPr lang="en-US" b="0" i="0" u="none" strike="noStrike" baseline="0" dirty="0">
                <a:latin typeface="AdonisC"/>
              </a:rPr>
              <a:t>to: -able, -</a:t>
            </a:r>
            <a:r>
              <a:rPr lang="en-US" b="0" i="0" u="none" strike="noStrike" baseline="0" dirty="0" err="1">
                <a:latin typeface="AdonisC"/>
              </a:rPr>
              <a:t>ible</a:t>
            </a:r>
            <a:r>
              <a:rPr lang="en-US" b="0" i="0" u="none" strike="noStrike" baseline="0" dirty="0" smtClean="0">
                <a:latin typeface="AdonisC"/>
              </a:rPr>
              <a:t>, - capable,</a:t>
            </a:r>
            <a:r>
              <a:rPr lang="en-US" b="0" i="0" u="none" strike="noStrike" dirty="0" smtClean="0">
                <a:latin typeface="AdonisC"/>
              </a:rPr>
              <a:t> readable, eligible </a:t>
            </a:r>
            <a:endParaRPr lang="en-US" b="0" i="0" u="none" strike="noStrike" baseline="0" dirty="0">
              <a:latin typeface="AdonisC"/>
            </a:endParaRPr>
          </a:p>
          <a:p>
            <a:pPr marL="0" indent="0" algn="l">
              <a:buNone/>
            </a:pPr>
            <a:r>
              <a:rPr lang="en-US" b="0" i="0" u="none" strike="noStrike" baseline="0" dirty="0">
                <a:latin typeface="AdonisC"/>
              </a:rPr>
              <a:t>b) a certain degree of some quality: -</a:t>
            </a:r>
            <a:r>
              <a:rPr lang="en-US" b="0" i="0" u="none" strike="noStrike" baseline="0" dirty="0" err="1">
                <a:latin typeface="AdonisC"/>
              </a:rPr>
              <a:t>ish</a:t>
            </a:r>
            <a:r>
              <a:rPr lang="en-US" b="0" i="0" u="none" strike="noStrike" baseline="0" dirty="0" smtClean="0">
                <a:latin typeface="AdonisC"/>
              </a:rPr>
              <a:t>, grayish, </a:t>
            </a:r>
            <a:r>
              <a:rPr lang="en-US" b="0" i="0" u="none" strike="noStrike" baseline="0" dirty="0" err="1" smtClean="0">
                <a:latin typeface="AdonisC"/>
              </a:rPr>
              <a:t>redish</a:t>
            </a:r>
            <a:endParaRPr lang="en-US" b="0" i="0" u="none" strike="noStrike" baseline="0" dirty="0">
              <a:latin typeface="AdonisC"/>
            </a:endParaRPr>
          </a:p>
          <a:p>
            <a:pPr marL="0" indent="0" algn="l">
              <a:buNone/>
            </a:pPr>
            <a:r>
              <a:rPr lang="en-US" b="0" i="0" u="none" strike="noStrike" baseline="0" dirty="0">
                <a:latin typeface="AdonisC"/>
              </a:rPr>
              <a:t>c) the presence of quality: - </a:t>
            </a:r>
            <a:r>
              <a:rPr lang="en-US" b="0" i="0" u="none" strike="noStrike" baseline="0" dirty="0" err="1">
                <a:latin typeface="AdonisC"/>
              </a:rPr>
              <a:t>ful</a:t>
            </a:r>
            <a:r>
              <a:rPr lang="en-US" b="0" i="0" u="none" strike="noStrike" baseline="0" dirty="0">
                <a:latin typeface="AdonisC"/>
              </a:rPr>
              <a:t>, -</a:t>
            </a:r>
            <a:r>
              <a:rPr lang="en-US" b="0" i="0" u="none" strike="noStrike" baseline="0" dirty="0" err="1">
                <a:latin typeface="AdonisC"/>
              </a:rPr>
              <a:t>ous</a:t>
            </a:r>
            <a:r>
              <a:rPr lang="en-US" b="0" i="0" u="none" strike="noStrike" baseline="0" dirty="0" smtClean="0">
                <a:latin typeface="AdonisC"/>
              </a:rPr>
              <a:t>, beautiful, marvelous </a:t>
            </a:r>
            <a:endParaRPr lang="en-US" b="0" i="0" u="none" strike="noStrike" baseline="0" dirty="0">
              <a:latin typeface="AdonisC"/>
            </a:endParaRPr>
          </a:p>
          <a:p>
            <a:pPr marL="0" indent="0" algn="l">
              <a:buNone/>
            </a:pPr>
            <a:r>
              <a:rPr lang="en-US" b="0" i="0" u="none" strike="noStrike" baseline="0" dirty="0">
                <a:latin typeface="AdonisC"/>
              </a:rPr>
              <a:t>d) the absence of quality: -</a:t>
            </a:r>
            <a:r>
              <a:rPr lang="en-US" b="0" i="0" u="none" strike="noStrike" baseline="0" dirty="0" smtClean="0">
                <a:latin typeface="AdonisC"/>
              </a:rPr>
              <a:t>less</a:t>
            </a:r>
            <a:r>
              <a:rPr lang="en-US" b="0" i="0" u="none" strike="noStrike" dirty="0" smtClean="0">
                <a:latin typeface="AdonisC"/>
              </a:rPr>
              <a:t> fearless</a:t>
            </a:r>
            <a:endParaRPr lang="en-US" b="0" i="0" u="none" strike="noStrike" baseline="0" dirty="0">
              <a:latin typeface="AdonisC"/>
            </a:endParaRPr>
          </a:p>
          <a:p>
            <a:pPr marL="0" indent="0" algn="l">
              <a:buNone/>
            </a:pPr>
            <a:r>
              <a:rPr lang="en-US" b="0" i="0" u="sng" strike="noStrike" baseline="0" dirty="0">
                <a:latin typeface="AdonisC"/>
              </a:rPr>
              <a:t>        Adverb-forming suffixes denote:</a:t>
            </a:r>
          </a:p>
          <a:p>
            <a:pPr marL="0" indent="0" algn="l">
              <a:buNone/>
            </a:pPr>
            <a:r>
              <a:rPr lang="en-US" b="0" i="0" u="none" strike="noStrike" baseline="0" dirty="0">
                <a:latin typeface="AdonisC"/>
              </a:rPr>
              <a:t>a) the manner of action: -</a:t>
            </a:r>
            <a:r>
              <a:rPr lang="en-US" b="0" i="0" u="none" strike="noStrike" baseline="0" dirty="0" err="1">
                <a:latin typeface="AdonisC"/>
              </a:rPr>
              <a:t>ly</a:t>
            </a:r>
            <a:r>
              <a:rPr lang="en-US" b="0" i="0" u="none" strike="noStrike" baseline="0" dirty="0" smtClean="0">
                <a:latin typeface="AdonisC"/>
              </a:rPr>
              <a:t>, quickly</a:t>
            </a:r>
            <a:endParaRPr lang="en-US" b="0" i="0" u="none" strike="noStrike" baseline="0" dirty="0">
              <a:latin typeface="AdonisC"/>
            </a:endParaRPr>
          </a:p>
          <a:p>
            <a:pPr marL="0" indent="0" algn="l">
              <a:buNone/>
            </a:pPr>
            <a:r>
              <a:rPr lang="en-US" b="0" i="0" u="none" strike="noStrike" baseline="0" dirty="0">
                <a:latin typeface="AdonisC"/>
              </a:rPr>
              <a:t>b) course or direction to, motion or tendency toward: -ward, -</a:t>
            </a:r>
            <a:r>
              <a:rPr lang="en-US" b="0" i="0" u="none" strike="noStrike" baseline="0" dirty="0" smtClean="0">
                <a:latin typeface="AdonisC"/>
              </a:rPr>
              <a:t>wards</a:t>
            </a:r>
            <a:r>
              <a:rPr lang="en-US" dirty="0">
                <a:latin typeface="AdonisC"/>
              </a:rPr>
              <a:t> </a:t>
            </a:r>
            <a:r>
              <a:rPr lang="en-US" dirty="0" smtClean="0">
                <a:latin typeface="AdonisC"/>
              </a:rPr>
              <a:t>toward, backward</a:t>
            </a:r>
            <a:endParaRPr lang="uk-UA" sz="4000" dirty="0"/>
          </a:p>
        </p:txBody>
      </p:sp>
    </p:spTree>
    <p:extLst>
      <p:ext uri="{BB962C8B-B14F-4D97-AF65-F5344CB8AC3E}">
        <p14:creationId xmlns:p14="http://schemas.microsoft.com/office/powerpoint/2010/main" val="2076808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9A161E-3DDC-4722-8A84-055BDEDEC2D7}"/>
              </a:ext>
            </a:extLst>
          </p:cNvPr>
          <p:cNvSpPr>
            <a:spLocks noGrp="1"/>
          </p:cNvSpPr>
          <p:nvPr>
            <p:ph type="title"/>
          </p:nvPr>
        </p:nvSpPr>
        <p:spPr/>
        <p:txBody>
          <a:bodyPr/>
          <a:lstStyle/>
          <a:p>
            <a:r>
              <a:rPr lang="en-US" sz="4400" dirty="0">
                <a:latin typeface="AdonisC"/>
              </a:rPr>
              <a:t>C</a:t>
            </a:r>
            <a:r>
              <a:rPr lang="en-US" sz="4400" b="0" i="0" u="none" strike="noStrike" baseline="0" dirty="0">
                <a:latin typeface="AdonisC"/>
              </a:rPr>
              <a:t>lassifications of affixes</a:t>
            </a:r>
            <a:endParaRPr lang="uk-UA" dirty="0"/>
          </a:p>
        </p:txBody>
      </p:sp>
      <p:sp>
        <p:nvSpPr>
          <p:cNvPr id="3" name="Місце для вмісту 2">
            <a:extLst>
              <a:ext uri="{FF2B5EF4-FFF2-40B4-BE49-F238E27FC236}">
                <a16:creationId xmlns:a16="http://schemas.microsoft.com/office/drawing/2014/main" id="{0F484A73-077E-41EA-A1F7-A6C3215ADAC8}"/>
              </a:ext>
            </a:extLst>
          </p:cNvPr>
          <p:cNvSpPr>
            <a:spLocks noGrp="1"/>
          </p:cNvSpPr>
          <p:nvPr>
            <p:ph idx="1"/>
          </p:nvPr>
        </p:nvSpPr>
        <p:spPr/>
        <p:txBody>
          <a:bodyPr>
            <a:normAutofit/>
          </a:bodyPr>
          <a:lstStyle/>
          <a:p>
            <a:pPr marL="0" indent="0" algn="l">
              <a:buNone/>
            </a:pPr>
            <a:r>
              <a:rPr lang="en-US" sz="3200" b="0" i="0" u="sng" strike="noStrike" baseline="0" dirty="0">
                <a:latin typeface="AdonisC"/>
              </a:rPr>
              <a:t>      English prefixes are grouped </a:t>
            </a:r>
            <a:r>
              <a:rPr lang="en-US" sz="3200" b="0" i="0" u="sng" strike="noStrike" baseline="0" dirty="0" smtClean="0">
                <a:latin typeface="AdonisC"/>
              </a:rPr>
              <a:t>in </a:t>
            </a:r>
            <a:r>
              <a:rPr lang="en-US" sz="3200" b="0" i="0" u="sng" strike="noStrike" baseline="0" dirty="0">
                <a:latin typeface="AdonisC"/>
              </a:rPr>
              <a:t>the following way (the major groups):</a:t>
            </a:r>
          </a:p>
          <a:p>
            <a:pPr marL="0" indent="0" algn="l">
              <a:buNone/>
            </a:pPr>
            <a:r>
              <a:rPr lang="en-US" sz="3200" b="0" i="0" u="none" strike="noStrike" baseline="0" dirty="0">
                <a:latin typeface="AdonisC"/>
              </a:rPr>
              <a:t>a) those of negative meaning (dis- - disloyal);</a:t>
            </a:r>
          </a:p>
          <a:p>
            <a:pPr marL="0" indent="0" algn="l">
              <a:buNone/>
            </a:pPr>
            <a:r>
              <a:rPr lang="en-US" sz="3200" b="0" i="0" u="none" strike="noStrike" baseline="0" dirty="0">
                <a:latin typeface="AdonisC"/>
              </a:rPr>
              <a:t>b) those denoting words with the opposite meaning or with the meaning of repetition of some action (</a:t>
            </a:r>
            <a:r>
              <a:rPr lang="en-US" sz="3200" b="0" i="0" u="none" strike="noStrike" baseline="0" dirty="0" smtClean="0">
                <a:latin typeface="AdonisC"/>
              </a:rPr>
              <a:t>un-, re- undress, remake);</a:t>
            </a:r>
            <a:endParaRPr lang="en-US" sz="3200" b="0" i="0" u="none" strike="noStrike" baseline="0" dirty="0">
              <a:latin typeface="AdonisC"/>
            </a:endParaRPr>
          </a:p>
          <a:p>
            <a:pPr marL="0" indent="0" algn="l">
              <a:buNone/>
            </a:pPr>
            <a:r>
              <a:rPr lang="en-US" sz="3200" b="0" i="0" u="none" strike="noStrike" baseline="0" dirty="0">
                <a:latin typeface="AdonisC"/>
              </a:rPr>
              <a:t>c) those denoting space, time and other relations (pre- - prewar).</a:t>
            </a:r>
            <a:endParaRPr lang="uk-UA" sz="4400" dirty="0"/>
          </a:p>
        </p:txBody>
      </p:sp>
    </p:spTree>
    <p:extLst>
      <p:ext uri="{BB962C8B-B14F-4D97-AF65-F5344CB8AC3E}">
        <p14:creationId xmlns:p14="http://schemas.microsoft.com/office/powerpoint/2010/main" val="678228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C6CEA5-586C-4AE3-956C-545D0F388374}"/>
              </a:ext>
            </a:extLst>
          </p:cNvPr>
          <p:cNvSpPr>
            <a:spLocks noGrp="1"/>
          </p:cNvSpPr>
          <p:nvPr>
            <p:ph type="title"/>
          </p:nvPr>
        </p:nvSpPr>
        <p:spPr/>
        <p:txBody>
          <a:bodyPr/>
          <a:lstStyle/>
          <a:p>
            <a:r>
              <a:rPr lang="en-US" sz="4400" dirty="0">
                <a:latin typeface="AdonisC"/>
              </a:rPr>
              <a:t>C</a:t>
            </a:r>
            <a:r>
              <a:rPr lang="en-US" sz="4400" b="0" i="0" u="none" strike="noStrike" baseline="0" dirty="0">
                <a:latin typeface="AdonisC"/>
              </a:rPr>
              <a:t>lassifications of affixes</a:t>
            </a:r>
            <a:endParaRPr lang="uk-UA" dirty="0"/>
          </a:p>
        </p:txBody>
      </p:sp>
      <p:sp>
        <p:nvSpPr>
          <p:cNvPr id="3" name="Місце для вмісту 2">
            <a:extLst>
              <a:ext uri="{FF2B5EF4-FFF2-40B4-BE49-F238E27FC236}">
                <a16:creationId xmlns:a16="http://schemas.microsoft.com/office/drawing/2014/main" id="{CFA8EA72-990F-4C61-8D71-3C97A3AAEFDD}"/>
              </a:ext>
            </a:extLst>
          </p:cNvPr>
          <p:cNvSpPr>
            <a:spLocks noGrp="1"/>
          </p:cNvSpPr>
          <p:nvPr>
            <p:ph idx="1"/>
          </p:nvPr>
        </p:nvSpPr>
        <p:spPr/>
        <p:txBody>
          <a:bodyPr>
            <a:normAutofit lnSpcReduction="10000"/>
          </a:bodyPr>
          <a:lstStyle/>
          <a:p>
            <a:pPr marL="0" indent="0" algn="l">
              <a:buNone/>
            </a:pPr>
            <a:r>
              <a:rPr lang="en-US" b="0" i="0" u="none" strike="noStrike" baseline="0" dirty="0">
                <a:latin typeface="AdonisC"/>
              </a:rPr>
              <a:t>3</a:t>
            </a:r>
            <a:r>
              <a:rPr lang="en-US" b="0" i="0" u="sng" strike="noStrike" baseline="0" dirty="0">
                <a:latin typeface="AdonisC"/>
              </a:rPr>
              <a:t>. Origin of affixes.</a:t>
            </a:r>
          </a:p>
          <a:p>
            <a:pPr marL="0" indent="0" algn="l">
              <a:buNone/>
            </a:pPr>
            <a:r>
              <a:rPr lang="en-US" b="0" i="0" u="none" strike="noStrike" baseline="0" dirty="0">
                <a:latin typeface="AdonisC"/>
              </a:rPr>
              <a:t>a) native, such as un-, mis-, -er, -</a:t>
            </a:r>
            <a:r>
              <a:rPr lang="en-US" b="0" i="0" u="none" strike="noStrike" baseline="0" dirty="0" err="1">
                <a:latin typeface="AdonisC"/>
              </a:rPr>
              <a:t>ing</a:t>
            </a:r>
            <a:r>
              <a:rPr lang="en-US" b="0" i="0" u="none" strike="noStrike" baseline="0" dirty="0">
                <a:latin typeface="AdonisC"/>
              </a:rPr>
              <a:t>, -</a:t>
            </a:r>
            <a:r>
              <a:rPr lang="en-US" b="0" i="0" u="none" strike="noStrike" baseline="0" dirty="0" err="1">
                <a:latin typeface="AdonisC"/>
              </a:rPr>
              <a:t>ful</a:t>
            </a:r>
            <a:r>
              <a:rPr lang="en-US" b="0" i="0" u="none" strike="noStrike" baseline="0" dirty="0">
                <a:latin typeface="AdonisC"/>
              </a:rPr>
              <a:t>, -less, -</a:t>
            </a:r>
            <a:r>
              <a:rPr lang="en-US" b="0" i="0" u="none" strike="noStrike" baseline="0" dirty="0" err="1">
                <a:latin typeface="AdonisC"/>
              </a:rPr>
              <a:t>ly</a:t>
            </a:r>
            <a:r>
              <a:rPr lang="en-US" b="0" i="0" u="none" strike="noStrike" baseline="0" dirty="0">
                <a:latin typeface="AdonisC"/>
              </a:rPr>
              <a:t>.</a:t>
            </a:r>
          </a:p>
          <a:p>
            <a:pPr marL="0" indent="0" algn="l">
              <a:buNone/>
            </a:pPr>
            <a:r>
              <a:rPr lang="en-US" b="0" i="0" u="none" strike="noStrike" baseline="0" dirty="0">
                <a:latin typeface="AdonisC"/>
              </a:rPr>
              <a:t>b) Romanic, such as: -</a:t>
            </a:r>
            <a:r>
              <a:rPr lang="en-US" b="0" i="0" u="none" strike="noStrike" baseline="0" dirty="0" err="1">
                <a:latin typeface="AdonisC"/>
              </a:rPr>
              <a:t>tion</a:t>
            </a:r>
            <a:r>
              <a:rPr lang="en-US" b="0" i="0" u="none" strike="noStrike" baseline="0" dirty="0">
                <a:latin typeface="AdonisC"/>
              </a:rPr>
              <a:t>, -</a:t>
            </a:r>
            <a:r>
              <a:rPr lang="en-US" b="0" i="0" u="none" strike="noStrike" baseline="0" dirty="0" err="1">
                <a:latin typeface="AdonisC"/>
              </a:rPr>
              <a:t>ment</a:t>
            </a:r>
            <a:r>
              <a:rPr lang="en-US" b="0" i="0" u="none" strike="noStrike" baseline="0" dirty="0">
                <a:latin typeface="AdonisC"/>
              </a:rPr>
              <a:t>, -able, -</a:t>
            </a:r>
            <a:r>
              <a:rPr lang="en-US" b="0" i="0" u="none" strike="noStrike" baseline="0" dirty="0" err="1">
                <a:latin typeface="AdonisC"/>
              </a:rPr>
              <a:t>eer</a:t>
            </a:r>
            <a:r>
              <a:rPr lang="en-US" b="0" i="0" u="none" strike="noStrike" baseline="0" dirty="0">
                <a:latin typeface="AdonisC"/>
              </a:rPr>
              <a:t>.</a:t>
            </a:r>
          </a:p>
          <a:p>
            <a:pPr marL="0" indent="0" algn="l">
              <a:buNone/>
            </a:pPr>
            <a:r>
              <a:rPr lang="en-US" b="0" i="0" u="none" strike="noStrike" baseline="0" dirty="0">
                <a:latin typeface="AdonisC"/>
              </a:rPr>
              <a:t>c) Greek, such as: anti-, mega-, ultra-, pro-, re-,-</a:t>
            </a:r>
            <a:r>
              <a:rPr lang="en-US" b="0" i="0" u="none" strike="noStrike" baseline="0" dirty="0" err="1">
                <a:latin typeface="AdonisC"/>
              </a:rPr>
              <a:t>ist</a:t>
            </a:r>
            <a:r>
              <a:rPr lang="en-US" b="0" i="0" u="none" strike="noStrike" baseline="0" dirty="0">
                <a:latin typeface="AdonisC"/>
              </a:rPr>
              <a:t>, -ism, -</a:t>
            </a:r>
            <a:r>
              <a:rPr lang="en-US" b="0" i="0" u="none" strike="noStrike" baseline="0" dirty="0" err="1">
                <a:latin typeface="AdonisC"/>
              </a:rPr>
              <a:t>ise</a:t>
            </a:r>
            <a:r>
              <a:rPr lang="en-US" b="0" i="0" u="none" strike="noStrike" baseline="0" dirty="0">
                <a:latin typeface="AdonisC"/>
              </a:rPr>
              <a:t>.</a:t>
            </a:r>
          </a:p>
          <a:p>
            <a:pPr marL="0" indent="0" algn="l">
              <a:buNone/>
            </a:pPr>
            <a:r>
              <a:rPr lang="en-US" b="0" i="0" u="none" strike="noStrike" baseline="0" dirty="0">
                <a:latin typeface="AdonisC"/>
              </a:rPr>
              <a:t>d) Russian, such as -</a:t>
            </a:r>
            <a:r>
              <a:rPr lang="en-US" b="0" i="0" u="none" strike="noStrike" baseline="0" dirty="0" err="1">
                <a:latin typeface="AdonisC"/>
              </a:rPr>
              <a:t>nik</a:t>
            </a:r>
            <a:r>
              <a:rPr lang="en-US" b="0" i="0" u="none" strike="noStrike" baseline="0" dirty="0">
                <a:latin typeface="AdonisC"/>
              </a:rPr>
              <a:t>.</a:t>
            </a:r>
          </a:p>
          <a:p>
            <a:pPr marL="0" indent="0" algn="l">
              <a:buNone/>
            </a:pPr>
            <a:r>
              <a:rPr lang="en-US" b="0" i="0" u="none" strike="noStrike" baseline="0" dirty="0">
                <a:latin typeface="AdonisC"/>
              </a:rPr>
              <a:t>4</a:t>
            </a:r>
            <a:r>
              <a:rPr lang="en-US" b="0" i="0" u="sng" strike="noStrike" baseline="0" dirty="0">
                <a:latin typeface="AdonisC"/>
              </a:rPr>
              <a:t>. Productivity.</a:t>
            </a:r>
          </a:p>
          <a:p>
            <a:pPr marL="0" indent="0" algn="l">
              <a:buNone/>
            </a:pPr>
            <a:r>
              <a:rPr lang="en-US" b="0" i="0" u="none" strike="noStrike" baseline="0" dirty="0">
                <a:latin typeface="AdonisC"/>
              </a:rPr>
              <a:t>a) productive, such as : -er, -</a:t>
            </a:r>
            <a:r>
              <a:rPr lang="en-US" b="0" i="0" u="none" strike="noStrike" baseline="0" dirty="0" err="1">
                <a:latin typeface="AdonisC"/>
              </a:rPr>
              <a:t>ise</a:t>
            </a:r>
            <a:r>
              <a:rPr lang="en-US" b="0" i="0" u="none" strike="noStrike" baseline="0" dirty="0">
                <a:latin typeface="AdonisC"/>
              </a:rPr>
              <a:t>, -</a:t>
            </a:r>
            <a:r>
              <a:rPr lang="en-US" b="0" i="0" u="none" strike="noStrike" baseline="0" dirty="0" err="1">
                <a:latin typeface="AdonisC"/>
              </a:rPr>
              <a:t>ly</a:t>
            </a:r>
            <a:r>
              <a:rPr lang="en-US" b="0" i="0" u="none" strike="noStrike" baseline="0" dirty="0">
                <a:latin typeface="AdonisC"/>
              </a:rPr>
              <a:t>, -ness, -y, -al.</a:t>
            </a:r>
          </a:p>
          <a:p>
            <a:pPr marL="0" indent="0" algn="l">
              <a:buNone/>
            </a:pPr>
            <a:r>
              <a:rPr lang="en-US" b="0" i="0" u="none" strike="noStrike" baseline="0" dirty="0">
                <a:latin typeface="AdonisC"/>
              </a:rPr>
              <a:t>b) semi-productive, such as : -</a:t>
            </a:r>
            <a:r>
              <a:rPr lang="en-US" b="0" i="0" u="none" strike="noStrike" baseline="0" dirty="0" err="1">
                <a:latin typeface="AdonisC"/>
              </a:rPr>
              <a:t>eer</a:t>
            </a:r>
            <a:r>
              <a:rPr lang="en-US" b="0" i="0" u="none" strike="noStrike" baseline="0" dirty="0">
                <a:latin typeface="AdonisC"/>
              </a:rPr>
              <a:t>, -</a:t>
            </a:r>
            <a:r>
              <a:rPr lang="en-US" b="0" i="0" u="none" strike="noStrike" baseline="0" dirty="0" err="1">
                <a:latin typeface="AdonisC"/>
              </a:rPr>
              <a:t>ette</a:t>
            </a:r>
            <a:r>
              <a:rPr lang="en-US" b="0" i="0" u="none" strike="noStrike" baseline="0" dirty="0">
                <a:latin typeface="AdonisC"/>
              </a:rPr>
              <a:t>, -ward, -</a:t>
            </a:r>
            <a:r>
              <a:rPr lang="en-US" b="0" i="0" u="none" strike="noStrike" baseline="0" dirty="0" err="1">
                <a:latin typeface="AdonisC"/>
              </a:rPr>
              <a:t>ee</a:t>
            </a:r>
            <a:r>
              <a:rPr lang="en-US" b="0" i="0" u="none" strike="noStrike" baseline="0" dirty="0">
                <a:latin typeface="AdonisC"/>
              </a:rPr>
              <a:t>.</a:t>
            </a:r>
          </a:p>
          <a:p>
            <a:pPr marL="0" indent="0" algn="l">
              <a:buNone/>
            </a:pPr>
            <a:r>
              <a:rPr lang="en-US" b="0" i="0" u="none" strike="noStrike" baseline="0" dirty="0">
                <a:latin typeface="AdonisC"/>
              </a:rPr>
              <a:t>c) non-productive, such as : be-, -</a:t>
            </a:r>
            <a:r>
              <a:rPr lang="en-US" b="0" i="0" u="none" strike="noStrike" baseline="0" dirty="0" err="1">
                <a:latin typeface="AdonisC"/>
              </a:rPr>
              <a:t>ard</a:t>
            </a:r>
            <a:r>
              <a:rPr lang="en-US" b="0" i="0" u="none" strike="noStrike" baseline="0" dirty="0">
                <a:latin typeface="AdonisC"/>
              </a:rPr>
              <a:t>, -</a:t>
            </a:r>
            <a:r>
              <a:rPr lang="en-US" b="0" i="0" u="none" strike="noStrike" baseline="0" dirty="0" err="1">
                <a:latin typeface="AdonisC"/>
              </a:rPr>
              <a:t>th</a:t>
            </a:r>
            <a:r>
              <a:rPr lang="en-US" b="0" i="0" u="none" strike="noStrike" baseline="0" dirty="0">
                <a:latin typeface="AdonisC"/>
              </a:rPr>
              <a:t>, -hood, -</a:t>
            </a:r>
            <a:r>
              <a:rPr lang="en-US" b="0" i="0" u="none" strike="noStrike" baseline="0" dirty="0" err="1">
                <a:latin typeface="AdonisC"/>
              </a:rPr>
              <a:t>en</a:t>
            </a:r>
            <a:r>
              <a:rPr lang="en-US" b="0" i="0" u="none" strike="noStrike" baseline="0" dirty="0">
                <a:latin typeface="AdonisC"/>
              </a:rPr>
              <a:t>.</a:t>
            </a:r>
            <a:endParaRPr lang="uk-UA" sz="4000" dirty="0"/>
          </a:p>
        </p:txBody>
      </p:sp>
    </p:spTree>
    <p:extLst>
      <p:ext uri="{BB962C8B-B14F-4D97-AF65-F5344CB8AC3E}">
        <p14:creationId xmlns:p14="http://schemas.microsoft.com/office/powerpoint/2010/main" val="42147046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492EDF-7615-41AA-850C-F9BE0D2174BB}"/>
              </a:ext>
            </a:extLst>
          </p:cNvPr>
          <p:cNvSpPr>
            <a:spLocks noGrp="1"/>
          </p:cNvSpPr>
          <p:nvPr>
            <p:ph type="title"/>
          </p:nvPr>
        </p:nvSpPr>
        <p:spPr/>
        <p:txBody>
          <a:bodyPr>
            <a:normAutofit/>
          </a:bodyPr>
          <a:lstStyle/>
          <a:p>
            <a:r>
              <a:rPr lang="en-US" sz="6000" dirty="0"/>
              <a:t>Splinters</a:t>
            </a:r>
            <a:endParaRPr lang="uk-UA" sz="6000" dirty="0"/>
          </a:p>
        </p:txBody>
      </p:sp>
      <p:sp>
        <p:nvSpPr>
          <p:cNvPr id="3" name="Місце для вмісту 2">
            <a:extLst>
              <a:ext uri="{FF2B5EF4-FFF2-40B4-BE49-F238E27FC236}">
                <a16:creationId xmlns:a16="http://schemas.microsoft.com/office/drawing/2014/main" id="{0E74F297-427D-4F23-B42E-09610540FF9B}"/>
              </a:ext>
            </a:extLst>
          </p:cNvPr>
          <p:cNvSpPr>
            <a:spLocks noGrp="1"/>
          </p:cNvSpPr>
          <p:nvPr>
            <p:ph idx="1"/>
          </p:nvPr>
        </p:nvSpPr>
        <p:spPr/>
        <p:txBody>
          <a:bodyPr>
            <a:normAutofit/>
          </a:bodyPr>
          <a:lstStyle/>
          <a:p>
            <a:pPr algn="l"/>
            <a:r>
              <a:rPr lang="en-US" sz="3200" b="0" i="0" u="none" strike="noStrike" baseline="0" dirty="0">
                <a:latin typeface="AdonisC"/>
              </a:rPr>
              <a:t>Splinters = </a:t>
            </a:r>
            <a:r>
              <a:rPr lang="en-US" sz="3200" b="0" i="0" u="none" strike="noStrike" baseline="0" dirty="0" err="1">
                <a:latin typeface="AdonisC"/>
              </a:rPr>
              <a:t>pseudomorphemes</a:t>
            </a:r>
            <a:r>
              <a:rPr lang="en-US" sz="3200" b="0" i="0" u="none" strike="noStrike" baseline="0" dirty="0">
                <a:latin typeface="AdonisC"/>
              </a:rPr>
              <a:t> result from clipping the initial or the final part of a word and creating new words analogous to the primary word-group</a:t>
            </a:r>
          </a:p>
          <a:p>
            <a:pPr algn="l"/>
            <a:r>
              <a:rPr lang="en-US" sz="3200" b="0" i="1" u="none" strike="noStrike" baseline="0" dirty="0" err="1">
                <a:latin typeface="AdonisC,Italic"/>
              </a:rPr>
              <a:t>mini</a:t>
            </a:r>
            <a:r>
              <a:rPr lang="en-US" sz="3200" b="0" i="0" u="none" strike="noStrike" baseline="0" dirty="0" err="1">
                <a:latin typeface="AdonisC"/>
              </a:rPr>
              <a:t>plane</a:t>
            </a:r>
            <a:r>
              <a:rPr lang="en-US" sz="3200" b="0" i="0" u="none" strike="noStrike" baseline="0" dirty="0">
                <a:latin typeface="AdonisC"/>
              </a:rPr>
              <a:t>, </a:t>
            </a:r>
            <a:r>
              <a:rPr lang="en-US" sz="3200" b="0" i="1" u="none" strike="noStrike" baseline="0" dirty="0" err="1">
                <a:latin typeface="AdonisC,Italic"/>
              </a:rPr>
              <a:t>mini</a:t>
            </a:r>
            <a:r>
              <a:rPr lang="en-US" sz="3200" b="0" i="0" u="none" strike="noStrike" baseline="0" dirty="0" err="1">
                <a:latin typeface="AdonisC"/>
              </a:rPr>
              <a:t>cycle</a:t>
            </a:r>
            <a:r>
              <a:rPr lang="en-US" sz="3200" b="0" i="0" u="none" strike="noStrike" baseline="0" dirty="0">
                <a:latin typeface="AdonisC"/>
              </a:rPr>
              <a:t>, </a:t>
            </a:r>
            <a:r>
              <a:rPr lang="en-US" sz="3200" b="0" i="1" u="none" strike="noStrike" baseline="0" dirty="0">
                <a:latin typeface="AdonisC,Italic"/>
              </a:rPr>
              <a:t>mini</a:t>
            </a:r>
            <a:r>
              <a:rPr lang="en-US" sz="3200" b="0" i="0" u="none" strike="noStrike" baseline="0" dirty="0">
                <a:latin typeface="AdonisC"/>
              </a:rPr>
              <a:t>van</a:t>
            </a:r>
            <a:endParaRPr lang="en-US" sz="3200" dirty="0">
              <a:latin typeface="AdonisC"/>
            </a:endParaRPr>
          </a:p>
          <a:p>
            <a:pPr algn="l"/>
            <a:r>
              <a:rPr lang="en-US" sz="3200" b="0" i="1" u="none" strike="noStrike" baseline="0" dirty="0">
                <a:latin typeface="AdonisC,Italic"/>
              </a:rPr>
              <a:t>Euro</a:t>
            </a:r>
            <a:r>
              <a:rPr lang="en-US" sz="3200" b="0" i="0" u="none" strike="noStrike" baseline="0" dirty="0">
                <a:latin typeface="AdonisC"/>
              </a:rPr>
              <a:t>card, </a:t>
            </a:r>
            <a:r>
              <a:rPr lang="en-US" sz="3200" b="0" i="1" u="none" strike="noStrike" baseline="0" dirty="0" err="1">
                <a:latin typeface="AdonisC,Italic"/>
              </a:rPr>
              <a:t>Euro</a:t>
            </a:r>
            <a:r>
              <a:rPr lang="en-US" sz="3200" b="0" i="0" u="none" strike="noStrike" baseline="0" dirty="0" err="1">
                <a:latin typeface="AdonisC"/>
              </a:rPr>
              <a:t>market</a:t>
            </a:r>
            <a:endParaRPr lang="en-US" sz="3200" b="0" i="0" u="none" strike="noStrike" baseline="0" dirty="0">
              <a:latin typeface="AdonisC"/>
            </a:endParaRPr>
          </a:p>
          <a:p>
            <a:pPr algn="l"/>
            <a:r>
              <a:rPr lang="en-US" sz="3200" b="0" i="0" u="none" strike="noStrike" baseline="0" dirty="0">
                <a:latin typeface="AdonisC"/>
              </a:rPr>
              <a:t>beef</a:t>
            </a:r>
            <a:r>
              <a:rPr lang="en-US" sz="3200" b="0" i="1" u="none" strike="noStrike" baseline="0" dirty="0">
                <a:latin typeface="AdonisC,Italic"/>
              </a:rPr>
              <a:t>burger </a:t>
            </a:r>
            <a:r>
              <a:rPr lang="en-US" sz="3200" b="0" i="0" u="none" strike="noStrike" baseline="0" dirty="0">
                <a:latin typeface="AdonisC"/>
              </a:rPr>
              <a:t>, cheese</a:t>
            </a:r>
            <a:r>
              <a:rPr lang="en-US" sz="3200" b="0" i="1" u="none" strike="noStrike" baseline="0" dirty="0">
                <a:latin typeface="AdonisC,Italic"/>
              </a:rPr>
              <a:t>burger </a:t>
            </a:r>
            <a:r>
              <a:rPr lang="en-US" sz="3200" b="0" i="0" u="none" strike="noStrike" baseline="0" dirty="0">
                <a:latin typeface="AdonisC"/>
              </a:rPr>
              <a:t>, </a:t>
            </a:r>
            <a:r>
              <a:rPr lang="en-US" sz="3200" b="0" i="0" u="none" strike="noStrike" baseline="0" dirty="0" err="1">
                <a:latin typeface="AdonisC"/>
              </a:rPr>
              <a:t>fish</a:t>
            </a:r>
            <a:r>
              <a:rPr lang="en-US" sz="3200" b="0" i="1" u="none" strike="noStrike" baseline="0" dirty="0" err="1">
                <a:latin typeface="AdonisC,Italic"/>
              </a:rPr>
              <a:t>burger</a:t>
            </a:r>
            <a:endParaRPr lang="en-US" sz="3200" dirty="0">
              <a:latin typeface="AdonisC"/>
            </a:endParaRPr>
          </a:p>
          <a:p>
            <a:pPr algn="l"/>
            <a:r>
              <a:rPr lang="en-US" sz="3200" b="0" i="0" u="none" strike="noStrike" baseline="0" dirty="0">
                <a:latin typeface="AdonisC"/>
              </a:rPr>
              <a:t>work</a:t>
            </a:r>
            <a:r>
              <a:rPr lang="en-US" sz="3200" b="0" i="1" u="none" strike="noStrike" baseline="0" dirty="0">
                <a:latin typeface="AdonisC,Italic"/>
              </a:rPr>
              <a:t>aholic</a:t>
            </a:r>
            <a:r>
              <a:rPr lang="en-US" sz="3200" b="0" i="0" u="none" strike="noStrike" baseline="0" dirty="0">
                <a:latin typeface="AdonisC"/>
              </a:rPr>
              <a:t>, coffee</a:t>
            </a:r>
            <a:r>
              <a:rPr lang="en-US" sz="3200" b="0" i="1" u="none" strike="noStrike" baseline="0" dirty="0">
                <a:latin typeface="AdonisC,Italic"/>
              </a:rPr>
              <a:t>holic</a:t>
            </a:r>
            <a:r>
              <a:rPr lang="en-US" sz="3200" b="0" i="0" u="none" strike="noStrike" baseline="0" dirty="0">
                <a:latin typeface="AdonisC"/>
              </a:rPr>
              <a:t>, chocoh</a:t>
            </a:r>
            <a:r>
              <a:rPr lang="en-US" sz="3200" b="0" i="1" u="none" strike="noStrike" baseline="0" dirty="0">
                <a:latin typeface="AdonisC,Italic"/>
              </a:rPr>
              <a:t>olic</a:t>
            </a:r>
            <a:endParaRPr lang="en-US" sz="3200" b="0" i="0" u="none" strike="noStrike" baseline="0" dirty="0">
              <a:latin typeface="AdonisC"/>
            </a:endParaRPr>
          </a:p>
          <a:p>
            <a:endParaRPr lang="uk-UA" dirty="0"/>
          </a:p>
        </p:txBody>
      </p:sp>
    </p:spTree>
    <p:extLst>
      <p:ext uri="{BB962C8B-B14F-4D97-AF65-F5344CB8AC3E}">
        <p14:creationId xmlns:p14="http://schemas.microsoft.com/office/powerpoint/2010/main" val="1139969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989427-6421-4D5C-99F3-302E89075345}"/>
              </a:ext>
            </a:extLst>
          </p:cNvPr>
          <p:cNvSpPr>
            <a:spLocks noGrp="1"/>
          </p:cNvSpPr>
          <p:nvPr>
            <p:ph type="title"/>
          </p:nvPr>
        </p:nvSpPr>
        <p:spPr>
          <a:xfrm>
            <a:off x="838200" y="365126"/>
            <a:ext cx="10515600" cy="867930"/>
          </a:xfrm>
        </p:spPr>
        <p:txBody>
          <a:bodyPr/>
          <a:lstStyle/>
          <a:p>
            <a:r>
              <a:rPr lang="en-US" dirty="0">
                <a:latin typeface="AdonisC"/>
              </a:rPr>
              <a:t>Composition (compounding)</a:t>
            </a:r>
            <a:endParaRPr lang="uk-UA" dirty="0"/>
          </a:p>
        </p:txBody>
      </p:sp>
      <p:sp>
        <p:nvSpPr>
          <p:cNvPr id="3" name="Місце для вмісту 2">
            <a:extLst>
              <a:ext uri="{FF2B5EF4-FFF2-40B4-BE49-F238E27FC236}">
                <a16:creationId xmlns:a16="http://schemas.microsoft.com/office/drawing/2014/main" id="{DCDAF955-2C66-4D96-AAB5-42BDA38BB241}"/>
              </a:ext>
            </a:extLst>
          </p:cNvPr>
          <p:cNvSpPr>
            <a:spLocks noGrp="1"/>
          </p:cNvSpPr>
          <p:nvPr>
            <p:ph idx="1"/>
          </p:nvPr>
        </p:nvSpPr>
        <p:spPr>
          <a:xfrm>
            <a:off x="838200" y="1108364"/>
            <a:ext cx="10515600" cy="5597236"/>
          </a:xfrm>
        </p:spPr>
        <p:txBody>
          <a:bodyPr>
            <a:noAutofit/>
          </a:bodyPr>
          <a:lstStyle/>
          <a:p>
            <a:pPr marL="0" indent="0" algn="l">
              <a:buNone/>
            </a:pPr>
            <a:r>
              <a:rPr lang="en-US" sz="2300" b="0" i="0" u="sng" strike="noStrike" baseline="0" dirty="0">
                <a:latin typeface="AdonisC"/>
              </a:rPr>
              <a:t>Compounds</a:t>
            </a:r>
            <a:r>
              <a:rPr lang="en-US" sz="2300" b="0" i="0" u="none" strike="noStrike" baseline="0" dirty="0">
                <a:latin typeface="AdonisC"/>
              </a:rPr>
              <a:t> are words coined by combining two or more stems which exist in the language as free forms. </a:t>
            </a:r>
          </a:p>
          <a:p>
            <a:pPr marL="0" indent="0" algn="l">
              <a:buNone/>
            </a:pPr>
            <a:r>
              <a:rPr lang="en-US" sz="2300" b="0" i="0" u="none" strike="noStrike" baseline="0" dirty="0">
                <a:latin typeface="AdonisC"/>
              </a:rPr>
              <a:t>According to the </a:t>
            </a:r>
            <a:r>
              <a:rPr lang="en-US" sz="2300" b="0" i="0" u="sng" strike="noStrike" baseline="0" dirty="0">
                <a:latin typeface="AdonisC"/>
              </a:rPr>
              <a:t>type of composition</a:t>
            </a:r>
            <a:r>
              <a:rPr lang="en-US" sz="2300" b="0" i="0" u="none" strike="noStrike" baseline="0" dirty="0">
                <a:latin typeface="AdonisC"/>
              </a:rPr>
              <a:t>, compounds may be classified into </a:t>
            </a:r>
            <a:r>
              <a:rPr lang="en-US" sz="2300" b="0" i="0" u="sng" strike="noStrike" baseline="0" dirty="0">
                <a:latin typeface="AdonisC"/>
              </a:rPr>
              <a:t>three groups</a:t>
            </a:r>
            <a:r>
              <a:rPr lang="en-US" sz="2300" b="0" i="0" u="none" strike="noStrike" baseline="0" dirty="0">
                <a:latin typeface="AdonisC"/>
              </a:rPr>
              <a:t>:</a:t>
            </a:r>
          </a:p>
          <a:p>
            <a:pPr marL="0" indent="0" algn="l">
              <a:buNone/>
            </a:pPr>
            <a:r>
              <a:rPr lang="en-US" sz="2300" b="0" i="0" u="none" strike="noStrike" baseline="0" dirty="0">
                <a:latin typeface="AdonisC"/>
              </a:rPr>
              <a:t>1</a:t>
            </a:r>
            <a:r>
              <a:rPr lang="en-US" sz="2300" b="0" i="0" u="sng" strike="noStrike" baseline="0" dirty="0">
                <a:latin typeface="AdonisC"/>
              </a:rPr>
              <a:t>. Morphological </a:t>
            </a:r>
            <a:r>
              <a:rPr lang="en-US" sz="2300" b="0" i="0" u="none" strike="noStrike" baseline="0" dirty="0">
                <a:latin typeface="AdonisC"/>
              </a:rPr>
              <a:t>word-composition (with the linking element) : e.g. </a:t>
            </a:r>
            <a:r>
              <a:rPr lang="en-US" sz="2300" b="0" i="1" u="none" strike="noStrike" baseline="0" dirty="0">
                <a:latin typeface="AdonisC,Italic"/>
              </a:rPr>
              <a:t>handicraft, salesgirl, Anglo-Saxon</a:t>
            </a:r>
            <a:r>
              <a:rPr lang="en-US" sz="2300" b="0" i="1" u="none" strike="noStrike" baseline="0" dirty="0" smtClean="0">
                <a:latin typeface="AdonisC,Italic"/>
              </a:rPr>
              <a:t>, speedometer</a:t>
            </a:r>
            <a:r>
              <a:rPr lang="en-US" sz="2300" b="0" i="1" u="none" strike="noStrike" baseline="0" dirty="0">
                <a:latin typeface="AdonisC,Italic"/>
              </a:rPr>
              <a:t>.</a:t>
            </a:r>
          </a:p>
          <a:p>
            <a:pPr marL="0" indent="0" algn="l">
              <a:buNone/>
            </a:pPr>
            <a:r>
              <a:rPr lang="en-US" sz="2300" b="0" i="0" u="none" strike="noStrike" baseline="0" dirty="0">
                <a:latin typeface="AdonisC"/>
              </a:rPr>
              <a:t>2. </a:t>
            </a:r>
            <a:r>
              <a:rPr lang="en-US" sz="2300" b="0" i="0" u="sng" strike="noStrike" baseline="0" dirty="0" err="1">
                <a:latin typeface="AdonisC"/>
              </a:rPr>
              <a:t>Juxtapositional</a:t>
            </a:r>
            <a:r>
              <a:rPr lang="en-US" sz="2300" b="0" i="0" u="none" strike="noStrike" baseline="0" dirty="0">
                <a:latin typeface="AdonisC"/>
              </a:rPr>
              <a:t> word-composition (without any linking element): </a:t>
            </a:r>
            <a:r>
              <a:rPr lang="en-US" sz="2300" b="0" i="1" u="none" strike="noStrike" baseline="0" dirty="0">
                <a:latin typeface="AdonisC,Italic"/>
              </a:rPr>
              <a:t>notebook, bittersweet,</a:t>
            </a:r>
          </a:p>
          <a:p>
            <a:pPr marL="0" indent="0" algn="l">
              <a:buNone/>
            </a:pPr>
            <a:r>
              <a:rPr lang="en-US" sz="2300" b="0" i="1" u="none" strike="noStrike" baseline="0" dirty="0">
                <a:latin typeface="AdonisC,Italic"/>
              </a:rPr>
              <a:t>workroom.</a:t>
            </a:r>
          </a:p>
          <a:p>
            <a:pPr marL="0" indent="0" algn="l">
              <a:buNone/>
            </a:pPr>
            <a:r>
              <a:rPr lang="en-US" sz="2300" b="0" i="0" u="none" strike="noStrike" baseline="0" dirty="0">
                <a:latin typeface="AdonisC"/>
              </a:rPr>
              <a:t>3. </a:t>
            </a:r>
            <a:r>
              <a:rPr lang="en-US" sz="2300" b="0" i="0" u="sng" strike="noStrike" baseline="0" dirty="0">
                <a:latin typeface="AdonisC"/>
              </a:rPr>
              <a:t>Syntactic</a:t>
            </a:r>
            <a:r>
              <a:rPr lang="en-US" sz="2300" b="0" i="0" u="none" strike="noStrike" baseline="0" dirty="0">
                <a:latin typeface="AdonisC"/>
              </a:rPr>
              <a:t> compounds appear as a result of two processes:</a:t>
            </a:r>
          </a:p>
          <a:p>
            <a:pPr marL="0" indent="0" algn="l">
              <a:buNone/>
            </a:pPr>
            <a:r>
              <a:rPr lang="en-US" sz="2300" b="0" i="0" u="none" strike="noStrike" baseline="0" dirty="0">
                <a:latin typeface="AdonisC"/>
              </a:rPr>
              <a:t>1) lexicalization of a phrase (the initial phrase </a:t>
            </a:r>
            <a:r>
              <a:rPr lang="fr-FR" sz="2300" b="0" i="0" u="none" strike="noStrike" baseline="0" dirty="0">
                <a:latin typeface="AdonisC"/>
              </a:rPr>
              <a:t>undergoes certain structural changes: </a:t>
            </a:r>
            <a:r>
              <a:rPr lang="en-US" sz="2300" b="0" i="0" u="none" strike="noStrike" baseline="0" dirty="0">
                <a:latin typeface="AdonisC"/>
              </a:rPr>
              <a:t>e.g. </a:t>
            </a:r>
            <a:r>
              <a:rPr lang="en-US" sz="2300" b="0" i="1" u="none" strike="noStrike" baseline="0" dirty="0">
                <a:latin typeface="AdonisC,Italic"/>
              </a:rPr>
              <a:t>The boy is working hard </a:t>
            </a:r>
            <a:r>
              <a:rPr lang="en-US" sz="2300" b="0" i="0" u="none" strike="noStrike" baseline="0" dirty="0">
                <a:latin typeface="AdonisC"/>
              </a:rPr>
              <a:t>— a hard-working boy);</a:t>
            </a:r>
          </a:p>
          <a:p>
            <a:pPr marL="0" indent="0" algn="l">
              <a:buNone/>
            </a:pPr>
            <a:r>
              <a:rPr lang="en-US" sz="2300" b="0" i="0" u="none" strike="noStrike" baseline="0" dirty="0">
                <a:latin typeface="AdonisC"/>
              </a:rPr>
              <a:t>2) integration of a phrase (the source phrase does not undergo any structural changes, e.g. </a:t>
            </a:r>
            <a:r>
              <a:rPr lang="en-US" sz="2300" b="0" i="1" u="none" strike="noStrike" baseline="0" dirty="0">
                <a:latin typeface="AdonisC,Italic"/>
              </a:rPr>
              <a:t>middle of the road – middle-of-the-road, up to date – up-to-date</a:t>
            </a:r>
            <a:r>
              <a:rPr lang="en-US" sz="2300" b="0" i="0" u="none" strike="noStrike" baseline="0" dirty="0">
                <a:latin typeface="AdonisC"/>
              </a:rPr>
              <a:t>).</a:t>
            </a:r>
            <a:endParaRPr lang="uk-UA" sz="2300" dirty="0"/>
          </a:p>
        </p:txBody>
      </p:sp>
    </p:spTree>
    <p:extLst>
      <p:ext uri="{BB962C8B-B14F-4D97-AF65-F5344CB8AC3E}">
        <p14:creationId xmlns:p14="http://schemas.microsoft.com/office/powerpoint/2010/main" val="7377024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3AD438-3E52-405B-B92C-E4D32630B724}"/>
              </a:ext>
            </a:extLst>
          </p:cNvPr>
          <p:cNvSpPr>
            <a:spLocks noGrp="1"/>
          </p:cNvSpPr>
          <p:nvPr>
            <p:ph type="title"/>
          </p:nvPr>
        </p:nvSpPr>
        <p:spPr/>
        <p:txBody>
          <a:bodyPr/>
          <a:lstStyle/>
          <a:p>
            <a:r>
              <a:rPr lang="en-US" dirty="0">
                <a:latin typeface="AdonisC"/>
              </a:rPr>
              <a:t>Classification of compounds</a:t>
            </a:r>
            <a:endParaRPr lang="uk-UA" dirty="0"/>
          </a:p>
        </p:txBody>
      </p:sp>
      <p:sp>
        <p:nvSpPr>
          <p:cNvPr id="3" name="Місце для вмісту 2">
            <a:extLst>
              <a:ext uri="{FF2B5EF4-FFF2-40B4-BE49-F238E27FC236}">
                <a16:creationId xmlns:a16="http://schemas.microsoft.com/office/drawing/2014/main" id="{12BE0814-214A-4240-BAC7-91B2F33E4B0E}"/>
              </a:ext>
            </a:extLst>
          </p:cNvPr>
          <p:cNvSpPr>
            <a:spLocks noGrp="1"/>
          </p:cNvSpPr>
          <p:nvPr>
            <p:ph idx="1"/>
          </p:nvPr>
        </p:nvSpPr>
        <p:spPr>
          <a:xfrm>
            <a:off x="838200" y="1302327"/>
            <a:ext cx="10515600" cy="5070763"/>
          </a:xfrm>
        </p:spPr>
        <p:txBody>
          <a:bodyPr>
            <a:normAutofit fontScale="77500" lnSpcReduction="20000"/>
          </a:bodyPr>
          <a:lstStyle/>
          <a:p>
            <a:endParaRPr lang="en-US" b="0" i="0" u="sng" strike="noStrike" baseline="0" dirty="0" smtClean="0">
              <a:latin typeface="AdonisC"/>
            </a:endParaRPr>
          </a:p>
          <a:p>
            <a:r>
              <a:rPr lang="en-US" b="0" i="0" u="sng" strike="noStrike" baseline="0" dirty="0" smtClean="0">
                <a:latin typeface="AdonisC"/>
              </a:rPr>
              <a:t>According </a:t>
            </a:r>
            <a:r>
              <a:rPr lang="en-US" b="0" i="0" u="sng" strike="noStrike" baseline="0" dirty="0">
                <a:latin typeface="AdonisC"/>
              </a:rPr>
              <a:t>to the structure</a:t>
            </a:r>
            <a:r>
              <a:rPr lang="en-US" b="0" i="0" u="none" strike="noStrike" baseline="0" dirty="0">
                <a:latin typeface="AdonisC"/>
              </a:rPr>
              <a:t> of their immediate constituents, compounds fall into:</a:t>
            </a:r>
          </a:p>
          <a:p>
            <a:pPr marL="0" indent="0" algn="l">
              <a:buNone/>
            </a:pPr>
            <a:r>
              <a:rPr lang="en-US" b="0" i="0" u="none" strike="noStrike" baseline="0" dirty="0">
                <a:latin typeface="AdonisC"/>
              </a:rPr>
              <a:t>a) compounds consisting of simple stems: </a:t>
            </a:r>
            <a:r>
              <a:rPr lang="en-US" b="0" i="1" u="none" strike="noStrike" baseline="0" dirty="0">
                <a:latin typeface="AdonisC,Italic"/>
              </a:rPr>
              <a:t>bookshelf, snow-white,</a:t>
            </a:r>
          </a:p>
          <a:p>
            <a:pPr marL="0" indent="0" algn="l">
              <a:buNone/>
            </a:pPr>
            <a:r>
              <a:rPr lang="en-US" b="0" i="0" u="none" strike="noStrike" baseline="0" dirty="0">
                <a:latin typeface="AdonisC"/>
              </a:rPr>
              <a:t>b) compounds where one of the constituents is derived: </a:t>
            </a:r>
            <a:r>
              <a:rPr lang="en-US" b="0" i="1" u="none" strike="noStrike" baseline="0" dirty="0" err="1">
                <a:latin typeface="AdonisC,Italic"/>
              </a:rPr>
              <a:t>snowcovered</a:t>
            </a:r>
            <a:r>
              <a:rPr lang="en-US" b="0" i="1" u="none" strike="noStrike" baseline="0" dirty="0">
                <a:latin typeface="AdonisC,Italic"/>
              </a:rPr>
              <a:t>, many-sided,</a:t>
            </a:r>
          </a:p>
          <a:p>
            <a:pPr marL="0" indent="0" algn="l">
              <a:buNone/>
            </a:pPr>
            <a:r>
              <a:rPr lang="en-US" b="0" i="0" u="none" strike="noStrike" baseline="0" dirty="0">
                <a:latin typeface="AdonisC"/>
              </a:rPr>
              <a:t>c) compounds consisting of one simple stem and one clipped stem: </a:t>
            </a:r>
            <a:r>
              <a:rPr lang="en-US" b="0" i="1" u="none" strike="noStrike" baseline="0" dirty="0">
                <a:latin typeface="AdonisC,Italic"/>
              </a:rPr>
              <a:t>X-mas, V-day,</a:t>
            </a:r>
          </a:p>
          <a:p>
            <a:pPr marL="0" indent="0" algn="l">
              <a:buNone/>
            </a:pPr>
            <a:r>
              <a:rPr lang="en-US" b="0" i="0" u="none" strike="noStrike" baseline="0" dirty="0">
                <a:latin typeface="AdonisC"/>
              </a:rPr>
              <a:t>d) compounds where one of the ICs is a compound stem: </a:t>
            </a:r>
            <a:r>
              <a:rPr lang="en-US" b="0" i="1" u="none" strike="noStrike" baseline="0" dirty="0">
                <a:latin typeface="AdonisC,Italic"/>
              </a:rPr>
              <a:t>newspaper-ownership.</a:t>
            </a:r>
          </a:p>
          <a:p>
            <a:pPr marL="0" indent="0" algn="l">
              <a:buNone/>
            </a:pPr>
            <a:endParaRPr lang="en-US" b="0" i="1" u="none" strike="noStrike" baseline="0" dirty="0">
              <a:latin typeface="AdonisC,Italic"/>
            </a:endParaRPr>
          </a:p>
          <a:p>
            <a:r>
              <a:rPr lang="en-US" b="0" i="0" u="none" strike="noStrike" baseline="0" dirty="0">
                <a:latin typeface="AdonisC"/>
              </a:rPr>
              <a:t>From the point of view of their </a:t>
            </a:r>
            <a:r>
              <a:rPr lang="en-US" b="0" i="0" u="sng" strike="noStrike" baseline="0" dirty="0" err="1">
                <a:latin typeface="AdonisC"/>
              </a:rPr>
              <a:t>lexico</a:t>
            </a:r>
            <a:r>
              <a:rPr lang="en-US" b="0" i="0" u="sng" strike="noStrike" baseline="0" dirty="0">
                <a:latin typeface="AdonisC"/>
              </a:rPr>
              <a:t>-grammatical characteristics</a:t>
            </a:r>
            <a:r>
              <a:rPr lang="en-US" b="0" i="0" u="none" strike="noStrike" baseline="0" dirty="0">
                <a:latin typeface="AdonisC"/>
              </a:rPr>
              <a:t>, compounds fall into:</a:t>
            </a:r>
          </a:p>
          <a:p>
            <a:pPr marL="0" indent="0" algn="l">
              <a:buNone/>
            </a:pPr>
            <a:r>
              <a:rPr lang="en-US" dirty="0">
                <a:latin typeface="AdonisC"/>
              </a:rPr>
              <a:t> - </a:t>
            </a:r>
            <a:r>
              <a:rPr lang="en-US" b="0" i="0" u="none" strike="noStrike" baseline="0" dirty="0">
                <a:latin typeface="AdonisC"/>
              </a:rPr>
              <a:t>compound nouns: </a:t>
            </a:r>
            <a:r>
              <a:rPr lang="en-US" b="0" i="1" u="none" strike="noStrike" baseline="0" dirty="0">
                <a:latin typeface="AdonisC,Italic"/>
              </a:rPr>
              <a:t>baby-sitter, looking-glass,</a:t>
            </a:r>
          </a:p>
          <a:p>
            <a:pPr marL="0" indent="0" algn="l">
              <a:buNone/>
            </a:pPr>
            <a:r>
              <a:rPr lang="en-US" dirty="0">
                <a:latin typeface="AdonisC"/>
              </a:rPr>
              <a:t> - </a:t>
            </a:r>
            <a:r>
              <a:rPr lang="en-US" b="0" i="0" u="none" strike="noStrike" baseline="0" dirty="0">
                <a:latin typeface="AdonisC"/>
              </a:rPr>
              <a:t>compound verbs: </a:t>
            </a:r>
            <a:r>
              <a:rPr lang="en-US" b="0" i="1" u="none" strike="noStrike" baseline="0" dirty="0">
                <a:latin typeface="AdonisC,Italic"/>
              </a:rPr>
              <a:t>to tip-toe, to nick-name,</a:t>
            </a:r>
          </a:p>
          <a:p>
            <a:pPr marL="0" indent="0" algn="l">
              <a:buNone/>
            </a:pPr>
            <a:r>
              <a:rPr lang="en-US" b="0" i="0" u="none" strike="noStrike" baseline="0" dirty="0" smtClean="0"/>
              <a:t>- </a:t>
            </a:r>
            <a:r>
              <a:rPr lang="en-US" b="0" i="0" u="none" strike="noStrike" baseline="0" dirty="0">
                <a:latin typeface="AdonisC"/>
              </a:rPr>
              <a:t>compound adjectives: </a:t>
            </a:r>
            <a:r>
              <a:rPr lang="en-US" b="0" i="1" u="none" strike="noStrike" baseline="0" dirty="0">
                <a:latin typeface="AdonisC,Italic"/>
              </a:rPr>
              <a:t>good-looking, ill-dressed.</a:t>
            </a:r>
            <a:endParaRPr lang="uk-UA" sz="4000" dirty="0"/>
          </a:p>
        </p:txBody>
      </p:sp>
    </p:spTree>
    <p:extLst>
      <p:ext uri="{BB962C8B-B14F-4D97-AF65-F5344CB8AC3E}">
        <p14:creationId xmlns:p14="http://schemas.microsoft.com/office/powerpoint/2010/main" val="41531506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257AAF-7815-4894-A968-50EE12B43A26}"/>
              </a:ext>
            </a:extLst>
          </p:cNvPr>
          <p:cNvSpPr>
            <a:spLocks noGrp="1"/>
          </p:cNvSpPr>
          <p:nvPr>
            <p:ph type="title"/>
          </p:nvPr>
        </p:nvSpPr>
        <p:spPr/>
        <p:txBody>
          <a:bodyPr/>
          <a:lstStyle/>
          <a:p>
            <a:r>
              <a:rPr lang="en-US" sz="5400" dirty="0"/>
              <a:t>Compounds</a:t>
            </a:r>
            <a:endParaRPr lang="uk-UA" dirty="0"/>
          </a:p>
        </p:txBody>
      </p:sp>
      <p:sp>
        <p:nvSpPr>
          <p:cNvPr id="3" name="Місце для вмісту 2">
            <a:extLst>
              <a:ext uri="{FF2B5EF4-FFF2-40B4-BE49-F238E27FC236}">
                <a16:creationId xmlns:a16="http://schemas.microsoft.com/office/drawing/2014/main" id="{A899C3F5-BBF4-4F01-AAB8-CEE264668D55}"/>
              </a:ext>
            </a:extLst>
          </p:cNvPr>
          <p:cNvSpPr>
            <a:spLocks noGrp="1"/>
          </p:cNvSpPr>
          <p:nvPr>
            <p:ph idx="1"/>
          </p:nvPr>
        </p:nvSpPr>
        <p:spPr/>
        <p:txBody>
          <a:bodyPr>
            <a:normAutofit/>
          </a:bodyPr>
          <a:lstStyle/>
          <a:p>
            <a:pPr marL="0" indent="0" algn="l">
              <a:buNone/>
            </a:pPr>
            <a:r>
              <a:rPr lang="en-US" sz="3200" b="0" i="0" u="sng" strike="noStrike" baseline="0" dirty="0">
                <a:latin typeface="AdonisC"/>
              </a:rPr>
              <a:t>The structural unity of a compound word depends upon</a:t>
            </a:r>
            <a:r>
              <a:rPr lang="en-US" sz="3200" b="0" i="0" u="none" strike="noStrike" baseline="0" dirty="0">
                <a:latin typeface="AdonisC"/>
              </a:rPr>
              <a:t>: </a:t>
            </a:r>
          </a:p>
          <a:p>
            <a:pPr marL="342900" indent="-342900" algn="l">
              <a:buAutoNum type="alphaLcParenR"/>
            </a:pPr>
            <a:r>
              <a:rPr lang="en-US" sz="3200" dirty="0" smtClean="0">
                <a:latin typeface="AdonisC"/>
              </a:rPr>
              <a:t> t</a:t>
            </a:r>
            <a:r>
              <a:rPr lang="en-US" sz="3200" b="0" i="0" u="none" strike="noStrike" baseline="0" dirty="0" smtClean="0">
                <a:latin typeface="AdonisC"/>
              </a:rPr>
              <a:t>he </a:t>
            </a:r>
            <a:r>
              <a:rPr lang="en-US" sz="3200" b="0" i="0" u="none" strike="noStrike" baseline="0" dirty="0">
                <a:latin typeface="AdonisC"/>
              </a:rPr>
              <a:t>unity of stress, </a:t>
            </a:r>
          </a:p>
          <a:p>
            <a:pPr marL="0" indent="0" algn="l">
              <a:buNone/>
            </a:pPr>
            <a:r>
              <a:rPr lang="en-US" sz="3200" b="0" i="0" u="none" strike="noStrike" baseline="0" dirty="0">
                <a:latin typeface="AdonisC"/>
              </a:rPr>
              <a:t>b) hyphenated or solid spelling, </a:t>
            </a:r>
          </a:p>
          <a:p>
            <a:pPr marL="0" indent="0" algn="l">
              <a:buNone/>
            </a:pPr>
            <a:r>
              <a:rPr lang="en-US" sz="3200" b="0" i="0" u="none" strike="noStrike" baseline="0" dirty="0">
                <a:latin typeface="AdonisC"/>
              </a:rPr>
              <a:t>c) unity of morphological and syntactical functioning, </a:t>
            </a:r>
          </a:p>
          <a:p>
            <a:pPr marL="0" indent="0" algn="l">
              <a:buNone/>
            </a:pPr>
            <a:r>
              <a:rPr lang="en-US" sz="3200" b="0" i="0" u="none" strike="noStrike" baseline="0" dirty="0">
                <a:latin typeface="AdonisC"/>
              </a:rPr>
              <a:t>d) semantic unity</a:t>
            </a:r>
            <a:endParaRPr lang="uk-UA" sz="4400" dirty="0"/>
          </a:p>
        </p:txBody>
      </p:sp>
    </p:spTree>
    <p:extLst>
      <p:ext uri="{BB962C8B-B14F-4D97-AF65-F5344CB8AC3E}">
        <p14:creationId xmlns:p14="http://schemas.microsoft.com/office/powerpoint/2010/main" val="28961585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A02531-EBAC-4E2F-AC93-415DD65B7F56}"/>
              </a:ext>
            </a:extLst>
          </p:cNvPr>
          <p:cNvSpPr>
            <a:spLocks noGrp="1"/>
          </p:cNvSpPr>
          <p:nvPr>
            <p:ph type="title"/>
          </p:nvPr>
        </p:nvSpPr>
        <p:spPr/>
        <p:txBody>
          <a:bodyPr/>
          <a:lstStyle/>
          <a:p>
            <a:r>
              <a:rPr lang="en-US" sz="4400" b="0" i="0" u="none" strike="noStrike" baseline="0" dirty="0">
                <a:latin typeface="AdonisC"/>
              </a:rPr>
              <a:t>Conversion</a:t>
            </a:r>
            <a:endParaRPr lang="uk-UA" dirty="0"/>
          </a:p>
        </p:txBody>
      </p:sp>
      <p:sp>
        <p:nvSpPr>
          <p:cNvPr id="3" name="Місце для вмісту 2">
            <a:extLst>
              <a:ext uri="{FF2B5EF4-FFF2-40B4-BE49-F238E27FC236}">
                <a16:creationId xmlns:a16="http://schemas.microsoft.com/office/drawing/2014/main" id="{AF6C29D4-06E1-415D-8C8C-536835B06BB4}"/>
              </a:ext>
            </a:extLst>
          </p:cNvPr>
          <p:cNvSpPr>
            <a:spLocks noGrp="1"/>
          </p:cNvSpPr>
          <p:nvPr>
            <p:ph idx="1"/>
          </p:nvPr>
        </p:nvSpPr>
        <p:spPr/>
        <p:txBody>
          <a:bodyPr>
            <a:normAutofit fontScale="92500"/>
          </a:bodyPr>
          <a:lstStyle/>
          <a:p>
            <a:r>
              <a:rPr lang="en-US" sz="3200" b="0" i="0" u="sng" strike="noStrike" baseline="0" dirty="0">
                <a:latin typeface="AdonisC"/>
              </a:rPr>
              <a:t>Conversion</a:t>
            </a:r>
            <a:r>
              <a:rPr lang="en-US" sz="3200" b="0" i="0" u="none" strike="noStrike" baseline="0" dirty="0">
                <a:latin typeface="AdonisC"/>
              </a:rPr>
              <a:t> is the word formation process in which a word of one grammatical form becomes a word of another grammatical form without any changes to spelling or pronunciation, e.g.  an </a:t>
            </a:r>
            <a:r>
              <a:rPr lang="en-US" sz="3200" b="0" i="1" u="none" strike="noStrike" baseline="0" dirty="0">
                <a:latin typeface="AdonisC,Italic"/>
              </a:rPr>
              <a:t>email – to email</a:t>
            </a:r>
          </a:p>
          <a:p>
            <a:pPr algn="l"/>
            <a:r>
              <a:rPr lang="en-US" sz="3200" b="0" i="0" u="none" strike="noStrike" baseline="0" dirty="0">
                <a:latin typeface="AdonisC"/>
              </a:rPr>
              <a:t>Conversion </a:t>
            </a:r>
            <a:r>
              <a:rPr lang="en-US" sz="3200" dirty="0">
                <a:latin typeface="AdonisC"/>
              </a:rPr>
              <a:t>i</a:t>
            </a:r>
            <a:r>
              <a:rPr lang="en-US" sz="3200" b="0" i="0" u="none" strike="noStrike" baseline="0" dirty="0">
                <a:latin typeface="AdonisC"/>
              </a:rPr>
              <a:t>s a morphological way of forming words when one part of speech is formed from another part of speech by changing its paradigm, without any violation of the initial form of the word, e.g. a head – to head (the paradigm of the noun (a head, heads) is changed for the paradigm of a regular verb (I head, he heads, headed, heading).</a:t>
            </a:r>
            <a:endParaRPr lang="uk-UA" sz="4400" dirty="0"/>
          </a:p>
        </p:txBody>
      </p:sp>
    </p:spTree>
    <p:extLst>
      <p:ext uri="{BB962C8B-B14F-4D97-AF65-F5344CB8AC3E}">
        <p14:creationId xmlns:p14="http://schemas.microsoft.com/office/powerpoint/2010/main" val="564777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58D882-4C6F-4004-B04C-2F67114107D4}"/>
              </a:ext>
            </a:extLst>
          </p:cNvPr>
          <p:cNvSpPr>
            <a:spLocks noGrp="1"/>
          </p:cNvSpPr>
          <p:nvPr>
            <p:ph type="title"/>
          </p:nvPr>
        </p:nvSpPr>
        <p:spPr/>
        <p:txBody>
          <a:bodyPr/>
          <a:lstStyle/>
          <a:p>
            <a:r>
              <a:rPr lang="en-US" dirty="0"/>
              <a:t>Lexicology as a branch of linguistics </a:t>
            </a:r>
            <a:endParaRPr lang="uk-UA" dirty="0"/>
          </a:p>
        </p:txBody>
      </p:sp>
      <p:sp>
        <p:nvSpPr>
          <p:cNvPr id="3" name="Місце для вмісту 2">
            <a:extLst>
              <a:ext uri="{FF2B5EF4-FFF2-40B4-BE49-F238E27FC236}">
                <a16:creationId xmlns:a16="http://schemas.microsoft.com/office/drawing/2014/main" id="{96C2503B-5849-4E6D-8F7B-83145A318CE2}"/>
              </a:ext>
            </a:extLst>
          </p:cNvPr>
          <p:cNvSpPr>
            <a:spLocks noGrp="1"/>
          </p:cNvSpPr>
          <p:nvPr>
            <p:ph idx="1"/>
          </p:nvPr>
        </p:nvSpPr>
        <p:spPr/>
        <p:txBody>
          <a:bodyPr>
            <a:normAutofit fontScale="92500" lnSpcReduction="20000"/>
          </a:bodyPr>
          <a:lstStyle/>
          <a:p>
            <a:r>
              <a:rPr lang="en-US" dirty="0"/>
              <a:t>Lexicology is the branch of linguistics concerned with the properties, usage and origin of words;  provides with clear understanding of the laws of vocabulary development</a:t>
            </a:r>
          </a:p>
          <a:p>
            <a:r>
              <a:rPr lang="en-US" dirty="0"/>
              <a:t>It includes the </a:t>
            </a:r>
          </a:p>
          <a:p>
            <a:pPr marL="0" indent="0">
              <a:buNone/>
            </a:pPr>
            <a:r>
              <a:rPr lang="en-US" dirty="0"/>
              <a:t>           study of naming </a:t>
            </a:r>
            <a:r>
              <a:rPr lang="en-US" dirty="0" err="1"/>
              <a:t>extralingual</a:t>
            </a:r>
            <a:r>
              <a:rPr lang="en-US" dirty="0"/>
              <a:t> reality (onomasiology)</a:t>
            </a:r>
          </a:p>
          <a:p>
            <a:pPr marL="0" indent="0">
              <a:buNone/>
            </a:pPr>
            <a:r>
              <a:rPr lang="en-US" dirty="0"/>
              <a:t>           study of proper names (onomastics)</a:t>
            </a:r>
          </a:p>
          <a:p>
            <a:pPr marL="0" indent="0">
              <a:buNone/>
            </a:pPr>
            <a:r>
              <a:rPr lang="en-US" dirty="0"/>
              <a:t>           study of meaning (lexical semantics, semasiology)</a:t>
            </a:r>
          </a:p>
          <a:p>
            <a:pPr marL="0" indent="0">
              <a:buNone/>
            </a:pPr>
            <a:r>
              <a:rPr lang="en-US" dirty="0"/>
              <a:t>           history of words (etymology)</a:t>
            </a:r>
          </a:p>
          <a:p>
            <a:pPr marL="0" indent="0">
              <a:buNone/>
            </a:pPr>
            <a:r>
              <a:rPr lang="en-US" dirty="0"/>
              <a:t>           word-formation (lexical morphology)</a:t>
            </a:r>
          </a:p>
          <a:p>
            <a:pPr marL="0" indent="0">
              <a:buNone/>
            </a:pPr>
            <a:r>
              <a:rPr lang="en-US" dirty="0"/>
              <a:t>            the study of multi-word expressions (lexical phrases, collocations, idioms) </a:t>
            </a:r>
          </a:p>
          <a:p>
            <a:endParaRPr lang="uk-UA" dirty="0"/>
          </a:p>
        </p:txBody>
      </p:sp>
    </p:spTree>
    <p:extLst>
      <p:ext uri="{BB962C8B-B14F-4D97-AF65-F5344CB8AC3E}">
        <p14:creationId xmlns:p14="http://schemas.microsoft.com/office/powerpoint/2010/main" val="27398210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B41D9F-5A07-4A71-9026-163C70E59790}"/>
              </a:ext>
            </a:extLst>
          </p:cNvPr>
          <p:cNvSpPr>
            <a:spLocks noGrp="1"/>
          </p:cNvSpPr>
          <p:nvPr>
            <p:ph type="title"/>
          </p:nvPr>
        </p:nvSpPr>
        <p:spPr/>
        <p:txBody>
          <a:bodyPr/>
          <a:lstStyle/>
          <a:p>
            <a:r>
              <a:rPr lang="en-US" sz="4400" b="0" i="0" u="none" strike="noStrike" baseline="0" dirty="0">
                <a:latin typeface="AdonisC"/>
              </a:rPr>
              <a:t>Substantivation</a:t>
            </a:r>
            <a:endParaRPr lang="uk-UA" dirty="0"/>
          </a:p>
        </p:txBody>
      </p:sp>
      <p:sp>
        <p:nvSpPr>
          <p:cNvPr id="3" name="Місце для вмісту 2">
            <a:extLst>
              <a:ext uri="{FF2B5EF4-FFF2-40B4-BE49-F238E27FC236}">
                <a16:creationId xmlns:a16="http://schemas.microsoft.com/office/drawing/2014/main" id="{5EB3091E-C3B4-4595-95EC-0103CD84EC34}"/>
              </a:ext>
            </a:extLst>
          </p:cNvPr>
          <p:cNvSpPr>
            <a:spLocks noGrp="1"/>
          </p:cNvSpPr>
          <p:nvPr>
            <p:ph idx="1"/>
          </p:nvPr>
        </p:nvSpPr>
        <p:spPr>
          <a:xfrm>
            <a:off x="838200" y="1335024"/>
            <a:ext cx="10515600" cy="4841939"/>
          </a:xfrm>
        </p:spPr>
        <p:txBody>
          <a:bodyPr>
            <a:normAutofit fontScale="92500"/>
          </a:bodyPr>
          <a:lstStyle/>
          <a:p>
            <a:pPr marL="0" indent="0" algn="l">
              <a:buNone/>
            </a:pPr>
            <a:r>
              <a:rPr lang="en-US" sz="2400" b="0" i="0" u="sng" strike="noStrike" baseline="0" dirty="0">
                <a:latin typeface="AdonisC"/>
              </a:rPr>
              <a:t>Substantivation</a:t>
            </a:r>
            <a:r>
              <a:rPr lang="en-US" sz="2400" b="0" i="0" u="none" strike="noStrike" baseline="0" dirty="0">
                <a:latin typeface="AdonisC"/>
              </a:rPr>
              <a:t> is the process of coining new words in which adjectives or participles acquire the paradigm of nouns and their syntactic functions. The two main types of </a:t>
            </a:r>
            <a:r>
              <a:rPr lang="en-US" sz="2400" b="0" i="0" u="none" strike="noStrike" baseline="0" dirty="0" err="1">
                <a:latin typeface="AdonisC"/>
              </a:rPr>
              <a:t>substantivation</a:t>
            </a:r>
            <a:r>
              <a:rPr lang="en-US" sz="2400" b="0" i="0" u="none" strike="noStrike" baseline="0" dirty="0">
                <a:latin typeface="AdonisC"/>
              </a:rPr>
              <a:t> are</a:t>
            </a:r>
          </a:p>
          <a:p>
            <a:pPr algn="l"/>
            <a:r>
              <a:rPr lang="en-US" sz="2400" b="0" i="0" u="none" strike="noStrike" baseline="0" dirty="0">
                <a:latin typeface="AdonisC"/>
              </a:rPr>
              <a:t>complete </a:t>
            </a:r>
            <a:r>
              <a:rPr lang="en-US" sz="2400" b="0" i="0" u="none" strike="noStrike" baseline="0" dirty="0" err="1">
                <a:latin typeface="AdonisC"/>
              </a:rPr>
              <a:t>substantivation</a:t>
            </a:r>
            <a:r>
              <a:rPr lang="en-US" sz="2400" dirty="0">
                <a:latin typeface="AdonisC"/>
              </a:rPr>
              <a:t>, e. g. </a:t>
            </a:r>
            <a:r>
              <a:rPr lang="en-US" sz="2400" b="0" i="1" u="none" strike="noStrike" baseline="0" dirty="0">
                <a:latin typeface="AdonisC,Italic"/>
              </a:rPr>
              <a:t>a musical performance – a musical (elliptical phrase).</a:t>
            </a:r>
            <a:r>
              <a:rPr lang="en-US" sz="2400" b="0" i="0" u="none" strike="noStrike" baseline="0" dirty="0">
                <a:latin typeface="AdonisC"/>
              </a:rPr>
              <a:t> </a:t>
            </a:r>
          </a:p>
          <a:p>
            <a:pPr algn="l"/>
            <a:r>
              <a:rPr lang="en-US" sz="2400" b="0" i="0" u="none" strike="noStrike" baseline="0" dirty="0">
                <a:latin typeface="AdonisC"/>
              </a:rPr>
              <a:t>partial </a:t>
            </a:r>
            <a:r>
              <a:rPr lang="en-US" sz="2400" b="0" i="0" u="none" strike="noStrike" baseline="0" dirty="0" err="1">
                <a:latin typeface="AdonisC"/>
              </a:rPr>
              <a:t>substantivation</a:t>
            </a:r>
            <a:r>
              <a:rPr lang="en-US" sz="2400" b="0" i="0" u="none" strike="noStrike" baseline="0" dirty="0">
                <a:latin typeface="AdonisC"/>
              </a:rPr>
              <a:t>, e. g. </a:t>
            </a:r>
            <a:r>
              <a:rPr lang="en-US" sz="2400" b="0" i="1" u="none" strike="noStrike" baseline="0" dirty="0">
                <a:latin typeface="AdonisC,Italic"/>
              </a:rPr>
              <a:t>the poor, the British</a:t>
            </a:r>
          </a:p>
          <a:p>
            <a:pPr marL="0" indent="0" algn="l">
              <a:buNone/>
            </a:pPr>
            <a:r>
              <a:rPr lang="en-US" sz="2400" u="sng" dirty="0">
                <a:latin typeface="AdonisC"/>
              </a:rPr>
              <a:t>P</a:t>
            </a:r>
            <a:r>
              <a:rPr lang="en-US" sz="2400" b="0" i="0" u="sng" strike="noStrike" baseline="0" dirty="0">
                <a:latin typeface="AdonisC"/>
              </a:rPr>
              <a:t>artially substantivized adjectives (PSA) </a:t>
            </a:r>
            <a:r>
              <a:rPr lang="en-US" sz="2400" b="0" i="0" u="none" strike="noStrike" baseline="0" dirty="0">
                <a:latin typeface="AdonisC"/>
              </a:rPr>
              <a:t>fall into the following groups:</a:t>
            </a:r>
          </a:p>
          <a:p>
            <a:pPr marL="0" indent="0" algn="l">
              <a:buNone/>
            </a:pPr>
            <a:r>
              <a:rPr lang="en-US" sz="2400" dirty="0">
                <a:latin typeface="AdonisC"/>
              </a:rPr>
              <a:t>a) </a:t>
            </a:r>
            <a:r>
              <a:rPr lang="en-US" sz="2400" b="0" i="0" u="none" strike="noStrike" baseline="0" dirty="0">
                <a:latin typeface="AdonisC"/>
              </a:rPr>
              <a:t>singular in form though plural in meaning: </a:t>
            </a:r>
            <a:r>
              <a:rPr lang="en-US" sz="2400" b="0" i="1" u="none" strike="noStrike" baseline="0" dirty="0">
                <a:latin typeface="AdonisC,Italic"/>
              </a:rPr>
              <a:t>the poor, the British</a:t>
            </a:r>
          </a:p>
          <a:p>
            <a:pPr marL="0" indent="0" algn="l">
              <a:buNone/>
            </a:pPr>
            <a:r>
              <a:rPr lang="en-US" sz="2400" dirty="0">
                <a:latin typeface="AdonisC"/>
              </a:rPr>
              <a:t>b</a:t>
            </a:r>
            <a:r>
              <a:rPr lang="en-US" sz="2400" b="0" i="0" u="none" strike="noStrike" baseline="0" dirty="0">
                <a:latin typeface="AdonisC"/>
              </a:rPr>
              <a:t>) plural in form and denoting a group or a class of people: </a:t>
            </a:r>
            <a:r>
              <a:rPr lang="en-US" sz="2400" b="0" i="1" u="none" strike="noStrike" baseline="0" dirty="0">
                <a:latin typeface="AdonisC,Italic"/>
              </a:rPr>
              <a:t>blacks, greens</a:t>
            </a:r>
          </a:p>
          <a:p>
            <a:pPr marL="0" indent="0" algn="l">
              <a:buNone/>
            </a:pPr>
            <a:r>
              <a:rPr lang="en-US" sz="2400" b="0" i="0" u="none" strike="noStrike" baseline="0" dirty="0">
                <a:latin typeface="AdonisC"/>
              </a:rPr>
              <a:t>c) plural in form and denoting inanimate things: </a:t>
            </a:r>
            <a:r>
              <a:rPr lang="en-US" sz="2400" b="0" i="1" u="none" strike="noStrike" baseline="0" dirty="0">
                <a:latin typeface="AdonisC,Italic"/>
              </a:rPr>
              <a:t>sweets, eatables</a:t>
            </a:r>
          </a:p>
          <a:p>
            <a:pPr marL="0" indent="0" algn="l">
              <a:buNone/>
            </a:pPr>
            <a:r>
              <a:rPr lang="en-US" sz="2400" b="0" i="0" u="none" strike="noStrike" baseline="0" dirty="0">
                <a:latin typeface="AdonisC"/>
              </a:rPr>
              <a:t>d) PSA presenting properties as substantive abstract notions: </a:t>
            </a:r>
            <a:r>
              <a:rPr lang="en-US" sz="2400" b="0" i="1" u="none" strike="noStrike" baseline="0" dirty="0">
                <a:latin typeface="AdonisC,Italic"/>
              </a:rPr>
              <a:t>the good, the evil</a:t>
            </a:r>
          </a:p>
          <a:p>
            <a:pPr marL="0" indent="0" algn="l">
              <a:buNone/>
            </a:pPr>
            <a:r>
              <a:rPr lang="en-US" sz="2400" b="0" i="0" u="none" strike="noStrike" baseline="0" dirty="0">
                <a:latin typeface="AdonisC"/>
              </a:rPr>
              <a:t> e) PSA denoting languages: </a:t>
            </a:r>
            <a:r>
              <a:rPr lang="en-US" sz="2400" b="0" i="1" u="none" strike="noStrike" baseline="0" dirty="0">
                <a:latin typeface="AdonisC,Italic"/>
              </a:rPr>
              <a:t>English, German</a:t>
            </a:r>
            <a:endParaRPr lang="en-US" sz="2400" b="0" i="0" u="none" strike="noStrike" baseline="0" dirty="0">
              <a:latin typeface="AdonisC"/>
            </a:endParaRPr>
          </a:p>
          <a:p>
            <a:pPr algn="l"/>
            <a:endParaRPr lang="uk-UA" dirty="0"/>
          </a:p>
        </p:txBody>
      </p:sp>
    </p:spTree>
    <p:extLst>
      <p:ext uri="{BB962C8B-B14F-4D97-AF65-F5344CB8AC3E}">
        <p14:creationId xmlns:p14="http://schemas.microsoft.com/office/powerpoint/2010/main" val="10462813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2A97E5F-7FB8-4AD2-8580-CA04F19D7027}"/>
              </a:ext>
            </a:extLst>
          </p:cNvPr>
          <p:cNvSpPr>
            <a:spLocks noGrp="1"/>
          </p:cNvSpPr>
          <p:nvPr>
            <p:ph type="title"/>
          </p:nvPr>
        </p:nvSpPr>
        <p:spPr/>
        <p:txBody>
          <a:bodyPr/>
          <a:lstStyle/>
          <a:p>
            <a:r>
              <a:rPr lang="en-US" dirty="0">
                <a:latin typeface="AdonisC"/>
              </a:rPr>
              <a:t>Shortening</a:t>
            </a:r>
            <a:endParaRPr lang="uk-UA" dirty="0"/>
          </a:p>
        </p:txBody>
      </p:sp>
      <p:sp>
        <p:nvSpPr>
          <p:cNvPr id="3" name="Місце для вмісту 2">
            <a:extLst>
              <a:ext uri="{FF2B5EF4-FFF2-40B4-BE49-F238E27FC236}">
                <a16:creationId xmlns:a16="http://schemas.microsoft.com/office/drawing/2014/main" id="{1447B221-E51F-4D93-9F75-E8D656D2C5D3}"/>
              </a:ext>
            </a:extLst>
          </p:cNvPr>
          <p:cNvSpPr>
            <a:spLocks noGrp="1"/>
          </p:cNvSpPr>
          <p:nvPr>
            <p:ph idx="1"/>
          </p:nvPr>
        </p:nvSpPr>
        <p:spPr>
          <a:xfrm>
            <a:off x="838200" y="1435608"/>
            <a:ext cx="10515600" cy="4741355"/>
          </a:xfrm>
        </p:spPr>
        <p:txBody>
          <a:bodyPr>
            <a:normAutofit fontScale="85000" lnSpcReduction="20000"/>
          </a:bodyPr>
          <a:lstStyle/>
          <a:p>
            <a:pPr marL="0" indent="0" algn="l">
              <a:buNone/>
            </a:pPr>
            <a:r>
              <a:rPr lang="en-US" dirty="0">
                <a:latin typeface="AdonisC"/>
              </a:rPr>
              <a:t>T</a:t>
            </a:r>
            <a:r>
              <a:rPr lang="en-US" b="0" i="0" u="none" strike="noStrike" baseline="0" dirty="0">
                <a:latin typeface="AdonisC"/>
              </a:rPr>
              <a:t>wo ways of shortening: contraction (clipping) and abbreviation (initial shortening).</a:t>
            </a:r>
          </a:p>
          <a:p>
            <a:pPr algn="l"/>
            <a:r>
              <a:rPr lang="en-US" b="0" i="0" u="sng" strike="noStrike" baseline="0" dirty="0">
                <a:latin typeface="AdonisC"/>
              </a:rPr>
              <a:t>Clipping</a:t>
            </a:r>
            <a:r>
              <a:rPr lang="en-US" b="0" i="0" u="none" strike="noStrike" baseline="0" dirty="0">
                <a:latin typeface="AdonisC"/>
              </a:rPr>
              <a:t> is the word formation process in which a word is reduced or shortened without changing the meaning of the word. </a:t>
            </a:r>
          </a:p>
          <a:p>
            <a:pPr algn="l"/>
            <a:r>
              <a:rPr lang="en-US" b="0" i="0" u="none" strike="noStrike" baseline="0" dirty="0">
                <a:latin typeface="AdonisC"/>
              </a:rPr>
              <a:t>The four </a:t>
            </a:r>
            <a:r>
              <a:rPr lang="en-US" b="0" i="0" u="sng" strike="noStrike" baseline="0" dirty="0">
                <a:latin typeface="AdonisC"/>
              </a:rPr>
              <a:t>types of clipping </a:t>
            </a:r>
            <a:r>
              <a:rPr lang="en-US" b="0" i="0" u="none" strike="noStrike" baseline="0" dirty="0">
                <a:latin typeface="AdonisC"/>
              </a:rPr>
              <a:t>are:</a:t>
            </a:r>
          </a:p>
          <a:p>
            <a:pPr marL="0" indent="0" algn="l">
              <a:buNone/>
            </a:pPr>
            <a:r>
              <a:rPr lang="en-US" b="0" i="0" u="none" strike="noStrike" baseline="0" dirty="0">
                <a:latin typeface="AdonisC"/>
              </a:rPr>
              <a:t>1) apocope (back clipping) is </a:t>
            </a:r>
            <a:r>
              <a:rPr lang="en-US" b="0" i="0" u="none" strike="noStrike" baseline="0" dirty="0" smtClean="0">
                <a:latin typeface="AdonisC"/>
              </a:rPr>
              <a:t>removing </a:t>
            </a:r>
            <a:r>
              <a:rPr lang="en-US" b="0" i="0" u="none" strike="noStrike" baseline="0" dirty="0">
                <a:latin typeface="AdonisC"/>
              </a:rPr>
              <a:t>of the final part of the word:</a:t>
            </a:r>
            <a:r>
              <a:rPr lang="en-US" b="0" i="1" u="none" strike="noStrike" baseline="0" dirty="0">
                <a:latin typeface="AdonisC,Italic"/>
              </a:rPr>
              <a:t> lab (&lt; laboratory), vocab (&lt; vocabulary), ad (&lt; advertisement)</a:t>
            </a:r>
          </a:p>
          <a:p>
            <a:pPr marL="0" indent="0" algn="l">
              <a:buNone/>
            </a:pPr>
            <a:r>
              <a:rPr lang="en-US" b="0" i="0" u="none" strike="noStrike" baseline="0" dirty="0">
                <a:latin typeface="AdonisC"/>
              </a:rPr>
              <a:t>2) apheresis (fore-clipping) is </a:t>
            </a:r>
            <a:r>
              <a:rPr lang="en-US" b="0" i="0" u="none" strike="noStrike" baseline="0" dirty="0" smtClean="0">
                <a:latin typeface="AdonisC"/>
              </a:rPr>
              <a:t>removing </a:t>
            </a:r>
            <a:r>
              <a:rPr lang="en-US" b="0" i="0" u="none" strike="noStrike" baseline="0" dirty="0">
                <a:latin typeface="AdonisC"/>
              </a:rPr>
              <a:t>of the initial part of the word:</a:t>
            </a:r>
            <a:r>
              <a:rPr lang="en-US" b="0" i="1" u="none" strike="noStrike" baseline="0" dirty="0">
                <a:latin typeface="AdonisC,Italic"/>
              </a:rPr>
              <a:t> plane (&lt; </a:t>
            </a:r>
            <a:r>
              <a:rPr lang="en-US" b="0" i="1" u="none" strike="noStrike" baseline="0" dirty="0" err="1">
                <a:latin typeface="AdonisC,Italic"/>
              </a:rPr>
              <a:t>aeroplane</a:t>
            </a:r>
            <a:r>
              <a:rPr lang="en-US" b="0" i="1" u="none" strike="noStrike" baseline="0" dirty="0">
                <a:latin typeface="AdonisC,Italic"/>
              </a:rPr>
              <a:t>), Tony (&lt; Anthony), Fred (&lt; Alfred)</a:t>
            </a:r>
          </a:p>
          <a:p>
            <a:pPr marL="0" indent="0" algn="l">
              <a:buNone/>
            </a:pPr>
            <a:r>
              <a:rPr lang="en-US" b="0" i="0" u="none" strike="noStrike" baseline="0" dirty="0">
                <a:latin typeface="AdonisC"/>
              </a:rPr>
              <a:t>3) syncope (middle clipping) is </a:t>
            </a:r>
            <a:r>
              <a:rPr lang="en-US" b="0" i="0" u="none" strike="noStrike" baseline="0" dirty="0" smtClean="0">
                <a:latin typeface="AdonisC"/>
              </a:rPr>
              <a:t>removing </a:t>
            </a:r>
            <a:r>
              <a:rPr lang="en-US" b="0" i="0" u="none" strike="noStrike" baseline="0" dirty="0">
                <a:latin typeface="AdonisC"/>
              </a:rPr>
              <a:t>or retaining only the middle of a word as in </a:t>
            </a:r>
            <a:r>
              <a:rPr lang="en-US" b="0" i="1" u="none" strike="noStrike" baseline="0" dirty="0">
                <a:latin typeface="AdonisC,Italic"/>
              </a:rPr>
              <a:t>flu (&lt; influenza), fridge (&lt; refrigerator), </a:t>
            </a:r>
            <a:r>
              <a:rPr lang="en-US" b="0" i="1" u="none" strike="noStrike" baseline="0" dirty="0" err="1">
                <a:latin typeface="AdonisC,Italic"/>
              </a:rPr>
              <a:t>maths</a:t>
            </a:r>
            <a:r>
              <a:rPr lang="en-US" b="0" i="1" u="none" strike="noStrike" baseline="0" dirty="0">
                <a:latin typeface="AdonisC,Italic"/>
              </a:rPr>
              <a:t> (&lt; mathematics)</a:t>
            </a:r>
          </a:p>
          <a:p>
            <a:pPr marL="0" indent="0" algn="l">
              <a:buNone/>
            </a:pPr>
            <a:r>
              <a:rPr lang="en-US" b="0" i="0" u="none" strike="noStrike" baseline="0" dirty="0">
                <a:latin typeface="AdonisC"/>
              </a:rPr>
              <a:t>4) complex clipping is removing multiple parts from multiple words as in </a:t>
            </a:r>
            <a:r>
              <a:rPr lang="en-US" b="0" i="1" u="none" strike="noStrike" baseline="0" dirty="0">
                <a:latin typeface="AdonisC,Italic"/>
              </a:rPr>
              <a:t>sitcom (&lt; situation comedy), </a:t>
            </a:r>
            <a:r>
              <a:rPr lang="en-US" b="0" i="1" u="none" strike="noStrike" baseline="0" dirty="0" err="1">
                <a:latin typeface="AdonisC,Italic"/>
              </a:rPr>
              <a:t>abfab</a:t>
            </a:r>
            <a:r>
              <a:rPr lang="en-US" b="0" i="1" u="none" strike="noStrike" baseline="0" dirty="0">
                <a:latin typeface="AdonisC,Italic"/>
              </a:rPr>
              <a:t> (&lt; absolutely fabulous), hazmat (&lt; hazardous material).</a:t>
            </a:r>
            <a:endParaRPr lang="uk-UA" sz="4000" dirty="0"/>
          </a:p>
        </p:txBody>
      </p:sp>
    </p:spTree>
    <p:extLst>
      <p:ext uri="{BB962C8B-B14F-4D97-AF65-F5344CB8AC3E}">
        <p14:creationId xmlns:p14="http://schemas.microsoft.com/office/powerpoint/2010/main" val="6087087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60AAA8-D58A-4FDF-820B-92A2D7B1A712}"/>
              </a:ext>
            </a:extLst>
          </p:cNvPr>
          <p:cNvSpPr>
            <a:spLocks noGrp="1"/>
          </p:cNvSpPr>
          <p:nvPr>
            <p:ph type="title"/>
          </p:nvPr>
        </p:nvSpPr>
        <p:spPr>
          <a:xfrm>
            <a:off x="838200" y="365125"/>
            <a:ext cx="10515600" cy="604693"/>
          </a:xfrm>
        </p:spPr>
        <p:txBody>
          <a:bodyPr>
            <a:normAutofit fontScale="90000"/>
          </a:bodyPr>
          <a:lstStyle/>
          <a:p>
            <a:r>
              <a:rPr lang="en-US" sz="4400" b="0" i="0" u="none" strike="noStrike" baseline="0" dirty="0">
                <a:latin typeface="AdonisC"/>
              </a:rPr>
              <a:t>Abbreviations</a:t>
            </a:r>
            <a:endParaRPr lang="uk-UA" dirty="0"/>
          </a:p>
        </p:txBody>
      </p:sp>
      <p:sp>
        <p:nvSpPr>
          <p:cNvPr id="3" name="Місце для вмісту 2">
            <a:extLst>
              <a:ext uri="{FF2B5EF4-FFF2-40B4-BE49-F238E27FC236}">
                <a16:creationId xmlns:a16="http://schemas.microsoft.com/office/drawing/2014/main" id="{3A3D2822-80C7-4606-BA43-8E64AC083B47}"/>
              </a:ext>
            </a:extLst>
          </p:cNvPr>
          <p:cNvSpPr>
            <a:spLocks noGrp="1"/>
          </p:cNvSpPr>
          <p:nvPr>
            <p:ph idx="1"/>
          </p:nvPr>
        </p:nvSpPr>
        <p:spPr>
          <a:xfrm>
            <a:off x="838199" y="969818"/>
            <a:ext cx="10979727" cy="5472546"/>
          </a:xfrm>
        </p:spPr>
        <p:txBody>
          <a:bodyPr>
            <a:normAutofit fontScale="92500" lnSpcReduction="10000"/>
          </a:bodyPr>
          <a:lstStyle/>
          <a:p>
            <a:pPr marL="0" indent="0" algn="l">
              <a:buNone/>
            </a:pPr>
            <a:r>
              <a:rPr lang="en-US" sz="2400" b="0" i="0" u="none" strike="noStrike" baseline="0" dirty="0">
                <a:latin typeface="AdonisC"/>
              </a:rPr>
              <a:t>Abbreviations are words produced by shortening the ICs of phrasal terms up to their initial letters. They are subdivided into 5 groups:</a:t>
            </a:r>
          </a:p>
          <a:p>
            <a:pPr marL="0" indent="0" algn="l">
              <a:buNone/>
            </a:pPr>
            <a:r>
              <a:rPr lang="en-US" sz="2400" b="0" i="0" u="none" strike="noStrike" baseline="0" dirty="0">
                <a:latin typeface="AdonisC"/>
              </a:rPr>
              <a:t>1) Acronyms which are read in accordance with the rules of orthoepy: </a:t>
            </a:r>
            <a:r>
              <a:rPr lang="en-US" sz="2400" b="0" i="1" u="none" strike="noStrike" baseline="0" dirty="0">
                <a:latin typeface="AdonisC,Italic"/>
              </a:rPr>
              <a:t>NATO [</a:t>
            </a:r>
            <a:r>
              <a:rPr lang="en-US" sz="2400" b="0" i="1" u="none" strike="noStrike" baseline="0" dirty="0" err="1">
                <a:latin typeface="AdonisC,Italic"/>
              </a:rPr>
              <a:t>neiteu</a:t>
            </a:r>
            <a:r>
              <a:rPr lang="en-US" sz="2400" b="0" i="1" u="none" strike="noStrike" baseline="0" dirty="0">
                <a:latin typeface="AdonisC,Italic"/>
              </a:rPr>
              <a:t>] &lt; North Atlantic Treaty Organization; AIDS [</a:t>
            </a:r>
            <a:r>
              <a:rPr lang="en-US" sz="2400" b="0" i="1" u="none" strike="noStrike" baseline="0" dirty="0" err="1">
                <a:latin typeface="AdonisC,Italic"/>
              </a:rPr>
              <a:t>eidz</a:t>
            </a:r>
            <a:r>
              <a:rPr lang="en-US" sz="2400" b="0" i="1" u="none" strike="noStrike" baseline="0" dirty="0">
                <a:latin typeface="AdonisC,Italic"/>
              </a:rPr>
              <a:t>] &lt; Acquired Immune Deficiency Syndrome; ASAP [</a:t>
            </a:r>
            <a:r>
              <a:rPr lang="en-US" sz="2400" b="0" i="1" u="none" strike="noStrike" baseline="0" dirty="0" err="1">
                <a:latin typeface="AdonisC,Italic"/>
              </a:rPr>
              <a:t>eisep</a:t>
            </a:r>
            <a:r>
              <a:rPr lang="en-US" sz="2400" b="0" i="1" u="none" strike="noStrike" baseline="0" dirty="0">
                <a:latin typeface="AdonisC,Italic"/>
              </a:rPr>
              <a:t>] &lt; as soon as possible</a:t>
            </a:r>
          </a:p>
          <a:p>
            <a:pPr marL="0" indent="0" algn="l">
              <a:buNone/>
            </a:pPr>
            <a:r>
              <a:rPr lang="en-US" sz="2400" b="0" i="0" u="none" strike="noStrike" baseline="0" dirty="0">
                <a:latin typeface="AdonisC"/>
              </a:rPr>
              <a:t>2) Alphabetic abbreviations in which letters get their full alphabetic pronunciation and a full stress: </a:t>
            </a:r>
            <a:r>
              <a:rPr lang="en-US" sz="2400" b="0" i="1" u="none" strike="noStrike" baseline="0" dirty="0">
                <a:latin typeface="AdonisC,Italic"/>
              </a:rPr>
              <a:t>CEO (&lt; Chief Executive Officer), ВВС (&lt; British Broadcasting Corporation), FBI (&lt; Federal Bureau of Investigation). </a:t>
            </a:r>
          </a:p>
          <a:p>
            <a:pPr marL="0" indent="0" algn="l">
              <a:buNone/>
            </a:pPr>
            <a:r>
              <a:rPr lang="en-US" sz="2400" b="0" i="0" u="none" strike="noStrike" baseline="0" dirty="0">
                <a:latin typeface="AdonisC"/>
              </a:rPr>
              <a:t>3) Compound abbreviations in which the first IC is a letter and the second a complete word: </a:t>
            </a:r>
            <a:r>
              <a:rPr lang="en-US" sz="2400" b="0" i="1" u="none" strike="noStrike" baseline="0" dirty="0">
                <a:latin typeface="AdonisC,Italic"/>
              </a:rPr>
              <a:t>E-mail (electronic mail), L-driver (learner-driver), G-man (Government man). One or both ICs of compound abbreviations may be clipped: Interpol (&lt; International Police), wi-fi (&lt; wireless fidelity).</a:t>
            </a:r>
          </a:p>
          <a:p>
            <a:pPr marL="0" indent="0" algn="l">
              <a:buNone/>
            </a:pPr>
            <a:r>
              <a:rPr lang="en-US" sz="2400" b="0" i="0" u="none" strike="noStrike" baseline="0" dirty="0">
                <a:latin typeface="AdonisC"/>
              </a:rPr>
              <a:t>4) Graphic abbreviations which are used in texts for economy of space: </a:t>
            </a:r>
            <a:r>
              <a:rPr lang="en-US" sz="2400" b="0" i="1" u="none" strike="noStrike" baseline="0" dirty="0">
                <a:latin typeface="AdonisC,Italic"/>
              </a:rPr>
              <a:t>N (noun), ltd (limited), Fri (Friday), X-mas (Christmas). </a:t>
            </a:r>
            <a:r>
              <a:rPr lang="en-US" sz="2400" b="0" i="0" u="none" strike="noStrike" baseline="0" dirty="0">
                <a:latin typeface="AdonisC"/>
              </a:rPr>
              <a:t>They are pronounced as the corresponding unabbreviated words.</a:t>
            </a:r>
          </a:p>
          <a:p>
            <a:pPr marL="0" indent="0" algn="l">
              <a:buNone/>
            </a:pPr>
            <a:r>
              <a:rPr lang="en-US" sz="2400" b="0" i="0" u="none" strike="noStrike" baseline="0" dirty="0">
                <a:latin typeface="AdonisC"/>
              </a:rPr>
              <a:t>5) Latin abbreviations: e.g. – </a:t>
            </a:r>
            <a:r>
              <a:rPr lang="en-US" sz="2400" b="0" i="1" u="none" strike="noStrike" baseline="0" dirty="0">
                <a:latin typeface="AdonisC,Italic"/>
              </a:rPr>
              <a:t>for example, i.e. – that is, P.S. </a:t>
            </a:r>
            <a:r>
              <a:rPr lang="en-US" sz="2400" b="0" i="1" u="none" strike="noStrike" baseline="0" dirty="0" smtClean="0">
                <a:latin typeface="AdonisC,Italic"/>
              </a:rPr>
              <a:t>– post </a:t>
            </a:r>
            <a:r>
              <a:rPr lang="en-US" sz="2400" b="0" i="1" u="none" strike="noStrike" baseline="0" dirty="0">
                <a:latin typeface="AdonisC,Italic"/>
              </a:rPr>
              <a:t>scriptum, B.C. – before Christ, A.D. – Anno Domini</a:t>
            </a:r>
            <a:r>
              <a:rPr lang="en-US" sz="2400" dirty="0">
                <a:latin typeface="AdonisC"/>
              </a:rPr>
              <a:t>, etc. – et cetera</a:t>
            </a:r>
            <a:endParaRPr lang="uk-UA" sz="3600" dirty="0"/>
          </a:p>
        </p:txBody>
      </p:sp>
    </p:spTree>
    <p:extLst>
      <p:ext uri="{BB962C8B-B14F-4D97-AF65-F5344CB8AC3E}">
        <p14:creationId xmlns:p14="http://schemas.microsoft.com/office/powerpoint/2010/main" val="1413576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066DB5-8EF1-4AAB-85F1-8D56EC6F58D2}"/>
              </a:ext>
            </a:extLst>
          </p:cNvPr>
          <p:cNvSpPr>
            <a:spLocks noGrp="1"/>
          </p:cNvSpPr>
          <p:nvPr>
            <p:ph type="title"/>
          </p:nvPr>
        </p:nvSpPr>
        <p:spPr/>
        <p:txBody>
          <a:bodyPr/>
          <a:lstStyle/>
          <a:p>
            <a:r>
              <a:rPr lang="en-US" sz="4400" b="0" i="0" u="none" strike="noStrike" baseline="0" dirty="0">
                <a:latin typeface="AdonisC"/>
              </a:rPr>
              <a:t>Blending</a:t>
            </a:r>
            <a:endParaRPr lang="uk-UA" dirty="0"/>
          </a:p>
        </p:txBody>
      </p:sp>
      <p:sp>
        <p:nvSpPr>
          <p:cNvPr id="3" name="Місце для вмісту 2">
            <a:extLst>
              <a:ext uri="{FF2B5EF4-FFF2-40B4-BE49-F238E27FC236}">
                <a16:creationId xmlns:a16="http://schemas.microsoft.com/office/drawing/2014/main" id="{B6336F5E-2C7D-41BD-A85E-C30CCBA6C89F}"/>
              </a:ext>
            </a:extLst>
          </p:cNvPr>
          <p:cNvSpPr>
            <a:spLocks noGrp="1"/>
          </p:cNvSpPr>
          <p:nvPr>
            <p:ph idx="1"/>
          </p:nvPr>
        </p:nvSpPr>
        <p:spPr>
          <a:xfrm>
            <a:off x="838200" y="1435608"/>
            <a:ext cx="10515600" cy="4741355"/>
          </a:xfrm>
        </p:spPr>
        <p:txBody>
          <a:bodyPr>
            <a:normAutofit/>
          </a:bodyPr>
          <a:lstStyle/>
          <a:p>
            <a:pPr marL="0" indent="0" algn="l">
              <a:buNone/>
            </a:pPr>
            <a:r>
              <a:rPr lang="en-US" b="0" i="0" u="sng" strike="noStrike" baseline="0" dirty="0">
                <a:latin typeface="AdonisC"/>
              </a:rPr>
              <a:t>Blending</a:t>
            </a:r>
            <a:r>
              <a:rPr lang="en-US" b="0" i="0" u="none" strike="noStrike" baseline="0" dirty="0">
                <a:latin typeface="AdonisC"/>
              </a:rPr>
              <a:t> is the creation of new lexical units in which</a:t>
            </a:r>
          </a:p>
          <a:p>
            <a:r>
              <a:rPr lang="en-US" b="0" i="0" u="none" strike="noStrike" baseline="0" dirty="0">
                <a:latin typeface="AdonisC"/>
              </a:rPr>
              <a:t> </a:t>
            </a:r>
            <a:r>
              <a:rPr lang="en-US" b="0" i="0" strike="noStrike" baseline="0" dirty="0">
                <a:latin typeface="AdonisC"/>
              </a:rPr>
              <a:t>parts</a:t>
            </a:r>
            <a:r>
              <a:rPr lang="en-US" b="0" i="0" u="none" strike="noStrike" baseline="0" dirty="0">
                <a:latin typeface="AdonisC"/>
              </a:rPr>
              <a:t> of two or more words combine to create a new word:  </a:t>
            </a:r>
            <a:r>
              <a:rPr lang="en-US" b="0" i="0" u="none" strike="noStrike" baseline="0" dirty="0" smtClean="0">
                <a:latin typeface="AdonisC"/>
              </a:rPr>
              <a:t>e.g</a:t>
            </a:r>
            <a:r>
              <a:rPr lang="en-US" b="0" i="0" u="none" strike="noStrike" baseline="0" dirty="0">
                <a:latin typeface="AdonisC"/>
              </a:rPr>
              <a:t>. </a:t>
            </a:r>
            <a:r>
              <a:rPr lang="en-US" b="0" i="1" u="none" strike="noStrike" baseline="0" dirty="0">
                <a:latin typeface="AdonisC,Italic"/>
              </a:rPr>
              <a:t>motel (motorist + hotel), brunch (breakfast + lunch), Spanglish (Spanish + English), cyborg (cybernetic + organism), webinar (web + seminar),</a:t>
            </a:r>
          </a:p>
          <a:p>
            <a:r>
              <a:rPr lang="en-US" b="0" i="1" u="none" strike="noStrike" baseline="0" dirty="0">
                <a:latin typeface="AdonisC,Italic"/>
              </a:rPr>
              <a:t> </a:t>
            </a:r>
            <a:r>
              <a:rPr lang="en-US" b="0" i="0" u="none" strike="noStrike" baseline="0" dirty="0">
                <a:latin typeface="AdonisC"/>
              </a:rPr>
              <a:t>the elements of one word are combined with a notional word: </a:t>
            </a:r>
            <a:r>
              <a:rPr lang="it-IT" b="0" i="1" u="none" strike="noStrike" baseline="0" dirty="0">
                <a:latin typeface="AdonisC,Italic"/>
              </a:rPr>
              <a:t>docudrama (documentary </a:t>
            </a:r>
            <a:r>
              <a:rPr lang="en-US" b="0" i="1" u="none" strike="noStrike" baseline="0" dirty="0">
                <a:latin typeface="AdonisC,Italic"/>
              </a:rPr>
              <a:t>+ drama), </a:t>
            </a:r>
            <a:r>
              <a:rPr lang="en-US" b="0" i="0" u="none" strike="noStrike" baseline="0" dirty="0">
                <a:latin typeface="AdonisC"/>
              </a:rPr>
              <a:t>etc. </a:t>
            </a:r>
          </a:p>
          <a:p>
            <a:pPr marL="0" indent="0" algn="l">
              <a:buNone/>
            </a:pPr>
            <a:r>
              <a:rPr lang="en-US" b="0" i="0" u="none" strike="noStrike" baseline="0" dirty="0">
                <a:latin typeface="AdonisC"/>
              </a:rPr>
              <a:t>The meaning of the new word is a combination of the meanings of the original words. </a:t>
            </a:r>
            <a:endParaRPr lang="uk-UA" sz="4000" dirty="0"/>
          </a:p>
        </p:txBody>
      </p:sp>
    </p:spTree>
    <p:extLst>
      <p:ext uri="{BB962C8B-B14F-4D97-AF65-F5344CB8AC3E}">
        <p14:creationId xmlns:p14="http://schemas.microsoft.com/office/powerpoint/2010/main" val="3527868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F884F2-ED75-4742-A53C-F0DADD5090CE}"/>
              </a:ext>
            </a:extLst>
          </p:cNvPr>
          <p:cNvSpPr>
            <a:spLocks noGrp="1"/>
          </p:cNvSpPr>
          <p:nvPr>
            <p:ph type="title"/>
          </p:nvPr>
        </p:nvSpPr>
        <p:spPr/>
        <p:txBody>
          <a:bodyPr/>
          <a:lstStyle/>
          <a:p>
            <a:r>
              <a:rPr lang="en-US" sz="4400" b="0" i="0" u="none" strike="noStrike" baseline="0" dirty="0">
                <a:latin typeface="AdonisC"/>
              </a:rPr>
              <a:t>Reduplication</a:t>
            </a:r>
            <a:endParaRPr lang="uk-UA" dirty="0"/>
          </a:p>
        </p:txBody>
      </p:sp>
      <p:sp>
        <p:nvSpPr>
          <p:cNvPr id="3" name="Місце для вмісту 2">
            <a:extLst>
              <a:ext uri="{FF2B5EF4-FFF2-40B4-BE49-F238E27FC236}">
                <a16:creationId xmlns:a16="http://schemas.microsoft.com/office/drawing/2014/main" id="{5F7FCFBA-327E-4820-94B3-FB83BE0F3A0D}"/>
              </a:ext>
            </a:extLst>
          </p:cNvPr>
          <p:cNvSpPr>
            <a:spLocks noGrp="1"/>
          </p:cNvSpPr>
          <p:nvPr>
            <p:ph idx="1"/>
          </p:nvPr>
        </p:nvSpPr>
        <p:spPr>
          <a:xfrm>
            <a:off x="838200" y="1453896"/>
            <a:ext cx="10515600" cy="5038979"/>
          </a:xfrm>
        </p:spPr>
        <p:txBody>
          <a:bodyPr>
            <a:normAutofit fontScale="92500" lnSpcReduction="10000"/>
          </a:bodyPr>
          <a:lstStyle/>
          <a:p>
            <a:pPr algn="l"/>
            <a:r>
              <a:rPr lang="en-US" sz="2400" b="0" i="0" u="sng" strike="noStrike" baseline="0" dirty="0">
                <a:latin typeface="AdonisC"/>
              </a:rPr>
              <a:t>Reduplication</a:t>
            </a:r>
            <a:r>
              <a:rPr lang="en-US" sz="2400" b="0" i="0" u="none" strike="noStrike" baseline="0" dirty="0">
                <a:latin typeface="AdonisC"/>
              </a:rPr>
              <a:t> is creating a new word by means of complete or partial repetition of the same stem: </a:t>
            </a:r>
            <a:r>
              <a:rPr lang="en-US" sz="2400" b="0" i="1" u="none" strike="noStrike" baseline="0" dirty="0">
                <a:latin typeface="AdonisC,Italic"/>
              </a:rPr>
              <a:t>bye-bye, fifty-fifty, tick-tick, </a:t>
            </a:r>
            <a:r>
              <a:rPr lang="en-US" sz="2400" b="0" i="0" u="none" strike="noStrike" baseline="0" dirty="0">
                <a:latin typeface="AdonisC"/>
              </a:rPr>
              <a:t>etc. </a:t>
            </a:r>
          </a:p>
          <a:p>
            <a:pPr algn="l"/>
            <a:r>
              <a:rPr lang="en-US" sz="2400" b="0" i="0" u="sng" strike="noStrike" baseline="0" dirty="0">
                <a:latin typeface="AdonisC"/>
              </a:rPr>
              <a:t>Lexicalization of the plural of nouns</a:t>
            </a:r>
            <a:r>
              <a:rPr lang="en-US" sz="2400" dirty="0">
                <a:latin typeface="AdonisC"/>
              </a:rPr>
              <a:t> is the </a:t>
            </a:r>
            <a:r>
              <a:rPr lang="en-US" sz="2400" b="0" i="0" u="none" strike="noStrike" baseline="0" dirty="0">
                <a:latin typeface="AdonisC"/>
              </a:rPr>
              <a:t>case when the grammatical form of the plural of nouns becomes isolated from the paradigm and acquires a new lexical meaning, e.g.  </a:t>
            </a:r>
            <a:r>
              <a:rPr lang="en-US" sz="2400" b="0" i="1" u="none" strike="noStrike" baseline="0" dirty="0" err="1">
                <a:latin typeface="AdonisC,Italic"/>
              </a:rPr>
              <a:t>colours</a:t>
            </a:r>
            <a:r>
              <a:rPr lang="en-US" sz="2400" b="0" i="1" u="none" strike="noStrike" baseline="0" dirty="0">
                <a:latin typeface="AdonisC,Italic"/>
              </a:rPr>
              <a:t> </a:t>
            </a:r>
            <a:r>
              <a:rPr lang="en-US" sz="2400" b="0" i="0" u="none" strike="noStrike" baseline="0" dirty="0">
                <a:latin typeface="AdonisC"/>
              </a:rPr>
              <a:t>as a plural noun denotes “a flag”, </a:t>
            </a:r>
            <a:r>
              <a:rPr lang="en-US" sz="2400" b="0" i="1" u="none" strike="noStrike" baseline="0" dirty="0">
                <a:latin typeface="AdonisC,Italic"/>
              </a:rPr>
              <a:t>looks </a:t>
            </a:r>
            <a:r>
              <a:rPr lang="en-US" sz="2400" b="0" i="0" u="none" strike="noStrike" baseline="0" dirty="0">
                <a:latin typeface="AdonisC"/>
              </a:rPr>
              <a:t>as a plural noun means </a:t>
            </a:r>
            <a:r>
              <a:rPr lang="uk-UA" sz="2400" b="0" i="0" u="none" strike="noStrike" baseline="0" dirty="0">
                <a:latin typeface="AdonisC"/>
              </a:rPr>
              <a:t>“</a:t>
            </a:r>
            <a:r>
              <a:rPr lang="en-US" sz="2400" b="0" i="0" u="none" strike="noStrike" baseline="0" dirty="0" err="1">
                <a:latin typeface="AdonisC"/>
              </a:rPr>
              <a:t>apperance</a:t>
            </a:r>
            <a:r>
              <a:rPr lang="uk-UA" sz="2400" b="0" i="0" u="none" strike="noStrike" baseline="0" dirty="0">
                <a:latin typeface="AdonisC"/>
              </a:rPr>
              <a:t>”, </a:t>
            </a:r>
            <a:r>
              <a:rPr lang="en-US" sz="2400" b="0" i="1" u="none" strike="noStrike" baseline="0" dirty="0">
                <a:latin typeface="AdonisC,Italic"/>
              </a:rPr>
              <a:t>attentions </a:t>
            </a:r>
            <a:r>
              <a:rPr lang="en-US" sz="2400" b="0" i="0" u="none" strike="noStrike" baseline="0" dirty="0">
                <a:latin typeface="AdonisC"/>
              </a:rPr>
              <a:t>denotes “courtship, flirtation</a:t>
            </a:r>
            <a:r>
              <a:rPr lang="uk-UA" sz="2400" b="0" i="0" u="none" strike="noStrike" baseline="0" dirty="0">
                <a:latin typeface="AdonisC"/>
              </a:rPr>
              <a:t>”.</a:t>
            </a:r>
            <a:endParaRPr lang="en-US" sz="2400" b="0" i="0" u="none" strike="noStrike" baseline="0" dirty="0">
              <a:latin typeface="AdonisC"/>
            </a:endParaRPr>
          </a:p>
          <a:p>
            <a:pPr algn="l"/>
            <a:r>
              <a:rPr lang="en-US" sz="2400" b="0" i="0" u="sng" strike="noStrike" baseline="0" dirty="0">
                <a:latin typeface="AdonisC"/>
              </a:rPr>
              <a:t>Sound imitation (onomatopoeia, echoism</a:t>
            </a:r>
            <a:r>
              <a:rPr lang="en-US" sz="2400" b="0" i="0" u="none" strike="noStrike" baseline="0" dirty="0">
                <a:latin typeface="AdonisC"/>
              </a:rPr>
              <a:t>) is the creation of words by means of imitating the natural sounds produced by living beings as well as by inanimate objects. According to the source of sound onomatopoeic words semantically fall into </a:t>
            </a:r>
            <a:r>
              <a:rPr lang="en-US" sz="2400" b="0" i="0" u="sng" strike="noStrike" baseline="0" dirty="0">
                <a:latin typeface="AdonisC"/>
              </a:rPr>
              <a:t>several groups</a:t>
            </a:r>
            <a:r>
              <a:rPr lang="en-US" sz="2400" b="0" i="0" u="none" strike="noStrike" baseline="0" dirty="0">
                <a:latin typeface="AdonisC"/>
              </a:rPr>
              <a:t>. </a:t>
            </a:r>
          </a:p>
          <a:p>
            <a:pPr marL="0" indent="0" algn="l">
              <a:buNone/>
            </a:pPr>
            <a:r>
              <a:rPr lang="en-US" sz="2400" dirty="0">
                <a:latin typeface="AdonisC"/>
              </a:rPr>
              <a:t>       -</a:t>
            </a:r>
            <a:r>
              <a:rPr lang="en-US" sz="2400" b="0" i="0" u="none" strike="noStrike" baseline="0" dirty="0">
                <a:latin typeface="AdonisC"/>
              </a:rPr>
              <a:t> verbs denoting sounds produced by </a:t>
            </a:r>
            <a:r>
              <a:rPr lang="en-US" sz="2400" b="0" i="0" u="sng" strike="noStrike" baseline="0" dirty="0">
                <a:latin typeface="AdonisC"/>
              </a:rPr>
              <a:t>human beings </a:t>
            </a:r>
            <a:r>
              <a:rPr lang="en-US" sz="2400" b="0" i="0" u="none" strike="noStrike" baseline="0" dirty="0">
                <a:latin typeface="AdonisC"/>
              </a:rPr>
              <a:t>in expressing their feelings </a:t>
            </a:r>
            <a:r>
              <a:rPr lang="en-US" sz="2400" b="0" i="1" u="none" strike="noStrike" baseline="0" dirty="0">
                <a:latin typeface="AdonisC,Italic"/>
              </a:rPr>
              <a:t>(babble, chatter, giggle, murmur, whisper)</a:t>
            </a:r>
            <a:r>
              <a:rPr lang="en-US" sz="2400" b="0" i="0" u="none" strike="noStrike" baseline="0" dirty="0">
                <a:latin typeface="AdonisC"/>
              </a:rPr>
              <a:t>. </a:t>
            </a:r>
          </a:p>
          <a:p>
            <a:pPr marL="0" indent="0" algn="l">
              <a:buNone/>
            </a:pPr>
            <a:r>
              <a:rPr lang="en-US" sz="2400" dirty="0">
                <a:latin typeface="AdonisC"/>
              </a:rPr>
              <a:t>       - </a:t>
            </a:r>
            <a:r>
              <a:rPr lang="en-US" sz="2400" b="0" i="0" u="none" strike="noStrike" baseline="0" dirty="0">
                <a:latin typeface="AdonisC"/>
              </a:rPr>
              <a:t>sounds produced by </a:t>
            </a:r>
            <a:r>
              <a:rPr lang="en-US" sz="2400" b="0" i="0" u="sng" strike="noStrike" baseline="0" dirty="0">
                <a:latin typeface="AdonisC"/>
              </a:rPr>
              <a:t>animals,</a:t>
            </a:r>
            <a:r>
              <a:rPr lang="en-US" sz="2400" b="0" i="0" u="none" strike="noStrike" baseline="0" dirty="0">
                <a:latin typeface="AdonisC"/>
              </a:rPr>
              <a:t> birds and insects </a:t>
            </a:r>
            <a:r>
              <a:rPr lang="en-US" sz="2400" b="0" i="1" u="none" strike="noStrike" baseline="0" dirty="0">
                <a:latin typeface="AdonisC,Italic"/>
              </a:rPr>
              <a:t>(buzz, croak, crow, hiss, howl, mew, purr, roar, twitter)</a:t>
            </a:r>
            <a:r>
              <a:rPr lang="en-US" sz="2400" b="0" i="0" u="none" strike="noStrike" baseline="0" dirty="0">
                <a:latin typeface="AdonisC"/>
              </a:rPr>
              <a:t>. </a:t>
            </a:r>
          </a:p>
          <a:p>
            <a:pPr marL="0" indent="0" algn="l">
              <a:buNone/>
            </a:pPr>
            <a:r>
              <a:rPr lang="en-US" sz="2400" dirty="0">
                <a:latin typeface="AdonisC"/>
              </a:rPr>
              <a:t>      -  </a:t>
            </a:r>
            <a:r>
              <a:rPr lang="en-US" sz="2400" b="0" i="0" u="none" strike="noStrike" baseline="0" dirty="0">
                <a:latin typeface="AdonisC"/>
              </a:rPr>
              <a:t>verbs imitating the noise of </a:t>
            </a:r>
            <a:r>
              <a:rPr lang="en-US" sz="2400" b="0" i="0" u="sng" strike="noStrike" baseline="0" dirty="0">
                <a:latin typeface="AdonisC"/>
              </a:rPr>
              <a:t>inanimate objects</a:t>
            </a:r>
            <a:r>
              <a:rPr lang="en-US" sz="2400" b="0" i="0" u="none" strike="noStrike" baseline="0" dirty="0">
                <a:latin typeface="AdonisC"/>
              </a:rPr>
              <a:t>: water </a:t>
            </a:r>
            <a:r>
              <a:rPr lang="en-US" sz="2400" b="0" i="1" u="none" strike="noStrike" baseline="0" dirty="0">
                <a:latin typeface="AdonisC,Italic"/>
              </a:rPr>
              <a:t>(bubble, splash)</a:t>
            </a:r>
            <a:r>
              <a:rPr lang="en-US" sz="2400" b="0" i="0" u="none" strike="noStrike" baseline="0" dirty="0">
                <a:latin typeface="AdonisC"/>
              </a:rPr>
              <a:t>, metallic things </a:t>
            </a:r>
            <a:r>
              <a:rPr lang="en-US" sz="2400" b="0" i="1" u="none" strike="noStrike" baseline="0" dirty="0">
                <a:latin typeface="AdonisC,Italic"/>
              </a:rPr>
              <a:t>(clink, tinkle) </a:t>
            </a:r>
            <a:r>
              <a:rPr lang="en-US" sz="2400" b="0" i="0" u="none" strike="noStrike" baseline="0" dirty="0">
                <a:latin typeface="AdonisC"/>
              </a:rPr>
              <a:t>or by forceful motion </a:t>
            </a:r>
            <a:r>
              <a:rPr lang="en-US" sz="2400" b="0" i="1" u="none" strike="noStrike" baseline="0" dirty="0">
                <a:latin typeface="AdonisC,Italic"/>
              </a:rPr>
              <a:t>(bang, crack, crash, whack, whip)</a:t>
            </a:r>
            <a:r>
              <a:rPr lang="en-US" sz="2400" b="0" i="0" u="none" strike="noStrike" baseline="0" dirty="0">
                <a:latin typeface="AdonisC"/>
              </a:rPr>
              <a:t>.</a:t>
            </a:r>
          </a:p>
        </p:txBody>
      </p:sp>
    </p:spTree>
    <p:extLst>
      <p:ext uri="{BB962C8B-B14F-4D97-AF65-F5344CB8AC3E}">
        <p14:creationId xmlns:p14="http://schemas.microsoft.com/office/powerpoint/2010/main" val="33472715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6E0551-414F-4CC4-9D61-042A6B250F71}"/>
              </a:ext>
            </a:extLst>
          </p:cNvPr>
          <p:cNvSpPr>
            <a:spLocks noGrp="1"/>
          </p:cNvSpPr>
          <p:nvPr>
            <p:ph type="title"/>
          </p:nvPr>
        </p:nvSpPr>
        <p:spPr/>
        <p:txBody>
          <a:bodyPr/>
          <a:lstStyle/>
          <a:p>
            <a:r>
              <a:rPr lang="en-US" dirty="0"/>
              <a:t>Sound and stress interchange</a:t>
            </a:r>
            <a:endParaRPr lang="uk-UA" dirty="0"/>
          </a:p>
        </p:txBody>
      </p:sp>
      <p:sp>
        <p:nvSpPr>
          <p:cNvPr id="3" name="Місце для вмісту 2">
            <a:extLst>
              <a:ext uri="{FF2B5EF4-FFF2-40B4-BE49-F238E27FC236}">
                <a16:creationId xmlns:a16="http://schemas.microsoft.com/office/drawing/2014/main" id="{4FBA8918-9E7F-427E-B8F5-CAFA503F3B30}"/>
              </a:ext>
            </a:extLst>
          </p:cNvPr>
          <p:cNvSpPr>
            <a:spLocks noGrp="1"/>
          </p:cNvSpPr>
          <p:nvPr>
            <p:ph idx="1"/>
          </p:nvPr>
        </p:nvSpPr>
        <p:spPr/>
        <p:txBody>
          <a:bodyPr>
            <a:normAutofit/>
          </a:bodyPr>
          <a:lstStyle/>
          <a:p>
            <a:pPr algn="l"/>
            <a:r>
              <a:rPr lang="en-US" sz="2400" b="0" i="0" u="sng" strike="noStrike" baseline="0" dirty="0">
                <a:latin typeface="AdonisC"/>
              </a:rPr>
              <a:t>Sound interchange </a:t>
            </a:r>
            <a:r>
              <a:rPr lang="en-US" sz="2400" b="0" i="0" u="none" strike="noStrike" baseline="0" dirty="0">
                <a:latin typeface="AdonisC"/>
              </a:rPr>
              <a:t>is the way of word-building when some sounds are changed to form a new word, </a:t>
            </a:r>
          </a:p>
          <a:p>
            <a:pPr marL="0" indent="0" algn="l">
              <a:buNone/>
            </a:pPr>
            <a:r>
              <a:rPr lang="en-US" sz="2400" b="0" i="0" u="none" strike="noStrike" baseline="0" dirty="0">
                <a:latin typeface="AdonisC"/>
              </a:rPr>
              <a:t>e.g. </a:t>
            </a:r>
            <a:r>
              <a:rPr lang="en-US" sz="2400" b="0" i="1" u="none" strike="noStrike" baseline="0" dirty="0">
                <a:latin typeface="AdonisC,Italic"/>
              </a:rPr>
              <a:t>to bleed – blood, to sing – song, </a:t>
            </a:r>
            <a:r>
              <a:rPr lang="en-US" sz="2400" b="0" i="0" u="none" strike="noStrike" baseline="0" dirty="0">
                <a:latin typeface="AdonisC"/>
              </a:rPr>
              <a:t> </a:t>
            </a:r>
            <a:r>
              <a:rPr lang="en-US" sz="2400" b="0" i="1" u="none" strike="noStrike" baseline="0" dirty="0">
                <a:latin typeface="AdonisC,Italic"/>
              </a:rPr>
              <a:t>hot – to heat,</a:t>
            </a:r>
            <a:r>
              <a:rPr lang="en-US" sz="2400" b="0" i="0" u="none" strike="noStrike" baseline="0" dirty="0">
                <a:latin typeface="AdonisC"/>
              </a:rPr>
              <a:t> </a:t>
            </a:r>
            <a:r>
              <a:rPr lang="en-US" sz="2400" b="0" i="1" u="none" strike="noStrike" baseline="0" dirty="0">
                <a:latin typeface="AdonisC,Italic"/>
              </a:rPr>
              <a:t>bath – to bathe, life – to live, </a:t>
            </a:r>
            <a:r>
              <a:rPr lang="en-US" sz="2400" b="0" i="0" u="none" strike="noStrike" baseline="0" dirty="0">
                <a:latin typeface="AdonisC"/>
              </a:rPr>
              <a:t>etc.</a:t>
            </a:r>
          </a:p>
          <a:p>
            <a:pPr algn="l"/>
            <a:r>
              <a:rPr lang="en-US" sz="2400" b="0" i="0" u="none" strike="noStrike" baseline="0" dirty="0">
                <a:latin typeface="AdonisC"/>
              </a:rPr>
              <a:t> Words belonging to different parts of speech may be differentiated due to the sound interchange in the root: </a:t>
            </a:r>
            <a:r>
              <a:rPr lang="en-US" sz="2400" b="0" i="1" u="none" strike="noStrike" baseline="0" dirty="0">
                <a:latin typeface="AdonisC,Italic"/>
              </a:rPr>
              <a:t>breathe (v) :: breath (n),  wide (adj) :: width (n), long (a) :: length (n) </a:t>
            </a:r>
            <a:r>
              <a:rPr lang="en-US" sz="2400" b="0" i="0" u="none" strike="noStrike" baseline="0" dirty="0">
                <a:latin typeface="AdonisC"/>
              </a:rPr>
              <a:t>.</a:t>
            </a:r>
          </a:p>
          <a:p>
            <a:pPr algn="l"/>
            <a:r>
              <a:rPr lang="en-US" sz="2400" b="0" i="0" u="sng" strike="noStrike" baseline="0" dirty="0">
                <a:latin typeface="AdonisC"/>
              </a:rPr>
              <a:t>Change of stress </a:t>
            </a:r>
            <a:r>
              <a:rPr lang="en-US" sz="2400" b="0" i="0" u="none" strike="noStrike" baseline="0" dirty="0">
                <a:latin typeface="AdonisC"/>
              </a:rPr>
              <a:t>(the shift of stress, stress interchange) : nouns have the stress on the first syllable and verbs on the last syllable, e.g. </a:t>
            </a:r>
            <a:r>
              <a:rPr lang="en-US" sz="2400" b="0" i="1" u="none" strike="noStrike" baseline="0" dirty="0">
                <a:latin typeface="AdonisC,Italic"/>
              </a:rPr>
              <a:t>‘present (n) :: to </a:t>
            </a:r>
            <a:r>
              <a:rPr lang="en-US" sz="2400" b="0" i="1" u="none" strike="noStrike" baseline="0" dirty="0" err="1">
                <a:latin typeface="AdonisC,Italic"/>
              </a:rPr>
              <a:t>pre’sent</a:t>
            </a:r>
            <a:r>
              <a:rPr lang="en-US" sz="2400" b="0" i="1" u="none" strike="noStrike" baseline="0" dirty="0">
                <a:latin typeface="AdonisC,Italic"/>
              </a:rPr>
              <a:t> (v), ‘impact (n) :: to </a:t>
            </a:r>
            <a:r>
              <a:rPr lang="en-US" sz="2400" b="0" i="1" u="none" strike="noStrike" baseline="0" dirty="0" err="1">
                <a:latin typeface="AdonisC,Italic"/>
              </a:rPr>
              <a:t>im’pact</a:t>
            </a:r>
            <a:r>
              <a:rPr lang="en-US" sz="2400" b="0" i="1" u="none" strike="noStrike" baseline="0" dirty="0">
                <a:latin typeface="AdonisC,Italic"/>
              </a:rPr>
              <a:t> (v), ‘object (n) :: to </a:t>
            </a:r>
            <a:r>
              <a:rPr lang="en-US" sz="2400" b="0" i="1" u="none" strike="noStrike" baseline="0" dirty="0" err="1">
                <a:latin typeface="AdonisC,Italic"/>
              </a:rPr>
              <a:t>ob’ject</a:t>
            </a:r>
            <a:r>
              <a:rPr lang="en-US" sz="2400" b="0" i="1" u="none" strike="noStrike" baseline="0" dirty="0">
                <a:latin typeface="AdonisC,Italic"/>
              </a:rPr>
              <a:t> (v), import (n) :: to import (v). </a:t>
            </a:r>
            <a:endParaRPr lang="uk-UA" sz="3600" dirty="0"/>
          </a:p>
        </p:txBody>
      </p:sp>
    </p:spTree>
    <p:extLst>
      <p:ext uri="{BB962C8B-B14F-4D97-AF65-F5344CB8AC3E}">
        <p14:creationId xmlns:p14="http://schemas.microsoft.com/office/powerpoint/2010/main" val="8028748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latin typeface="AdonisC"/>
              </a:rPr>
              <a:t>The Etymological Diversity of the English Vocabulary</a:t>
            </a:r>
            <a:r>
              <a:rPr lang="en-US" dirty="0">
                <a:latin typeface="AdonisC"/>
              </a:rPr>
              <a:t/>
            </a:r>
            <a:br>
              <a:rPr lang="en-US" dirty="0">
                <a:latin typeface="AdonisC"/>
              </a:rPr>
            </a:br>
            <a:endParaRPr lang="ru-RU" dirty="0"/>
          </a:p>
        </p:txBody>
      </p:sp>
      <p:sp>
        <p:nvSpPr>
          <p:cNvPr id="3" name="Объект 2"/>
          <p:cNvSpPr>
            <a:spLocks noGrp="1"/>
          </p:cNvSpPr>
          <p:nvPr>
            <p:ph idx="1"/>
          </p:nvPr>
        </p:nvSpPr>
        <p:spPr/>
        <p:txBody>
          <a:bodyPr/>
          <a:lstStyle/>
          <a:p>
            <a:r>
              <a:rPr lang="en-US" dirty="0"/>
              <a:t>Etymologically the vocabulary of the English language </a:t>
            </a:r>
            <a:r>
              <a:rPr lang="en-US" dirty="0" smtClean="0"/>
              <a:t>comprises</a:t>
            </a:r>
            <a:r>
              <a:rPr lang="ru-RU" dirty="0" smtClean="0"/>
              <a:t> </a:t>
            </a:r>
            <a:r>
              <a:rPr lang="en-US" dirty="0" smtClean="0"/>
              <a:t>two </a:t>
            </a:r>
            <a:r>
              <a:rPr lang="en-US" dirty="0"/>
              <a:t>layers – the native words and the borrowed words (</a:t>
            </a:r>
            <a:r>
              <a:rPr lang="en-US" dirty="0" smtClean="0"/>
              <a:t>borrowings</a:t>
            </a:r>
            <a:r>
              <a:rPr lang="ru-RU" dirty="0" smtClean="0"/>
              <a:t> </a:t>
            </a:r>
            <a:r>
              <a:rPr lang="en-US" dirty="0" smtClean="0"/>
              <a:t>or </a:t>
            </a:r>
            <a:r>
              <a:rPr lang="en-US" dirty="0"/>
              <a:t>loan words</a:t>
            </a:r>
            <a:r>
              <a:rPr lang="en-US" dirty="0" smtClean="0"/>
              <a:t>).</a:t>
            </a:r>
            <a:endParaRPr lang="ru-RU" dirty="0" smtClean="0"/>
          </a:p>
          <a:p>
            <a:r>
              <a:rPr lang="en-US" dirty="0"/>
              <a:t>A native word is a word which belongs to the original </a:t>
            </a:r>
            <a:r>
              <a:rPr lang="en-US" dirty="0" smtClean="0"/>
              <a:t>English</a:t>
            </a:r>
            <a:r>
              <a:rPr lang="ru-RU" dirty="0" smtClean="0"/>
              <a:t> </a:t>
            </a:r>
            <a:r>
              <a:rPr lang="en-US" dirty="0" smtClean="0"/>
              <a:t>stock </a:t>
            </a:r>
            <a:r>
              <a:rPr lang="en-US" dirty="0"/>
              <a:t>and is known from the earliest Old English manuscripts</a:t>
            </a:r>
            <a:endParaRPr lang="ru-RU" dirty="0" smtClean="0"/>
          </a:p>
          <a:p>
            <a:r>
              <a:rPr lang="en-US" dirty="0"/>
              <a:t>the native words are the </a:t>
            </a:r>
            <a:r>
              <a:rPr lang="en-US" dirty="0" smtClean="0"/>
              <a:t>most</a:t>
            </a:r>
            <a:r>
              <a:rPr lang="ru-RU" dirty="0" smtClean="0"/>
              <a:t> </a:t>
            </a:r>
            <a:r>
              <a:rPr lang="en-US" dirty="0" smtClean="0"/>
              <a:t>frequent </a:t>
            </a:r>
            <a:r>
              <a:rPr lang="en-US" dirty="0"/>
              <a:t>words used in speech and </a:t>
            </a:r>
            <a:r>
              <a:rPr lang="en-US" dirty="0" smtClean="0"/>
              <a:t>writing</a:t>
            </a:r>
            <a:endParaRPr lang="ru-RU" dirty="0" smtClean="0"/>
          </a:p>
          <a:p>
            <a:r>
              <a:rPr lang="en-US" dirty="0"/>
              <a:t>words of the native stock have a wider range of lexical </a:t>
            </a:r>
            <a:r>
              <a:rPr lang="en-US" dirty="0" smtClean="0"/>
              <a:t>and</a:t>
            </a:r>
            <a:r>
              <a:rPr lang="ru-RU" dirty="0" smtClean="0"/>
              <a:t> </a:t>
            </a:r>
            <a:r>
              <a:rPr lang="en-US" dirty="0" smtClean="0"/>
              <a:t>grammatical </a:t>
            </a:r>
            <a:r>
              <a:rPr lang="en-US" dirty="0" err="1"/>
              <a:t>valency</a:t>
            </a:r>
            <a:r>
              <a:rPr lang="en-US" dirty="0"/>
              <a:t>, they are very productive and </a:t>
            </a:r>
            <a:r>
              <a:rPr lang="en-US" dirty="0" err="1"/>
              <a:t>polysemantic</a:t>
            </a:r>
            <a:endParaRPr lang="ru-RU" dirty="0"/>
          </a:p>
        </p:txBody>
      </p:sp>
    </p:spTree>
    <p:extLst>
      <p:ext uri="{BB962C8B-B14F-4D97-AF65-F5344CB8AC3E}">
        <p14:creationId xmlns:p14="http://schemas.microsoft.com/office/powerpoint/2010/main" val="34533387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latin typeface="AdonisC"/>
              </a:rPr>
              <a:t>The Etymological Diversity of the English Vocabulary</a:t>
            </a:r>
            <a:endParaRPr lang="ru-RU" sz="3200" dirty="0"/>
          </a:p>
        </p:txBody>
      </p:sp>
      <p:sp>
        <p:nvSpPr>
          <p:cNvPr id="3" name="Объект 2"/>
          <p:cNvSpPr>
            <a:spLocks noGrp="1"/>
          </p:cNvSpPr>
          <p:nvPr>
            <p:ph idx="1"/>
          </p:nvPr>
        </p:nvSpPr>
        <p:spPr/>
        <p:txBody>
          <a:bodyPr/>
          <a:lstStyle/>
          <a:p>
            <a:r>
              <a:rPr lang="en-US" dirty="0"/>
              <a:t>native words are subdivided into </a:t>
            </a:r>
            <a:endParaRPr lang="ru-RU" dirty="0" smtClean="0"/>
          </a:p>
          <a:p>
            <a:r>
              <a:rPr lang="en-US" dirty="0" smtClean="0"/>
              <a:t>1</a:t>
            </a:r>
            <a:r>
              <a:rPr lang="en-US" dirty="0"/>
              <a:t>) those </a:t>
            </a:r>
            <a:r>
              <a:rPr lang="en-US" dirty="0" smtClean="0"/>
              <a:t>belonging</a:t>
            </a:r>
            <a:r>
              <a:rPr lang="ru-RU" dirty="0" smtClean="0"/>
              <a:t> </a:t>
            </a:r>
            <a:r>
              <a:rPr lang="en-US" dirty="0" smtClean="0"/>
              <a:t>to </a:t>
            </a:r>
            <a:r>
              <a:rPr lang="en-US" dirty="0"/>
              <a:t>the Indo-European stock </a:t>
            </a:r>
            <a:r>
              <a:rPr lang="ru-RU" dirty="0" smtClean="0"/>
              <a:t>(</a:t>
            </a:r>
            <a:r>
              <a:rPr lang="en-US" dirty="0" smtClean="0"/>
              <a:t>have cognates </a:t>
            </a:r>
            <a:r>
              <a:rPr lang="en-US" dirty="0"/>
              <a:t>in the </a:t>
            </a:r>
            <a:r>
              <a:rPr lang="en-US" dirty="0" smtClean="0"/>
              <a:t>vocabularies</a:t>
            </a:r>
            <a:r>
              <a:rPr lang="ru-RU" dirty="0" smtClean="0"/>
              <a:t> </a:t>
            </a:r>
            <a:r>
              <a:rPr lang="en-US" dirty="0" smtClean="0"/>
              <a:t>of </a:t>
            </a:r>
            <a:r>
              <a:rPr lang="en-US" dirty="0"/>
              <a:t>most Indo-European languages,</a:t>
            </a:r>
            <a:r>
              <a:rPr lang="ru-RU" dirty="0" smtClean="0"/>
              <a:t>)</a:t>
            </a:r>
          </a:p>
          <a:p>
            <a:r>
              <a:rPr lang="en-US" dirty="0" smtClean="0"/>
              <a:t>2</a:t>
            </a:r>
            <a:r>
              <a:rPr lang="en-US" dirty="0"/>
              <a:t>) those belonging to the </a:t>
            </a:r>
            <a:r>
              <a:rPr lang="en-US" dirty="0" smtClean="0"/>
              <a:t>common</a:t>
            </a:r>
            <a:r>
              <a:rPr lang="ru-RU" dirty="0" smtClean="0"/>
              <a:t> </a:t>
            </a:r>
            <a:r>
              <a:rPr lang="en-US" dirty="0" smtClean="0"/>
              <a:t>Germanic origin (have cognates </a:t>
            </a:r>
            <a:r>
              <a:rPr lang="en-US" dirty="0"/>
              <a:t>only in Germanic </a:t>
            </a:r>
            <a:r>
              <a:rPr lang="en-US" dirty="0" smtClean="0"/>
              <a:t>languages)</a:t>
            </a:r>
            <a:endParaRPr lang="ru-RU" dirty="0"/>
          </a:p>
        </p:txBody>
      </p:sp>
    </p:spTree>
    <p:extLst>
      <p:ext uri="{BB962C8B-B14F-4D97-AF65-F5344CB8AC3E}">
        <p14:creationId xmlns:p14="http://schemas.microsoft.com/office/powerpoint/2010/main" val="38380709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latin typeface="AdonisC"/>
              </a:rPr>
              <a:t>The Etymological Diversity of the English Vocabulary</a:t>
            </a:r>
            <a:endParaRPr lang="ru-RU" sz="3200" dirty="0"/>
          </a:p>
        </p:txBody>
      </p:sp>
      <p:sp>
        <p:nvSpPr>
          <p:cNvPr id="3" name="Объект 2"/>
          <p:cNvSpPr>
            <a:spLocks noGrp="1"/>
          </p:cNvSpPr>
          <p:nvPr>
            <p:ph idx="1"/>
          </p:nvPr>
        </p:nvSpPr>
        <p:spPr/>
        <p:txBody>
          <a:bodyPr/>
          <a:lstStyle/>
          <a:p>
            <a:r>
              <a:rPr lang="en-US" dirty="0"/>
              <a:t>Borrowed words (or loan words or borrowings) are words </a:t>
            </a:r>
            <a:r>
              <a:rPr lang="en-US" dirty="0" smtClean="0"/>
              <a:t>taken over </a:t>
            </a:r>
            <a:r>
              <a:rPr lang="en-US" dirty="0"/>
              <a:t>from another language and modified in accordance with </a:t>
            </a:r>
            <a:r>
              <a:rPr lang="en-US" dirty="0" smtClean="0"/>
              <a:t>the standards </a:t>
            </a:r>
            <a:r>
              <a:rPr lang="en-US" dirty="0"/>
              <a:t>of the English language</a:t>
            </a:r>
            <a:r>
              <a:rPr lang="en-US" dirty="0" smtClean="0"/>
              <a:t>.</a:t>
            </a:r>
          </a:p>
          <a:p>
            <a:r>
              <a:rPr lang="en-US" dirty="0"/>
              <a:t>Borrowings from various foreign languages, mainly Latin, French</a:t>
            </a:r>
            <a:r>
              <a:rPr lang="en-US" dirty="0" smtClean="0"/>
              <a:t>, and </a:t>
            </a:r>
            <a:r>
              <a:rPr lang="en-US" dirty="0"/>
              <a:t>Scandinavian comprise about 70 % of the English vocabulary</a:t>
            </a:r>
            <a:r>
              <a:rPr lang="en-US" dirty="0" smtClean="0"/>
              <a:t>.</a:t>
            </a:r>
          </a:p>
          <a:p>
            <a:r>
              <a:rPr lang="en-US" dirty="0"/>
              <a:t>Borrowing is a result of cultural </a:t>
            </a:r>
            <a:r>
              <a:rPr lang="en-US" dirty="0" smtClean="0"/>
              <a:t>contacts between </a:t>
            </a:r>
            <a:r>
              <a:rPr lang="en-US" dirty="0"/>
              <a:t>language communities.</a:t>
            </a:r>
            <a:endParaRPr lang="ru-RU" dirty="0"/>
          </a:p>
        </p:txBody>
      </p:sp>
    </p:spTree>
    <p:extLst>
      <p:ext uri="{BB962C8B-B14F-4D97-AF65-F5344CB8AC3E}">
        <p14:creationId xmlns:p14="http://schemas.microsoft.com/office/powerpoint/2010/main" val="34552573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degree of assimilation depends upon </a:t>
            </a:r>
            <a:br>
              <a:rPr lang="en-US" dirty="0"/>
            </a:br>
            <a:endParaRPr lang="ru-RU" dirty="0"/>
          </a:p>
        </p:txBody>
      </p:sp>
      <p:sp>
        <p:nvSpPr>
          <p:cNvPr id="3" name="Объект 2"/>
          <p:cNvSpPr>
            <a:spLocks noGrp="1"/>
          </p:cNvSpPr>
          <p:nvPr>
            <p:ph idx="1"/>
          </p:nvPr>
        </p:nvSpPr>
        <p:spPr/>
        <p:txBody>
          <a:bodyPr>
            <a:normAutofit/>
          </a:bodyPr>
          <a:lstStyle/>
          <a:p>
            <a:r>
              <a:rPr lang="en-US" sz="3600" dirty="0" smtClean="0"/>
              <a:t>the </a:t>
            </a:r>
            <a:r>
              <a:rPr lang="en-US" sz="3600" dirty="0"/>
              <a:t>length of </a:t>
            </a:r>
            <a:r>
              <a:rPr lang="en-US" sz="3600" dirty="0" smtClean="0"/>
              <a:t>period during </a:t>
            </a:r>
            <a:r>
              <a:rPr lang="en-US" sz="3600" dirty="0"/>
              <a:t>which the word has been used in the receiving </a:t>
            </a:r>
            <a:r>
              <a:rPr lang="en-US" sz="3600" dirty="0" smtClean="0"/>
              <a:t>language</a:t>
            </a:r>
          </a:p>
          <a:p>
            <a:r>
              <a:rPr lang="en-US" sz="3600" dirty="0" smtClean="0"/>
              <a:t>frequency </a:t>
            </a:r>
          </a:p>
          <a:p>
            <a:r>
              <a:rPr lang="en-US" sz="3600" dirty="0" smtClean="0"/>
              <a:t>communication purpose</a:t>
            </a:r>
            <a:endParaRPr lang="ru-RU" sz="3600" dirty="0"/>
          </a:p>
        </p:txBody>
      </p:sp>
    </p:spTree>
    <p:extLst>
      <p:ext uri="{BB962C8B-B14F-4D97-AF65-F5344CB8AC3E}">
        <p14:creationId xmlns:p14="http://schemas.microsoft.com/office/powerpoint/2010/main" val="2915253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02FF02-C901-45D4-A451-0736E6147ABE}"/>
              </a:ext>
            </a:extLst>
          </p:cNvPr>
          <p:cNvSpPr>
            <a:spLocks noGrp="1"/>
          </p:cNvSpPr>
          <p:nvPr>
            <p:ph type="title"/>
          </p:nvPr>
        </p:nvSpPr>
        <p:spPr/>
        <p:txBody>
          <a:bodyPr/>
          <a:lstStyle/>
          <a:p>
            <a:r>
              <a:rPr lang="en-US" dirty="0"/>
              <a:t>Branches of Lexicology</a:t>
            </a:r>
            <a:endParaRPr lang="uk-UA" dirty="0"/>
          </a:p>
        </p:txBody>
      </p:sp>
      <p:sp>
        <p:nvSpPr>
          <p:cNvPr id="3" name="Місце для вмісту 2">
            <a:extLst>
              <a:ext uri="{FF2B5EF4-FFF2-40B4-BE49-F238E27FC236}">
                <a16:creationId xmlns:a16="http://schemas.microsoft.com/office/drawing/2014/main" id="{659B85D7-B429-46BE-A6F3-FC28EB80CC2B}"/>
              </a:ext>
            </a:extLst>
          </p:cNvPr>
          <p:cNvSpPr>
            <a:spLocks noGrp="1"/>
          </p:cNvSpPr>
          <p:nvPr>
            <p:ph idx="1"/>
          </p:nvPr>
        </p:nvSpPr>
        <p:spPr/>
        <p:txBody>
          <a:bodyPr/>
          <a:lstStyle/>
          <a:p>
            <a:r>
              <a:rPr lang="en-US" dirty="0"/>
              <a:t>General Lexicology / Special Lexicology</a:t>
            </a:r>
          </a:p>
          <a:p>
            <a:r>
              <a:rPr lang="en-US" dirty="0"/>
              <a:t>Historical (diachronic) Lexicology / Descriptive (synchronic) Lexicology</a:t>
            </a:r>
          </a:p>
          <a:p>
            <a:r>
              <a:rPr lang="en-US" dirty="0"/>
              <a:t>Comparative Lexicology / Contrastive Lexicology</a:t>
            </a:r>
          </a:p>
          <a:p>
            <a:endParaRPr lang="en-US" dirty="0"/>
          </a:p>
          <a:p>
            <a:endParaRPr lang="en-US" dirty="0"/>
          </a:p>
          <a:p>
            <a:endParaRPr lang="uk-UA" dirty="0"/>
          </a:p>
        </p:txBody>
      </p:sp>
    </p:spTree>
    <p:extLst>
      <p:ext uri="{BB962C8B-B14F-4D97-AF65-F5344CB8AC3E}">
        <p14:creationId xmlns:p14="http://schemas.microsoft.com/office/powerpoint/2010/main" val="7401296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b="1" dirty="0"/>
              <a:t>According to the degree of assimilation borrowings can be</a:t>
            </a:r>
            <a:br>
              <a:rPr lang="en-US" sz="3600" b="1" dirty="0"/>
            </a:br>
            <a:r>
              <a:rPr lang="en-US" sz="3600" b="1" dirty="0"/>
              <a:t>classified into </a:t>
            </a:r>
            <a:endParaRPr lang="ru-RU" b="1" dirty="0"/>
          </a:p>
        </p:txBody>
      </p:sp>
      <p:sp>
        <p:nvSpPr>
          <p:cNvPr id="3" name="Объект 2"/>
          <p:cNvSpPr>
            <a:spLocks noGrp="1"/>
          </p:cNvSpPr>
          <p:nvPr>
            <p:ph idx="1"/>
          </p:nvPr>
        </p:nvSpPr>
        <p:spPr/>
        <p:txBody>
          <a:bodyPr>
            <a:normAutofit/>
          </a:bodyPr>
          <a:lstStyle/>
          <a:p>
            <a:pPr marL="0" indent="0">
              <a:buNone/>
            </a:pPr>
            <a:r>
              <a:rPr lang="en-US" dirty="0" smtClean="0"/>
              <a:t>1</a:t>
            </a:r>
            <a:r>
              <a:rPr lang="en-US" dirty="0"/>
              <a:t>) completely assimilated borrowings (denizens) that </a:t>
            </a:r>
            <a:r>
              <a:rPr lang="en-US" dirty="0" smtClean="0"/>
              <a:t>follow English </a:t>
            </a:r>
            <a:r>
              <a:rPr lang="en-US" dirty="0"/>
              <a:t>phonetical, grammatical and graphic standards and do </a:t>
            </a:r>
            <a:r>
              <a:rPr lang="en-US" dirty="0" smtClean="0"/>
              <a:t>not seem </a:t>
            </a:r>
            <a:r>
              <a:rPr lang="en-US" dirty="0"/>
              <a:t>foreign in origin, e.g. </a:t>
            </a:r>
            <a:r>
              <a:rPr lang="en-US" i="1" dirty="0"/>
              <a:t>face, chair, street, table, finish,, etc.;</a:t>
            </a:r>
          </a:p>
          <a:p>
            <a:pPr marL="0" indent="0">
              <a:buNone/>
            </a:pPr>
            <a:r>
              <a:rPr lang="en-US" dirty="0"/>
              <a:t>2) partially assimilated borrowings (aliens) which fall into </a:t>
            </a:r>
            <a:r>
              <a:rPr lang="en-US" dirty="0" smtClean="0"/>
              <a:t>four subgroups;</a:t>
            </a:r>
          </a:p>
          <a:p>
            <a:pPr marL="0" indent="0">
              <a:buNone/>
            </a:pPr>
            <a:r>
              <a:rPr lang="en-US" dirty="0"/>
              <a:t>3) unassimilated borrowed words and phrases (barbarisms</a:t>
            </a:r>
            <a:r>
              <a:rPr lang="en-US" dirty="0" smtClean="0"/>
              <a:t>) which </a:t>
            </a:r>
            <a:r>
              <a:rPr lang="en-US" dirty="0"/>
              <a:t>preserve their original spelling and other characteristics, </a:t>
            </a:r>
            <a:r>
              <a:rPr lang="en-US" dirty="0" smtClean="0"/>
              <a:t>always have </a:t>
            </a:r>
            <a:r>
              <a:rPr lang="en-US" dirty="0"/>
              <a:t>corresponding English equivalents, and, therefore, are </a:t>
            </a:r>
            <a:r>
              <a:rPr lang="en-US" dirty="0" smtClean="0"/>
              <a:t>not indispensable </a:t>
            </a:r>
            <a:r>
              <a:rPr lang="en-US" dirty="0"/>
              <a:t>in English, e.g. </a:t>
            </a:r>
            <a:r>
              <a:rPr lang="en-US" i="1" dirty="0"/>
              <a:t>addio</a:t>
            </a:r>
            <a:r>
              <a:rPr lang="en-US" i="1" dirty="0" smtClean="0"/>
              <a:t>, </a:t>
            </a:r>
            <a:r>
              <a:rPr lang="en-US" i="1" dirty="0"/>
              <a:t>ciao, coup </a:t>
            </a:r>
            <a:r>
              <a:rPr lang="en-US" i="1" dirty="0" err="1"/>
              <a:t>d’etat</a:t>
            </a:r>
            <a:r>
              <a:rPr lang="en-US" i="1" dirty="0" smtClean="0"/>
              <a:t>, persona </a:t>
            </a:r>
            <a:r>
              <a:rPr lang="en-US" i="1" dirty="0"/>
              <a:t>grata, </a:t>
            </a:r>
            <a:r>
              <a:rPr lang="en-US" dirty="0"/>
              <a:t>etc.</a:t>
            </a:r>
            <a:endParaRPr lang="ru-RU" dirty="0"/>
          </a:p>
        </p:txBody>
      </p:sp>
    </p:spTree>
    <p:extLst>
      <p:ext uri="{BB962C8B-B14F-4D97-AF65-F5344CB8AC3E}">
        <p14:creationId xmlns:p14="http://schemas.microsoft.com/office/powerpoint/2010/main" val="15460768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Partially </a:t>
            </a:r>
            <a:r>
              <a:rPr lang="en-US" dirty="0"/>
              <a:t>assimilated borrowings</a:t>
            </a:r>
            <a:endParaRPr lang="ru-RU" dirty="0"/>
          </a:p>
        </p:txBody>
      </p:sp>
      <p:sp>
        <p:nvSpPr>
          <p:cNvPr id="3" name="Объект 2"/>
          <p:cNvSpPr>
            <a:spLocks noGrp="1"/>
          </p:cNvSpPr>
          <p:nvPr>
            <p:ph idx="1"/>
          </p:nvPr>
        </p:nvSpPr>
        <p:spPr/>
        <p:txBody>
          <a:bodyPr>
            <a:normAutofit/>
          </a:bodyPr>
          <a:lstStyle/>
          <a:p>
            <a:pPr marL="0" indent="0">
              <a:buNone/>
            </a:pPr>
            <a:r>
              <a:rPr lang="en-US" dirty="0"/>
              <a:t>a) not assimilated semantically (denote objects, notions </a:t>
            </a:r>
            <a:r>
              <a:rPr lang="en-US" dirty="0" smtClean="0"/>
              <a:t>peculiar to </a:t>
            </a:r>
            <a:r>
              <a:rPr lang="en-US" dirty="0"/>
              <a:t>the country from which they come), e.g. </a:t>
            </a:r>
            <a:r>
              <a:rPr lang="en-US" i="1" dirty="0"/>
              <a:t>rajah, hryvna, shah, sari</a:t>
            </a:r>
            <a:r>
              <a:rPr lang="en-US" i="1" dirty="0" smtClean="0"/>
              <a:t>, etc</a:t>
            </a:r>
            <a:r>
              <a:rPr lang="en-US" i="1" dirty="0"/>
              <a:t>.;</a:t>
            </a:r>
          </a:p>
          <a:p>
            <a:pPr marL="0" indent="0">
              <a:buNone/>
            </a:pPr>
            <a:r>
              <a:rPr lang="en-US" dirty="0"/>
              <a:t>b) not assimilated grammatically, e.g. nouns of Latin or Greek </a:t>
            </a:r>
            <a:r>
              <a:rPr lang="en-US" dirty="0" smtClean="0"/>
              <a:t>origin which </a:t>
            </a:r>
            <a:r>
              <a:rPr lang="en-US" dirty="0"/>
              <a:t>retain their original plural forms: </a:t>
            </a:r>
            <a:r>
              <a:rPr lang="en-US" i="1" dirty="0"/>
              <a:t>crisis – crises, formula </a:t>
            </a:r>
            <a:r>
              <a:rPr lang="en-US" i="1" dirty="0" smtClean="0"/>
              <a:t>– formulae</a:t>
            </a:r>
            <a:r>
              <a:rPr lang="en-US" i="1" dirty="0"/>
              <a:t>, phenomenon – phenomena, </a:t>
            </a:r>
            <a:r>
              <a:rPr lang="en-US" dirty="0"/>
              <a:t>etc.;</a:t>
            </a:r>
          </a:p>
          <a:p>
            <a:pPr marL="0" indent="0">
              <a:buNone/>
            </a:pPr>
            <a:r>
              <a:rPr lang="en-US" dirty="0"/>
              <a:t>c) not assimilated phonetically, e.g. r</a:t>
            </a:r>
            <a:r>
              <a:rPr lang="en-US" i="1" dirty="0"/>
              <a:t>egime, foyer, memoir</a:t>
            </a:r>
            <a:r>
              <a:rPr lang="en-US" i="1" dirty="0" smtClean="0"/>
              <a:t>, restaurant</a:t>
            </a:r>
            <a:r>
              <a:rPr lang="en-US" i="1" dirty="0"/>
              <a:t>;</a:t>
            </a:r>
          </a:p>
          <a:p>
            <a:pPr marL="0" indent="0">
              <a:buNone/>
            </a:pPr>
            <a:r>
              <a:rPr lang="en-US" dirty="0"/>
              <a:t>d) not assimilated graphically, e.g. </a:t>
            </a:r>
            <a:r>
              <a:rPr lang="en-US" i="1" dirty="0"/>
              <a:t>cliché, blitzkrieg, bouquet</a:t>
            </a:r>
            <a:r>
              <a:rPr lang="en-US" i="1" dirty="0" smtClean="0"/>
              <a:t>, </a:t>
            </a:r>
            <a:r>
              <a:rPr lang="en-US" i="1" dirty="0" err="1" smtClean="0"/>
              <a:t>na</a:t>
            </a:r>
            <a:r>
              <a:rPr lang="ru-RU" i="1" dirty="0"/>
              <a:t>ї</a:t>
            </a:r>
            <a:r>
              <a:rPr lang="en-US" i="1" dirty="0" err="1"/>
              <a:t>ve</a:t>
            </a:r>
            <a:r>
              <a:rPr lang="en-US" i="1" dirty="0"/>
              <a:t>;</a:t>
            </a:r>
            <a:endParaRPr lang="ru-RU" dirty="0"/>
          </a:p>
        </p:txBody>
      </p:sp>
    </p:spTree>
    <p:extLst>
      <p:ext uri="{BB962C8B-B14F-4D97-AF65-F5344CB8AC3E}">
        <p14:creationId xmlns:p14="http://schemas.microsoft.com/office/powerpoint/2010/main" val="12263994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latin typeface="AdonisC"/>
              </a:rPr>
              <a:t>Foreign elements in Modern English</a:t>
            </a:r>
            <a:r>
              <a:rPr lang="en-US" dirty="0"/>
              <a:t/>
            </a:r>
            <a:br>
              <a:rPr lang="en-US" dirty="0"/>
            </a:br>
            <a:endParaRPr lang="ru-RU" dirty="0"/>
          </a:p>
        </p:txBody>
      </p:sp>
      <p:sp>
        <p:nvSpPr>
          <p:cNvPr id="3" name="Объект 2"/>
          <p:cNvSpPr>
            <a:spLocks noGrp="1"/>
          </p:cNvSpPr>
          <p:nvPr>
            <p:ph idx="1"/>
          </p:nvPr>
        </p:nvSpPr>
        <p:spPr/>
        <p:txBody>
          <a:bodyPr/>
          <a:lstStyle/>
          <a:p>
            <a:r>
              <a:rPr lang="en-US" dirty="0"/>
              <a:t>The Celtic </a:t>
            </a:r>
            <a:r>
              <a:rPr lang="en-US" dirty="0" smtClean="0"/>
              <a:t>Element </a:t>
            </a:r>
            <a:r>
              <a:rPr lang="en-US" dirty="0"/>
              <a:t>in the English </a:t>
            </a:r>
            <a:r>
              <a:rPr lang="en-US" dirty="0" smtClean="0"/>
              <a:t>Vocabulary</a:t>
            </a:r>
          </a:p>
          <a:p>
            <a:r>
              <a:rPr lang="en-US" dirty="0"/>
              <a:t>The Scandinavian element in the English </a:t>
            </a:r>
            <a:r>
              <a:rPr lang="en-US" dirty="0" smtClean="0"/>
              <a:t>vocabulary</a:t>
            </a:r>
          </a:p>
          <a:p>
            <a:r>
              <a:rPr lang="en-US" dirty="0" smtClean="0"/>
              <a:t>Borrowings from Latin and Greek</a:t>
            </a:r>
          </a:p>
          <a:p>
            <a:r>
              <a:rPr lang="en-US" dirty="0" smtClean="0"/>
              <a:t>Borrowings from French</a:t>
            </a:r>
          </a:p>
          <a:p>
            <a:r>
              <a:rPr lang="en-US" dirty="0" smtClean="0"/>
              <a:t>Other elements </a:t>
            </a:r>
            <a:r>
              <a:rPr lang="en-US" dirty="0"/>
              <a:t>in the English vocabulary</a:t>
            </a:r>
          </a:p>
          <a:p>
            <a:endParaRPr lang="ru-RU" dirty="0"/>
          </a:p>
        </p:txBody>
      </p:sp>
    </p:spTree>
    <p:extLst>
      <p:ext uri="{BB962C8B-B14F-4D97-AF65-F5344CB8AC3E}">
        <p14:creationId xmlns:p14="http://schemas.microsoft.com/office/powerpoint/2010/main" val="3006370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57093"/>
          </a:xfrm>
        </p:spPr>
        <p:txBody>
          <a:bodyPr/>
          <a:lstStyle/>
          <a:p>
            <a:r>
              <a:rPr lang="en-US" dirty="0" smtClean="0"/>
              <a:t>Reference literature</a:t>
            </a:r>
            <a:endParaRPr lang="ru-RU" dirty="0"/>
          </a:p>
        </p:txBody>
      </p:sp>
      <p:sp>
        <p:nvSpPr>
          <p:cNvPr id="3" name="Объект 2"/>
          <p:cNvSpPr>
            <a:spLocks noGrp="1"/>
          </p:cNvSpPr>
          <p:nvPr>
            <p:ph idx="1"/>
          </p:nvPr>
        </p:nvSpPr>
        <p:spPr>
          <a:xfrm>
            <a:off x="838200" y="1288473"/>
            <a:ext cx="10515600" cy="4807527"/>
          </a:xfrm>
        </p:spPr>
        <p:txBody>
          <a:bodyPr>
            <a:normAutofit fontScale="55000" lnSpcReduction="20000"/>
          </a:bodyPr>
          <a:lstStyle/>
          <a:p>
            <a:pPr fontAlgn="auto"/>
            <a:r>
              <a:rPr lang="uk-UA" dirty="0"/>
              <a:t>1</a:t>
            </a:r>
            <a:r>
              <a:rPr lang="uk-UA" sz="3200" dirty="0"/>
              <a:t>. Верба Л.Г. Порівняльна лексикологія англійської та української мов. – Вінниця: Нова книга, 2003. – 160 </a:t>
            </a:r>
            <a:r>
              <a:rPr lang="en-US" sz="3200" dirty="0"/>
              <a:t>c</a:t>
            </a:r>
            <a:r>
              <a:rPr lang="uk-UA" sz="3200" dirty="0"/>
              <a:t>.</a:t>
            </a:r>
            <a:endParaRPr lang="ru-RU" sz="3200" dirty="0"/>
          </a:p>
          <a:p>
            <a:pPr fontAlgn="auto"/>
            <a:r>
              <a:rPr lang="uk-UA" sz="3200" dirty="0"/>
              <a:t>2. </a:t>
            </a:r>
            <a:r>
              <a:rPr lang="uk-UA" sz="3200" dirty="0" err="1"/>
              <a:t>Домброван</a:t>
            </a:r>
            <a:r>
              <a:rPr lang="uk-UA" sz="3200" dirty="0"/>
              <a:t> Т.І. Загальнотеоретичний курс англійської мови як другої іноземної. – Вінниця: Нова Книга, 2009. – 128 с.</a:t>
            </a:r>
            <a:endParaRPr lang="ru-RU" sz="3200" dirty="0"/>
          </a:p>
          <a:p>
            <a:pPr fontAlgn="auto"/>
            <a:r>
              <a:rPr lang="uk-UA" sz="3200" dirty="0"/>
              <a:t>3. </a:t>
            </a:r>
            <a:r>
              <a:rPr lang="uk-UA" sz="3200" dirty="0" err="1"/>
              <a:t>Марчишина</a:t>
            </a:r>
            <a:r>
              <a:rPr lang="uk-UA" sz="3200" dirty="0"/>
              <a:t> А. А., Петрова Т. М. </a:t>
            </a:r>
            <a:r>
              <a:rPr lang="ru-RU" sz="3200" dirty="0" err="1"/>
              <a:t>English</a:t>
            </a:r>
            <a:r>
              <a:rPr lang="ru-RU" sz="3200" dirty="0"/>
              <a:t> </a:t>
            </a:r>
            <a:r>
              <a:rPr lang="ru-RU" sz="3200" dirty="0" err="1"/>
              <a:t>Lexicology</a:t>
            </a:r>
            <a:r>
              <a:rPr lang="uk-UA" sz="3200" dirty="0"/>
              <a:t>: </a:t>
            </a:r>
            <a:r>
              <a:rPr lang="ru-RU" sz="3200" dirty="0" err="1"/>
              <a:t>theory</a:t>
            </a:r>
            <a:r>
              <a:rPr lang="ru-RU" sz="3200" dirty="0"/>
              <a:t> </a:t>
            </a:r>
            <a:r>
              <a:rPr lang="ru-RU" sz="3200" dirty="0" err="1"/>
              <a:t>and</a:t>
            </a:r>
            <a:r>
              <a:rPr lang="ru-RU" sz="3200" dirty="0"/>
              <a:t> </a:t>
            </a:r>
            <a:r>
              <a:rPr lang="ru-RU" sz="3200" dirty="0" err="1"/>
              <a:t>practice</a:t>
            </a:r>
            <a:r>
              <a:rPr lang="uk-UA" sz="3200" dirty="0"/>
              <a:t> : навчально-методичний посібник з лексикології англійської мови. 2-е вид., </a:t>
            </a:r>
            <a:r>
              <a:rPr lang="uk-UA" sz="3200" dirty="0" err="1"/>
              <a:t>доп</a:t>
            </a:r>
            <a:r>
              <a:rPr lang="uk-UA" sz="3200" dirty="0"/>
              <a:t>. і перероб. Кам’янець Подільський: Кам’янець-Подільський національний університет імені Івана Огієнка, 2020. 79 с.</a:t>
            </a:r>
            <a:endParaRPr lang="ru-RU" sz="3200" dirty="0"/>
          </a:p>
          <a:p>
            <a:pPr fontAlgn="auto"/>
            <a:r>
              <a:rPr lang="uk-UA" sz="3200" dirty="0"/>
              <a:t>4. Соловйова Л. Ф., </a:t>
            </a:r>
            <a:r>
              <a:rPr lang="uk-UA" sz="3200" dirty="0" err="1"/>
              <a:t>Сніховська</a:t>
            </a:r>
            <a:r>
              <a:rPr lang="uk-UA" sz="3200" dirty="0"/>
              <a:t> І.Е. Лексикологія англійської мови: навчальний посібник. – Житомир: ПП «Рута», 2021. – 144 с.</a:t>
            </a:r>
            <a:endParaRPr lang="ru-RU" sz="3200" dirty="0"/>
          </a:p>
          <a:p>
            <a:pPr fontAlgn="auto"/>
            <a:r>
              <a:rPr lang="uk-UA" sz="3200" dirty="0"/>
              <a:t>5. </a:t>
            </a:r>
            <a:r>
              <a:rPr lang="uk-UA" sz="3200" dirty="0" err="1"/>
              <a:t>Стрельченко</a:t>
            </a:r>
            <a:r>
              <a:rPr lang="uk-UA" sz="3200" dirty="0"/>
              <a:t> К. С., Федорова А. О., </a:t>
            </a:r>
            <a:r>
              <a:rPr lang="uk-UA" sz="3200" dirty="0" err="1"/>
              <a:t>Чеснокова</a:t>
            </a:r>
            <a:r>
              <a:rPr lang="uk-UA" sz="3200" dirty="0"/>
              <a:t> Г. В. </a:t>
            </a:r>
            <a:r>
              <a:rPr lang="ru-RU" sz="3200" dirty="0" err="1"/>
              <a:t>Words</a:t>
            </a:r>
            <a:r>
              <a:rPr lang="uk-UA" sz="3200" dirty="0"/>
              <a:t>, </a:t>
            </a:r>
            <a:r>
              <a:rPr lang="ru-RU" sz="3200" dirty="0" err="1"/>
              <a:t>Worlds</a:t>
            </a:r>
            <a:r>
              <a:rPr lang="ru-RU" sz="3200" dirty="0"/>
              <a:t> </a:t>
            </a:r>
            <a:r>
              <a:rPr lang="ru-RU" sz="3200" dirty="0" err="1"/>
              <a:t>and</a:t>
            </a:r>
            <a:r>
              <a:rPr lang="ru-RU" sz="3200" dirty="0"/>
              <a:t> </a:t>
            </a:r>
            <a:r>
              <a:rPr lang="ru-RU" sz="3200" dirty="0" err="1"/>
              <a:t>Beyond</a:t>
            </a:r>
            <a:r>
              <a:rPr lang="uk-UA" sz="3200" dirty="0"/>
              <a:t>. </a:t>
            </a:r>
            <a:r>
              <a:rPr lang="ru-RU" sz="3200" dirty="0" err="1"/>
              <a:t>English</a:t>
            </a:r>
            <a:r>
              <a:rPr lang="ru-RU" sz="3200" dirty="0"/>
              <a:t> </a:t>
            </a:r>
            <a:r>
              <a:rPr lang="ru-RU" sz="3200" dirty="0" err="1"/>
              <a:t>Lexicology</a:t>
            </a:r>
            <a:r>
              <a:rPr lang="ru-RU" sz="3200" dirty="0"/>
              <a:t> </a:t>
            </a:r>
            <a:r>
              <a:rPr lang="ru-RU" sz="3200" dirty="0" err="1"/>
              <a:t>in</a:t>
            </a:r>
            <a:r>
              <a:rPr lang="ru-RU" sz="3200" dirty="0"/>
              <a:t> </a:t>
            </a:r>
            <a:r>
              <a:rPr lang="ru-RU" sz="3200" dirty="0" err="1"/>
              <a:t>Action</a:t>
            </a:r>
            <a:r>
              <a:rPr lang="uk-UA" sz="3200" dirty="0"/>
              <a:t>: Практикум із лексикології англійської мови. – Київ: Київський університет імені Бориса Грінченка, 2020. – 161 с.</a:t>
            </a:r>
            <a:endParaRPr lang="ru-RU" sz="3200" dirty="0"/>
          </a:p>
          <a:p>
            <a:pPr fontAlgn="auto"/>
            <a:r>
              <a:rPr lang="uk-UA" sz="3200" dirty="0"/>
              <a:t>6. </a:t>
            </a:r>
            <a:r>
              <a:rPr lang="en-US" sz="3200" dirty="0"/>
              <a:t>Crystal D. The Cambridge Encyclopedia of the English Language. – Cambridge University Press, 1995. – 498 p.</a:t>
            </a:r>
            <a:endParaRPr lang="ru-RU" sz="3200" dirty="0"/>
          </a:p>
          <a:p>
            <a:pPr fontAlgn="auto"/>
            <a:r>
              <a:rPr lang="uk-UA" sz="3200" dirty="0"/>
              <a:t>7. </a:t>
            </a:r>
            <a:r>
              <a:rPr lang="en-US" sz="3200" dirty="0" err="1"/>
              <a:t>Ilienko</a:t>
            </a:r>
            <a:r>
              <a:rPr lang="en-US" sz="3200" dirty="0"/>
              <a:t> O. L. English Lexicology : tutorial / O. L. </a:t>
            </a:r>
            <a:r>
              <a:rPr lang="en-US" sz="3200" dirty="0" err="1"/>
              <a:t>Ilienko</a:t>
            </a:r>
            <a:r>
              <a:rPr lang="en-US" sz="3200" dirty="0"/>
              <a:t>, I. A. </a:t>
            </a:r>
            <a:r>
              <a:rPr lang="en-US" sz="3200" dirty="0" err="1"/>
              <a:t>Kamienieva</a:t>
            </a:r>
            <a:r>
              <a:rPr lang="en-US" sz="3200" dirty="0"/>
              <a:t>, Ye. S. </a:t>
            </a:r>
            <a:r>
              <a:rPr lang="en-US" sz="3200" dirty="0" err="1"/>
              <a:t>Moshtagh</a:t>
            </a:r>
            <a:r>
              <a:rPr lang="en-US" sz="3200" dirty="0"/>
              <a:t> ; O. M. </a:t>
            </a:r>
            <a:r>
              <a:rPr lang="en-US" sz="3200" dirty="0" err="1"/>
              <a:t>Beketov</a:t>
            </a:r>
            <a:r>
              <a:rPr lang="en-US" sz="3200" dirty="0"/>
              <a:t> National University of Urban Economy in </a:t>
            </a:r>
            <a:r>
              <a:rPr lang="en-US" sz="3200" dirty="0" err="1"/>
              <a:t>Kharkiv</a:t>
            </a:r>
            <a:r>
              <a:rPr lang="en-US" sz="3200" dirty="0"/>
              <a:t>. – </a:t>
            </a:r>
            <a:r>
              <a:rPr lang="en-US" sz="3200" dirty="0" err="1"/>
              <a:t>Kharkiv</a:t>
            </a:r>
            <a:r>
              <a:rPr lang="en-US" sz="3200" dirty="0"/>
              <a:t> : Publishing House I. </a:t>
            </a:r>
            <a:r>
              <a:rPr lang="en-US" sz="3200" dirty="0" err="1"/>
              <a:t>Ivanchenka</a:t>
            </a:r>
            <a:r>
              <a:rPr lang="en-US" sz="3200" dirty="0"/>
              <a:t>, 2020. – 218 p. </a:t>
            </a:r>
            <a:endParaRPr lang="ru-RU" sz="3200" dirty="0"/>
          </a:p>
          <a:p>
            <a:pPr fontAlgn="auto"/>
            <a:r>
              <a:rPr lang="uk-UA" sz="3200" dirty="0"/>
              <a:t>8. </a:t>
            </a:r>
            <a:r>
              <a:rPr lang="en-US" sz="3200" dirty="0"/>
              <a:t>Lexicology of the English Language: lecture notes / compilers G. V. </a:t>
            </a:r>
            <a:r>
              <a:rPr lang="en-US" sz="3200" dirty="0" err="1"/>
              <a:t>Chulanova</a:t>
            </a:r>
            <a:r>
              <a:rPr lang="en-US" sz="3200" dirty="0"/>
              <a:t>. – Sumy: Sumy State University, 2020. – 74 p.</a:t>
            </a:r>
            <a:endParaRPr lang="ru-RU" sz="3200" dirty="0"/>
          </a:p>
          <a:p>
            <a:pPr fontAlgn="auto"/>
            <a:r>
              <a:rPr lang="uk-UA" sz="3200" dirty="0"/>
              <a:t>9. </a:t>
            </a:r>
            <a:r>
              <a:rPr lang="en-US" sz="3200" dirty="0" err="1"/>
              <a:t>Nikolenko</a:t>
            </a:r>
            <a:r>
              <a:rPr lang="en-US" sz="3200" dirty="0"/>
              <a:t> A.G. English Lexicology. – Theory and Practice. – </a:t>
            </a:r>
            <a:r>
              <a:rPr lang="en-US" sz="3200" dirty="0" err="1"/>
              <a:t>Vinnytsya</a:t>
            </a:r>
            <a:r>
              <a:rPr lang="en-US" sz="3200" dirty="0"/>
              <a:t>: Nova </a:t>
            </a:r>
            <a:r>
              <a:rPr lang="en-US" sz="3200" dirty="0" err="1"/>
              <a:t>Knyha</a:t>
            </a:r>
            <a:r>
              <a:rPr lang="en-US" sz="3200" dirty="0"/>
              <a:t>, 2007. – 528 </a:t>
            </a:r>
            <a:r>
              <a:rPr lang="ru-RU" sz="3200" dirty="0"/>
              <a:t>р</a:t>
            </a:r>
            <a:r>
              <a:rPr lang="en-US" sz="3200" dirty="0"/>
              <a:t>.</a:t>
            </a:r>
            <a:endParaRPr lang="ru-RU" sz="3200" dirty="0"/>
          </a:p>
        </p:txBody>
      </p:sp>
    </p:spTree>
    <p:extLst>
      <p:ext uri="{BB962C8B-B14F-4D97-AF65-F5344CB8AC3E}">
        <p14:creationId xmlns:p14="http://schemas.microsoft.com/office/powerpoint/2010/main" val="757192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87DCB5-2A41-4DFF-9699-D47EE67AEB1D}"/>
              </a:ext>
            </a:extLst>
          </p:cNvPr>
          <p:cNvSpPr>
            <a:spLocks noGrp="1"/>
          </p:cNvSpPr>
          <p:nvPr>
            <p:ph type="title"/>
          </p:nvPr>
        </p:nvSpPr>
        <p:spPr/>
        <p:txBody>
          <a:bodyPr/>
          <a:lstStyle/>
          <a:p>
            <a:r>
              <a:rPr lang="en-US" dirty="0"/>
              <a:t>Links of Lexicology</a:t>
            </a:r>
            <a:endParaRPr lang="uk-UA" dirty="0"/>
          </a:p>
        </p:txBody>
      </p:sp>
      <p:sp>
        <p:nvSpPr>
          <p:cNvPr id="3" name="Місце для вмісту 2">
            <a:extLst>
              <a:ext uri="{FF2B5EF4-FFF2-40B4-BE49-F238E27FC236}">
                <a16:creationId xmlns:a16="http://schemas.microsoft.com/office/drawing/2014/main" id="{92FD2ACB-C137-4026-8261-F4AF0162C37B}"/>
              </a:ext>
            </a:extLst>
          </p:cNvPr>
          <p:cNvSpPr>
            <a:spLocks noGrp="1"/>
          </p:cNvSpPr>
          <p:nvPr>
            <p:ph idx="1"/>
          </p:nvPr>
        </p:nvSpPr>
        <p:spPr/>
        <p:txBody>
          <a:bodyPr/>
          <a:lstStyle/>
          <a:p>
            <a:r>
              <a:rPr lang="en-US" dirty="0"/>
              <a:t>Lexicology is connected with other branches of linguistics:</a:t>
            </a:r>
          </a:p>
          <a:p>
            <a:pPr marL="0" indent="0">
              <a:buNone/>
            </a:pPr>
            <a:r>
              <a:rPr lang="en-US" dirty="0"/>
              <a:t>        </a:t>
            </a:r>
            <a:r>
              <a:rPr lang="en-US" i="1" u="sng" dirty="0"/>
              <a:t>Phonetics</a:t>
            </a:r>
            <a:r>
              <a:rPr lang="en-US" dirty="0"/>
              <a:t> – the study of the outer sound form of the word</a:t>
            </a:r>
          </a:p>
          <a:p>
            <a:pPr marL="0" indent="0">
              <a:buNone/>
            </a:pPr>
            <a:r>
              <a:rPr lang="en-US" dirty="0"/>
              <a:t>        Grammar – means of expressing gr-l relations between words</a:t>
            </a:r>
          </a:p>
          <a:p>
            <a:pPr marL="0" indent="0">
              <a:buNone/>
            </a:pPr>
            <a:r>
              <a:rPr lang="en-US" dirty="0"/>
              <a:t>         Stylistics – use of words in different situations: formal and informal</a:t>
            </a:r>
          </a:p>
          <a:p>
            <a:pPr marL="0" indent="0">
              <a:buNone/>
            </a:pPr>
            <a:r>
              <a:rPr lang="en-US" dirty="0"/>
              <a:t>          History of the language – the development of words in different periods of their history; the </a:t>
            </a:r>
            <a:r>
              <a:rPr lang="en-US" dirty="0" smtClean="0"/>
              <a:t>change of </a:t>
            </a:r>
            <a:r>
              <a:rPr lang="en-US" dirty="0"/>
              <a:t>the phonetical and grammatical structure of the language </a:t>
            </a:r>
          </a:p>
          <a:p>
            <a:pPr marL="0" indent="0">
              <a:buNone/>
            </a:pPr>
            <a:r>
              <a:rPr lang="en-US" dirty="0"/>
              <a:t>         </a:t>
            </a:r>
            <a:endParaRPr lang="uk-UA" dirty="0"/>
          </a:p>
        </p:txBody>
      </p:sp>
    </p:spTree>
    <p:extLst>
      <p:ext uri="{BB962C8B-B14F-4D97-AF65-F5344CB8AC3E}">
        <p14:creationId xmlns:p14="http://schemas.microsoft.com/office/powerpoint/2010/main" val="3858371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817A20-F49C-4F91-BED0-B5D6252C124B}"/>
              </a:ext>
            </a:extLst>
          </p:cNvPr>
          <p:cNvSpPr>
            <a:spLocks noGrp="1"/>
          </p:cNvSpPr>
          <p:nvPr>
            <p:ph type="title"/>
          </p:nvPr>
        </p:nvSpPr>
        <p:spPr/>
        <p:txBody>
          <a:bodyPr/>
          <a:lstStyle/>
          <a:p>
            <a:r>
              <a:rPr lang="en-US" dirty="0"/>
              <a:t>The word as a basic unit of Lexicology</a:t>
            </a:r>
            <a:endParaRPr lang="uk-UA" dirty="0"/>
          </a:p>
        </p:txBody>
      </p:sp>
      <p:sp>
        <p:nvSpPr>
          <p:cNvPr id="3" name="Місце для вмісту 2">
            <a:extLst>
              <a:ext uri="{FF2B5EF4-FFF2-40B4-BE49-F238E27FC236}">
                <a16:creationId xmlns:a16="http://schemas.microsoft.com/office/drawing/2014/main" id="{849F0FB0-5641-4F8E-9378-95C038ED8588}"/>
              </a:ext>
            </a:extLst>
          </p:cNvPr>
          <p:cNvSpPr>
            <a:spLocks noGrp="1"/>
          </p:cNvSpPr>
          <p:nvPr>
            <p:ph idx="1"/>
          </p:nvPr>
        </p:nvSpPr>
        <p:spPr/>
        <p:txBody>
          <a:bodyPr/>
          <a:lstStyle/>
          <a:p>
            <a:r>
              <a:rPr lang="en-US" dirty="0"/>
              <a:t>The definition of a word</a:t>
            </a:r>
          </a:p>
          <a:p>
            <a:r>
              <a:rPr lang="en-US" dirty="0"/>
              <a:t>Characteristics of the word</a:t>
            </a:r>
          </a:p>
          <a:p>
            <a:pPr marL="0" indent="0">
              <a:buNone/>
            </a:pPr>
            <a:r>
              <a:rPr lang="en-US" dirty="0"/>
              <a:t>          - a unit of communication</a:t>
            </a:r>
          </a:p>
          <a:p>
            <a:pPr marL="0" indent="0">
              <a:buNone/>
            </a:pPr>
            <a:r>
              <a:rPr lang="en-US" dirty="0"/>
              <a:t>          - the total of the sounds which compose it</a:t>
            </a:r>
          </a:p>
          <a:p>
            <a:pPr marL="0" indent="0">
              <a:buNone/>
            </a:pPr>
            <a:r>
              <a:rPr lang="en-US" dirty="0"/>
              <a:t>         - external (morphological) and internal (semantic) features</a:t>
            </a:r>
          </a:p>
          <a:p>
            <a:pPr marL="0" indent="0">
              <a:buNone/>
            </a:pPr>
            <a:r>
              <a:rPr lang="en-US" dirty="0"/>
              <a:t>          - external (formal) and internal (semantic) unity</a:t>
            </a:r>
          </a:p>
          <a:p>
            <a:pPr marL="0" indent="0">
              <a:buNone/>
            </a:pPr>
            <a:r>
              <a:rPr lang="en-US" dirty="0"/>
              <a:t>          - different grammatical forms </a:t>
            </a:r>
            <a:endParaRPr lang="uk-UA" dirty="0"/>
          </a:p>
        </p:txBody>
      </p:sp>
    </p:spTree>
    <p:extLst>
      <p:ext uri="{BB962C8B-B14F-4D97-AF65-F5344CB8AC3E}">
        <p14:creationId xmlns:p14="http://schemas.microsoft.com/office/powerpoint/2010/main" val="2772504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EAA5D4-83EB-47EC-ABC8-A70D0F8501D1}"/>
              </a:ext>
            </a:extLst>
          </p:cNvPr>
          <p:cNvSpPr>
            <a:spLocks noGrp="1"/>
          </p:cNvSpPr>
          <p:nvPr>
            <p:ph type="title"/>
          </p:nvPr>
        </p:nvSpPr>
        <p:spPr/>
        <p:txBody>
          <a:bodyPr/>
          <a:lstStyle/>
          <a:p>
            <a:r>
              <a:rPr lang="en-US" dirty="0"/>
              <a:t>The word as a basic unit of Lexicology</a:t>
            </a:r>
            <a:endParaRPr lang="uk-UA" dirty="0"/>
          </a:p>
        </p:txBody>
      </p:sp>
      <p:sp>
        <p:nvSpPr>
          <p:cNvPr id="3" name="Місце для вмісту 2">
            <a:extLst>
              <a:ext uri="{FF2B5EF4-FFF2-40B4-BE49-F238E27FC236}">
                <a16:creationId xmlns:a16="http://schemas.microsoft.com/office/drawing/2014/main" id="{F0C1999E-932A-4E6B-95F8-BDB603202633}"/>
              </a:ext>
            </a:extLst>
          </p:cNvPr>
          <p:cNvSpPr>
            <a:spLocks noGrp="1"/>
          </p:cNvSpPr>
          <p:nvPr>
            <p:ph idx="1"/>
          </p:nvPr>
        </p:nvSpPr>
        <p:spPr/>
        <p:txBody>
          <a:bodyPr/>
          <a:lstStyle/>
          <a:p>
            <a:r>
              <a:rPr lang="en-US" dirty="0"/>
              <a:t>the word is a unit used for purposes of human </a:t>
            </a:r>
            <a:r>
              <a:rPr lang="en-US" u="sng" dirty="0"/>
              <a:t>communication</a:t>
            </a:r>
            <a:r>
              <a:rPr lang="en-US" dirty="0"/>
              <a:t>, materially representing </a:t>
            </a:r>
            <a:r>
              <a:rPr lang="en-US" u="sng" dirty="0"/>
              <a:t>a group of sounds</a:t>
            </a:r>
            <a:r>
              <a:rPr lang="en-US" dirty="0"/>
              <a:t>, possessing a </a:t>
            </a:r>
            <a:r>
              <a:rPr lang="en-US" u="sng" dirty="0"/>
              <a:t>meaning</a:t>
            </a:r>
            <a:r>
              <a:rPr lang="en-US" dirty="0"/>
              <a:t>, characterized by </a:t>
            </a:r>
            <a:r>
              <a:rPr lang="en-US" u="sng" dirty="0"/>
              <a:t>formal and semantic unity </a:t>
            </a:r>
            <a:r>
              <a:rPr lang="en-US" dirty="0"/>
              <a:t>and a capacity for </a:t>
            </a:r>
            <a:r>
              <a:rPr lang="en-US" u="sng" dirty="0"/>
              <a:t>grammatical employment</a:t>
            </a:r>
          </a:p>
          <a:p>
            <a:endParaRPr lang="en-US" u="sng" dirty="0"/>
          </a:p>
          <a:p>
            <a:r>
              <a:rPr lang="en-US" dirty="0"/>
              <a:t>the word is  a dialectical unity of form and content, the significant basic unit of a sentence, capable of functioning alone as a means of </a:t>
            </a:r>
            <a:r>
              <a:rPr lang="en-US" dirty="0" smtClean="0"/>
              <a:t>communication (O.S. </a:t>
            </a:r>
            <a:r>
              <a:rPr lang="en-US" dirty="0" err="1" smtClean="0"/>
              <a:t>Akhmanova</a:t>
            </a:r>
            <a:r>
              <a:rPr lang="en-US" dirty="0" smtClean="0"/>
              <a:t>, V.V. </a:t>
            </a:r>
            <a:r>
              <a:rPr lang="en-US" dirty="0" err="1" smtClean="0"/>
              <a:t>Vinogradov</a:t>
            </a:r>
            <a:r>
              <a:rPr lang="en-US" dirty="0" smtClean="0"/>
              <a:t>, O.I. </a:t>
            </a:r>
            <a:r>
              <a:rPr lang="en-US" dirty="0" err="1" smtClean="0"/>
              <a:t>Smirnitsky</a:t>
            </a:r>
            <a:r>
              <a:rPr lang="en-US" dirty="0" smtClean="0"/>
              <a:t>).</a:t>
            </a:r>
            <a:endParaRPr lang="uk-UA" u="sng" dirty="0"/>
          </a:p>
        </p:txBody>
      </p:sp>
    </p:spTree>
    <p:extLst>
      <p:ext uri="{BB962C8B-B14F-4D97-AF65-F5344CB8AC3E}">
        <p14:creationId xmlns:p14="http://schemas.microsoft.com/office/powerpoint/2010/main" val="134082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935231-DDE3-4518-B56B-7295BC066639}"/>
              </a:ext>
            </a:extLst>
          </p:cNvPr>
          <p:cNvSpPr>
            <a:spLocks noGrp="1"/>
          </p:cNvSpPr>
          <p:nvPr>
            <p:ph type="title"/>
          </p:nvPr>
        </p:nvSpPr>
        <p:spPr/>
        <p:txBody>
          <a:bodyPr/>
          <a:lstStyle/>
          <a:p>
            <a:r>
              <a:rPr lang="en-US" dirty="0"/>
              <a:t>The Morphological Structure of a Word. Types of Morphemes</a:t>
            </a:r>
            <a:endParaRPr lang="uk-UA" dirty="0"/>
          </a:p>
        </p:txBody>
      </p:sp>
      <p:sp>
        <p:nvSpPr>
          <p:cNvPr id="3" name="Місце для вмісту 2">
            <a:extLst>
              <a:ext uri="{FF2B5EF4-FFF2-40B4-BE49-F238E27FC236}">
                <a16:creationId xmlns:a16="http://schemas.microsoft.com/office/drawing/2014/main" id="{232634CA-91EF-4700-95AE-32A082CD3A5C}"/>
              </a:ext>
            </a:extLst>
          </p:cNvPr>
          <p:cNvSpPr>
            <a:spLocks noGrp="1"/>
          </p:cNvSpPr>
          <p:nvPr>
            <p:ph idx="1"/>
          </p:nvPr>
        </p:nvSpPr>
        <p:spPr/>
        <p:txBody>
          <a:bodyPr/>
          <a:lstStyle/>
          <a:p>
            <a:r>
              <a:rPr lang="en-US" dirty="0"/>
              <a:t>Words are divisible into smaller meaningful units which are called morphemes. Morphemes are structural parts of words. </a:t>
            </a:r>
          </a:p>
          <a:p>
            <a:r>
              <a:rPr lang="en-US" dirty="0"/>
              <a:t>All morphemes fall into two large classes from the semantic point of view: </a:t>
            </a:r>
          </a:p>
          <a:p>
            <a:pPr marL="0" indent="0">
              <a:buNone/>
            </a:pPr>
            <a:r>
              <a:rPr lang="en-US" dirty="0"/>
              <a:t>           - root morphemes (roots - lexical nucleus: </a:t>
            </a:r>
            <a:r>
              <a:rPr lang="en-US" i="1" dirty="0"/>
              <a:t>express, expression, expressive, inexpressive, expressiveness </a:t>
            </a:r>
            <a:r>
              <a:rPr lang="en-US" dirty="0"/>
              <a:t>) </a:t>
            </a:r>
          </a:p>
          <a:p>
            <a:pPr marL="0" indent="0">
              <a:buNone/>
            </a:pPr>
            <a:r>
              <a:rPr lang="en-US" dirty="0"/>
              <a:t>           - affixational morphemes (affixes)</a:t>
            </a:r>
            <a:endParaRPr lang="uk-UA" dirty="0"/>
          </a:p>
        </p:txBody>
      </p:sp>
    </p:spTree>
    <p:extLst>
      <p:ext uri="{BB962C8B-B14F-4D97-AF65-F5344CB8AC3E}">
        <p14:creationId xmlns:p14="http://schemas.microsoft.com/office/powerpoint/2010/main" val="38130250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21B63D-CDEB-4E40-A07F-6EA5361E3FCB}"/>
              </a:ext>
            </a:extLst>
          </p:cNvPr>
          <p:cNvSpPr>
            <a:spLocks noGrp="1"/>
          </p:cNvSpPr>
          <p:nvPr>
            <p:ph type="title"/>
          </p:nvPr>
        </p:nvSpPr>
        <p:spPr/>
        <p:txBody>
          <a:bodyPr/>
          <a:lstStyle/>
          <a:p>
            <a:r>
              <a:rPr lang="en-US" dirty="0"/>
              <a:t>Types of Affixational Morphemes</a:t>
            </a:r>
            <a:endParaRPr lang="uk-UA" dirty="0"/>
          </a:p>
        </p:txBody>
      </p:sp>
      <p:sp>
        <p:nvSpPr>
          <p:cNvPr id="3" name="Місце для вмісту 2">
            <a:extLst>
              <a:ext uri="{FF2B5EF4-FFF2-40B4-BE49-F238E27FC236}">
                <a16:creationId xmlns:a16="http://schemas.microsoft.com/office/drawing/2014/main" id="{0A7968C0-595A-490D-B237-8EBD74780AAF}"/>
              </a:ext>
            </a:extLst>
          </p:cNvPr>
          <p:cNvSpPr>
            <a:spLocks noGrp="1"/>
          </p:cNvSpPr>
          <p:nvPr>
            <p:ph idx="1"/>
          </p:nvPr>
        </p:nvSpPr>
        <p:spPr/>
        <p:txBody>
          <a:bodyPr>
            <a:normAutofit/>
          </a:bodyPr>
          <a:lstStyle/>
          <a:p>
            <a:r>
              <a:rPr lang="en-US" dirty="0"/>
              <a:t>Semantic criterion</a:t>
            </a:r>
          </a:p>
          <a:p>
            <a:pPr marL="0" indent="0">
              <a:buNone/>
            </a:pPr>
            <a:r>
              <a:rPr lang="en-US" dirty="0"/>
              <a:t>      - prefixes (</a:t>
            </a:r>
            <a:r>
              <a:rPr lang="en-US" i="1" dirty="0"/>
              <a:t>uninteresting, rewrite, mistrust, etc</a:t>
            </a:r>
            <a:r>
              <a:rPr lang="en-US" dirty="0"/>
              <a:t>.) </a:t>
            </a:r>
          </a:p>
          <a:p>
            <a:pPr marL="0" indent="0">
              <a:buNone/>
            </a:pPr>
            <a:r>
              <a:rPr lang="en-US" dirty="0"/>
              <a:t>      - suffixes (</a:t>
            </a:r>
            <a:r>
              <a:rPr lang="en-US" i="1" dirty="0"/>
              <a:t>development, combination, actor, lovely</a:t>
            </a:r>
            <a:r>
              <a:rPr lang="en-US" dirty="0"/>
              <a:t>)</a:t>
            </a:r>
          </a:p>
          <a:p>
            <a:r>
              <a:rPr lang="en-US" dirty="0"/>
              <a:t>According to the function and meaning affixational morphemes fall into </a:t>
            </a:r>
          </a:p>
          <a:p>
            <a:pPr marL="0" indent="0">
              <a:buNone/>
            </a:pPr>
            <a:r>
              <a:rPr lang="en-US" dirty="0"/>
              <a:t>       - derivational morphemes – form new words (</a:t>
            </a:r>
            <a:r>
              <a:rPr lang="en-US" i="1" dirty="0"/>
              <a:t>childish, careful</a:t>
            </a:r>
            <a:r>
              <a:rPr lang="en-US" dirty="0"/>
              <a:t>) </a:t>
            </a:r>
          </a:p>
          <a:p>
            <a:pPr marL="0" indent="0">
              <a:buNone/>
            </a:pPr>
            <a:r>
              <a:rPr lang="en-US" dirty="0"/>
              <a:t>       - functional morphemes – grammatical meaning (inflexions). </a:t>
            </a:r>
          </a:p>
          <a:p>
            <a:r>
              <a:rPr lang="en-US" dirty="0"/>
              <a:t>Inflection carries only grammatical meaning and serves for the formation of word-forms (</a:t>
            </a:r>
            <a:r>
              <a:rPr lang="en-US" i="1" dirty="0"/>
              <a:t>pen-s, work-ed</a:t>
            </a:r>
            <a:r>
              <a:rPr lang="en-US" dirty="0"/>
              <a:t>).</a:t>
            </a:r>
            <a:endParaRPr lang="uk-UA" dirty="0"/>
          </a:p>
        </p:txBody>
      </p:sp>
    </p:spTree>
    <p:extLst>
      <p:ext uri="{BB962C8B-B14F-4D97-AF65-F5344CB8AC3E}">
        <p14:creationId xmlns:p14="http://schemas.microsoft.com/office/powerpoint/2010/main" val="2485846627"/>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3917</Words>
  <Application>Microsoft Office PowerPoint</Application>
  <PresentationFormat>Широкоэкранный</PresentationFormat>
  <Paragraphs>287</Paragraphs>
  <Slides>43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43</vt:i4>
      </vt:variant>
    </vt:vector>
  </HeadingPairs>
  <TitlesOfParts>
    <vt:vector size="49" baseType="lpstr">
      <vt:lpstr>AdonisC</vt:lpstr>
      <vt:lpstr>AdonisC,Italic</vt:lpstr>
      <vt:lpstr>Arial</vt:lpstr>
      <vt:lpstr>Calibri</vt:lpstr>
      <vt:lpstr>Calibri Light</vt:lpstr>
      <vt:lpstr>Тема Office</vt:lpstr>
      <vt:lpstr>Introduction to English Lexicology</vt:lpstr>
      <vt:lpstr>Outline </vt:lpstr>
      <vt:lpstr>Lexicology as a branch of linguistics </vt:lpstr>
      <vt:lpstr>Branches of Lexicology</vt:lpstr>
      <vt:lpstr>Links of Lexicology</vt:lpstr>
      <vt:lpstr>The word as a basic unit of Lexicology</vt:lpstr>
      <vt:lpstr>The word as a basic unit of Lexicology</vt:lpstr>
      <vt:lpstr>The Morphological Structure of a Word. Types of Morphemes</vt:lpstr>
      <vt:lpstr>Types of Affixational Morphemes</vt:lpstr>
      <vt:lpstr>The stem and its types</vt:lpstr>
      <vt:lpstr>Types of Affixational Morphemes</vt:lpstr>
      <vt:lpstr>Structural types of words</vt:lpstr>
      <vt:lpstr>Morphemic analysis</vt:lpstr>
      <vt:lpstr>Morphemic analysis</vt:lpstr>
      <vt:lpstr>Types of word-building</vt:lpstr>
      <vt:lpstr>Morphological word-building</vt:lpstr>
      <vt:lpstr>Syntactico-morphological word-building</vt:lpstr>
      <vt:lpstr>Syntactical word-building</vt:lpstr>
      <vt:lpstr>Productive and non-productive  types of word-formation</vt:lpstr>
      <vt:lpstr>Affixation. Classifications of affixes</vt:lpstr>
      <vt:lpstr>Classifications of affixes</vt:lpstr>
      <vt:lpstr>Classifications of affixes</vt:lpstr>
      <vt:lpstr>Classifications of affixes</vt:lpstr>
      <vt:lpstr>Classifications of affixes</vt:lpstr>
      <vt:lpstr>Splinters</vt:lpstr>
      <vt:lpstr>Composition (compounding)</vt:lpstr>
      <vt:lpstr>Classification of compounds</vt:lpstr>
      <vt:lpstr>Compounds</vt:lpstr>
      <vt:lpstr>Conversion</vt:lpstr>
      <vt:lpstr>Substantivation</vt:lpstr>
      <vt:lpstr>Shortening</vt:lpstr>
      <vt:lpstr>Abbreviations</vt:lpstr>
      <vt:lpstr>Blending</vt:lpstr>
      <vt:lpstr>Reduplication</vt:lpstr>
      <vt:lpstr>Sound and stress interchange</vt:lpstr>
      <vt:lpstr>The Etymological Diversity of the English Vocabulary </vt:lpstr>
      <vt:lpstr>The Etymological Diversity of the English Vocabulary</vt:lpstr>
      <vt:lpstr>The Etymological Diversity of the English Vocabulary</vt:lpstr>
      <vt:lpstr>The degree of assimilation depends upon  </vt:lpstr>
      <vt:lpstr>According to the degree of assimilation borrowings can be classified into </vt:lpstr>
      <vt:lpstr>Partially assimilated borrowings</vt:lpstr>
      <vt:lpstr>Foreign elements in Modern English </vt:lpstr>
      <vt:lpstr>Reference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ДАША</dc:creator>
  <cp:lastModifiedBy>ЛЮДМИЛА</cp:lastModifiedBy>
  <cp:revision>37</cp:revision>
  <cp:lastPrinted>2021-10-18T15:41:05Z</cp:lastPrinted>
  <dcterms:created xsi:type="dcterms:W3CDTF">2021-10-11T19:45:22Z</dcterms:created>
  <dcterms:modified xsi:type="dcterms:W3CDTF">2024-10-10T07:35:43Z</dcterms:modified>
</cp:coreProperties>
</file>