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5" r:id="rId1"/>
  </p:sldMasterIdLst>
  <p:notesMasterIdLst>
    <p:notesMasterId r:id="rId41"/>
  </p:notesMasterIdLst>
  <p:handoutMasterIdLst>
    <p:handoutMasterId r:id="rId42"/>
  </p:handoutMasterIdLst>
  <p:sldIdLst>
    <p:sldId id="316" r:id="rId2"/>
    <p:sldId id="318" r:id="rId3"/>
    <p:sldId id="319" r:id="rId4"/>
    <p:sldId id="366" r:id="rId5"/>
    <p:sldId id="373" r:id="rId6"/>
    <p:sldId id="374" r:id="rId7"/>
    <p:sldId id="367" r:id="rId8"/>
    <p:sldId id="375" r:id="rId9"/>
    <p:sldId id="376" r:id="rId10"/>
    <p:sldId id="368" r:id="rId11"/>
    <p:sldId id="369" r:id="rId12"/>
    <p:sldId id="377" r:id="rId13"/>
    <p:sldId id="370" r:id="rId14"/>
    <p:sldId id="371" r:id="rId15"/>
    <p:sldId id="372" r:id="rId16"/>
    <p:sldId id="382" r:id="rId17"/>
    <p:sldId id="378" r:id="rId18"/>
    <p:sldId id="379" r:id="rId19"/>
    <p:sldId id="380" r:id="rId20"/>
    <p:sldId id="383" r:id="rId21"/>
    <p:sldId id="381" r:id="rId22"/>
    <p:sldId id="391" r:id="rId23"/>
    <p:sldId id="392" r:id="rId24"/>
    <p:sldId id="384" r:id="rId25"/>
    <p:sldId id="393" r:id="rId26"/>
    <p:sldId id="385" r:id="rId27"/>
    <p:sldId id="386" r:id="rId28"/>
    <p:sldId id="387" r:id="rId29"/>
    <p:sldId id="388" r:id="rId30"/>
    <p:sldId id="394" r:id="rId31"/>
    <p:sldId id="389" r:id="rId32"/>
    <p:sldId id="395" r:id="rId33"/>
    <p:sldId id="396" r:id="rId34"/>
    <p:sldId id="397" r:id="rId35"/>
    <p:sldId id="398" r:id="rId36"/>
    <p:sldId id="399" r:id="rId37"/>
    <p:sldId id="400" r:id="rId38"/>
    <p:sldId id="332" r:id="rId39"/>
    <p:sldId id="401" r:id="rId40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CCCC"/>
    <a:srgbClr val="DDDDDD"/>
    <a:srgbClr val="FFFFB7"/>
    <a:srgbClr val="FFFFCC"/>
    <a:srgbClr val="FFEB97"/>
    <a:srgbClr val="FFFF99"/>
    <a:srgbClr val="F9D20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718" autoAdjust="0"/>
  </p:normalViewPr>
  <p:slideViewPr>
    <p:cSldViewPr>
      <p:cViewPr>
        <p:scale>
          <a:sx n="66" d="100"/>
          <a:sy n="66" d="100"/>
        </p:scale>
        <p:origin x="-63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8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8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99AFCAD-1C7D-4D51-B36A-6ADD532E491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6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6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6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6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946622D-9226-4206-8D59-03EF7819DDF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6622D-9226-4206-8D59-03EF7819DDF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74CF2E-3461-45AC-BE8F-400295A803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1EB3-2DC2-4767-8AE0-7DA1C16A22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92A28-EDDC-4C68-932B-6ECEE4932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152525"/>
            <a:ext cx="8229600" cy="52482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B451C-0103-4EE9-81D9-3ADA61613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5ECA644-8243-441A-A817-35E5B18A02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D9A35AD-2757-46FB-8BE5-405681D06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F852-3241-4249-85E9-7C01A9C6B4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C79F6-A7FC-4D59-8AAB-28820B7BC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FA367A-9CAD-4D0C-B4DF-10D64A6449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7731-AA7E-4D97-B6C3-CE1EBD9F67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379DA17-7B69-460A-9EBD-DFE6C1E5FD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E42959-37EC-493E-BDCD-E0DDEB499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0A6966-FE78-44ED-99D4-AECC7BEFD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6" r:id="rId1"/>
    <p:sldLayoutId id="2147484127" r:id="rId2"/>
    <p:sldLayoutId id="2147484128" r:id="rId3"/>
    <p:sldLayoutId id="2147484129" r:id="rId4"/>
    <p:sldLayoutId id="2147484130" r:id="rId5"/>
    <p:sldLayoutId id="2147484131" r:id="rId6"/>
    <p:sldLayoutId id="2147484132" r:id="rId7"/>
    <p:sldLayoutId id="2147484133" r:id="rId8"/>
    <p:sldLayoutId id="2147484134" r:id="rId9"/>
    <p:sldLayoutId id="2147484135" r:id="rId10"/>
    <p:sldLayoutId id="2147484136" r:id="rId11"/>
    <p:sldLayoutId id="2147484137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Дисципліна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Інноваційні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технології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2400" b="1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освіті</a:t>
            </a:r>
            <a:r>
              <a:rPr lang="ru-RU" sz="2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» </a:t>
            </a:r>
            <a:endParaRPr lang="ru-RU" sz="2400" b="1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uk-UA" b="1" dirty="0" smtClean="0"/>
          </a:p>
          <a:p>
            <a:pPr algn="ctr">
              <a:buNone/>
            </a:pPr>
            <a:r>
              <a:rPr lang="uk-UA" sz="4800" b="1" dirty="0" smtClean="0">
                <a:solidFill>
                  <a:schemeClr val="accent3">
                    <a:lumMod val="75000"/>
                  </a:schemeClr>
                </a:solidFill>
                <a:latin typeface="Impact" pitchFamily="34" charset="0"/>
              </a:rPr>
              <a:t>ТЕМА </a:t>
            </a:r>
            <a:r>
              <a:rPr lang="uk-UA" sz="4800" b="1" dirty="0" smtClean="0">
                <a:solidFill>
                  <a:schemeClr val="accent3">
                    <a:lumMod val="75000"/>
                  </a:schemeClr>
                </a:solidFill>
                <a:latin typeface="Impact" pitchFamily="34" charset="0"/>
              </a:rPr>
              <a:t>8. </a:t>
            </a:r>
            <a:r>
              <a:rPr lang="uk-UA" sz="4800" b="1" dirty="0" err="1" smtClean="0">
                <a:solidFill>
                  <a:schemeClr val="accent3">
                    <a:lumMod val="75000"/>
                  </a:schemeClr>
                </a:solidFill>
                <a:latin typeface="Impact" pitchFamily="34" charset="0"/>
              </a:rPr>
              <a:t>Здоров’язберігаючі</a:t>
            </a:r>
            <a:r>
              <a:rPr lang="uk-UA" sz="4800" b="1" dirty="0" smtClean="0">
                <a:solidFill>
                  <a:schemeClr val="accent3">
                    <a:lumMod val="75000"/>
                  </a:schemeClr>
                </a:solidFill>
                <a:latin typeface="Impact" pitchFamily="34" charset="0"/>
              </a:rPr>
              <a:t> технології </a:t>
            </a:r>
            <a:endParaRPr lang="uk-UA" sz="4800" b="1" dirty="0" smtClean="0">
              <a:solidFill>
                <a:schemeClr val="accent3">
                  <a:lumMod val="75000"/>
                </a:schemeClr>
              </a:solidFill>
              <a:latin typeface="Impact" pitchFamily="34" charset="0"/>
            </a:endParaRPr>
          </a:p>
          <a:p>
            <a:pPr algn="ctr"/>
            <a:endParaRPr lang="uk-UA" sz="4800" b="1" dirty="0" smtClean="0">
              <a:solidFill>
                <a:srgbClr val="7030A0"/>
              </a:solidFill>
              <a:latin typeface="Arial Narrow" pitchFamily="34" charset="0"/>
            </a:endParaRPr>
          </a:p>
          <a:p>
            <a:pPr algn="ctr"/>
            <a:endParaRPr lang="uk-UA" sz="4800" b="1" dirty="0" smtClean="0">
              <a:solidFill>
                <a:srgbClr val="7030A0"/>
              </a:solidFill>
              <a:latin typeface="Arial Narrow" pitchFamily="34" charset="0"/>
            </a:endParaRPr>
          </a:p>
          <a:p>
            <a:pPr algn="r"/>
            <a:r>
              <a:rPr lang="uk-UA" sz="2800" b="1" dirty="0" err="1" smtClean="0">
                <a:solidFill>
                  <a:srgbClr val="7030A0"/>
                </a:solidFill>
                <a:latin typeface="Arial Narrow" pitchFamily="34" charset="0"/>
              </a:rPr>
              <a:t>д.пед.н</a:t>
            </a:r>
            <a:r>
              <a:rPr lang="uk-UA" sz="2800" b="1" dirty="0" smtClean="0">
                <a:solidFill>
                  <a:srgbClr val="7030A0"/>
                </a:solidFill>
                <a:latin typeface="Arial Narrow" pitchFamily="34" charset="0"/>
              </a:rPr>
              <a:t>., проф. Л.В. Штефан</a:t>
            </a:r>
          </a:p>
          <a:p>
            <a:pPr algn="ctr"/>
            <a:endParaRPr lang="ru-RU" sz="4800" dirty="0">
              <a:solidFill>
                <a:srgbClr val="7030A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напрями розвитку валеології </a:t>
            </a:r>
            <a:r>
              <a:rPr lang="ru-RU" sz="3600" b="1" dirty="0" smtClean="0">
                <a:solidFill>
                  <a:srgbClr val="C00000"/>
                </a:solidFill>
                <a:latin typeface="Arial Narrow" pitchFamily="34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Arial Narrow" pitchFamily="34" charset="0"/>
              </a:rPr>
            </a:br>
            <a:endParaRPr lang="ru-RU" sz="3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44196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400" b="1" dirty="0">
                          <a:latin typeface="Times New Roman"/>
                          <a:ea typeface="Times New Roman"/>
                        </a:rPr>
                        <a:t>Напрям валеології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2400" b="1">
                          <a:latin typeface="Times New Roman"/>
                          <a:ea typeface="Times New Roman"/>
                        </a:rPr>
                        <a:t>Суть напряму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2400" b="1" kern="1200" dirty="0" smtClean="0">
                          <a:solidFill>
                            <a:srgbClr val="C0000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медична валеологія</a:t>
                      </a:r>
                      <a:endParaRPr lang="uk-UA" sz="2400" b="1" dirty="0">
                        <a:solidFill>
                          <a:srgbClr val="C00000"/>
                        </a:solidFill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має своїм предметом дослідження людини зі всіма її </a:t>
                      </a: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проблемами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2400" b="1" kern="1200" dirty="0" smtClean="0">
                          <a:solidFill>
                            <a:srgbClr val="C0000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педагогічна валеологія</a:t>
                      </a:r>
                      <a:endParaRPr lang="uk-UA" sz="2400" b="1" dirty="0">
                        <a:solidFill>
                          <a:srgbClr val="C00000"/>
                        </a:solidFill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досліджує процеси включення особистості (на різних етапах її становлення) у </a:t>
                      </a:r>
                      <a:r>
                        <a:rPr lang="uk-UA" sz="2400" dirty="0" err="1">
                          <a:latin typeface="Times New Roman"/>
                          <a:ea typeface="Times New Roman"/>
                        </a:rPr>
                        <a:t>валеологічну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 індивідуальну програму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напрями </a:t>
            </a:r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розвитку педагогічної </a:t>
            </a:r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валеології </a:t>
            </a:r>
            <a:endParaRPr lang="ru-RU" sz="3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uk-UA" dirty="0" smtClean="0"/>
          </a:p>
          <a:p>
            <a:pPr lvl="0"/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вивчення 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питань, пов’язаних зі </a:t>
            </a:r>
            <a:r>
              <a:rPr lang="uk-UA" sz="3200" b="1" dirty="0" err="1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здоров’язбереженням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тих, хто 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навчається</a:t>
            </a:r>
          </a:p>
          <a:p>
            <a:pPr lvl="0"/>
            <a:endParaRPr lang="uk-UA" sz="3200" b="1" dirty="0" smtClean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  <a:p>
            <a:pPr lvl="0"/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  <a:p>
            <a:pPr lvl="0"/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вивчення питань, пов’язаних зі </a:t>
            </a:r>
            <a:r>
              <a:rPr lang="uk-UA" sz="3200" b="1" dirty="0" err="1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здоров’язбереженням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тих, хто 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навчає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sz="3200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915400" cy="838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/>
            </a:r>
            <a:br>
              <a:rPr lang="en-US" sz="31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2743200" y="1219200"/>
            <a:ext cx="4495800" cy="45720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b="1" dirty="0" smtClean="0">
                <a:latin typeface="Monotype Corsiva" pitchFamily="66" charset="0"/>
              </a:rPr>
              <a:t>Особлива увага до здоров’я педагога  не випадкова, адже відомо, що за даними соціально-демографічних досліджень праця педагога належить до найбільш напружених в емоційному плані видів діяльності</a:t>
            </a:r>
            <a:endParaRPr lang="ru-RU" sz="2800" b="1" dirty="0" smtClean="0">
              <a:latin typeface="Monotype Corsiva" pitchFamily="66" charset="0"/>
              <a:cs typeface="Arial" pitchFamily="34" charset="0"/>
            </a:endParaRPr>
          </a:p>
          <a:p>
            <a:pPr algn="ctr" eaLnBrk="0" hangingPunct="0"/>
            <a:endParaRPr lang="en-US" sz="24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381000" y="838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533400" y="9144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914400" y="10668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609600" y="9906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33400" y="990600"/>
            <a:ext cx="1290638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-304800" y="1295400"/>
            <a:ext cx="204172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4800" b="1" dirty="0" smtClean="0">
                <a:solidFill>
                  <a:srgbClr val="C00000"/>
                </a:solidFill>
                <a:latin typeface="Arial" charset="0"/>
              </a:rPr>
              <a:t>     </a:t>
            </a:r>
            <a:r>
              <a:rPr lang="uk-UA" sz="4800" b="1" dirty="0" smtClean="0">
                <a:solidFill>
                  <a:srgbClr val="C00000"/>
                </a:solidFill>
                <a:latin typeface="Arial" charset="0"/>
              </a:rPr>
              <a:t>!!! </a:t>
            </a:r>
            <a:endParaRPr lang="en-US" sz="4800" b="1" dirty="0">
              <a:solidFill>
                <a:srgbClr val="C0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sz="3600" dirty="0" smtClean="0">
                <a:solidFill>
                  <a:srgbClr val="C00000"/>
                </a:solidFill>
                <a:latin typeface="Monotype Corsiva" pitchFamily="66" charset="0"/>
              </a:rPr>
              <a:t>Одним із проявів їх професійної деформації виступає синдром емоційного вигорання</a:t>
            </a:r>
            <a:r>
              <a:rPr lang="uk-UA" sz="3600" dirty="0" smtClean="0">
                <a:solidFill>
                  <a:srgbClr val="C00000"/>
                </a:solidFill>
                <a:latin typeface="Monotype Corsiva" pitchFamily="66" charset="0"/>
              </a:rPr>
              <a:t>.</a:t>
            </a:r>
          </a:p>
          <a:p>
            <a:endParaRPr lang="uk-UA" sz="36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r>
              <a:rPr lang="uk-UA" sz="36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uk-UA" sz="3600" dirty="0" smtClean="0">
                <a:solidFill>
                  <a:srgbClr val="C00000"/>
                </a:solidFill>
                <a:latin typeface="Monotype Corsiva" pitchFamily="66" charset="0"/>
              </a:rPr>
              <a:t>Цей термін був уведений американським психіатром Х. Дж. </a:t>
            </a:r>
            <a:r>
              <a:rPr lang="uk-UA" sz="3600" dirty="0" err="1" smtClean="0">
                <a:solidFill>
                  <a:srgbClr val="C00000"/>
                </a:solidFill>
                <a:latin typeface="Monotype Corsiva" pitchFamily="66" charset="0"/>
              </a:rPr>
              <a:t>Фрейденбергером</a:t>
            </a:r>
            <a:r>
              <a:rPr lang="uk-UA" sz="3600" dirty="0" smtClean="0">
                <a:solidFill>
                  <a:srgbClr val="C00000"/>
                </a:solidFill>
                <a:latin typeface="Monotype Corsiva" pitchFamily="66" charset="0"/>
              </a:rPr>
              <a:t> у 1974 році для характеристики психологічного стану здорових людей, що знаходяться в інтенсивному і тісному спілкуванні.</a:t>
            </a:r>
            <a:endParaRPr lang="ru-RU" sz="36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Складові синдрому </a:t>
            </a:r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емоційного вигорання</a:t>
            </a:r>
            <a:endParaRPr lang="ru-RU" sz="3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400" b="1" dirty="0">
                          <a:latin typeface="Arial Black" pitchFamily="34" charset="0"/>
                          <a:ea typeface="Times New Roman"/>
                        </a:rPr>
                        <a:t>Складова </a:t>
                      </a:r>
                      <a:endParaRPr lang="ru-RU" sz="2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2400" b="1" dirty="0">
                          <a:latin typeface="Arial Black" pitchFamily="34" charset="0"/>
                          <a:ea typeface="Times New Roman"/>
                        </a:rPr>
                        <a:t>Суть </a:t>
                      </a:r>
                      <a:r>
                        <a:rPr lang="uk-UA" sz="2400" b="1" dirty="0" smtClean="0">
                          <a:latin typeface="Arial Black" pitchFamily="34" charset="0"/>
                          <a:ea typeface="Times New Roman"/>
                        </a:rPr>
                        <a:t>складової</a:t>
                      </a:r>
                    </a:p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2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Емоційне виснаження </a:t>
                      </a:r>
                      <a:endParaRPr lang="ru-RU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1800" dirty="0">
                          <a:latin typeface="Arial Black" pitchFamily="34" charset="0"/>
                          <a:ea typeface="Times New Roman"/>
                        </a:rPr>
                        <a:t>відчуття емоційної спустошеності і втоми, викликане </a:t>
                      </a:r>
                      <a:r>
                        <a:rPr lang="uk-UA" sz="1800" dirty="0" smtClean="0">
                          <a:latin typeface="Arial Black" pitchFamily="34" charset="0"/>
                          <a:ea typeface="Times New Roman"/>
                        </a:rPr>
                        <a:t>роботою</a:t>
                      </a:r>
                    </a:p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18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Деперсоналізація</a:t>
                      </a:r>
                      <a:endParaRPr lang="uk-UA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800" dirty="0">
                          <a:latin typeface="Arial Black" pitchFamily="34" charset="0"/>
                          <a:ea typeface="Times New Roman"/>
                        </a:rPr>
                        <a:t>припускає цинічне відношення до </a:t>
                      </a:r>
                      <a:r>
                        <a:rPr lang="uk-UA" sz="1800" dirty="0" smtClean="0">
                          <a:latin typeface="Arial Black" pitchFamily="34" charset="0"/>
                          <a:ea typeface="Times New Roman"/>
                        </a:rPr>
                        <a:t>праці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18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Редукція професійних досягнень </a:t>
                      </a:r>
                      <a:endParaRPr lang="uk-UA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800" dirty="0">
                          <a:latin typeface="Arial Black" pitchFamily="34" charset="0"/>
                          <a:ea typeface="Times New Roman"/>
                        </a:rPr>
                        <a:t>виникнення відчуття некомпетентності у своїй професійній сфері, усвідомлення неуспіху в ній</a:t>
                      </a:r>
                      <a:endParaRPr lang="ru-RU" sz="18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779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  <a:latin typeface="Arial Narrow" pitchFamily="34" charset="0"/>
              </a:rPr>
              <a:t>Шляхи позитивного впливу на здоров’я педагога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7467600" cy="4264152"/>
          </a:xfrm>
        </p:spPr>
        <p:txBody>
          <a:bodyPr/>
          <a:lstStyle/>
          <a:p>
            <a:pPr lvl="0"/>
            <a:r>
              <a:rPr lang="uk-UA" dirty="0" smtClean="0"/>
              <a:t>система заходів з боку адміністрації щодо втілення ергономічних підходів до організації робочого місця </a:t>
            </a:r>
            <a:r>
              <a:rPr lang="uk-UA" dirty="0" smtClean="0"/>
              <a:t>педагога; </a:t>
            </a:r>
            <a:endParaRPr lang="ru-RU" dirty="0" smtClean="0"/>
          </a:p>
          <a:p>
            <a:pPr lvl="0"/>
            <a:r>
              <a:rPr lang="uk-UA" dirty="0" smtClean="0"/>
              <a:t>с</a:t>
            </a:r>
            <a:r>
              <a:rPr lang="uk-UA" dirty="0" smtClean="0"/>
              <a:t>аморегуляція (аутогенне тренування).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	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i="1" dirty="0" smtClean="0"/>
              <a:t>А</a:t>
            </a:r>
            <a:r>
              <a:rPr lang="ru-RU" i="1" dirty="0" err="1" smtClean="0"/>
              <a:t>утотрен</a:t>
            </a:r>
            <a:r>
              <a:rPr lang="uk-UA" i="1" dirty="0" smtClean="0"/>
              <a:t>і</a:t>
            </a:r>
            <a:r>
              <a:rPr lang="ru-RU" i="1" dirty="0" err="1" smtClean="0"/>
              <a:t>нг</a:t>
            </a:r>
            <a:r>
              <a:rPr lang="uk-UA" i="1" dirty="0" smtClean="0"/>
              <a:t> є  системою вправ для саморегуляції психічних і фізичних станів. 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7239000" cy="32766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900" b="1" dirty="0" smtClean="0">
                <a:solidFill>
                  <a:srgbClr val="C00000"/>
                </a:solidFill>
                <a:latin typeface="Monotype Corsiva" pitchFamily="66" charset="0"/>
              </a:rPr>
              <a:t>2</a:t>
            </a:r>
            <a:r>
              <a:rPr lang="uk-UA" sz="4900" dirty="0" smtClean="0">
                <a:solidFill>
                  <a:srgbClr val="C00000"/>
                </a:solidFill>
                <a:latin typeface="Monotype Corsiva" pitchFamily="66" charset="0"/>
              </a:rPr>
              <a:t>. </a:t>
            </a:r>
            <a:r>
              <a:rPr lang="uk-UA" sz="4900" b="1" dirty="0" err="1" smtClean="0">
                <a:solidFill>
                  <a:srgbClr val="C00000"/>
                </a:solidFill>
                <a:latin typeface="Monotype Corsiva" pitchFamily="66" charset="0"/>
              </a:rPr>
              <a:t>Здоров’язберігаючі</a:t>
            </a:r>
            <a:r>
              <a:rPr lang="uk-UA" sz="4900" b="1" dirty="0" smtClean="0">
                <a:solidFill>
                  <a:srgbClr val="C00000"/>
                </a:solidFill>
                <a:latin typeface="Monotype Corsiva" pitchFamily="66" charset="0"/>
              </a:rPr>
              <a:t> технології в освітянській практиці</a:t>
            </a:r>
            <a: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49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Поняття «</a:t>
            </a:r>
            <a:r>
              <a:rPr lang="uk-UA" sz="2800" b="1" dirty="0" err="1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здоров’язберігаючі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освітні технології» більшість дослідників визначають виходячи з «родового» поняття «освітні технології». </a:t>
            </a:r>
            <a:endParaRPr lang="uk-UA" sz="28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uk-UA" sz="28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Якщо 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останні відповідають на питання «як учити?», то логічною виявиться відповідь: так, щоб не завдавати шкоди здоров’ю суб’єктам освітнього процесу. </a:t>
            </a:r>
            <a:endParaRPr lang="uk-UA" sz="28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uk-UA" sz="28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Не 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дивно, що </a:t>
            </a:r>
            <a:r>
              <a:rPr lang="uk-UA" sz="2800" b="1" dirty="0" err="1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здоров’язбереження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сьогодні розглядають як якісну характеристику будь-якої освітньої технології.</a:t>
            </a:r>
            <a:endParaRPr lang="ru-RU" sz="28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Arial Narrow" pitchFamily="34" charset="0"/>
              </a:rPr>
              <a:t>Постановка завдання </a:t>
            </a:r>
            <a:r>
              <a:rPr lang="uk-UA" sz="3200" b="1" dirty="0" err="1" smtClean="0">
                <a:solidFill>
                  <a:srgbClr val="C00000"/>
                </a:solidFill>
                <a:latin typeface="Arial Narrow" pitchFamily="34" charset="0"/>
              </a:rPr>
              <a:t>здоров’язбереження</a:t>
            </a:r>
            <a:r>
              <a:rPr lang="uk-UA" sz="3200" b="1" dirty="0" smtClean="0">
                <a:solidFill>
                  <a:srgbClr val="C00000"/>
                </a:solidFill>
                <a:latin typeface="Arial Narrow" pitchFamily="34" charset="0"/>
              </a:rPr>
              <a:t> в освітньому процесі </a:t>
            </a:r>
            <a:endParaRPr lang="ru-RU" sz="32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1534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46482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b="1" dirty="0">
                          <a:latin typeface="Arial Narrow" pitchFamily="34" charset="0"/>
                          <a:ea typeface="Times New Roman"/>
                        </a:rPr>
                        <a:t>Завдання </a:t>
                      </a:r>
                      <a:endParaRPr lang="ru-RU" sz="20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Arial Narrow" pitchFamily="34" charset="0"/>
                          <a:ea typeface="Times New Roman"/>
                        </a:rPr>
                        <a:t>Суть </a:t>
                      </a:r>
                      <a:r>
                        <a:rPr lang="uk-UA" sz="2000" b="1" dirty="0" smtClean="0">
                          <a:latin typeface="Arial Narrow" pitchFamily="34" charset="0"/>
                          <a:ea typeface="Times New Roman"/>
                        </a:rPr>
                        <a:t>завдання</a:t>
                      </a:r>
                    </a:p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20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20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20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Завдання-мінімум 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Arial Narrow" pitchFamily="34" charset="0"/>
                          <a:ea typeface="Times New Roman"/>
                        </a:rPr>
                        <a:t>відповідає фундаментальному принципу медицини: «Не нашкодь</a:t>
                      </a:r>
                      <a:r>
                        <a:rPr lang="uk-UA" sz="2000" b="1" dirty="0" smtClean="0">
                          <a:latin typeface="Arial Narrow" pitchFamily="34" charset="0"/>
                          <a:ea typeface="Times New Roman"/>
                        </a:rPr>
                        <a:t>!»</a:t>
                      </a: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2000" b="1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20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20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20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20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Завдання-оптимум </a:t>
                      </a:r>
                      <a:endParaRPr lang="uk-UA" sz="2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Arial Narrow" pitchFamily="34" charset="0"/>
                          <a:ea typeface="Times New Roman"/>
                        </a:rPr>
                        <a:t>передбачає, що поряд із задачею-мінімумом вирішуються й питання, пов’язані з формуванням у тих, хто навчається, культури здоров’я, мотивації на ведення здорового способу життя</a:t>
                      </a:r>
                      <a:endParaRPr lang="ru-RU" sz="2000" b="1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Arial Narrow" pitchFamily="34" charset="0"/>
              </a:rPr>
              <a:t>Здоров</a:t>
            </a:r>
            <a:r>
              <a:rPr lang="ru-RU" sz="4000" b="1" dirty="0" smtClean="0">
                <a:solidFill>
                  <a:srgbClr val="C00000"/>
                </a:solidFill>
                <a:latin typeface="Arial Narrow" pitchFamily="34" charset="0"/>
              </a:rPr>
              <a:t>’</a:t>
            </a:r>
            <a:r>
              <a:rPr lang="uk-UA" sz="4000" b="1" dirty="0" err="1" smtClean="0">
                <a:solidFill>
                  <a:srgbClr val="C00000"/>
                </a:solidFill>
                <a:latin typeface="Arial Narrow" pitchFamily="34" charset="0"/>
              </a:rPr>
              <a:t>язберігаючі</a:t>
            </a:r>
            <a:r>
              <a:rPr lang="uk-UA" sz="4000" b="1" dirty="0" smtClean="0">
                <a:solidFill>
                  <a:srgbClr val="C00000"/>
                </a:solidFill>
                <a:latin typeface="Arial Narrow" pitchFamily="34" charset="0"/>
              </a:rPr>
              <a:t> технології</a:t>
            </a:r>
            <a:endParaRPr lang="ru-RU" sz="4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sz="29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це </a:t>
            </a:r>
            <a:r>
              <a:rPr lang="uk-UA" sz="29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такі технології, які забезпечують формування культури здоров’я у суб’єктів педагогічного процесу через формуванню ціннісного ставлення до власного здоров’я та здоров’я інших, позитивної мотивації на здоровий спосіб життя, оволодіння навичками здорового способу життя й створення відповідного навчально-виховного </a:t>
            </a:r>
            <a:r>
              <a:rPr lang="uk-UA" sz="29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середовища.</a:t>
            </a:r>
          </a:p>
          <a:p>
            <a:pPr lvl="0"/>
            <a:endParaRPr lang="uk-UA" sz="2900" dirty="0" smtClean="0">
              <a:solidFill>
                <a:schemeClr val="bg2">
                  <a:lumMod val="25000"/>
                </a:schemeClr>
              </a:solidFill>
              <a:latin typeface="Arial Narrow" pitchFamily="34" charset="0"/>
            </a:endParaRPr>
          </a:p>
          <a:p>
            <a:r>
              <a:rPr lang="uk-UA" sz="2900" dirty="0" err="1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Здоров’язберігаючі</a:t>
            </a:r>
            <a:r>
              <a:rPr lang="uk-UA" sz="29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 технології передбачають активну модель роботи того, хто навчається, на занятті. Вважається, що задля цього навчальний процес повинен носити </a:t>
            </a:r>
            <a:r>
              <a:rPr lang="uk-UA" sz="2900" dirty="0" smtClean="0">
                <a:solidFill>
                  <a:srgbClr val="C00000"/>
                </a:solidFill>
                <a:latin typeface="Arial Narrow" pitchFamily="34" charset="0"/>
              </a:rPr>
              <a:t>творчий характер</a:t>
            </a:r>
            <a:r>
              <a:rPr lang="uk-UA" sz="29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. </a:t>
            </a:r>
            <a:endParaRPr lang="ru-RU" sz="2900" dirty="0" smtClean="0">
              <a:solidFill>
                <a:schemeClr val="bg2">
                  <a:lumMod val="25000"/>
                </a:schemeClr>
              </a:solidFill>
              <a:latin typeface="Arial Narrow" pitchFamily="34" charset="0"/>
            </a:endParaRPr>
          </a:p>
          <a:p>
            <a:pPr lvl="0"/>
            <a:endParaRPr lang="uk-UA" sz="3200" dirty="0" smtClean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 lvl="0"/>
            <a:endParaRPr lang="ru-RU" sz="3200" dirty="0" smtClean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endParaRPr lang="ru-RU" sz="3200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sz="4400" b="1" dirty="0" smtClean="0">
                <a:solidFill>
                  <a:srgbClr val="C00000"/>
                </a:solidFill>
                <a:latin typeface="Monotype Corsiva" pitchFamily="66" charset="0"/>
              </a:rPr>
              <a:t>ПЛАН </a:t>
            </a:r>
            <a:r>
              <a:rPr lang="uk-UA" sz="4400" b="1" dirty="0" smtClean="0">
                <a:solidFill>
                  <a:srgbClr val="C00000"/>
                </a:solidFill>
                <a:latin typeface="Monotype Corsiva" pitchFamily="66" charset="0"/>
              </a:rPr>
              <a:t>ЛЕКЦІЇ</a:t>
            </a:r>
            <a:br>
              <a:rPr lang="uk-UA" sz="44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endParaRPr lang="ru-RU" sz="44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7467600" cy="4340352"/>
          </a:xfrm>
        </p:spPr>
        <p:txBody>
          <a:bodyPr/>
          <a:lstStyle/>
          <a:p>
            <a:pPr marL="822960" lvl="1" indent="-457200" algn="just">
              <a:buNone/>
            </a:pPr>
            <a:r>
              <a:rPr lang="uk-UA" sz="3200" dirty="0" smtClean="0">
                <a:solidFill>
                  <a:srgbClr val="C00000"/>
                </a:solidFill>
                <a:latin typeface="Monotype Corsiva" pitchFamily="66" charset="0"/>
              </a:rPr>
              <a:t>1.  </a:t>
            </a:r>
            <a:r>
              <a:rPr lang="uk-UA" sz="3200" b="1" dirty="0" smtClean="0">
                <a:solidFill>
                  <a:srgbClr val="C00000"/>
                </a:solidFill>
                <a:latin typeface="Monotype Corsiva" pitchFamily="66" charset="0"/>
              </a:rPr>
              <a:t>Здоров’я суб’єктів педагогічного процесу як одна з актуальних проблем сучасної освіти</a:t>
            </a:r>
          </a:p>
          <a:p>
            <a:pPr lvl="1" algn="just"/>
            <a:endParaRPr lang="ru-RU" sz="32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marL="822960" lvl="1" indent="-457200" algn="just">
              <a:buNone/>
            </a:pPr>
            <a:r>
              <a:rPr lang="uk-UA" sz="3200" b="1" dirty="0" smtClean="0">
                <a:solidFill>
                  <a:srgbClr val="C00000"/>
                </a:solidFill>
                <a:latin typeface="Monotype Corsiva" pitchFamily="66" charset="0"/>
              </a:rPr>
              <a:t>2.  </a:t>
            </a:r>
            <a:r>
              <a:rPr lang="uk-UA" sz="3200" b="1" dirty="0" err="1" smtClean="0">
                <a:solidFill>
                  <a:srgbClr val="C00000"/>
                </a:solidFill>
                <a:latin typeface="Monotype Corsiva" pitchFamily="66" charset="0"/>
              </a:rPr>
              <a:t>Здоров’язберігаючі</a:t>
            </a:r>
            <a:r>
              <a:rPr lang="uk-UA" sz="3200" b="1" dirty="0" smtClean="0">
                <a:solidFill>
                  <a:srgbClr val="C00000"/>
                </a:solidFill>
                <a:latin typeface="Monotype Corsiva" pitchFamily="66" charset="0"/>
              </a:rPr>
              <a:t> технології в освітянській практиці</a:t>
            </a:r>
            <a:endParaRPr lang="ru-RU" sz="32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endParaRPr lang="ru-RU" b="1" dirty="0">
              <a:solidFill>
                <a:schemeClr val="accent4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1143000" y="2819400"/>
            <a:ext cx="6477000" cy="27432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Impact" pitchFamily="34" charset="0"/>
                <a:ea typeface="MS Mincho" pitchFamily="49" charset="-128"/>
              </a:rPr>
              <a:t>Критерій мірила </a:t>
            </a:r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Impact" pitchFamily="34" charset="0"/>
                <a:ea typeface="MS Mincho" pitchFamily="49" charset="-128"/>
              </a:rPr>
              <a:t>якості тих або інших педагогічних </a:t>
            </a:r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Impact" pitchFamily="34" charset="0"/>
                <a:ea typeface="MS Mincho" pitchFamily="49" charset="-128"/>
              </a:rPr>
              <a:t>дій!!!</a:t>
            </a:r>
            <a:endParaRPr lang="uk-UA" sz="2800" b="1" i="1" dirty="0" smtClean="0">
              <a:solidFill>
                <a:schemeClr val="bg2">
                  <a:lumMod val="25000"/>
                </a:schemeClr>
              </a:solidFill>
              <a:latin typeface="Impact" pitchFamily="34" charset="0"/>
              <a:ea typeface="MS Mincho" pitchFamily="49" charset="-128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1219200" y="6096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1143000" y="457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1371600" y="8382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1371600" y="6096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1524000" y="10668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295400" y="762000"/>
            <a:ext cx="6400800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196" y="1855"/>
              <a:ext cx="1207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1828800" y="762000"/>
            <a:ext cx="5791200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3200" dirty="0" smtClean="0">
                <a:solidFill>
                  <a:schemeClr val="tx2"/>
                </a:solidFill>
                <a:latin typeface="Arial Black" pitchFamily="34" charset="0"/>
              </a:rPr>
              <a:t>      </a:t>
            </a:r>
            <a:endParaRPr lang="uk-UA" sz="3200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algn="ctr" eaLnBrk="0" hangingPunct="0"/>
            <a:r>
              <a:rPr lang="uk-UA" sz="3200" b="1" dirty="0" smtClean="0">
                <a:solidFill>
                  <a:srgbClr val="C00000"/>
                </a:solidFill>
                <a:latin typeface="Monotype Corsiva" pitchFamily="66" charset="0"/>
              </a:rPr>
              <a:t>«Ціна навчання для здоров’я»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76522" name="Text Box 42"/>
          <p:cNvSpPr txBox="1">
            <a:spLocks noChangeArrowheads="1"/>
          </p:cNvSpPr>
          <p:nvPr/>
        </p:nvSpPr>
        <p:spPr bwMode="gray">
          <a:xfrm>
            <a:off x="6945313" y="227171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9" name="AutoShape 49"/>
          <p:cNvSpPr>
            <a:spLocks noChangeArrowheads="1"/>
          </p:cNvSpPr>
          <p:nvPr/>
        </p:nvSpPr>
        <p:spPr bwMode="gray">
          <a:xfrm rot="10800000" flipH="1">
            <a:off x="4495800" y="2286000"/>
            <a:ext cx="442913" cy="306388"/>
          </a:xfrm>
          <a:prstGeom prst="upArrow">
            <a:avLst>
              <a:gd name="adj1" fmla="val 51676"/>
              <a:gd name="adj2" fmla="val 100000"/>
            </a:avLst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/>
              <a:t>. </a:t>
            </a:r>
            <a:r>
              <a:rPr lang="uk-UA" b="1" i="1" dirty="0" err="1" smtClean="0">
                <a:solidFill>
                  <a:srgbClr val="C00000"/>
                </a:solidFill>
              </a:rPr>
              <a:t>Здоров’язберігаючі</a:t>
            </a:r>
            <a:r>
              <a:rPr lang="uk-UA" b="1" i="1" dirty="0" smtClean="0">
                <a:solidFill>
                  <a:srgbClr val="C00000"/>
                </a:solidFill>
              </a:rPr>
              <a:t> технології  </a:t>
            </a:r>
            <a:r>
              <a:rPr lang="uk-UA" b="1" i="1" dirty="0" err="1" smtClean="0">
                <a:solidFill>
                  <a:srgbClr val="C00000"/>
                </a:solidFill>
              </a:rPr>
              <a:t>ноосферної</a:t>
            </a:r>
            <a:r>
              <a:rPr lang="uk-UA" b="1" i="1" dirty="0" smtClean="0">
                <a:solidFill>
                  <a:srgbClr val="C00000"/>
                </a:solidFill>
              </a:rPr>
              <a:t> освіти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На принципах </a:t>
            </a:r>
            <a:r>
              <a:rPr lang="uk-UA" sz="3600" b="1" dirty="0" err="1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здоров’язбереження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ґрунтується сьогодні </a:t>
            </a:r>
            <a:r>
              <a:rPr lang="uk-UA" sz="3600" b="1" dirty="0" err="1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ноосферна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освіта, однією з засновниць якої виступає Н.Маслова. </a:t>
            </a:r>
            <a:endParaRPr lang="uk-UA" sz="3600" b="1" dirty="0" smtClean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 algn="just"/>
            <a:endParaRPr lang="uk-UA" sz="3600" b="1" dirty="0" smtClean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 algn="just"/>
            <a:endParaRPr lang="ru-RU" sz="3600" b="1" dirty="0" smtClean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 algn="just"/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	Метою цього напряму є формування у того, хто навчається, гармонійного, екологічно здорового типу цілісного мислення, заснованого на усвідомленому сукупному володінні логічним (</a:t>
            </a:r>
            <a:r>
              <a:rPr lang="uk-UA" sz="3600" b="1" dirty="0" err="1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лівополушарним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) і образним (</a:t>
            </a:r>
            <a:r>
              <a:rPr lang="uk-UA" sz="3600" b="1" dirty="0" err="1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правополушарним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) мисленням.</a:t>
            </a:r>
            <a:endParaRPr lang="ru-RU" sz="3600" b="1" dirty="0" smtClean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304800"/>
            <a:ext cx="8153400" cy="6248400"/>
            <a:chOff x="1896" y="1392"/>
            <a:chExt cx="1827" cy="1512"/>
          </a:xfrm>
        </p:grpSpPr>
        <p:sp>
          <p:nvSpPr>
            <p:cNvPr id="264204" name="AutoShape 12"/>
            <p:cNvSpPr>
              <a:spLocks noChangeArrowheads="1"/>
            </p:cNvSpPr>
            <p:nvPr/>
          </p:nvSpPr>
          <p:spPr bwMode="gray">
            <a:xfrm rot="16200000" flipH="1">
              <a:off x="1845" y="2053"/>
              <a:ext cx="290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5" name="AutoShape 13"/>
            <p:cNvSpPr>
              <a:spLocks noChangeArrowheads="1"/>
            </p:cNvSpPr>
            <p:nvPr/>
          </p:nvSpPr>
          <p:spPr bwMode="gray">
            <a:xfrm rot="5400000" flipH="1">
              <a:off x="3485" y="2022"/>
              <a:ext cx="289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4207" name="Oval 15"/>
            <p:cNvSpPr>
              <a:spLocks noChangeArrowheads="1"/>
            </p:cNvSpPr>
            <p:nvPr/>
          </p:nvSpPr>
          <p:spPr bwMode="gray">
            <a:xfrm>
              <a:off x="2083" y="1392"/>
              <a:ext cx="1465" cy="1512"/>
            </a:xfrm>
            <a:prstGeom prst="ellipse">
              <a:avLst/>
            </a:prstGeom>
            <a:solidFill>
              <a:srgbClr val="C0C0C0"/>
            </a:soli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8" name="Oval 16"/>
            <p:cNvSpPr>
              <a:spLocks noChangeArrowheads="1"/>
            </p:cNvSpPr>
            <p:nvPr/>
          </p:nvSpPr>
          <p:spPr bwMode="gray">
            <a:xfrm>
              <a:off x="2166" y="1477"/>
              <a:ext cx="1298" cy="1339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9" name="Oval 17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gray">
            <a:xfrm>
              <a:off x="2318" y="1635"/>
              <a:ext cx="994" cy="10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2" name="Oval 20"/>
            <p:cNvSpPr>
              <a:spLocks noChangeArrowheads="1"/>
            </p:cNvSpPr>
            <p:nvPr/>
          </p:nvSpPr>
          <p:spPr bwMode="gray">
            <a:xfrm>
              <a:off x="2323" y="1650"/>
              <a:ext cx="994" cy="1028"/>
            </a:xfrm>
            <a:prstGeom prst="ellipse">
              <a:avLst/>
            </a:prstGeom>
            <a:solidFill>
              <a:srgbClr val="FFFF99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9" name="Text Box 27"/>
            <p:cNvSpPr txBox="1">
              <a:spLocks noChangeArrowheads="1"/>
            </p:cNvSpPr>
            <p:nvPr/>
          </p:nvSpPr>
          <p:spPr bwMode="gray">
            <a:xfrm>
              <a:off x="2408" y="1816"/>
              <a:ext cx="871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uk-UA" sz="2000" b="1" i="1" dirty="0" smtClean="0">
                  <a:solidFill>
                    <a:srgbClr val="C00000"/>
                  </a:solidFill>
                </a:rPr>
                <a:t>Сукупна робота двох півкуль мозку при цьому стає усвідомленим прийомом, методом вирішення різноманітних завдань!</a:t>
              </a:r>
              <a:endParaRPr lang="ru-RU" sz="2000" dirty="0" smtClean="0">
                <a:solidFill>
                  <a:srgbClr val="C00000"/>
                </a:solidFill>
              </a:endParaRPr>
            </a:p>
            <a:p>
              <a:pPr algn="ctr" eaLnBrk="0" hangingPunct="0"/>
              <a:endParaRPr lang="en-US" sz="2000" b="1" dirty="0">
                <a:solidFill>
                  <a:srgbClr val="CC3300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1143000" y="2819400"/>
            <a:ext cx="6477000" cy="12192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індивідуально сприйнятий всіма органами почуттів цілісний образ предмету (явища</a:t>
            </a:r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itchFamily="34" charset="0"/>
              </a:rPr>
              <a:t>)</a:t>
            </a:r>
            <a:endParaRPr lang="uk-UA" sz="2400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Impact" pitchFamily="34" charset="0"/>
              <a:ea typeface="MS Mincho" pitchFamily="49" charset="-128"/>
            </a:endParaRPr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1219200" y="6096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1143000" y="4572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1371600" y="838200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1371600" y="609600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1524000" y="106680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295400" y="762000"/>
            <a:ext cx="6400800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196" y="1855"/>
              <a:ext cx="1207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1828800" y="1143000"/>
            <a:ext cx="57912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4400" b="1" dirty="0" smtClean="0">
                <a:solidFill>
                  <a:srgbClr val="C00000"/>
                </a:solidFill>
                <a:latin typeface="Monotype Corsiva" pitchFamily="66" charset="0"/>
              </a:rPr>
              <a:t>      </a:t>
            </a:r>
            <a:r>
              <a:rPr lang="uk-UA" sz="4400" b="1" dirty="0" err="1" smtClean="0">
                <a:solidFill>
                  <a:srgbClr val="C00000"/>
                </a:solidFill>
                <a:latin typeface="Monotype Corsiva" pitchFamily="66" charset="0"/>
              </a:rPr>
              <a:t>Мислеобраз</a:t>
            </a:r>
            <a:endParaRPr lang="uk-UA" sz="4400" b="1" dirty="0" smtClean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76522" name="Text Box 42"/>
          <p:cNvSpPr txBox="1">
            <a:spLocks noChangeArrowheads="1"/>
          </p:cNvSpPr>
          <p:nvPr/>
        </p:nvSpPr>
        <p:spPr bwMode="gray">
          <a:xfrm>
            <a:off x="6945313" y="227171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9" name="AutoShape 49"/>
          <p:cNvSpPr>
            <a:spLocks noChangeArrowheads="1"/>
          </p:cNvSpPr>
          <p:nvPr/>
        </p:nvSpPr>
        <p:spPr bwMode="gray">
          <a:xfrm rot="10800000" flipH="1">
            <a:off x="4495800" y="2286000"/>
            <a:ext cx="442913" cy="306388"/>
          </a:xfrm>
          <a:prstGeom prst="upArrow">
            <a:avLst>
              <a:gd name="adj1" fmla="val 51676"/>
              <a:gd name="adj2" fmla="val 100000"/>
            </a:avLst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err="1" smtClean="0">
                <a:solidFill>
                  <a:srgbClr val="C00000"/>
                </a:solidFill>
                <a:latin typeface="Arial Narrow" pitchFamily="34" charset="0"/>
              </a:rPr>
              <a:t>Біоадекватна</a:t>
            </a:r>
            <a:r>
              <a:rPr lang="uk-UA" sz="4000" b="1" dirty="0" smtClean="0">
                <a:solidFill>
                  <a:srgbClr val="C00000"/>
                </a:solidFill>
                <a:latin typeface="Arial Narrow" pitchFamily="34" charset="0"/>
              </a:rPr>
              <a:t> REAL-методика</a:t>
            </a:r>
            <a:endParaRPr lang="ru-RU" sz="4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 smtClean="0"/>
              <a:t> </a:t>
            </a:r>
            <a:r>
              <a:rPr lang="uk-UA" dirty="0" smtClean="0"/>
              <a:t>Абревіатура REAL</a:t>
            </a:r>
            <a:r>
              <a:rPr lang="uk-UA" b="1" dirty="0" smtClean="0"/>
              <a:t> </a:t>
            </a:r>
            <a:r>
              <a:rPr lang="uk-UA" dirty="0" smtClean="0"/>
              <a:t>складена з трьох слів</a:t>
            </a:r>
            <a:r>
              <a:rPr lang="uk-UA" dirty="0" smtClean="0"/>
              <a:t>:</a:t>
            </a:r>
          </a:p>
          <a:p>
            <a:endParaRPr lang="ru-RU" dirty="0" smtClean="0"/>
          </a:p>
          <a:p>
            <a:pPr lvl="0"/>
            <a:r>
              <a:rPr lang="uk-UA" dirty="0" smtClean="0"/>
              <a:t>«</a:t>
            </a:r>
            <a:r>
              <a:rPr lang="uk-UA" i="1" dirty="0" err="1" smtClean="0"/>
              <a:t>Relaxation</a:t>
            </a:r>
            <a:r>
              <a:rPr lang="uk-UA" i="1" dirty="0" smtClean="0"/>
              <a:t>»</a:t>
            </a:r>
            <a:r>
              <a:rPr lang="uk-UA" b="1" dirty="0" smtClean="0"/>
              <a:t> </a:t>
            </a:r>
            <a:r>
              <a:rPr lang="uk-UA" dirty="0" smtClean="0"/>
              <a:t>– </a:t>
            </a:r>
            <a:r>
              <a:rPr lang="uk-UA" i="1" dirty="0" smtClean="0"/>
              <a:t>релаксаційне навчання, спрямоване на накопичення інформації і активізацію правої (творчого) півкулі</a:t>
            </a:r>
            <a:r>
              <a:rPr lang="uk-UA" i="1" dirty="0" smtClean="0"/>
              <a:t>;</a:t>
            </a:r>
          </a:p>
          <a:p>
            <a:pPr lvl="0"/>
            <a:endParaRPr lang="ru-RU" dirty="0" smtClean="0"/>
          </a:p>
          <a:p>
            <a:pPr lvl="0"/>
            <a:r>
              <a:rPr lang="uk-UA" i="1" dirty="0" smtClean="0"/>
              <a:t>«</a:t>
            </a:r>
            <a:r>
              <a:rPr lang="uk-UA" i="1" dirty="0" err="1" smtClean="0"/>
              <a:t>Action</a:t>
            </a:r>
            <a:r>
              <a:rPr lang="uk-UA" i="1" dirty="0" smtClean="0"/>
              <a:t>» </a:t>
            </a:r>
            <a:r>
              <a:rPr lang="uk-UA" dirty="0" smtClean="0"/>
              <a:t>– </a:t>
            </a:r>
            <a:r>
              <a:rPr lang="uk-UA" i="1" dirty="0" smtClean="0"/>
              <a:t>активне </a:t>
            </a:r>
            <a:r>
              <a:rPr lang="uk-UA" i="1" dirty="0" err="1" smtClean="0"/>
              <a:t>тренуюче</a:t>
            </a:r>
            <a:r>
              <a:rPr lang="uk-UA" i="1" dirty="0" smtClean="0"/>
              <a:t> навчання, побудоване на тренуванні лівої півкулі</a:t>
            </a:r>
            <a:r>
              <a:rPr lang="uk-UA" i="1" dirty="0" smtClean="0"/>
              <a:t>;</a:t>
            </a:r>
          </a:p>
          <a:p>
            <a:pPr lvl="0"/>
            <a:endParaRPr lang="ru-RU" dirty="0" smtClean="0"/>
          </a:p>
          <a:p>
            <a:pPr lvl="0"/>
            <a:r>
              <a:rPr lang="uk-UA" i="1" dirty="0" smtClean="0"/>
              <a:t>«</a:t>
            </a:r>
            <a:r>
              <a:rPr lang="uk-UA" i="1" dirty="0" err="1" smtClean="0"/>
              <a:t>Learning</a:t>
            </a:r>
            <a:r>
              <a:rPr lang="uk-UA" i="1" dirty="0" smtClean="0"/>
              <a:t>»</a:t>
            </a:r>
            <a:r>
              <a:rPr lang="uk-UA" b="1" dirty="0" smtClean="0"/>
              <a:t> </a:t>
            </a:r>
            <a:r>
              <a:rPr lang="uk-UA" dirty="0" smtClean="0"/>
              <a:t>– </a:t>
            </a:r>
            <a:r>
              <a:rPr lang="uk-UA" i="1" dirty="0" smtClean="0"/>
              <a:t>навчання.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Oval 5"/>
          <p:cNvSpPr>
            <a:spLocks noChangeArrowheads="1"/>
          </p:cNvSpPr>
          <p:nvPr/>
        </p:nvSpPr>
        <p:spPr bwMode="gray">
          <a:xfrm>
            <a:off x="4800600" y="4572000"/>
            <a:ext cx="1893887" cy="371475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gray">
          <a:xfrm>
            <a:off x="4572000" y="4648200"/>
            <a:ext cx="2747963" cy="538163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gray">
          <a:xfrm rot="-7090968">
            <a:off x="4576252" y="3125513"/>
            <a:ext cx="930275" cy="393700"/>
          </a:xfrm>
          <a:prstGeom prst="rect">
            <a:avLst/>
          </a:prstGeom>
          <a:gradFill rotWithShape="1">
            <a:gsLst>
              <a:gs pos="0">
                <a:srgbClr val="454545"/>
              </a:gs>
              <a:gs pos="50000">
                <a:srgbClr val="969696"/>
              </a:gs>
              <a:gs pos="100000">
                <a:srgbClr val="454545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71601" y="1295400"/>
            <a:ext cx="4059100" cy="1834044"/>
            <a:chOff x="2384" y="1432"/>
            <a:chExt cx="1347" cy="1087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384" y="1432"/>
              <a:ext cx="1347" cy="1087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405" y="1559"/>
              <a:ext cx="1318" cy="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000" b="1" dirty="0" smtClean="0">
                  <a:solidFill>
                    <a:schemeClr val="bg1"/>
                  </a:solidFill>
                </a:rPr>
                <a:t>Мета 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викладацької діяльності у </a:t>
              </a:r>
              <a:r>
                <a:rPr lang="uk-UA" sz="2000" b="1" dirty="0" err="1" smtClean="0">
                  <a:solidFill>
                    <a:schemeClr val="bg1"/>
                  </a:solidFill>
                </a:rPr>
                <a:t>ноосферній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 освіті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294174" y="3733800"/>
            <a:ext cx="7161685" cy="2215363"/>
            <a:chOff x="2775" y="2745"/>
            <a:chExt cx="1862" cy="1313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56" name="Oval 28"/>
            <p:cNvSpPr>
              <a:spLocks noChangeArrowheads="1"/>
            </p:cNvSpPr>
            <p:nvPr/>
          </p:nvSpPr>
          <p:spPr bwMode="gray">
            <a:xfrm>
              <a:off x="2775" y="2745"/>
              <a:ext cx="1862" cy="131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4510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58" name="Text Box 30"/>
            <p:cNvSpPr txBox="1">
              <a:spLocks noChangeArrowheads="1"/>
            </p:cNvSpPr>
            <p:nvPr/>
          </p:nvSpPr>
          <p:spPr bwMode="gray">
            <a:xfrm>
              <a:off x="2954" y="2926"/>
              <a:ext cx="1554" cy="9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marL="342900" indent="-342900" algn="ctr">
                <a:defRPr/>
              </a:pPr>
              <a:r>
                <a:rPr lang="uk-UA" sz="2000" b="1" dirty="0" smtClean="0">
                  <a:solidFill>
                    <a:schemeClr val="bg1"/>
                  </a:solidFill>
                </a:rPr>
                <a:t>навчання 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учнів  методиці 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мислення </a:t>
              </a:r>
              <a:r>
                <a:rPr lang="uk-UA" sz="2000" b="1" dirty="0" err="1" smtClean="0">
                  <a:solidFill>
                    <a:schemeClr val="bg1"/>
                  </a:solidFill>
                </a:rPr>
                <a:t>мислеобразами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 та створення цілісної </a:t>
              </a:r>
              <a:r>
                <a:rPr lang="uk-UA" sz="2000" b="1" dirty="0" err="1" smtClean="0">
                  <a:solidFill>
                    <a:schemeClr val="bg1"/>
                  </a:solidFill>
                </a:rPr>
                <a:t>особово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 орієнтованої системи </a:t>
              </a:r>
              <a:r>
                <a:rPr lang="uk-UA" sz="2000" b="1" dirty="0" err="1" smtClean="0">
                  <a:solidFill>
                    <a:schemeClr val="bg1"/>
                  </a:solidFill>
                </a:rPr>
                <a:t>мислеобразів</a:t>
              </a:r>
              <a:r>
                <a:rPr lang="uk-UA" sz="2000" b="1" dirty="0" smtClean="0">
                  <a:solidFill>
                    <a:schemeClr val="bg1"/>
                  </a:solidFill>
                </a:rPr>
                <a:t> із конкретної навчальної дисципліни </a:t>
              </a:r>
              <a:endParaRPr lang="uk-UA" sz="20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</a:rPr>
              <a:t>Основні етапи реалізації </a:t>
            </a:r>
            <a:r>
              <a:rPr lang="uk-UA" b="1" i="1" dirty="0" err="1" smtClean="0">
                <a:solidFill>
                  <a:srgbClr val="C00000"/>
                </a:solidFill>
              </a:rPr>
              <a:t>ноосферної</a:t>
            </a:r>
            <a:r>
              <a:rPr lang="uk-UA" b="1" i="1" dirty="0" smtClean="0">
                <a:solidFill>
                  <a:srgbClr val="C00000"/>
                </a:solidFill>
              </a:rPr>
              <a:t> REAL-методики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29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57150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b="1" dirty="0">
                          <a:latin typeface="Arial Black" pitchFamily="34" charset="0"/>
                          <a:ea typeface="Times New Roman"/>
                        </a:rPr>
                        <a:t>Етап </a:t>
                      </a:r>
                      <a:endParaRPr lang="ru-RU" sz="20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Arial Black" pitchFamily="34" charset="0"/>
                          <a:ea typeface="Times New Roman"/>
                        </a:rPr>
                        <a:t>Суть етапу</a:t>
                      </a:r>
                      <a:endParaRPr lang="ru-RU" sz="20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4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4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Перший етап (придбання знання) 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проходить у стані релаксації. Під час цього етапу відбуваються мотивація і формування </a:t>
                      </a:r>
                      <a:r>
                        <a:rPr lang="uk-UA" sz="1400" dirty="0" err="1">
                          <a:latin typeface="Arial Black" pitchFamily="34" charset="0"/>
                          <a:ea typeface="Times New Roman"/>
                        </a:rPr>
                        <a:t>мислеобраза</a:t>
                      </a: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 навчального матеріалу із структурованою </a:t>
                      </a:r>
                      <a:r>
                        <a:rPr lang="uk-UA" sz="1400" dirty="0" smtClean="0">
                          <a:latin typeface="Arial Black" pitchFamily="34" charset="0"/>
                          <a:ea typeface="Times New Roman"/>
                        </a:rPr>
                        <a:t>інформацією</a:t>
                      </a: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4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4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Другий етап (формування уміння використовувати знання)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uk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проходить у стані релаксації. Під час цього етапу відбуваються мотивація і формування </a:t>
                      </a:r>
                      <a:r>
                        <a:rPr lang="uk-UA" sz="1400" dirty="0" err="1">
                          <a:latin typeface="Arial Black" pitchFamily="34" charset="0"/>
                          <a:ea typeface="Times New Roman"/>
                        </a:rPr>
                        <a:t>мислеобраза</a:t>
                      </a: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 навчального матеріалу із структурованою </a:t>
                      </a:r>
                      <a:r>
                        <a:rPr lang="uk-UA" sz="1400" dirty="0" smtClean="0">
                          <a:latin typeface="Arial Black" pitchFamily="34" charset="0"/>
                          <a:ea typeface="Times New Roman"/>
                        </a:rPr>
                        <a:t>інформацією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4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4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Третій етап (закріплення навику використання знань)</a:t>
                      </a:r>
                      <a:endParaRPr lang="uk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Під час цього етапу відбувається «відрив» навчального образу від підручника, відбувається пошук власних прикладів з подальшими (перевірочними) повтореннями і коректуванням зразків. Домашнє завдання є продовженням третього етапу. Його виконання передбачає створення власного </a:t>
                      </a:r>
                      <a:r>
                        <a:rPr lang="uk-UA" sz="1400" dirty="0" err="1">
                          <a:latin typeface="Arial Black" pitchFamily="34" charset="0"/>
                          <a:ea typeface="Times New Roman"/>
                        </a:rPr>
                        <a:t>мислеобразу</a:t>
                      </a: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.</a:t>
                      </a: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</a:rPr>
              <a:t>Нейролінгвістичне програмування як </a:t>
            </a:r>
            <a:r>
              <a:rPr lang="uk-UA" sz="2400" b="1" i="1" dirty="0" err="1" smtClean="0">
                <a:solidFill>
                  <a:srgbClr val="C00000"/>
                </a:solidFill>
              </a:rPr>
              <a:t>здоров’язберігаюча</a:t>
            </a:r>
            <a:r>
              <a:rPr lang="uk-UA" sz="2400" b="1" i="1" dirty="0" smtClean="0">
                <a:solidFill>
                  <a:srgbClr val="C00000"/>
                </a:solidFill>
              </a:rPr>
              <a:t> технологія  </a:t>
            </a: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sz="2000" dirty="0" smtClean="0"/>
              <a:t>Все більшого розповсюдження як </a:t>
            </a:r>
            <a:r>
              <a:rPr lang="uk-UA" sz="2000" dirty="0" err="1" smtClean="0"/>
              <a:t>здоров’язберігаючі</a:t>
            </a:r>
            <a:r>
              <a:rPr lang="uk-UA" sz="2000" dirty="0" smtClean="0"/>
              <a:t> набувають технології нейролінгвістичного програмування (НЛП). Одна із книг Яна </a:t>
            </a:r>
            <a:r>
              <a:rPr lang="uk-UA" sz="2000" dirty="0" err="1" smtClean="0"/>
              <a:t>Мак-Дермотта</a:t>
            </a:r>
            <a:r>
              <a:rPr lang="uk-UA" sz="2000" dirty="0" smtClean="0"/>
              <a:t> та Джозефа </a:t>
            </a:r>
            <a:r>
              <a:rPr lang="uk-UA" sz="2000" dirty="0" err="1" smtClean="0"/>
              <a:t>О’Коннора</a:t>
            </a:r>
            <a:r>
              <a:rPr lang="uk-UA" sz="2000" dirty="0" smtClean="0"/>
              <a:t> так і називається «НЛП та здоров’я. Використання НЛП для покращення здоров’я та благополуччя</a:t>
            </a:r>
            <a:r>
              <a:rPr lang="uk-UA" sz="2000" dirty="0" smtClean="0"/>
              <a:t>».</a:t>
            </a:r>
          </a:p>
          <a:p>
            <a:pPr algn="just"/>
            <a:endParaRPr lang="ru-RU" sz="2000" dirty="0" smtClean="0"/>
          </a:p>
          <a:p>
            <a:pPr algn="just"/>
            <a:r>
              <a:rPr lang="uk-UA" sz="2000" dirty="0" smtClean="0"/>
              <a:t>Рух НЛП увібрав в себе все найкраще з трьох напрямів психотерапії: сімейної терапії Вірджинії Сатир, </a:t>
            </a:r>
            <a:r>
              <a:rPr lang="uk-UA" sz="2000" dirty="0" err="1" smtClean="0"/>
              <a:t>гештальттерапії</a:t>
            </a:r>
            <a:r>
              <a:rPr lang="uk-UA" sz="2000" dirty="0" smtClean="0"/>
              <a:t> </a:t>
            </a:r>
            <a:r>
              <a:rPr lang="uk-UA" sz="2000" dirty="0" err="1" smtClean="0"/>
              <a:t>Фріца</a:t>
            </a:r>
            <a:r>
              <a:rPr lang="uk-UA" sz="2000" dirty="0" smtClean="0"/>
              <a:t> </a:t>
            </a:r>
            <a:r>
              <a:rPr lang="uk-UA" sz="2000" dirty="0" err="1" smtClean="0"/>
              <a:t>Перлза</a:t>
            </a:r>
            <a:r>
              <a:rPr lang="uk-UA" sz="2000" dirty="0" smtClean="0"/>
              <a:t> і психотерапевтичного методу </a:t>
            </a:r>
            <a:r>
              <a:rPr lang="uk-UA" sz="2000" dirty="0" err="1" smtClean="0"/>
              <a:t>Мілтона</a:t>
            </a:r>
            <a:r>
              <a:rPr lang="uk-UA" sz="2000" dirty="0" smtClean="0"/>
              <a:t> </a:t>
            </a:r>
            <a:r>
              <a:rPr lang="uk-UA" sz="2000" dirty="0" err="1" smtClean="0"/>
              <a:t>Еріксона</a:t>
            </a:r>
            <a:r>
              <a:rPr lang="uk-UA" sz="2000" dirty="0" smtClean="0"/>
              <a:t>. 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Термін </a:t>
            </a:r>
            <a:r>
              <a:rPr lang="uk-UA" dirty="0" smtClean="0"/>
              <a:t>“НЛП” </a:t>
            </a:r>
            <a:r>
              <a:rPr lang="uk-UA" dirty="0" smtClean="0"/>
              <a:t>та його центральна ідея належать Ричардові </a:t>
            </a:r>
            <a:r>
              <a:rPr lang="uk-UA" dirty="0" err="1" smtClean="0"/>
              <a:t>Бендлеру</a:t>
            </a:r>
            <a:r>
              <a:rPr lang="uk-UA" dirty="0" smtClean="0"/>
              <a:t> (США).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Однак </a:t>
            </a:r>
            <a:r>
              <a:rPr lang="uk-UA" dirty="0" smtClean="0"/>
              <a:t>подальший багатовекторний розвиток проекту НЛП – це підсумок багаторічного творчого співробітництва Ричарда </a:t>
            </a:r>
            <a:r>
              <a:rPr lang="uk-UA" dirty="0" err="1" smtClean="0"/>
              <a:t>Бендлера</a:t>
            </a:r>
            <a:r>
              <a:rPr lang="uk-UA" dirty="0" smtClean="0"/>
              <a:t> з Джоном </a:t>
            </a:r>
            <a:r>
              <a:rPr lang="uk-UA" dirty="0" err="1" smtClean="0"/>
              <a:t>Гріндером</a:t>
            </a:r>
            <a:r>
              <a:rPr lang="uk-UA" dirty="0" smtClean="0"/>
              <a:t>.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 </a:t>
            </a:r>
            <a:r>
              <a:rPr lang="uk-UA" dirty="0" smtClean="0"/>
              <a:t>Їхні перші відкриття в галузі НЛП опубліковано у чотирьох книгах, що вийшли у 1975 – 1977 роках: «Структура магії» (1 та 2 томи) та «</a:t>
            </a:r>
            <a:r>
              <a:rPr lang="uk-UA" dirty="0" err="1" smtClean="0"/>
              <a:t>Паттерни</a:t>
            </a:r>
            <a:r>
              <a:rPr lang="uk-UA" dirty="0" smtClean="0"/>
              <a:t>» (1 та 2 томи).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аналіз складових поняття «нейролінгвістичне програмування</a:t>
            </a:r>
            <a:r>
              <a:rPr lang="uk-UA" dirty="0" smtClean="0"/>
              <a:t>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46482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800" b="1" dirty="0">
                          <a:latin typeface="Arial Black" pitchFamily="34" charset="0"/>
                          <a:ea typeface="Times New Roman"/>
                        </a:rPr>
                        <a:t>Складова </a:t>
                      </a:r>
                      <a:endParaRPr lang="ru-RU" sz="18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1800" b="1" dirty="0">
                          <a:latin typeface="Arial Black" pitchFamily="34" charset="0"/>
                          <a:ea typeface="Times New Roman"/>
                        </a:rPr>
                        <a:t>Суть складової</a:t>
                      </a:r>
                      <a:endParaRPr lang="ru-RU" sz="18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kumimoji="0" lang="uk-UA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кладова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“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 </a:t>
                      </a:r>
                      <a:endParaRPr lang="ru-RU" sz="1400" b="1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означає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ту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фундаментальну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ідею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що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поведінка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людини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своїми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джерелами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сягає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неврологічних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процесів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бачення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слухання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сприйняття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запаху, смаку, </a:t>
                      </a:r>
                      <a:r>
                        <a:rPr lang="ru-RU" sz="1400" dirty="0" err="1" smtClean="0">
                          <a:latin typeface="Arial Black" pitchFamily="34" charset="0"/>
                          <a:ea typeface="Times New Roman"/>
                        </a:rPr>
                        <a:t>дотику</a:t>
                      </a:r>
                      <a:endParaRPr lang="ru-RU" sz="1400" dirty="0" smtClean="0">
                        <a:latin typeface="Arial Black" pitchFamily="34" charset="0"/>
                        <a:ea typeface="Times New Roman"/>
                      </a:endParaRP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uk-UA" sz="1400" dirty="0" smtClean="0">
                        <a:latin typeface="Arial Black" pitchFamily="34" charset="0"/>
                        <a:ea typeface="Times New Roman"/>
                      </a:endParaRP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Складова </a:t>
                      </a:r>
                      <a:r>
                        <a:rPr kumimoji="0" lang="uk-UA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“лінгвістичне”</a:t>
                      </a:r>
                      <a:endParaRPr lang="uk-UA" sz="1400" b="1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400" dirty="0">
                          <a:latin typeface="Arial Black" pitchFamily="34" charset="0"/>
                          <a:ea typeface="Times New Roman"/>
                        </a:rPr>
                        <a:t>підкреслює те, що люди застосовують мову для того, щоб упорядковувати свої думки й поведінку, а також, щоб вступати у комунікацію з іншими </a:t>
                      </a:r>
                      <a:r>
                        <a:rPr lang="uk-UA" sz="1400" dirty="0" smtClean="0">
                          <a:latin typeface="Arial Black" pitchFamily="34" charset="0"/>
                          <a:ea typeface="Times New Roman"/>
                        </a:rPr>
                        <a:t>людьми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uk-UA" sz="1400" dirty="0" smtClean="0">
                        <a:latin typeface="Arial Black" pitchFamily="34" charset="0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kumimoji="0" lang="uk-UA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кладова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“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програмування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 </a:t>
                      </a:r>
                      <a:endParaRPr lang="uk-UA" sz="1400" b="1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позначає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специфіку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тих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способів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якими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люди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організують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свої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ідеї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і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дії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щоб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одержувати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Arial Black" pitchFamily="34" charset="0"/>
                          <a:ea typeface="Times New Roman"/>
                        </a:rPr>
                        <a:t>бажані</a:t>
                      </a: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dirty="0" err="1" smtClean="0">
                          <a:latin typeface="Arial Black" pitchFamily="34" charset="0"/>
                          <a:ea typeface="Times New Roman"/>
                        </a:rPr>
                        <a:t>результати</a:t>
                      </a:r>
                      <a:endParaRPr lang="ru-RU" sz="1400" dirty="0" smtClean="0">
                        <a:latin typeface="Arial Black" pitchFamily="34" charset="0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uk-UA" sz="1400" dirty="0" smtClean="0">
                        <a:latin typeface="Arial Black" pitchFamily="34" charset="0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524000"/>
            <a:ext cx="7239000" cy="32766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900" dirty="0" smtClean="0">
                <a:solidFill>
                  <a:srgbClr val="C00000"/>
                </a:solidFill>
                <a:latin typeface="Monotype Corsiva" pitchFamily="66" charset="0"/>
              </a:rPr>
              <a:t>1.  </a:t>
            </a:r>
            <a:r>
              <a:rPr lang="uk-UA" sz="4900" b="1" dirty="0" smtClean="0">
                <a:solidFill>
                  <a:srgbClr val="C00000"/>
                </a:solidFill>
                <a:latin typeface="Monotype Corsiva" pitchFamily="66" charset="0"/>
              </a:rPr>
              <a:t>Здоров’я суб’єктів педагогічного процесу як одна з актуальних проблем сучасної освіти</a:t>
            </a:r>
            <a:r>
              <a:rPr lang="uk-UA" sz="3200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uk-UA" sz="32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304800"/>
            <a:ext cx="8153400" cy="6248400"/>
            <a:chOff x="1896" y="1392"/>
            <a:chExt cx="1827" cy="1512"/>
          </a:xfrm>
        </p:grpSpPr>
        <p:sp>
          <p:nvSpPr>
            <p:cNvPr id="264204" name="AutoShape 12"/>
            <p:cNvSpPr>
              <a:spLocks noChangeArrowheads="1"/>
            </p:cNvSpPr>
            <p:nvPr/>
          </p:nvSpPr>
          <p:spPr bwMode="gray">
            <a:xfrm rot="16200000" flipH="1">
              <a:off x="1845" y="2053"/>
              <a:ext cx="290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5" name="AutoShape 13"/>
            <p:cNvSpPr>
              <a:spLocks noChangeArrowheads="1"/>
            </p:cNvSpPr>
            <p:nvPr/>
          </p:nvSpPr>
          <p:spPr bwMode="gray">
            <a:xfrm rot="5400000" flipH="1">
              <a:off x="3485" y="2022"/>
              <a:ext cx="289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4207" name="Oval 15"/>
            <p:cNvSpPr>
              <a:spLocks noChangeArrowheads="1"/>
            </p:cNvSpPr>
            <p:nvPr/>
          </p:nvSpPr>
          <p:spPr bwMode="gray">
            <a:xfrm>
              <a:off x="2083" y="1392"/>
              <a:ext cx="1465" cy="1512"/>
            </a:xfrm>
            <a:prstGeom prst="ellipse">
              <a:avLst/>
            </a:prstGeom>
            <a:solidFill>
              <a:srgbClr val="C0C0C0"/>
            </a:soli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8" name="Oval 16"/>
            <p:cNvSpPr>
              <a:spLocks noChangeArrowheads="1"/>
            </p:cNvSpPr>
            <p:nvPr/>
          </p:nvSpPr>
          <p:spPr bwMode="gray">
            <a:xfrm>
              <a:off x="2166" y="1477"/>
              <a:ext cx="1298" cy="1339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9" name="Oval 17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gray">
            <a:xfrm>
              <a:off x="2243" y="1557"/>
              <a:ext cx="1144" cy="1183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gray">
            <a:xfrm>
              <a:off x="2318" y="1635"/>
              <a:ext cx="994" cy="10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2" name="Oval 20"/>
            <p:cNvSpPr>
              <a:spLocks noChangeArrowheads="1"/>
            </p:cNvSpPr>
            <p:nvPr/>
          </p:nvSpPr>
          <p:spPr bwMode="gray">
            <a:xfrm>
              <a:off x="2323" y="1650"/>
              <a:ext cx="994" cy="1028"/>
            </a:xfrm>
            <a:prstGeom prst="ellipse">
              <a:avLst/>
            </a:prstGeom>
            <a:solidFill>
              <a:srgbClr val="FFFF99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9" name="Text Box 27"/>
            <p:cNvSpPr txBox="1">
              <a:spLocks noChangeArrowheads="1"/>
            </p:cNvSpPr>
            <p:nvPr/>
          </p:nvSpPr>
          <p:spPr bwMode="gray">
            <a:xfrm>
              <a:off x="2425" y="1798"/>
              <a:ext cx="871" cy="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uk-UA" sz="1600" b="1" dirty="0" smtClean="0">
                  <a:solidFill>
                    <a:srgbClr val="C00000"/>
                  </a:solidFill>
                </a:rPr>
                <a:t>Одним із головних «острахів», що стають на шляху втілення НЛП у навчально-виховний процес виступає так звана </a:t>
              </a:r>
              <a:r>
                <a:rPr lang="uk-UA" sz="1600" b="1" dirty="0" err="1" smtClean="0">
                  <a:solidFill>
                    <a:srgbClr val="C00000"/>
                  </a:solidFill>
                </a:rPr>
                <a:t>маніпулятивність</a:t>
              </a:r>
              <a:r>
                <a:rPr lang="uk-UA" sz="1600" b="1" dirty="0" smtClean="0">
                  <a:solidFill>
                    <a:srgbClr val="C00000"/>
                  </a:solidFill>
                </a:rPr>
                <a:t>, можливість підсвідомого впливу </a:t>
              </a:r>
              <a:r>
                <a:rPr lang="uk-UA" sz="1600" b="1" dirty="0" smtClean="0">
                  <a:solidFill>
                    <a:srgbClr val="C00000"/>
                  </a:solidFill>
                </a:rPr>
                <a:t>на учнів. </a:t>
              </a:r>
            </a:p>
            <a:p>
              <a:endParaRPr lang="ru-RU" sz="1600" b="1" dirty="0" smtClean="0">
                <a:solidFill>
                  <a:srgbClr val="C00000"/>
                </a:solidFill>
              </a:endParaRPr>
            </a:p>
            <a:p>
              <a:r>
                <a:rPr lang="uk-UA" sz="1600" b="1" dirty="0" smtClean="0">
                  <a:solidFill>
                    <a:srgbClr val="C00000"/>
                  </a:solidFill>
                </a:rPr>
                <a:t>Для того, щоб усунути побоювання щодо маніпулювання свідомістю людини педагогу необхідно додержуватись ряду </a:t>
              </a:r>
              <a:r>
                <a:rPr lang="uk-UA" sz="1600" b="1" i="1" dirty="0" smtClean="0">
                  <a:solidFill>
                    <a:srgbClr val="C00000"/>
                  </a:solidFill>
                </a:rPr>
                <a:t>принципів</a:t>
              </a:r>
              <a:r>
                <a:rPr lang="uk-UA" sz="1600" b="1" dirty="0" smtClean="0">
                  <a:solidFill>
                    <a:srgbClr val="C00000"/>
                  </a:solidFill>
                </a:rPr>
                <a:t>.</a:t>
              </a:r>
              <a:r>
                <a:rPr lang="uk-UA" sz="1600" b="1" dirty="0" smtClean="0">
                  <a:solidFill>
                    <a:srgbClr val="C00000"/>
                  </a:solidFill>
                  <a:latin typeface="Arial Black" pitchFamily="34" charset="0"/>
                  <a:cs typeface="Arial" pitchFamily="34" charset="0"/>
                </a:rPr>
                <a:t> </a:t>
              </a:r>
              <a:endParaRPr lang="en-US" sz="1600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dirty="0" smtClean="0">
                <a:solidFill>
                  <a:srgbClr val="C00000"/>
                </a:solidFill>
                <a:latin typeface="Arial Black" pitchFamily="34" charset="0"/>
              </a:rPr>
              <a:t>Принципи  НЛП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76399"/>
          <a:ext cx="8305800" cy="443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2592"/>
                <a:gridCol w="5763208"/>
              </a:tblGrid>
              <a:tr h="294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 Black" pitchFamily="34" charset="0"/>
                          <a:ea typeface="Times New Roman"/>
                        </a:rPr>
                        <a:t>Принцип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1600" b="1" dirty="0">
                          <a:latin typeface="Arial Black" pitchFamily="34" charset="0"/>
                          <a:ea typeface="Times New Roman"/>
                        </a:rPr>
                        <a:t>Суть принципу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8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8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Принцип гуманізму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ґрунтується на глибинному розумінні творчої сутності особистості, її внутрішніх джерелах позитивного розвитку та відношенні до неї як найвищої </a:t>
                      </a:r>
                      <a:r>
                        <a:rPr lang="uk-UA" sz="1600" dirty="0" smtClean="0">
                          <a:latin typeface="Arial Black" pitchFamily="34" charset="0"/>
                          <a:ea typeface="Times New Roman"/>
                        </a:rPr>
                        <a:t>цінності</a:t>
                      </a: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8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Принцип взаємодопомоги </a:t>
                      </a:r>
                      <a:endParaRPr lang="uk-UA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реалізує професійно-етичні основи взаємодії, які передбачають, що між учнем та педагогом існують відносини, які базуються на розумінні та бажанні допомогти одне одному вирішити складні проблеми </a:t>
                      </a:r>
                      <a:r>
                        <a:rPr lang="uk-UA" sz="1600" dirty="0" smtClean="0">
                          <a:latin typeface="Arial Black" pitchFamily="34" charset="0"/>
                          <a:ea typeface="Times New Roman"/>
                        </a:rPr>
                        <a:t>життєдіяльності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8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Принцип взаємодовіри </a:t>
                      </a:r>
                      <a:endParaRPr lang="uk-UA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дозволяє використовувати техніки НЛП у педагогічній діяльності на підґрунті </a:t>
                      </a:r>
                      <a:r>
                        <a:rPr lang="uk-UA" sz="1600" dirty="0" err="1">
                          <a:latin typeface="Arial Black" pitchFamily="34" charset="0"/>
                          <a:ea typeface="Times New Roman"/>
                        </a:rPr>
                        <a:t>взаємоправних</a:t>
                      </a: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 відносин, які ґрунтуються на впевненості тих, хто навчається, у тому, що будь-які дії педагога позитивні, а кожен із них для викладача – беззаперечна цінність.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dirty="0" smtClean="0">
                <a:solidFill>
                  <a:srgbClr val="C00000"/>
                </a:solidFill>
                <a:latin typeface="Arial Black" pitchFamily="34" charset="0"/>
              </a:rPr>
              <a:t>Принципи  НЛП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2592"/>
                <a:gridCol w="5763208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1600" b="1" dirty="0">
                          <a:latin typeface="Arial Black" pitchFamily="34" charset="0"/>
                          <a:ea typeface="Times New Roman"/>
                        </a:rPr>
                        <a:t>Принцип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1600" b="1">
                          <a:latin typeface="Arial Black" pitchFamily="34" charset="0"/>
                          <a:ea typeface="Times New Roman"/>
                        </a:rPr>
                        <a:t>Суть принципу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Принцип відповідальності педагога за свої дії </a:t>
                      </a:r>
                      <a:endParaRPr lang="uk-UA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571500" algn="l"/>
                          <a:tab pos="5257800" algn="l"/>
                        </a:tabLst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при реалізації технік НЛП інженер-педагог повинен реалізувати модель відносин, що давно виправдала себе в медицині й спирається на коротку, але ємну фразу «Не навроч!» як таку, що покладає на педагога підвищену відповідальність за результати своєї діяльності. У разі невпевненості у своїх можливостях щодо позитивного ефекту від застосування цих підходів, поверхневих знань та умінь категорично забороняється використовувати їх у своїй практиці. 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b="1" i="1" dirty="0" smtClean="0"/>
          </a:p>
          <a:p>
            <a:endParaRPr lang="uk-UA" b="1" i="1" dirty="0" smtClean="0"/>
          </a:p>
          <a:p>
            <a:pPr algn="ctr"/>
            <a:r>
              <a:rPr lang="uk-UA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Адаптація положень </a:t>
            </a:r>
            <a:r>
              <a:rPr lang="uk-UA" sz="4000" b="1" i="1" dirty="0" smtClean="0">
                <a:solidFill>
                  <a:srgbClr val="C00000"/>
                </a:solidFill>
                <a:latin typeface="Monotype Corsiva" pitchFamily="66" charset="0"/>
              </a:rPr>
              <a:t>НЛП</a:t>
            </a:r>
            <a:r>
              <a:rPr lang="uk-UA" sz="4000" b="1" dirty="0" smtClean="0">
                <a:solidFill>
                  <a:srgbClr val="C00000"/>
                </a:solidFill>
                <a:latin typeface="Monotype Corsiva" pitchFamily="66" charset="0"/>
              </a:rPr>
              <a:t> до умов освітнього </a:t>
            </a:r>
            <a:r>
              <a:rPr lang="uk-UA" sz="4000" b="1" dirty="0" smtClean="0">
                <a:solidFill>
                  <a:srgbClr val="C00000"/>
                </a:solidFill>
                <a:latin typeface="Monotype Corsiva" pitchFamily="66" charset="0"/>
              </a:rPr>
              <a:t>середовища</a:t>
            </a:r>
            <a:endParaRPr lang="ru-RU" sz="40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  <a:latin typeface="Arial Black" pitchFamily="34" charset="0"/>
              </a:rPr>
              <a:t>Базове положення №1. Свідомість та тіло – частини однієї кібернетичної системи.</a:t>
            </a:r>
            <a:r>
              <a:rPr lang="ru-RU" sz="2000" b="1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Arial Black" pitchFamily="34" charset="0"/>
              </a:rPr>
            </a:br>
            <a:endParaRPr lang="ru-RU" sz="2000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 smtClean="0"/>
              <a:t>Згідно положень НЛП це означає, що комплексно аналізуючи зовнішні прояви у поведінці того, хто навчається, можна визначити особливості його внутрішнього стану, тобто відкалібрувати їх, використовуючи канал зворотного зв’язку </a:t>
            </a:r>
            <a:endParaRPr lang="uk-UA" b="1" dirty="0" smtClean="0"/>
          </a:p>
          <a:p>
            <a:endParaRPr lang="ru-RU" b="1" dirty="0" smtClean="0"/>
          </a:p>
          <a:p>
            <a:pPr algn="ctr"/>
            <a:r>
              <a:rPr lang="uk-UA" b="1" i="1" dirty="0" smtClean="0">
                <a:solidFill>
                  <a:srgbClr val="C00000"/>
                </a:solidFill>
              </a:rPr>
              <a:t>Модель кібернетичної системи «свідомість – тіло</a:t>
            </a:r>
            <a:r>
              <a:rPr lang="uk-UA" b="1" i="1" dirty="0" smtClean="0">
                <a:solidFill>
                  <a:srgbClr val="C00000"/>
                </a:solidFill>
              </a:rPr>
              <a:t>»</a:t>
            </a:r>
          </a:p>
          <a:p>
            <a:pPr algn="ctr"/>
            <a:endParaRPr lang="ru-RU" b="1" dirty="0" smtClean="0"/>
          </a:p>
          <a:p>
            <a:r>
              <a:rPr lang="uk-UA" b="1" dirty="0" smtClean="0"/>
              <a:t>Педагог, який уміло користується цим положенням має нагоду зрозуміти ті внутрішні процеси, які мають місце у даній ситуації при спілкуванні з тим, хто навчається.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</a:rPr>
              <a:t>Карта спостережень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400" y="1676400"/>
          <a:ext cx="85344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1706880"/>
                <a:gridCol w="1706880"/>
                <a:gridCol w="1706880"/>
                <a:gridCol w="170688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Arial Black" pitchFamily="34" charset="0"/>
                          <a:ea typeface="Times New Roman"/>
                        </a:rPr>
                        <a:t>Тип репрезентативної системи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Arial Black" pitchFamily="34" charset="0"/>
                          <a:ea typeface="Times New Roman"/>
                        </a:rPr>
                        <a:t>Мова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Arial Black" pitchFamily="34" charset="0"/>
                          <a:ea typeface="Times New Roman"/>
                        </a:rPr>
                        <a:t>Рух очами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Arial Black" pitchFamily="34" charset="0"/>
                          <a:ea typeface="Times New Roman"/>
                        </a:rPr>
                        <a:t>Рух тіла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>
                          <a:latin typeface="Arial Black" pitchFamily="34" charset="0"/>
                          <a:ea typeface="Times New Roman"/>
                        </a:rPr>
                        <a:t>Жести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Візуальна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Швидка, голосна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У верхній частині 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Рухи різкі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Вище середньої лінії тіла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Аудіальна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Голосна, виразна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На середньому рівні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Рухи плавні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На середній лінії тіла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Кінестетична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Повільна, неголосна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В нижній частині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Arial Black" pitchFamily="34" charset="0"/>
                          <a:ea typeface="Times New Roman"/>
                        </a:rPr>
                        <a:t>Рухи розслаблені</a:t>
                      </a:r>
                      <a:endParaRPr lang="ru-RU" sz="160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Arial Black" pitchFamily="34" charset="0"/>
                          <a:ea typeface="Times New Roman"/>
                        </a:rPr>
                        <a:t>Нижче середньої лінії тіла</a:t>
                      </a:r>
                      <a:endParaRPr lang="ru-RU" sz="16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11430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Arial Black" pitchFamily="34" charset="0"/>
              </a:rPr>
              <a:t>Базове положення №</a:t>
            </a:r>
            <a:r>
              <a:rPr lang="uk-UA" b="1" dirty="0" smtClean="0">
                <a:solidFill>
                  <a:srgbClr val="C00000"/>
                </a:solidFill>
                <a:latin typeface="Arial Black" pitchFamily="34" charset="0"/>
              </a:rPr>
              <a:t>2 </a:t>
            </a:r>
            <a:endParaRPr lang="ru-RU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i="1" dirty="0" smtClean="0"/>
              <a:t>В основі будь-якої поведінки є позитивний намір, який пов’язаний з первинним </a:t>
            </a:r>
            <a:r>
              <a:rPr lang="uk-UA" i="1" dirty="0" smtClean="0"/>
              <a:t>оточенням</a:t>
            </a:r>
          </a:p>
          <a:p>
            <a:pPr algn="just"/>
            <a:endParaRPr lang="ru-RU" dirty="0" smtClean="0"/>
          </a:p>
          <a:p>
            <a:pPr algn="just"/>
            <a:r>
              <a:rPr lang="uk-UA" dirty="0" smtClean="0"/>
              <a:t>Це положення відкриває педагогові ще один шлях до розв’язання більшості конфліктних ситуацій. Адже, вплинувши на намір, педагог тим самим змінює і поведінку того, хто навчається. </a:t>
            </a:r>
            <a:endParaRPr lang="uk-UA" dirty="0" smtClean="0"/>
          </a:p>
          <a:p>
            <a:pPr algn="just"/>
            <a:endParaRPr lang="ru-RU" dirty="0" smtClean="0"/>
          </a:p>
          <a:p>
            <a:pPr algn="just"/>
            <a:r>
              <a:rPr lang="uk-UA" b="1" i="1" dirty="0" smtClean="0">
                <a:solidFill>
                  <a:srgbClr val="C00000"/>
                </a:solidFill>
              </a:rPr>
              <a:t>Намір повинен мати позитивний характер </a:t>
            </a:r>
            <a:r>
              <a:rPr lang="uk-UA" b="1" i="1" dirty="0" smtClean="0">
                <a:solidFill>
                  <a:srgbClr val="C00000"/>
                </a:solidFill>
              </a:rPr>
              <a:t>!!!</a:t>
            </a:r>
          </a:p>
          <a:p>
            <a:pPr algn="just"/>
            <a:endParaRPr lang="ru-RU" dirty="0" smtClean="0">
              <a:solidFill>
                <a:srgbClr val="C00000"/>
              </a:solidFill>
            </a:endParaRPr>
          </a:p>
          <a:p>
            <a:pPr algn="just"/>
            <a:r>
              <a:rPr lang="uk-UA" dirty="0" smtClean="0"/>
              <a:t>Найважливіше значення має для педагога розуміння того, що позитивний намір і поведінка, як його результат, формуються певним оточенням того, кого навчають. Зміна оточення спричиняє зміну цінностей і, як правило, наміру. У НЛП ці процеси розглядаються у двох напрямах: через аналіз найближчого оточення (</a:t>
            </a:r>
            <a:r>
              <a:rPr lang="uk-UA" dirty="0" err="1" smtClean="0"/>
              <a:t>намірно-поведінкового</a:t>
            </a:r>
            <a:r>
              <a:rPr lang="uk-UA" dirty="0" smtClean="0"/>
              <a:t> аспекту) та власного організму.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Arial Black" pitchFamily="34" charset="0"/>
              </a:rPr>
              <a:t>Базове положення №3</a:t>
            </a:r>
            <a:endParaRPr lang="ru-RU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i="1" dirty="0" smtClean="0"/>
              <a:t>Сенс нашого спілкування у реакції, яку воно викликає</a:t>
            </a:r>
            <a:r>
              <a:rPr lang="uk-UA" i="1" dirty="0" smtClean="0"/>
              <a:t>.</a:t>
            </a:r>
          </a:p>
          <a:p>
            <a:pPr algn="just"/>
            <a:endParaRPr lang="uk-UA" i="1" dirty="0" smtClean="0"/>
          </a:p>
          <a:p>
            <a:pPr algn="just"/>
            <a:endParaRPr lang="ru-RU" dirty="0" smtClean="0"/>
          </a:p>
          <a:p>
            <a:pPr algn="just"/>
            <a:r>
              <a:rPr lang="uk-UA" dirty="0" smtClean="0"/>
              <a:t>Безліч конфліктів між суб’єктами педагогічного процесу породжені відсутністю умінь щодо володіння цим положенням.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Питання</a:t>
            </a:r>
            <a:r>
              <a:rPr lang="uk-UA" dirty="0" smtClean="0"/>
              <a:t>, задане без урахування репрезентативної системи того, хто навчається, без асоціювання із його станом часто наперед провокує конфлікт. 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ЛІТЕРАТУРА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З</a:t>
            </a:r>
            <a:r>
              <a:rPr lang="ru-RU" dirty="0" err="1" smtClean="0"/>
              <a:t>аконада</a:t>
            </a:r>
            <a:r>
              <a:rPr lang="uk-UA" dirty="0" err="1" smtClean="0"/>
              <a:t>вство</a:t>
            </a:r>
            <a:r>
              <a:rPr lang="ru-RU" dirty="0" smtClean="0"/>
              <a:t> </a:t>
            </a:r>
            <a:r>
              <a:rPr lang="ru-RU" dirty="0" err="1" smtClean="0"/>
              <a:t>Укра</a:t>
            </a:r>
            <a:r>
              <a:rPr lang="uk-UA" dirty="0" smtClean="0"/>
              <a:t>ї</a:t>
            </a:r>
            <a:r>
              <a:rPr lang="ru-RU" dirty="0" err="1" smtClean="0"/>
              <a:t>н</a:t>
            </a:r>
            <a:r>
              <a:rPr lang="uk-UA" dirty="0" smtClean="0"/>
              <a:t>и у сфері інноваційної діяльності: Зб. законодавчих актів. За станом на 1 березня 2005р. / </a:t>
            </a:r>
            <a:r>
              <a:rPr lang="uk-UA" dirty="0" err="1" smtClean="0"/>
              <a:t>Упоряд</a:t>
            </a:r>
            <a:r>
              <a:rPr lang="uk-UA" dirty="0" smtClean="0"/>
              <a:t>. Г.О.Андрощук, М.В.Гаман. – К., 2005.</a:t>
            </a:r>
            <a:endParaRPr lang="ru-RU" dirty="0" smtClean="0"/>
          </a:p>
          <a:p>
            <a:r>
              <a:rPr lang="uk-UA" dirty="0" err="1" smtClean="0"/>
              <a:t>Дичківська</a:t>
            </a:r>
            <a:r>
              <a:rPr lang="uk-UA" dirty="0" smtClean="0"/>
              <a:t> І.М. Інноваційні педагогічні технології. – К., 2004.</a:t>
            </a:r>
            <a:endParaRPr lang="ru-RU" dirty="0" smtClean="0"/>
          </a:p>
          <a:p>
            <a:r>
              <a:rPr lang="ru-RU" dirty="0" err="1" smtClean="0"/>
              <a:t>Юсуфбекова</a:t>
            </a:r>
            <a:r>
              <a:rPr lang="ru-RU" dirty="0" smtClean="0"/>
              <a:t> Н.Р. Общие основы педагогической </a:t>
            </a:r>
            <a:r>
              <a:rPr lang="ru-RU" dirty="0" err="1" smtClean="0"/>
              <a:t>инноватики</a:t>
            </a:r>
            <a:r>
              <a:rPr lang="ru-RU" dirty="0" smtClean="0"/>
              <a:t>. –</a:t>
            </a:r>
            <a:r>
              <a:rPr lang="uk-UA" dirty="0" smtClean="0"/>
              <a:t> </a:t>
            </a:r>
            <a:r>
              <a:rPr lang="ru-RU" dirty="0" smtClean="0"/>
              <a:t>М., 1991.</a:t>
            </a:r>
          </a:p>
          <a:p>
            <a:r>
              <a:rPr lang="uk-UA" dirty="0" smtClean="0"/>
              <a:t>Паламарчук В.Ф. Першооснови педагогічної </a:t>
            </a:r>
            <a:r>
              <a:rPr lang="uk-UA" dirty="0" err="1" smtClean="0"/>
              <a:t>інноватики</a:t>
            </a:r>
            <a:r>
              <a:rPr lang="uk-UA" dirty="0" smtClean="0"/>
              <a:t>. – К., 2005.</a:t>
            </a:r>
            <a:endParaRPr lang="ru-RU" dirty="0" smtClean="0"/>
          </a:p>
          <a:p>
            <a:r>
              <a:rPr lang="ru-RU" dirty="0" smtClean="0"/>
              <a:t>Хуторской А.В. Дидактическая эвристика. Теория и технология </a:t>
            </a:r>
            <a:r>
              <a:rPr lang="ru-RU" dirty="0" err="1" smtClean="0"/>
              <a:t>креативного</a:t>
            </a:r>
            <a:r>
              <a:rPr lang="ru-RU" dirty="0" smtClean="0"/>
              <a:t> обучения. – М., 2003.</a:t>
            </a:r>
          </a:p>
          <a:p>
            <a:r>
              <a:rPr lang="ru-RU" dirty="0" err="1" smtClean="0"/>
              <a:t>Освітні</a:t>
            </a:r>
            <a:r>
              <a:rPr lang="ru-RU" dirty="0" smtClean="0"/>
              <a:t> </a:t>
            </a:r>
            <a:r>
              <a:rPr lang="ru-RU" dirty="0" err="1" smtClean="0"/>
              <a:t>інновації</a:t>
            </a:r>
            <a:r>
              <a:rPr lang="ru-RU" dirty="0" smtClean="0"/>
              <a:t> у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закладах </a:t>
            </a:r>
            <a:r>
              <a:rPr lang="ru-RU" dirty="0" err="1" smtClean="0"/>
              <a:t>України</a:t>
            </a:r>
            <a:r>
              <a:rPr lang="ru-RU" dirty="0" smtClean="0"/>
              <a:t>: Каталог /</a:t>
            </a:r>
            <a:r>
              <a:rPr lang="ru-RU" dirty="0" err="1" smtClean="0"/>
              <a:t>Відп</a:t>
            </a:r>
            <a:r>
              <a:rPr lang="ru-RU" dirty="0" smtClean="0"/>
              <a:t>. ред.  </a:t>
            </a:r>
            <a:r>
              <a:rPr lang="ru-RU" dirty="0" err="1" smtClean="0"/>
              <a:t>К.Левківський</a:t>
            </a:r>
            <a:r>
              <a:rPr lang="ru-RU" dirty="0" smtClean="0"/>
              <a:t>. – К., 2001.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ЛІТЕРАТУРА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dirty="0" smtClean="0"/>
              <a:t>Антоненко Н.В. – </a:t>
            </a:r>
            <a:r>
              <a:rPr lang="uk-UA" dirty="0" err="1" smtClean="0"/>
              <a:t>Педагогика</a:t>
            </a:r>
            <a:r>
              <a:rPr lang="uk-UA" dirty="0" smtClean="0"/>
              <a:t> </a:t>
            </a:r>
            <a:r>
              <a:rPr lang="uk-UA" dirty="0" err="1" smtClean="0"/>
              <a:t>ноосферного</a:t>
            </a:r>
            <a:r>
              <a:rPr lang="uk-UA" dirty="0" smtClean="0"/>
              <a:t> </a:t>
            </a:r>
            <a:r>
              <a:rPr lang="uk-UA" dirty="0" err="1" smtClean="0"/>
              <a:t>развития</a:t>
            </a:r>
            <a:r>
              <a:rPr lang="uk-UA" dirty="0" smtClean="0"/>
              <a:t> / Н.В.Антоненко, М.В.Ульянова. – М.: </a:t>
            </a:r>
            <a:r>
              <a:rPr lang="uk-UA" dirty="0" err="1" smtClean="0"/>
              <a:t>Экон.-Информ</a:t>
            </a:r>
            <a:r>
              <a:rPr lang="uk-UA" dirty="0" smtClean="0"/>
              <a:t>., 2007. – 220с. </a:t>
            </a:r>
            <a:endParaRPr lang="ru-RU" dirty="0" smtClean="0"/>
          </a:p>
          <a:p>
            <a:pPr lvl="0"/>
            <a:r>
              <a:rPr lang="uk-UA" dirty="0" err="1" smtClean="0"/>
              <a:t>Мак-Дермотт</a:t>
            </a:r>
            <a:r>
              <a:rPr lang="uk-UA" dirty="0" smtClean="0"/>
              <a:t> Я. НЛП и </a:t>
            </a:r>
            <a:r>
              <a:rPr lang="uk-UA" dirty="0" err="1" smtClean="0"/>
              <a:t>здоровье</a:t>
            </a:r>
            <a:r>
              <a:rPr lang="uk-UA" dirty="0" smtClean="0"/>
              <a:t>. </a:t>
            </a:r>
            <a:r>
              <a:rPr lang="uk-UA" dirty="0" err="1" smtClean="0"/>
              <a:t>Использование</a:t>
            </a:r>
            <a:r>
              <a:rPr lang="uk-UA" dirty="0" smtClean="0"/>
              <a:t> НЛП для </a:t>
            </a:r>
            <a:r>
              <a:rPr lang="uk-UA" dirty="0" err="1" smtClean="0"/>
              <a:t>улучшения</a:t>
            </a:r>
            <a:r>
              <a:rPr lang="uk-UA" dirty="0" smtClean="0"/>
              <a:t> </a:t>
            </a:r>
            <a:r>
              <a:rPr lang="uk-UA" dirty="0" err="1" smtClean="0"/>
              <a:t>здоровья</a:t>
            </a:r>
            <a:r>
              <a:rPr lang="uk-UA" dirty="0" smtClean="0"/>
              <a:t> и </a:t>
            </a:r>
            <a:r>
              <a:rPr lang="uk-UA" dirty="0" err="1" smtClean="0"/>
              <a:t>благополучия</a:t>
            </a:r>
            <a:r>
              <a:rPr lang="uk-UA" dirty="0" smtClean="0"/>
              <a:t> / Я. </a:t>
            </a:r>
            <a:r>
              <a:rPr lang="uk-UA" dirty="0" err="1" smtClean="0"/>
              <a:t>Мак-Дермотт</a:t>
            </a:r>
            <a:r>
              <a:rPr lang="uk-UA" dirty="0" smtClean="0"/>
              <a:t>, </a:t>
            </a:r>
            <a:r>
              <a:rPr lang="uk-UA" dirty="0" err="1" smtClean="0"/>
              <a:t>Дж.О’Коннор</a:t>
            </a:r>
            <a:r>
              <a:rPr lang="uk-UA" dirty="0" smtClean="0"/>
              <a:t>. – Режим доступу: http://home.ural.ru/-nlp/books/chym.zip.</a:t>
            </a:r>
            <a:endParaRPr lang="ru-RU" dirty="0" smtClean="0"/>
          </a:p>
          <a:p>
            <a:pPr lvl="0"/>
            <a:r>
              <a:rPr lang="uk-UA" dirty="0" smtClean="0"/>
              <a:t>Маслова Н.В.</a:t>
            </a:r>
            <a:r>
              <a:rPr lang="uk-UA" b="1" dirty="0" smtClean="0"/>
              <a:t> </a:t>
            </a:r>
            <a:r>
              <a:rPr lang="uk-UA" dirty="0" err="1" smtClean="0"/>
              <a:t>Ноосферное</a:t>
            </a:r>
            <a:r>
              <a:rPr lang="uk-UA" dirty="0" smtClean="0"/>
              <a:t> </a:t>
            </a:r>
            <a:r>
              <a:rPr lang="uk-UA" dirty="0" err="1" smtClean="0"/>
              <a:t>образование</a:t>
            </a:r>
            <a:r>
              <a:rPr lang="uk-UA" dirty="0" smtClean="0"/>
              <a:t> / Н.В. Маслова. − М.: </a:t>
            </a:r>
            <a:r>
              <a:rPr lang="uk-UA" dirty="0" err="1" smtClean="0"/>
              <a:t>Институт</a:t>
            </a:r>
            <a:r>
              <a:rPr lang="uk-UA" dirty="0" smtClean="0"/>
              <a:t> </a:t>
            </a:r>
            <a:r>
              <a:rPr lang="uk-UA" dirty="0" err="1" smtClean="0"/>
              <a:t>холодинамики</a:t>
            </a:r>
            <a:r>
              <a:rPr lang="uk-UA" dirty="0" smtClean="0"/>
              <a:t>, 1999. − 308 с.</a:t>
            </a:r>
            <a:endParaRPr lang="ru-RU" dirty="0" smtClean="0"/>
          </a:p>
          <a:p>
            <a:pPr lvl="0"/>
            <a:r>
              <a:rPr lang="uk-UA" dirty="0" err="1" smtClean="0"/>
              <a:t>Мегем</a:t>
            </a:r>
            <a:r>
              <a:rPr lang="uk-UA" dirty="0" smtClean="0"/>
              <a:t> Є. Нейролінгвістичне програмування у професійній діяльності молодого вчителя трудового навчання / Є. </a:t>
            </a:r>
            <a:r>
              <a:rPr lang="uk-UA" dirty="0" err="1" smtClean="0"/>
              <a:t>Мегем</a:t>
            </a:r>
            <a:r>
              <a:rPr lang="uk-UA" dirty="0" smtClean="0"/>
              <a:t> // Молодь і ринок. – 2010. – №1 – 2(60 – 61). – С.66–70.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Monotype Corsiva" pitchFamily="66" charset="0"/>
              </a:rPr>
              <a:t>Вступаючи у нове тисячоліття, сучасна освіта почала свій розвиток на якісно новому рівні. Розглядаючи особистість як найвищу цінність, вона сконцентрувала увагу на головній вітальній цінності – здоров’ї як того, хто навчає, так і того, хто навчається. </a:t>
            </a:r>
            <a:endParaRPr lang="uk-UA" sz="3200" dirty="0" smtClean="0">
              <a:latin typeface="Monotype Corsiva" pitchFamily="66" charset="0"/>
            </a:endParaRPr>
          </a:p>
          <a:p>
            <a:pPr algn="ctr"/>
            <a:r>
              <a:rPr lang="uk-UA" sz="3200" dirty="0" smtClean="0">
                <a:latin typeface="Monotype Corsiva" pitchFamily="66" charset="0"/>
              </a:rPr>
              <a:t>Приводом </a:t>
            </a:r>
            <a:r>
              <a:rPr lang="uk-UA" sz="3200" dirty="0" smtClean="0">
                <a:latin typeface="Monotype Corsiva" pitchFamily="66" charset="0"/>
              </a:rPr>
              <a:t>до цього став комплекс причин, серед яких, у першу чергу, виступає різке зниження здоров’я суб’єктів освітнього процесу. </a:t>
            </a:r>
            <a:endParaRPr lang="ru-RU" sz="3200" dirty="0" smtClean="0">
              <a:latin typeface="Monotype Corsiva" pitchFamily="66" charset="0"/>
            </a:endParaRPr>
          </a:p>
          <a:p>
            <a:pPr algn="ctr"/>
            <a:endParaRPr lang="ru-RU" sz="32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228204"/>
            <a:ext cx="3734009" cy="4723925"/>
            <a:chOff x="1896" y="1151"/>
            <a:chExt cx="2356" cy="2985"/>
          </a:xfrm>
        </p:grpSpPr>
        <p:sp>
          <p:nvSpPr>
            <p:cNvPr id="264205" name="AutoShape 13"/>
            <p:cNvSpPr>
              <a:spLocks noChangeArrowheads="1"/>
            </p:cNvSpPr>
            <p:nvPr/>
          </p:nvSpPr>
          <p:spPr bwMode="gray">
            <a:xfrm rot="5400000" flipH="1">
              <a:off x="3485" y="2022"/>
              <a:ext cx="289" cy="187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64207" name="Oval 15"/>
            <p:cNvSpPr>
              <a:spLocks noChangeArrowheads="1"/>
            </p:cNvSpPr>
            <p:nvPr/>
          </p:nvSpPr>
          <p:spPr bwMode="gray">
            <a:xfrm>
              <a:off x="1992" y="1151"/>
              <a:ext cx="2019" cy="2985"/>
            </a:xfrm>
            <a:prstGeom prst="ellipse">
              <a:avLst/>
            </a:prstGeom>
            <a:solidFill>
              <a:srgbClr val="C0C0C0"/>
            </a:soli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8" name="Oval 16"/>
            <p:cNvSpPr>
              <a:spLocks noChangeArrowheads="1"/>
            </p:cNvSpPr>
            <p:nvPr/>
          </p:nvSpPr>
          <p:spPr bwMode="gray">
            <a:xfrm>
              <a:off x="2166" y="1477"/>
              <a:ext cx="1298" cy="1339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4209" name="Oval 17"/>
            <p:cNvSpPr>
              <a:spLocks noChangeArrowheads="1"/>
            </p:cNvSpPr>
            <p:nvPr/>
          </p:nvSpPr>
          <p:spPr bwMode="gray">
            <a:xfrm>
              <a:off x="2329" y="1777"/>
              <a:ext cx="1144" cy="3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gray">
            <a:xfrm>
              <a:off x="2377" y="1970"/>
              <a:ext cx="1875" cy="245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endParaRPr lang="ru-RU"/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gray">
            <a:xfrm>
              <a:off x="2184" y="1644"/>
              <a:ext cx="994" cy="102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2" name="Oval 20"/>
            <p:cNvSpPr>
              <a:spLocks noChangeArrowheads="1"/>
            </p:cNvSpPr>
            <p:nvPr/>
          </p:nvSpPr>
          <p:spPr bwMode="gray">
            <a:xfrm>
              <a:off x="2425" y="1644"/>
              <a:ext cx="994" cy="1028"/>
            </a:xfrm>
            <a:prstGeom prst="ellipse">
              <a:avLst/>
            </a:prstGeom>
            <a:solidFill>
              <a:srgbClr val="FFFF99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64219" name="Text Box 27"/>
            <p:cNvSpPr txBox="1">
              <a:spLocks noChangeArrowheads="1"/>
            </p:cNvSpPr>
            <p:nvPr/>
          </p:nvSpPr>
          <p:spPr bwMode="gray">
            <a:xfrm>
              <a:off x="1896" y="1681"/>
              <a:ext cx="2212" cy="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uk-UA" sz="3600" b="1" dirty="0" smtClean="0"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</a:rPr>
                <a:t>Сократ </a:t>
              </a:r>
              <a:endParaRPr lang="ru-RU" sz="3600" dirty="0" smtClean="0"/>
            </a:p>
            <a:p>
              <a:pPr algn="ctr" eaLnBrk="0" hangingPunct="0"/>
              <a:endParaRPr lang="en-US" sz="3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4250" name="AutoShape 58"/>
          <p:cNvSpPr>
            <a:spLocks noChangeArrowheads="1"/>
          </p:cNvSpPr>
          <p:nvPr/>
        </p:nvSpPr>
        <p:spPr bwMode="gray">
          <a:xfrm>
            <a:off x="3581400" y="609600"/>
            <a:ext cx="4572000" cy="3657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rgbClr val="CCCCFF">
                  <a:gamma/>
                  <a:shade val="46275"/>
                  <a:invGamma/>
                </a:srgbClr>
              </a:gs>
              <a:gs pos="100000">
                <a:srgbClr val="CCCC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4251" name="Text Box 59"/>
          <p:cNvSpPr txBox="1">
            <a:spLocks noChangeArrowheads="1"/>
          </p:cNvSpPr>
          <p:nvPr/>
        </p:nvSpPr>
        <p:spPr bwMode="gray">
          <a:xfrm>
            <a:off x="3505200" y="914400"/>
            <a:ext cx="44958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endParaRPr lang="uk-UA" sz="2000" b="1" i="1" dirty="0" smtClean="0"/>
          </a:p>
          <a:p>
            <a:pPr algn="ctr" eaLnBrk="0" hangingPunct="0"/>
            <a:endParaRPr lang="uk-UA" sz="2800" b="1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0" hangingPunct="0"/>
            <a:r>
              <a:rPr lang="uk-UA" sz="2800" dirty="0" smtClean="0">
                <a:latin typeface="Arial Black" pitchFamily="34" charset="0"/>
              </a:rPr>
              <a:t>Здоров’я </a:t>
            </a:r>
            <a:r>
              <a:rPr lang="uk-UA" sz="2800" dirty="0" smtClean="0">
                <a:latin typeface="Arial Black" pitchFamily="34" charset="0"/>
              </a:rPr>
              <a:t>– не все, але без нього все інше – ніщо</a:t>
            </a:r>
            <a:r>
              <a:rPr lang="uk-UA" sz="2800" dirty="0" smtClean="0">
                <a:latin typeface="Arial Black" pitchFamily="34" charset="0"/>
              </a:rPr>
              <a:t>! </a:t>
            </a:r>
            <a:endParaRPr lang="uk-UA" sz="2800" b="1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Oval 5"/>
          <p:cNvSpPr>
            <a:spLocks noChangeArrowheads="1"/>
          </p:cNvSpPr>
          <p:nvPr/>
        </p:nvSpPr>
        <p:spPr bwMode="gray">
          <a:xfrm>
            <a:off x="4800600" y="4572000"/>
            <a:ext cx="1893887" cy="371475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gray">
          <a:xfrm>
            <a:off x="4572000" y="4648200"/>
            <a:ext cx="2747963" cy="538163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gray">
          <a:xfrm rot="-7090968">
            <a:off x="4576252" y="3125513"/>
            <a:ext cx="930275" cy="393700"/>
          </a:xfrm>
          <a:prstGeom prst="rect">
            <a:avLst/>
          </a:prstGeom>
          <a:gradFill rotWithShape="1">
            <a:gsLst>
              <a:gs pos="0">
                <a:srgbClr val="454545"/>
              </a:gs>
              <a:gs pos="50000">
                <a:srgbClr val="969696"/>
              </a:gs>
              <a:gs pos="100000">
                <a:srgbClr val="454545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04800" y="914400"/>
            <a:ext cx="7621139" cy="2362154"/>
            <a:chOff x="1917" y="1522"/>
            <a:chExt cx="2867" cy="1400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1917" y="1522"/>
              <a:ext cx="2867" cy="1400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290" y="1838"/>
              <a:ext cx="2322" cy="1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sz="2800" b="1" dirty="0" smtClean="0">
                  <a:solidFill>
                    <a:schemeClr val="bg1"/>
                  </a:solidFill>
                  <a:latin typeface="Monotype Corsiva" pitchFamily="66" charset="0"/>
                </a:rPr>
                <a:t>Здоров’я  - стан </a:t>
              </a:r>
              <a:r>
                <a:rPr lang="uk-UA" sz="2800" b="1" dirty="0" smtClean="0">
                  <a:solidFill>
                    <a:schemeClr val="bg1"/>
                  </a:solidFill>
                  <a:latin typeface="Monotype Corsiva" pitchFamily="66" charset="0"/>
                </a:rPr>
                <a:t>повного фізичного, духовного і соціального благополуччя, а не тільки як відсутність хвороб і фізичних дефектів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828800" y="3733800"/>
            <a:ext cx="6028332" cy="2215363"/>
            <a:chOff x="2884" y="2745"/>
            <a:chExt cx="1597" cy="1313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56" name="Oval 28"/>
            <p:cNvSpPr>
              <a:spLocks noChangeArrowheads="1"/>
            </p:cNvSpPr>
            <p:nvPr/>
          </p:nvSpPr>
          <p:spPr bwMode="gray">
            <a:xfrm>
              <a:off x="2914" y="2745"/>
              <a:ext cx="1567" cy="131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4510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58" name="Text Box 30"/>
            <p:cNvSpPr txBox="1">
              <a:spLocks noChangeArrowheads="1"/>
            </p:cNvSpPr>
            <p:nvPr/>
          </p:nvSpPr>
          <p:spPr bwMode="gray">
            <a:xfrm>
              <a:off x="2884" y="3084"/>
              <a:ext cx="1554" cy="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marL="342900" indent="-342900" algn="ctr">
                <a:defRPr/>
              </a:pPr>
              <a:r>
                <a:rPr lang="uk-UA" sz="2000" b="1" i="1" dirty="0" smtClean="0">
                  <a:solidFill>
                    <a:schemeClr val="bg1"/>
                  </a:solidFill>
                  <a:latin typeface="Arial Black" pitchFamily="34" charset="0"/>
                </a:rPr>
                <a:t>Статут Всесвітньої організації </a:t>
              </a:r>
              <a:endParaRPr lang="uk-UA" sz="2000" b="1" i="1" dirty="0" smtClean="0">
                <a:solidFill>
                  <a:schemeClr val="bg1"/>
                </a:solidFill>
                <a:latin typeface="Arial Black" pitchFamily="34" charset="0"/>
              </a:endParaRPr>
            </a:p>
            <a:p>
              <a:pPr marL="342900" indent="-342900" algn="ctr">
                <a:defRPr/>
              </a:pPr>
              <a:r>
                <a:rPr lang="uk-UA" sz="2000" b="1" i="1" dirty="0" smtClean="0">
                  <a:solidFill>
                    <a:schemeClr val="bg1"/>
                  </a:solidFill>
                  <a:latin typeface="Arial Black" pitchFamily="34" charset="0"/>
                </a:rPr>
                <a:t>охорони </a:t>
              </a:r>
              <a:r>
                <a:rPr lang="uk-UA" sz="2000" b="1" i="1" dirty="0" smtClean="0">
                  <a:solidFill>
                    <a:schemeClr val="bg1"/>
                  </a:solidFill>
                  <a:latin typeface="Arial Black" pitchFamily="34" charset="0"/>
                </a:rPr>
                <a:t>здоров’я</a:t>
              </a:r>
              <a:endParaRPr lang="uk-UA" sz="2000" b="1" i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endParaRPr>
            </a:p>
            <a:p>
              <a:pPr marL="342900" indent="-342900" algn="ctr">
                <a:defRPr/>
              </a:pPr>
              <a:endParaRPr lang="uk-UA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Cambria" pitchFamily="18" charset="0"/>
              </a:rPr>
              <a:t>види </a:t>
            </a:r>
            <a:r>
              <a:rPr lang="uk-UA" sz="4400" b="1" dirty="0" smtClean="0">
                <a:solidFill>
                  <a:srgbClr val="C00000"/>
                </a:solidFill>
                <a:latin typeface="Cambria" pitchFamily="18" charset="0"/>
              </a:rPr>
              <a:t>здоров’я</a:t>
            </a:r>
            <a:endParaRPr lang="ru-RU" sz="44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76399"/>
          <a:ext cx="8229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241"/>
                <a:gridCol w="5626359"/>
              </a:tblGrid>
              <a:tr h="294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</a:rPr>
                        <a:t>Вид </a:t>
                      </a:r>
                      <a:r>
                        <a:rPr lang="uk-UA" sz="2000" b="1" dirty="0" smtClean="0">
                          <a:latin typeface="Times New Roman"/>
                          <a:ea typeface="Times New Roman"/>
                        </a:rPr>
                        <a:t>здоров’я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</a:rPr>
                        <a:t>Суть виду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Соматичне здоров’я </a:t>
                      </a:r>
                      <a:endParaRPr lang="uk-UA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</a:rPr>
                        <a:t>поточний стан органів і систем організму людини, основу якого складає біологічна програма індивідуального розвитку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Фізичне здоров’я </a:t>
                      </a:r>
                      <a:endParaRPr lang="uk-UA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</a:rPr>
                        <a:t>рівень зростання та розвитку органів і систем організму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Психічне здоров’я </a:t>
                      </a:r>
                      <a:endParaRPr lang="uk-UA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</a:rPr>
                        <a:t>стан психічної сфери, основу якого складає духовний комфорт, що забезпечує адекватну поведінкову реакцію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257800" algn="l"/>
                        </a:tabLst>
                      </a:pPr>
                      <a:r>
                        <a:rPr kumimoji="0" lang="uk-UA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Моральне здоров’я </a:t>
                      </a:r>
                      <a:endParaRPr lang="uk-UA" sz="20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  <a:tab pos="571500" algn="l"/>
                          <a:tab pos="5257800" algn="l"/>
                        </a:tabLs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</a:rPr>
                        <a:t>комплекс характеристик мотиваційної та інформаційної сфер життєдіяльності, основу якого визначає система цінностей, установок і мотивів поведінки індивіда у суспільстві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915400" cy="1139825"/>
          </a:xfrm>
        </p:spPr>
        <p:txBody>
          <a:bodyPr anchor="ctr">
            <a:noAutofit/>
          </a:bodyPr>
          <a:lstStyle/>
          <a:p>
            <a:pPr algn="ctr"/>
            <a:r>
              <a:rPr lang="uk-UA" sz="4000" b="1" dirty="0" err="1" smtClean="0">
                <a:solidFill>
                  <a:srgbClr val="C00000"/>
                </a:solidFill>
                <a:latin typeface="Arial Narrow" pitchFamily="34" charset="0"/>
              </a:rPr>
              <a:t>Критеріальна</a:t>
            </a:r>
            <a:r>
              <a:rPr lang="uk-UA" sz="4000" b="1" dirty="0" smtClean="0">
                <a:solidFill>
                  <a:srgbClr val="C00000"/>
                </a:solidFill>
                <a:latin typeface="Arial Narrow" pitchFamily="34" charset="0"/>
              </a:rPr>
              <a:t> база </a:t>
            </a:r>
            <a:r>
              <a:rPr lang="uk-UA" sz="4000" b="1" dirty="0" smtClean="0">
                <a:solidFill>
                  <a:srgbClr val="C00000"/>
                </a:solidFill>
                <a:latin typeface="Arial Narrow" pitchFamily="34" charset="0"/>
              </a:rPr>
              <a:t>видів здоров’я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838200" y="3657600"/>
            <a:ext cx="2286000" cy="2971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b="1" dirty="0" smtClean="0"/>
              <a:t>Соматичне </a:t>
            </a:r>
            <a:r>
              <a:rPr lang="uk-UA" b="1" dirty="0" smtClean="0"/>
              <a:t>і </a:t>
            </a:r>
            <a:r>
              <a:rPr lang="uk-UA" b="1" dirty="0" smtClean="0"/>
              <a:t>фізичне </a:t>
            </a:r>
            <a:r>
              <a:rPr lang="uk-UA" b="1" dirty="0" smtClean="0"/>
              <a:t>здоров’я </a:t>
            </a:r>
            <a:endParaRPr lang="en-US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490" name="Oval 10"/>
          <p:cNvSpPr>
            <a:spLocks noChangeArrowheads="1"/>
          </p:cNvSpPr>
          <p:nvPr/>
        </p:nvSpPr>
        <p:spPr bwMode="gray">
          <a:xfrm>
            <a:off x="6172200" y="16002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1" name="Oval 11"/>
          <p:cNvSpPr>
            <a:spLocks noChangeArrowheads="1"/>
          </p:cNvSpPr>
          <p:nvPr/>
        </p:nvSpPr>
        <p:spPr bwMode="gray">
          <a:xfrm>
            <a:off x="6172200" y="1600200"/>
            <a:ext cx="1703388" cy="1687513"/>
          </a:xfrm>
          <a:prstGeom prst="ellipse">
            <a:avLst/>
          </a:prstGeom>
          <a:solidFill>
            <a:schemeClr val="tx2">
              <a:alpha val="32001"/>
            </a:scheme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2" name="Oval 12"/>
          <p:cNvSpPr>
            <a:spLocks noChangeArrowheads="1"/>
          </p:cNvSpPr>
          <p:nvPr/>
        </p:nvSpPr>
        <p:spPr bwMode="gray">
          <a:xfrm>
            <a:off x="6283325" y="1711325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54118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3" name="Oval 13"/>
          <p:cNvSpPr>
            <a:spLocks noChangeArrowheads="1"/>
          </p:cNvSpPr>
          <p:nvPr/>
        </p:nvSpPr>
        <p:spPr bwMode="gray">
          <a:xfrm>
            <a:off x="6308725" y="1719263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4" name="Oval 14"/>
          <p:cNvSpPr>
            <a:spLocks noChangeArrowheads="1"/>
          </p:cNvSpPr>
          <p:nvPr/>
        </p:nvSpPr>
        <p:spPr bwMode="gray">
          <a:xfrm>
            <a:off x="6362700" y="1782763"/>
            <a:ext cx="1335088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5" name="Oval 15"/>
          <p:cNvSpPr>
            <a:spLocks noChangeArrowheads="1"/>
          </p:cNvSpPr>
          <p:nvPr/>
        </p:nvSpPr>
        <p:spPr bwMode="gray">
          <a:xfrm>
            <a:off x="1241425" y="16256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6" name="Oval 16"/>
          <p:cNvSpPr>
            <a:spLocks noChangeArrowheads="1"/>
          </p:cNvSpPr>
          <p:nvPr/>
        </p:nvSpPr>
        <p:spPr bwMode="gray">
          <a:xfrm>
            <a:off x="1241425" y="1625600"/>
            <a:ext cx="1703388" cy="1687513"/>
          </a:xfrm>
          <a:prstGeom prst="ellipse">
            <a:avLst/>
          </a:prstGeom>
          <a:solidFill>
            <a:srgbClr val="DDDDDD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497" name="Oval 17"/>
          <p:cNvSpPr>
            <a:spLocks noChangeArrowheads="1"/>
          </p:cNvSpPr>
          <p:nvPr/>
        </p:nvSpPr>
        <p:spPr bwMode="gray">
          <a:xfrm>
            <a:off x="1352550" y="1735138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8" name="Oval 18"/>
          <p:cNvSpPr>
            <a:spLocks noChangeArrowheads="1"/>
          </p:cNvSpPr>
          <p:nvPr/>
        </p:nvSpPr>
        <p:spPr bwMode="gray">
          <a:xfrm>
            <a:off x="1354138" y="1738313"/>
            <a:ext cx="1481137" cy="1466850"/>
          </a:xfrm>
          <a:prstGeom prst="ellipse">
            <a:avLst/>
          </a:prstGeom>
          <a:solidFill>
            <a:srgbClr val="DDDDDD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499" name="Oval 19"/>
          <p:cNvSpPr>
            <a:spLocks noChangeArrowheads="1"/>
          </p:cNvSpPr>
          <p:nvPr/>
        </p:nvSpPr>
        <p:spPr bwMode="gray">
          <a:xfrm>
            <a:off x="1427163" y="1809750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447800" y="1828800"/>
            <a:ext cx="1290638" cy="1277938"/>
            <a:chOff x="4166" y="1706"/>
            <a:chExt cx="1252" cy="1252"/>
          </a:xfrm>
        </p:grpSpPr>
        <p:sp>
          <p:nvSpPr>
            <p:cNvPr id="276501" name="Oval 2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2" name="Oval 2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3" name="Oval 2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04" name="Oval 24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05" name="Oval 25"/>
          <p:cNvSpPr>
            <a:spLocks noChangeArrowheads="1"/>
          </p:cNvSpPr>
          <p:nvPr/>
        </p:nvSpPr>
        <p:spPr bwMode="gray">
          <a:xfrm>
            <a:off x="3733800" y="16002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06" name="Oval 26"/>
          <p:cNvSpPr>
            <a:spLocks noChangeArrowheads="1"/>
          </p:cNvSpPr>
          <p:nvPr/>
        </p:nvSpPr>
        <p:spPr bwMode="gray">
          <a:xfrm>
            <a:off x="3733800" y="1600200"/>
            <a:ext cx="1703388" cy="1687513"/>
          </a:xfrm>
          <a:prstGeom prst="ellipse">
            <a:avLst/>
          </a:prstGeom>
          <a:solidFill>
            <a:srgbClr val="FFFF00">
              <a:alpha val="32001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07" name="Oval 27"/>
          <p:cNvSpPr>
            <a:spLocks noChangeArrowheads="1"/>
          </p:cNvSpPr>
          <p:nvPr/>
        </p:nvSpPr>
        <p:spPr bwMode="gray">
          <a:xfrm>
            <a:off x="3844925" y="1711325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54118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54118"/>
                  <a:invGamma/>
                </a:schemeClr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508" name="Oval 28"/>
          <p:cNvSpPr>
            <a:spLocks noChangeArrowheads="1"/>
          </p:cNvSpPr>
          <p:nvPr/>
        </p:nvSpPr>
        <p:spPr bwMode="gray">
          <a:xfrm>
            <a:off x="3846513" y="1712913"/>
            <a:ext cx="1481137" cy="1466850"/>
          </a:xfrm>
          <a:prstGeom prst="ellipse">
            <a:avLst/>
          </a:prstGeom>
          <a:solidFill>
            <a:srgbClr val="FFFF99">
              <a:alpha val="0"/>
            </a:srgbClr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76509" name="Oval 29"/>
          <p:cNvSpPr>
            <a:spLocks noChangeArrowheads="1"/>
          </p:cNvSpPr>
          <p:nvPr/>
        </p:nvSpPr>
        <p:spPr bwMode="gray">
          <a:xfrm>
            <a:off x="3917950" y="1782763"/>
            <a:ext cx="1333500" cy="1320800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962400" y="1752600"/>
            <a:ext cx="1290638" cy="1277937"/>
            <a:chOff x="4166" y="1706"/>
            <a:chExt cx="1252" cy="1252"/>
          </a:xfrm>
        </p:grpSpPr>
        <p:sp>
          <p:nvSpPr>
            <p:cNvPr id="276511" name="Oval 31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12" name="Oval 32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13" name="Oval 33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14" name="Oval 34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6386513" y="1798639"/>
            <a:ext cx="1292225" cy="1173162"/>
            <a:chOff x="4166" y="1706"/>
            <a:chExt cx="1252" cy="1252"/>
          </a:xfrm>
        </p:grpSpPr>
        <p:sp>
          <p:nvSpPr>
            <p:cNvPr id="276516" name="Oval 36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17" name="Oval 37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18" name="Oval 38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276519" name="Oval 39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276520" name="Text Box 40"/>
          <p:cNvSpPr txBox="1">
            <a:spLocks noChangeArrowheads="1"/>
          </p:cNvSpPr>
          <p:nvPr/>
        </p:nvSpPr>
        <p:spPr bwMode="gray">
          <a:xfrm>
            <a:off x="914400" y="2286000"/>
            <a:ext cx="204172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000" dirty="0" smtClean="0">
                <a:solidFill>
                  <a:srgbClr val="C00000"/>
                </a:solidFill>
                <a:latin typeface="Arial Narrow" pitchFamily="34" charset="0"/>
              </a:rPr>
              <a:t>     </a:t>
            </a:r>
            <a:r>
              <a:rPr lang="uk-UA" sz="2800" b="1" dirty="0" smtClean="0">
                <a:solidFill>
                  <a:srgbClr val="C00000"/>
                </a:solidFill>
                <a:latin typeface="Arial Narrow" pitchFamily="34" charset="0"/>
              </a:rPr>
              <a:t>«я можу»</a:t>
            </a:r>
            <a:r>
              <a:rPr lang="uk-UA" sz="2800" dirty="0" smtClean="0">
                <a:solidFill>
                  <a:srgbClr val="C00000"/>
                </a:solidFill>
                <a:latin typeface="Arial Narrow" pitchFamily="34" charset="0"/>
              </a:rPr>
              <a:t> </a:t>
            </a:r>
            <a:endParaRPr lang="en-US" sz="2800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76521" name="Text Box 41"/>
          <p:cNvSpPr txBox="1">
            <a:spLocks noChangeArrowheads="1"/>
          </p:cNvSpPr>
          <p:nvPr/>
        </p:nvSpPr>
        <p:spPr bwMode="gray">
          <a:xfrm>
            <a:off x="4038600" y="2271713"/>
            <a:ext cx="1447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rgbClr val="C00000"/>
                </a:solidFill>
                <a:latin typeface="Arial Narrow" pitchFamily="34" charset="0"/>
              </a:rPr>
              <a:t>«я хочу»</a:t>
            </a:r>
            <a:r>
              <a:rPr lang="uk-UA" sz="2400" b="1" dirty="0" smtClean="0">
                <a:solidFill>
                  <a:srgbClr val="C00000"/>
                </a:solidFill>
                <a:latin typeface="Arial Narrow" pitchFamily="34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76522" name="Text Box 42"/>
          <p:cNvSpPr txBox="1">
            <a:spLocks noChangeArrowheads="1"/>
          </p:cNvSpPr>
          <p:nvPr/>
        </p:nvSpPr>
        <p:spPr bwMode="gray">
          <a:xfrm>
            <a:off x="6945313" y="227171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3" name="Rectangle 43"/>
          <p:cNvSpPr>
            <a:spLocks noChangeArrowheads="1"/>
          </p:cNvSpPr>
          <p:nvPr/>
        </p:nvSpPr>
        <p:spPr bwMode="auto">
          <a:xfrm>
            <a:off x="6324600" y="1905000"/>
            <a:ext cx="1752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     </a:t>
            </a:r>
            <a:r>
              <a:rPr lang="uk-UA" sz="2000" b="1" dirty="0" smtClean="0">
                <a:solidFill>
                  <a:srgbClr val="C00000"/>
                </a:solidFill>
                <a:latin typeface="Arial Narrow" pitchFamily="34" charset="0"/>
              </a:rPr>
              <a:t>«я повинен»</a:t>
            </a:r>
            <a:endParaRPr lang="ru-RU" sz="2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276526" name="AutoShape 46"/>
          <p:cNvSpPr>
            <a:spLocks noChangeArrowheads="1"/>
          </p:cNvSpPr>
          <p:nvPr/>
        </p:nvSpPr>
        <p:spPr bwMode="auto">
          <a:xfrm>
            <a:off x="3505200" y="3657600"/>
            <a:ext cx="2133600" cy="2971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b="1" dirty="0" smtClean="0"/>
              <a:t>Психічне</a:t>
            </a:r>
          </a:p>
          <a:p>
            <a:pPr algn="ctr" eaLnBrk="0" hangingPunct="0"/>
            <a:r>
              <a:rPr lang="uk-UA" b="1" dirty="0" smtClean="0"/>
              <a:t>здоров’я</a:t>
            </a:r>
            <a:endParaRPr lang="en-US" b="1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76527" name="AutoShape 47"/>
          <p:cNvSpPr>
            <a:spLocks noChangeArrowheads="1"/>
          </p:cNvSpPr>
          <p:nvPr/>
        </p:nvSpPr>
        <p:spPr bwMode="auto">
          <a:xfrm>
            <a:off x="6019800" y="3657600"/>
            <a:ext cx="1981200" cy="2971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uk-UA" b="1" dirty="0" smtClean="0"/>
              <a:t>Моральне (етичне)</a:t>
            </a:r>
          </a:p>
          <a:p>
            <a:pPr algn="ctr" eaLnBrk="0" hangingPunct="0"/>
            <a:r>
              <a:rPr lang="uk-UA" b="1" dirty="0" smtClean="0"/>
              <a:t>здоров’я</a:t>
            </a:r>
            <a:endParaRPr lang="en-US" b="1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algn="ctr" eaLnBrk="0" hangingPunct="0"/>
            <a:endParaRPr lang="en-US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9" name="AutoShape 49"/>
          <p:cNvSpPr>
            <a:spLocks noChangeArrowheads="1"/>
          </p:cNvSpPr>
          <p:nvPr/>
        </p:nvSpPr>
        <p:spPr bwMode="gray">
          <a:xfrm rot="10800000" flipH="1">
            <a:off x="1905000" y="3352800"/>
            <a:ext cx="442913" cy="306388"/>
          </a:xfrm>
          <a:prstGeom prst="upArrow">
            <a:avLst>
              <a:gd name="adj1" fmla="val 51676"/>
              <a:gd name="adj2" fmla="val 100000"/>
            </a:avLst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30" name="AutoShape 50"/>
          <p:cNvSpPr>
            <a:spLocks noChangeArrowheads="1"/>
          </p:cNvSpPr>
          <p:nvPr/>
        </p:nvSpPr>
        <p:spPr bwMode="gray">
          <a:xfrm rot="10800000" flipH="1">
            <a:off x="4419600" y="3352800"/>
            <a:ext cx="442913" cy="306388"/>
          </a:xfrm>
          <a:prstGeom prst="upArrow">
            <a:avLst>
              <a:gd name="adj1" fmla="val 51676"/>
              <a:gd name="adj2" fmla="val 100000"/>
            </a:avLst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31" name="AutoShape 51"/>
          <p:cNvSpPr>
            <a:spLocks noChangeArrowheads="1"/>
          </p:cNvSpPr>
          <p:nvPr/>
        </p:nvSpPr>
        <p:spPr bwMode="gray">
          <a:xfrm rot="10800000" flipH="1">
            <a:off x="6934200" y="3352800"/>
            <a:ext cx="442913" cy="306388"/>
          </a:xfrm>
          <a:prstGeom prst="upArrow">
            <a:avLst>
              <a:gd name="adj1" fmla="val 51676"/>
              <a:gd name="adj2" fmla="val 100000"/>
            </a:avLst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295400" y="1524000"/>
            <a:ext cx="6838011" cy="3505200"/>
            <a:chOff x="2384" y="1432"/>
            <a:chExt cx="1347" cy="1087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99341" name="Oval 13"/>
            <p:cNvSpPr>
              <a:spLocks noChangeArrowheads="1"/>
            </p:cNvSpPr>
            <p:nvPr/>
          </p:nvSpPr>
          <p:spPr bwMode="gray">
            <a:xfrm>
              <a:off x="2384" y="1432"/>
              <a:ext cx="1347" cy="1087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2431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gray">
            <a:xfrm>
              <a:off x="2470" y="1587"/>
              <a:ext cx="1201" cy="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defRPr/>
              </a:pPr>
              <a:r>
                <a:rPr lang="uk-UA" b="1" dirty="0" smtClean="0">
                  <a:solidFill>
                    <a:schemeClr val="bg1"/>
                  </a:solidFill>
                </a:rPr>
                <a:t>Ці підходи стали основою нової наукової галузі – </a:t>
              </a:r>
              <a:r>
                <a:rPr lang="uk-UA" b="1" i="1" dirty="0" smtClean="0">
                  <a:solidFill>
                    <a:schemeClr val="bg1"/>
                  </a:solidFill>
                </a:rPr>
                <a:t>валеології, </a:t>
              </a:r>
              <a:r>
                <a:rPr lang="uk-UA" b="1" dirty="0" smtClean="0">
                  <a:solidFill>
                    <a:schemeClr val="bg1"/>
                  </a:solidFill>
                </a:rPr>
                <a:t>яка поставила у центр уваги питання формування здоров’я особистості. </a:t>
              </a:r>
              <a:endParaRPr lang="uk-UA" b="1" dirty="0" smtClean="0">
                <a:solidFill>
                  <a:schemeClr val="bg1"/>
                </a:solidFill>
              </a:endParaRPr>
            </a:p>
            <a:p>
              <a:pPr algn="ctr" eaLnBrk="0" hangingPunct="0">
                <a:defRPr/>
              </a:pPr>
              <a:r>
                <a:rPr lang="uk-UA" b="1" dirty="0" smtClean="0">
                  <a:solidFill>
                    <a:schemeClr val="bg1"/>
                  </a:solidFill>
                </a:rPr>
                <a:t>Сам </a:t>
              </a:r>
              <a:r>
                <a:rPr lang="uk-UA" b="1" dirty="0" smtClean="0">
                  <a:solidFill>
                    <a:schemeClr val="bg1"/>
                  </a:solidFill>
                </a:rPr>
                <a:t>термін «валеологія» у 80-х роках ХХ століття увів у наукову літературу І.</a:t>
              </a:r>
              <a:r>
                <a:rPr lang="uk-UA" b="1" dirty="0" err="1" smtClean="0">
                  <a:solidFill>
                    <a:schemeClr val="bg1"/>
                  </a:solidFill>
                </a:rPr>
                <a:t>Брехман</a:t>
              </a:r>
              <a:r>
                <a:rPr lang="uk-UA" b="1" dirty="0" smtClean="0">
                  <a:solidFill>
                    <a:schemeClr val="bg1"/>
                  </a:solidFill>
                </a:rPr>
                <a:t>, започаткувавши її розвиток як науки.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1490</TotalTime>
  <Words>1882</Words>
  <Application>Microsoft PowerPoint</Application>
  <PresentationFormat>Экран (4:3)</PresentationFormat>
  <Paragraphs>231</Paragraphs>
  <Slides>39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Эркер</vt:lpstr>
      <vt:lpstr>Дисципліна «Інноваційні технології в освіті» </vt:lpstr>
      <vt:lpstr>           ПЛАН ЛЕКЦІЇ </vt:lpstr>
      <vt:lpstr>            1.  Здоров’я суб’єктів педагогічного процесу як одна з актуальних проблем сучасної освіти  </vt:lpstr>
      <vt:lpstr>Слайд 4</vt:lpstr>
      <vt:lpstr>Слайд 5</vt:lpstr>
      <vt:lpstr>Слайд 6</vt:lpstr>
      <vt:lpstr>види здоров’я</vt:lpstr>
      <vt:lpstr>Критеріальна база видів здоров’я </vt:lpstr>
      <vt:lpstr>Слайд 9</vt:lpstr>
      <vt:lpstr>напрями розвитку валеології  </vt:lpstr>
      <vt:lpstr>напрями розвитку педагогічної валеології </vt:lpstr>
      <vt:lpstr>   </vt:lpstr>
      <vt:lpstr>Слайд 13</vt:lpstr>
      <vt:lpstr>Складові синдрому емоційного вигорання</vt:lpstr>
      <vt:lpstr>Шляхи позитивного впливу на здоров’я педагога </vt:lpstr>
      <vt:lpstr>            2. Здоров’язберігаючі технології в освітянській практиці  </vt:lpstr>
      <vt:lpstr>Слайд 17</vt:lpstr>
      <vt:lpstr>Постановка завдання здоров’язбереження в освітньому процесі </vt:lpstr>
      <vt:lpstr>Здоров’язберігаючі технології</vt:lpstr>
      <vt:lpstr>Слайд 20</vt:lpstr>
      <vt:lpstr>. Здоров’язберігаючі технології  ноосферної освіти</vt:lpstr>
      <vt:lpstr>Слайд 22</vt:lpstr>
      <vt:lpstr>Слайд 23</vt:lpstr>
      <vt:lpstr>Біоадекватна REAL-методика</vt:lpstr>
      <vt:lpstr>Слайд 25</vt:lpstr>
      <vt:lpstr>Основні етапи реалізації ноосферної REAL-методики</vt:lpstr>
      <vt:lpstr>Нейролінгвістичне програмування як здоров’язберігаюча технологія   </vt:lpstr>
      <vt:lpstr>Слайд 28</vt:lpstr>
      <vt:lpstr>аналіз складових поняття «нейролінгвістичне програмування»</vt:lpstr>
      <vt:lpstr>Слайд 30</vt:lpstr>
      <vt:lpstr>Принципи  НЛП</vt:lpstr>
      <vt:lpstr>Принципи  НЛП</vt:lpstr>
      <vt:lpstr>Слайд 33</vt:lpstr>
      <vt:lpstr>Базове положення №1. Свідомість та тіло – частини однієї кібернетичної системи. </vt:lpstr>
      <vt:lpstr>Карта спостережень  </vt:lpstr>
      <vt:lpstr>Базове положення №2 </vt:lpstr>
      <vt:lpstr>Базове положення №3</vt:lpstr>
      <vt:lpstr> ЛІТЕРАТУРА </vt:lpstr>
      <vt:lpstr>ЛІТЕРАТУРА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177</cp:revision>
  <cp:lastPrinted>1601-01-01T00:00:00Z</cp:lastPrinted>
  <dcterms:created xsi:type="dcterms:W3CDTF">1601-01-01T00:00:00Z</dcterms:created>
  <dcterms:modified xsi:type="dcterms:W3CDTF">2015-03-27T22:34:22Z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