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69" r:id="rId4"/>
    <p:sldId id="288" r:id="rId5"/>
    <p:sldId id="267" r:id="rId6"/>
    <p:sldId id="272" r:id="rId7"/>
    <p:sldId id="277" r:id="rId8"/>
    <p:sldId id="276" r:id="rId9"/>
    <p:sldId id="275" r:id="rId10"/>
    <p:sldId id="271" r:id="rId11"/>
    <p:sldId id="289" r:id="rId12"/>
    <p:sldId id="274" r:id="rId13"/>
    <p:sldId id="273" r:id="rId14"/>
    <p:sldId id="270" r:id="rId15"/>
    <p:sldId id="278" r:id="rId16"/>
    <p:sldId id="281" r:id="rId17"/>
    <p:sldId id="290" r:id="rId18"/>
    <p:sldId id="282" r:id="rId19"/>
    <p:sldId id="280" r:id="rId20"/>
    <p:sldId id="279" r:id="rId21"/>
    <p:sldId id="283" r:id="rId22"/>
    <p:sldId id="284" r:id="rId23"/>
    <p:sldId id="285" r:id="rId24"/>
    <p:sldId id="286" r:id="rId25"/>
    <p:sldId id="287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4660"/>
  </p:normalViewPr>
  <p:slideViewPr>
    <p:cSldViewPr snapToGrid="0">
      <p:cViewPr>
        <p:scale>
          <a:sx n="66" d="100"/>
          <a:sy n="66" d="100"/>
        </p:scale>
        <p:origin x="-145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580914" y="946734"/>
            <a:ext cx="332792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47053" y="946734"/>
            <a:ext cx="7333861" cy="5071965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324947" y="946734"/>
            <a:ext cx="1922106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7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43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75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5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0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Овал 7"/>
          <p:cNvSpPr/>
          <p:nvPr userDrawn="1"/>
        </p:nvSpPr>
        <p:spPr>
          <a:xfrm>
            <a:off x="653143" y="2276669"/>
            <a:ext cx="2164702" cy="2164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 userDrawn="1"/>
        </p:nvSpPr>
        <p:spPr>
          <a:xfrm>
            <a:off x="313494" y="1937020"/>
            <a:ext cx="2844000" cy="2844000"/>
          </a:xfrm>
          <a:prstGeom prst="ellipse">
            <a:avLst/>
          </a:prstGeom>
          <a:noFill/>
          <a:ln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 userDrawn="1"/>
        </p:nvSpPr>
        <p:spPr>
          <a:xfrm>
            <a:off x="1195494" y="535739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 userDrawn="1"/>
        </p:nvSpPr>
        <p:spPr>
          <a:xfrm>
            <a:off x="2414033" y="1036029"/>
            <a:ext cx="108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 userDrawn="1"/>
        </p:nvSpPr>
        <p:spPr>
          <a:xfrm>
            <a:off x="3191547" y="2116029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 userDrawn="1"/>
        </p:nvSpPr>
        <p:spPr>
          <a:xfrm>
            <a:off x="1195494" y="5039247"/>
            <a:ext cx="1080000" cy="10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 userDrawn="1"/>
        </p:nvSpPr>
        <p:spPr>
          <a:xfrm>
            <a:off x="2501400" y="4579127"/>
            <a:ext cx="1080000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 userDrawn="1"/>
        </p:nvSpPr>
        <p:spPr>
          <a:xfrm>
            <a:off x="3266192" y="3421131"/>
            <a:ext cx="1080000" cy="10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>
            <a:off x="1636519" y="1800495"/>
            <a:ext cx="186612" cy="213760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Равнобедренный треугольник 17"/>
          <p:cNvSpPr/>
          <p:nvPr userDrawn="1"/>
        </p:nvSpPr>
        <p:spPr>
          <a:xfrm rot="2217332">
            <a:off x="2501255" y="2104749"/>
            <a:ext cx="186612" cy="213760"/>
          </a:xfrm>
          <a:prstGeom prst="triangle">
            <a:avLst/>
          </a:prstGeom>
          <a:solidFill>
            <a:schemeClr val="accent3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 rot="3999750">
            <a:off x="3008508" y="2872123"/>
            <a:ext cx="186612" cy="213760"/>
          </a:xfrm>
          <a:prstGeom prst="triangle">
            <a:avLst/>
          </a:prstGeom>
          <a:solidFill>
            <a:schemeClr val="accent4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6458787">
            <a:off x="3008508" y="3726239"/>
            <a:ext cx="186612" cy="213760"/>
          </a:xfrm>
          <a:prstGeom prst="triangle">
            <a:avLst/>
          </a:prstGeom>
          <a:solidFill>
            <a:schemeClr val="accent6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Равнобедренный треугольник 20"/>
          <p:cNvSpPr/>
          <p:nvPr userDrawn="1"/>
        </p:nvSpPr>
        <p:spPr>
          <a:xfrm rot="8591574">
            <a:off x="2585798" y="4362839"/>
            <a:ext cx="186612" cy="21376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Равнобедренный треугольник 21"/>
          <p:cNvSpPr/>
          <p:nvPr userDrawn="1"/>
        </p:nvSpPr>
        <p:spPr>
          <a:xfrm rot="10800000">
            <a:off x="1636519" y="4707746"/>
            <a:ext cx="186612" cy="21376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6096000" y="170254"/>
            <a:ext cx="0" cy="6051550"/>
          </a:xfrm>
          <a:prstGeom prst="line">
            <a:avLst/>
          </a:prstGeom>
          <a:ln w="28575"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 userDrawn="1"/>
        </p:nvSpPr>
        <p:spPr>
          <a:xfrm rot="5400000">
            <a:off x="6026739" y="486800"/>
            <a:ext cx="186612" cy="213760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Равнобедренный треугольник 25"/>
          <p:cNvSpPr/>
          <p:nvPr userDrawn="1"/>
        </p:nvSpPr>
        <p:spPr>
          <a:xfrm rot="5400000">
            <a:off x="6026739" y="1507715"/>
            <a:ext cx="186612" cy="213760"/>
          </a:xfrm>
          <a:prstGeom prst="triangle">
            <a:avLst/>
          </a:prstGeom>
          <a:solidFill>
            <a:schemeClr val="accent3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Равнобедренный треугольник 26"/>
          <p:cNvSpPr/>
          <p:nvPr userDrawn="1"/>
        </p:nvSpPr>
        <p:spPr>
          <a:xfrm rot="5400000">
            <a:off x="6026739" y="2583513"/>
            <a:ext cx="186612" cy="213760"/>
          </a:xfrm>
          <a:prstGeom prst="triangle">
            <a:avLst/>
          </a:prstGeom>
          <a:solidFill>
            <a:schemeClr val="accent4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Равнобедренный треугольник 27"/>
          <p:cNvSpPr/>
          <p:nvPr userDrawn="1"/>
        </p:nvSpPr>
        <p:spPr>
          <a:xfrm rot="5400000">
            <a:off x="6026739" y="3564861"/>
            <a:ext cx="186612" cy="213760"/>
          </a:xfrm>
          <a:prstGeom prst="triangle">
            <a:avLst/>
          </a:prstGeom>
          <a:solidFill>
            <a:schemeClr val="accent6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Равнобедренный треугольник 28"/>
          <p:cNvSpPr/>
          <p:nvPr userDrawn="1"/>
        </p:nvSpPr>
        <p:spPr>
          <a:xfrm rot="5400000">
            <a:off x="6026739" y="4606748"/>
            <a:ext cx="186612" cy="21376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Равнобедренный треугольник 29"/>
          <p:cNvSpPr/>
          <p:nvPr userDrawn="1"/>
        </p:nvSpPr>
        <p:spPr>
          <a:xfrm rot="5400000">
            <a:off x="6026739" y="5643786"/>
            <a:ext cx="186612" cy="21376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3"/>
          </p:nvPr>
        </p:nvSpPr>
        <p:spPr>
          <a:xfrm>
            <a:off x="6534150" y="169863"/>
            <a:ext cx="5105400" cy="86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3" name="Текст 31"/>
          <p:cNvSpPr>
            <a:spLocks noGrp="1"/>
          </p:cNvSpPr>
          <p:nvPr>
            <p:ph type="body" sz="quarter" idx="14"/>
          </p:nvPr>
        </p:nvSpPr>
        <p:spPr>
          <a:xfrm>
            <a:off x="6534150" y="1203350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4" name="Текст 31"/>
          <p:cNvSpPr>
            <a:spLocks noGrp="1"/>
          </p:cNvSpPr>
          <p:nvPr>
            <p:ph type="body" sz="quarter" idx="15"/>
          </p:nvPr>
        </p:nvSpPr>
        <p:spPr>
          <a:xfrm>
            <a:off x="6534150" y="2251554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5" name="Текст 31"/>
          <p:cNvSpPr>
            <a:spLocks noGrp="1"/>
          </p:cNvSpPr>
          <p:nvPr>
            <p:ph type="body" sz="quarter" idx="16"/>
          </p:nvPr>
        </p:nvSpPr>
        <p:spPr>
          <a:xfrm>
            <a:off x="6534150" y="3259648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6" name="Текст 31"/>
          <p:cNvSpPr>
            <a:spLocks noGrp="1"/>
          </p:cNvSpPr>
          <p:nvPr>
            <p:ph type="body" sz="quarter" idx="17"/>
          </p:nvPr>
        </p:nvSpPr>
        <p:spPr>
          <a:xfrm>
            <a:off x="6534150" y="4281480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7" name="Текст 31"/>
          <p:cNvSpPr>
            <a:spLocks noGrp="1"/>
          </p:cNvSpPr>
          <p:nvPr>
            <p:ph type="body" sz="quarter" idx="18"/>
          </p:nvPr>
        </p:nvSpPr>
        <p:spPr>
          <a:xfrm>
            <a:off x="6534150" y="5276244"/>
            <a:ext cx="5105400" cy="86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5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7677150" y="0"/>
            <a:ext cx="45148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572000" y="441325"/>
            <a:ext cx="7143750" cy="577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572000" y="441325"/>
            <a:ext cx="0" cy="57785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5038276" y="365125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5"/>
          </p:nvPr>
        </p:nvSpPr>
        <p:spPr>
          <a:xfrm>
            <a:off x="5038276" y="1592558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/>
          </p:nvPr>
        </p:nvSpPr>
        <p:spPr>
          <a:xfrm>
            <a:off x="5018175" y="2743791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7"/>
          </p:nvPr>
        </p:nvSpPr>
        <p:spPr>
          <a:xfrm>
            <a:off x="5038276" y="3870557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18"/>
          </p:nvPr>
        </p:nvSpPr>
        <p:spPr>
          <a:xfrm>
            <a:off x="5029200" y="4992920"/>
            <a:ext cx="6686550" cy="968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689613" y="620712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689613" y="1848145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689613" y="2999378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689613" y="4057104"/>
            <a:ext cx="2115525" cy="618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2689613" y="5137556"/>
            <a:ext cx="2115525" cy="6853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9"/>
          </p:nvPr>
        </p:nvSpPr>
        <p:spPr>
          <a:xfrm>
            <a:off x="495300" y="0"/>
            <a:ext cx="1314450" cy="6858000"/>
          </a:xfrm>
          <a:custGeom>
            <a:avLst/>
            <a:gdLst>
              <a:gd name="connsiteX0" fmla="*/ 0 w 1314450"/>
              <a:gd name="connsiteY0" fmla="*/ 0 h 6858000"/>
              <a:gd name="connsiteX1" fmla="*/ 1314450 w 1314450"/>
              <a:gd name="connsiteY1" fmla="*/ 0 h 6858000"/>
              <a:gd name="connsiteX2" fmla="*/ 1314450 w 1314450"/>
              <a:gd name="connsiteY2" fmla="*/ 6858000 h 6858000"/>
              <a:gd name="connsiteX3" fmla="*/ 0 w 13144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0" h="6858000">
                <a:moveTo>
                  <a:pt x="0" y="0"/>
                </a:moveTo>
                <a:lnTo>
                  <a:pt x="1314450" y="0"/>
                </a:lnTo>
                <a:lnTo>
                  <a:pt x="13144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9018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2609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5196000" y="4049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>
          <a:xfrm>
            <a:off x="2598738" y="2984500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5"/>
          </p:nvPr>
        </p:nvSpPr>
        <p:spPr>
          <a:xfrm>
            <a:off x="2618469" y="4154152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6"/>
          </p:nvPr>
        </p:nvSpPr>
        <p:spPr>
          <a:xfrm>
            <a:off x="2598738" y="5323804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2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0580914" y="946734"/>
            <a:ext cx="332792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47053" y="946734"/>
            <a:ext cx="7333861" cy="5071965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24947" y="946734"/>
            <a:ext cx="1922106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467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31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856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3"/>
          </p:nvPr>
        </p:nvSpPr>
        <p:spPr>
          <a:xfrm>
            <a:off x="0" y="960664"/>
            <a:ext cx="1924050" cy="4667250"/>
          </a:xfrm>
          <a:custGeom>
            <a:avLst/>
            <a:gdLst>
              <a:gd name="connsiteX0" fmla="*/ 0 w 1924050"/>
              <a:gd name="connsiteY0" fmla="*/ 0 h 4667250"/>
              <a:gd name="connsiteX1" fmla="*/ 1924050 w 1924050"/>
              <a:gd name="connsiteY1" fmla="*/ 2333625 h 4667250"/>
              <a:gd name="connsiteX2" fmla="*/ 0 w 1924050"/>
              <a:gd name="connsiteY2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0" h="4667250">
                <a:moveTo>
                  <a:pt x="0" y="0"/>
                </a:moveTo>
                <a:cubicBezTo>
                  <a:pt x="1062623" y="0"/>
                  <a:pt x="1924050" y="1044800"/>
                  <a:pt x="1924050" y="2333625"/>
                </a:cubicBezTo>
                <a:cubicBezTo>
                  <a:pt x="1924050" y="3622450"/>
                  <a:pt x="1062623" y="4667250"/>
                  <a:pt x="0" y="46672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Равнобедренный треугольник 30"/>
          <p:cNvSpPr/>
          <p:nvPr userDrawn="1"/>
        </p:nvSpPr>
        <p:spPr>
          <a:xfrm rot="16200000">
            <a:off x="11112000" y="2754289"/>
            <a:ext cx="1080000" cy="1080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4"/>
          </p:nvPr>
        </p:nvSpPr>
        <p:spPr>
          <a:xfrm>
            <a:off x="2478088" y="960438"/>
            <a:ext cx="8374062" cy="466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77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4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7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7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3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0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0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B60B-C783-45B1-AF13-6ECB04210CD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6" r:id="rId18"/>
    <p:sldLayoutId id="2147483688" r:id="rId19"/>
    <p:sldLayoutId id="2147483649" r:id="rId20"/>
    <p:sldLayoutId id="2147483662" r:id="rId2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0" y="2223084"/>
            <a:ext cx="7334250" cy="2901366"/>
          </a:xfrm>
        </p:spPr>
        <p:txBody>
          <a:bodyPr>
            <a:normAutofit/>
          </a:bodyPr>
          <a:lstStyle/>
          <a:p>
            <a:r>
              <a:rPr lang="uk-UA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 і аналіз стану протікання процесів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1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061" y="638631"/>
            <a:ext cx="11552349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Будь-</a:t>
            </a:r>
            <a:r>
              <a:rPr lang="ru-RU" sz="4400" dirty="0" err="1" smtClean="0"/>
              <a:t>який</a:t>
            </a:r>
            <a:r>
              <a:rPr lang="ru-RU" sz="4400" dirty="0" smtClean="0"/>
              <a:t> </a:t>
            </a:r>
            <a:r>
              <a:rPr lang="ru-RU" sz="4400" dirty="0" err="1" smtClean="0"/>
              <a:t>бізнес-процес</a:t>
            </a:r>
            <a:r>
              <a:rPr lang="ru-RU" sz="4400" dirty="0" smtClean="0"/>
              <a:t> </a:t>
            </a:r>
            <a:r>
              <a:rPr lang="ru-RU" sz="4400" dirty="0" err="1" smtClean="0"/>
              <a:t>характеризує</a:t>
            </a:r>
            <a:r>
              <a:rPr lang="ru-RU" sz="4400" dirty="0" smtClean="0"/>
              <a:t> </a:t>
            </a:r>
          </a:p>
          <a:p>
            <a:pPr algn="ctr"/>
            <a:r>
              <a:rPr lang="ru-RU" sz="4400" dirty="0" smtClean="0"/>
              <a:t>три </a:t>
            </a:r>
            <a:r>
              <a:rPr lang="ru-RU" sz="4400" dirty="0" err="1" smtClean="0"/>
              <a:t>групи</a:t>
            </a:r>
            <a:r>
              <a:rPr lang="ru-RU" sz="4400" dirty="0" smtClean="0"/>
              <a:t> показників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978794" y="2984500"/>
            <a:ext cx="10375006" cy="817563"/>
          </a:xfrm>
        </p:spPr>
        <p:txBody>
          <a:bodyPr>
            <a:noAutofit/>
          </a:bodyPr>
          <a:lstStyle/>
          <a:p>
            <a:r>
              <a:rPr lang="uk-UA" sz="3300" dirty="0" smtClean="0"/>
              <a:t>Показники стану протікання бізнес-процесів</a:t>
            </a:r>
            <a:endParaRPr lang="ru-RU" sz="33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978794" y="4012484"/>
            <a:ext cx="8755062" cy="817563"/>
          </a:xfrm>
        </p:spPr>
        <p:txBody>
          <a:bodyPr>
            <a:normAutofit/>
          </a:bodyPr>
          <a:lstStyle/>
          <a:p>
            <a:r>
              <a:rPr lang="uk-UA" sz="3300" dirty="0" smtClean="0"/>
              <a:t>Показники продукту процесу</a:t>
            </a:r>
            <a:endParaRPr lang="ru-RU" sz="33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978793" y="5259410"/>
            <a:ext cx="10097037" cy="817563"/>
          </a:xfrm>
        </p:spPr>
        <p:txBody>
          <a:bodyPr>
            <a:noAutofit/>
          </a:bodyPr>
          <a:lstStyle/>
          <a:p>
            <a:r>
              <a:rPr lang="uk-UA" sz="3300" dirty="0" smtClean="0"/>
              <a:t>Показники задоволеності клієнтів процесу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84444303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24889" r="7523" b="22794"/>
          <a:stretch/>
        </p:blipFill>
        <p:spPr bwMode="auto">
          <a:xfrm>
            <a:off x="595086" y="1074058"/>
            <a:ext cx="10493829" cy="359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94338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291936" y="740401"/>
            <a:ext cx="8672945" cy="547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500" b="1" dirty="0"/>
              <a:t>Показники продукту (послуги)</a:t>
            </a:r>
            <a:r>
              <a:rPr lang="uk-UA" sz="3500" dirty="0"/>
              <a:t> – числові величини, що характеризують результат виконання процесу (абсолютний обсяг послуг, обсяг послуг у порівнянні із замовленими або необхідними, кількість помилок і збоїв при наданні послуги, номенклатура наданих послуг, номенклатура проданих послуг у співвідношенні до планової і т.д.).</a:t>
            </a:r>
          </a:p>
        </p:txBody>
      </p:sp>
    </p:spTree>
    <p:extLst>
      <p:ext uri="{BB962C8B-B14F-4D97-AF65-F5344CB8AC3E}">
        <p14:creationId xmlns:p14="http://schemas.microsoft.com/office/powerpoint/2010/main" val="2178464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104900" y="971648"/>
            <a:ext cx="8517081" cy="4939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500" b="1" dirty="0"/>
              <a:t>Показники задоволеності клієнтів процесу</a:t>
            </a:r>
            <a:r>
              <a:rPr lang="uk-UA" sz="3500" dirty="0"/>
              <a:t> - дані, що характеризують ступінь задоволеності споживача результатами процесу (вихідним продуктом, послугою і т.д.). Необхідно розрізняти задоволеність внутрішнього і зовнішнього (кінцевого) споживача виходом процесу, - отриманою продукцією чи послугою.</a:t>
            </a:r>
          </a:p>
        </p:txBody>
      </p:sp>
    </p:spTree>
    <p:extLst>
      <p:ext uri="{BB962C8B-B14F-4D97-AF65-F5344CB8AC3E}">
        <p14:creationId xmlns:p14="http://schemas.microsoft.com/office/powerpoint/2010/main" val="1216499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136" y="404199"/>
            <a:ext cx="94730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500" b="1" dirty="0"/>
              <a:t>Кількісні показники процесу</a:t>
            </a:r>
            <a:r>
              <a:rPr lang="uk-UA" sz="4500" dirty="0"/>
              <a:t> розділяють на дві групи: </a:t>
            </a:r>
            <a:r>
              <a:rPr lang="uk-UA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абсолютні і відносні.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654" y="3409473"/>
            <a:ext cx="96185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i="1" dirty="0"/>
              <a:t>До абсолютних показників</a:t>
            </a:r>
            <a:r>
              <a:rPr lang="uk-UA" sz="2500" i="1" dirty="0"/>
              <a:t> відносять показники тривалості виконання процесу, технічні показники, </a:t>
            </a:r>
            <a:r>
              <a:rPr lang="uk-UA" sz="2500" i="1" dirty="0" err="1"/>
              <a:t>показники</a:t>
            </a:r>
            <a:r>
              <a:rPr lang="uk-UA" sz="2500" i="1" dirty="0"/>
              <a:t> </a:t>
            </a:r>
            <a:r>
              <a:rPr lang="uk-UA" sz="2500" i="1" dirty="0" err="1"/>
              <a:t>затратності</a:t>
            </a:r>
            <a:r>
              <a:rPr lang="uk-UA" sz="2500" i="1" dirty="0"/>
              <a:t> і якості. 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32142018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700" y="1765545"/>
            <a:ext cx="89742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300" i="1" dirty="0"/>
              <a:t>Показники тривалості виконання процесу:</a:t>
            </a:r>
            <a:endParaRPr lang="uk-UA" sz="3300" dirty="0"/>
          </a:p>
          <a:p>
            <a:r>
              <a:rPr lang="uk-UA" sz="3300" dirty="0"/>
              <a:t>- середній час виконання процесу в цілому;</a:t>
            </a:r>
          </a:p>
          <a:p>
            <a:r>
              <a:rPr lang="uk-UA" sz="3300" dirty="0"/>
              <a:t>- середній час простоїв;</a:t>
            </a:r>
          </a:p>
          <a:p>
            <a:r>
              <a:rPr lang="uk-UA" sz="3300" dirty="0"/>
              <a:t>- середній час виконання окремих функцій процесу;</a:t>
            </a:r>
          </a:p>
          <a:p>
            <a:r>
              <a:rPr lang="uk-UA" sz="3300" dirty="0"/>
              <a:t>- інші.</a:t>
            </a:r>
          </a:p>
        </p:txBody>
      </p:sp>
    </p:spTree>
    <p:extLst>
      <p:ext uri="{BB962C8B-B14F-4D97-AF65-F5344CB8AC3E}">
        <p14:creationId xmlns:p14="http://schemas.microsoft.com/office/powerpoint/2010/main" val="12356198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4" y="1696227"/>
            <a:ext cx="100757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300" i="1" dirty="0"/>
              <a:t>До технічних показників процесу</a:t>
            </a:r>
            <a:r>
              <a:rPr lang="uk-UA" sz="3300" dirty="0"/>
              <a:t> належать показники, що характеризують технологію виконання процесу: </a:t>
            </a:r>
            <a:endParaRPr lang="uk-UA" sz="3300" dirty="0" smtClean="0"/>
          </a:p>
          <a:p>
            <a:r>
              <a:rPr lang="uk-UA" sz="3300" dirty="0" smtClean="0"/>
              <a:t>використання </a:t>
            </a:r>
            <a:r>
              <a:rPr lang="uk-UA" sz="3300" dirty="0"/>
              <a:t>обладнання, </a:t>
            </a:r>
            <a:endParaRPr lang="uk-UA" sz="3300" dirty="0" smtClean="0"/>
          </a:p>
          <a:p>
            <a:r>
              <a:rPr lang="uk-UA" sz="3300" dirty="0" smtClean="0"/>
              <a:t>програмного </a:t>
            </a:r>
            <a:r>
              <a:rPr lang="uk-UA" sz="3300" dirty="0"/>
              <a:t>забезпечення, </a:t>
            </a:r>
            <a:endParaRPr lang="uk-UA" sz="3300" dirty="0" smtClean="0"/>
          </a:p>
          <a:p>
            <a:r>
              <a:rPr lang="uk-UA" sz="3300" dirty="0" smtClean="0"/>
              <a:t>виробничого </a:t>
            </a:r>
            <a:r>
              <a:rPr lang="uk-UA" sz="3300" dirty="0"/>
              <a:t>середовища і т.д.</a:t>
            </a:r>
          </a:p>
        </p:txBody>
      </p:sp>
    </p:spTree>
    <p:extLst>
      <p:ext uri="{BB962C8B-B14F-4D97-AF65-F5344CB8AC3E}">
        <p14:creationId xmlns:p14="http://schemas.microsoft.com/office/powerpoint/2010/main" val="340816866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23196" r="22381" b="13989"/>
          <a:stretch/>
        </p:blipFill>
        <p:spPr bwMode="auto">
          <a:xfrm>
            <a:off x="319314" y="478970"/>
            <a:ext cx="9419772" cy="538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61819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791" y="647297"/>
            <a:ext cx="87249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i="1" dirty="0"/>
              <a:t>Серед показників </a:t>
            </a:r>
            <a:r>
              <a:rPr lang="uk-UA" sz="2200" i="1" dirty="0" err="1"/>
              <a:t>затратності</a:t>
            </a:r>
            <a:r>
              <a:rPr lang="uk-UA" sz="2200" i="1" dirty="0"/>
              <a:t> процесу</a:t>
            </a:r>
            <a:r>
              <a:rPr lang="uk-UA" sz="2200" b="1" dirty="0"/>
              <a:t> </a:t>
            </a:r>
            <a:r>
              <a:rPr lang="uk-UA" sz="2200" dirty="0"/>
              <a:t>виокремлюють декілька груп:</a:t>
            </a:r>
          </a:p>
          <a:p>
            <a:r>
              <a:rPr lang="uk-UA" sz="2200" dirty="0"/>
              <a:t>1. Загальна собівартість процесу.</a:t>
            </a:r>
          </a:p>
          <a:p>
            <a:r>
              <a:rPr lang="uk-UA" sz="2200" dirty="0"/>
              <a:t>2. Показники собівартості складових процесу:</a:t>
            </a:r>
          </a:p>
          <a:p>
            <a:r>
              <a:rPr lang="uk-UA" sz="2200" dirty="0"/>
              <a:t>2.1. Витрати на оплату праці виконавців.</a:t>
            </a:r>
          </a:p>
          <a:p>
            <a:r>
              <a:rPr lang="uk-UA" sz="2200" dirty="0"/>
              <a:t>2.2. Амортизація обладнання та нематеріальних активів.</a:t>
            </a:r>
          </a:p>
          <a:p>
            <a:r>
              <a:rPr lang="uk-UA" sz="2200" dirty="0"/>
              <a:t>2.3. Витрати на тепло і енергоносії.</a:t>
            </a:r>
          </a:p>
          <a:p>
            <a:r>
              <a:rPr lang="uk-UA" sz="2200" dirty="0"/>
              <a:t>2.4. Витрати на забезпечення зв'язку.</a:t>
            </a:r>
          </a:p>
          <a:p>
            <a:r>
              <a:rPr lang="uk-UA" sz="2200" dirty="0"/>
              <a:t>2.5. Витрати на отримання інформації.</a:t>
            </a:r>
          </a:p>
          <a:p>
            <a:r>
              <a:rPr lang="uk-UA" sz="2200" dirty="0"/>
              <a:t>2.6. Витрати на підвищення кваліфікації виконавців.</a:t>
            </a:r>
          </a:p>
          <a:p>
            <a:r>
              <a:rPr lang="uk-UA" sz="2200" dirty="0"/>
              <a:t>2.7. Інші.</a:t>
            </a:r>
          </a:p>
          <a:p>
            <a:r>
              <a:rPr lang="uk-UA" sz="2200" dirty="0"/>
              <a:t>3. Показники вартості продуктів процесу:</a:t>
            </a:r>
          </a:p>
          <a:p>
            <a:r>
              <a:rPr lang="uk-UA" sz="2200" dirty="0"/>
              <a:t>3.1. Вартість сировинних </a:t>
            </a:r>
            <a:r>
              <a:rPr lang="uk-UA" sz="2200" dirty="0" err="1"/>
              <a:t>матеріаліві</a:t>
            </a:r>
            <a:r>
              <a:rPr lang="uk-UA" sz="2200" dirty="0"/>
              <a:t> комплектуючих .</a:t>
            </a:r>
          </a:p>
          <a:p>
            <a:r>
              <a:rPr lang="uk-UA" sz="2200" dirty="0"/>
              <a:t>3.2. Витрати на оплату праці.</a:t>
            </a:r>
          </a:p>
          <a:p>
            <a:r>
              <a:rPr lang="uk-UA" sz="2200" dirty="0"/>
              <a:t>3.3. Амортизація обладнання інші</a:t>
            </a:r>
          </a:p>
        </p:txBody>
      </p:sp>
    </p:spTree>
    <p:extLst>
      <p:ext uri="{BB962C8B-B14F-4D97-AF65-F5344CB8AC3E}">
        <p14:creationId xmlns:p14="http://schemas.microsoft.com/office/powerpoint/2010/main" val="340816866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190" y="536333"/>
            <a:ext cx="100341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i="1" dirty="0"/>
              <a:t>Серед показників якості процесу</a:t>
            </a:r>
            <a:r>
              <a:rPr lang="uk-UA" sz="2200" dirty="0"/>
              <a:t> виділяють:</a:t>
            </a:r>
          </a:p>
          <a:p>
            <a:r>
              <a:rPr lang="uk-UA" sz="2200" dirty="0"/>
              <a:t>1) ступінь дефектності продукції процесу;</a:t>
            </a:r>
          </a:p>
          <a:p>
            <a:r>
              <a:rPr lang="uk-UA" sz="2200" dirty="0"/>
              <a:t>2) кількість повернень і рекламацій на продукцію процесу;</a:t>
            </a:r>
          </a:p>
          <a:p>
            <a:r>
              <a:rPr lang="uk-UA" sz="2200" dirty="0"/>
              <a:t>3) кількість скарг і рекламацій на якість обслуговування, що поступили від клієнтів;</a:t>
            </a:r>
          </a:p>
          <a:p>
            <a:r>
              <a:rPr lang="uk-UA" sz="2200" dirty="0"/>
              <a:t>4) кількість некомплектних відвантажень (не відповідають специфікації);</a:t>
            </a:r>
          </a:p>
          <a:p>
            <a:r>
              <a:rPr lang="uk-UA" sz="2200" dirty="0"/>
              <a:t>5) збереженість готової продукції;</a:t>
            </a:r>
          </a:p>
          <a:p>
            <a:r>
              <a:rPr lang="uk-UA" sz="2200" dirty="0"/>
              <a:t>6) кількість надзвичайних ситуацій, що вимагали оперативного втручання вищого керівництва;</a:t>
            </a:r>
          </a:p>
          <a:p>
            <a:r>
              <a:rPr lang="uk-UA" sz="2200" dirty="0"/>
              <a:t>7) здатність процесу адаптуватися до зміни вимог замовника;</a:t>
            </a:r>
          </a:p>
          <a:p>
            <a:r>
              <a:rPr lang="uk-UA" sz="2200" dirty="0"/>
              <a:t>8) здатність процесу зберігати свої параметри при зміні зовнішніх умов (стабільність процесу, мінімальні варіації);</a:t>
            </a:r>
          </a:p>
          <a:p>
            <a:r>
              <a:rPr lang="uk-UA" sz="2200" dirty="0"/>
              <a:t>9) незалежність процесу від зміни складу персоналу;</a:t>
            </a:r>
          </a:p>
          <a:p>
            <a:r>
              <a:rPr lang="uk-UA" sz="2200" dirty="0"/>
              <a:t>10) керованість процесу;</a:t>
            </a:r>
          </a:p>
          <a:p>
            <a:r>
              <a:rPr lang="uk-UA" sz="2200" dirty="0"/>
              <a:t>11) здатність процесу до </a:t>
            </a:r>
            <a:r>
              <a:rPr lang="uk-UA" sz="2200" dirty="0" err="1"/>
              <a:t>поліпшень</a:t>
            </a:r>
            <a:r>
              <a:rPr lang="uk-UA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1686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34150" y="336575"/>
            <a:ext cx="5105400" cy="1287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Роль вищого керівництва в управлінні бізнес-процесами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481397" y="1811450"/>
            <a:ext cx="5105400" cy="1195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Методи аналізу стану протікання бізнес-процесів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516566" y="3304199"/>
            <a:ext cx="5105400" cy="1180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Вимірювання стану протікання бізнес-процесів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411058" y="4883427"/>
            <a:ext cx="5105400" cy="104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Ранжування процесів та ідентифікація критичного процесу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660454"/>
            <a:ext cx="2228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dirty="0" smtClean="0">
                <a:latin typeface="+mj-lt"/>
              </a:rPr>
              <a:t>План лекції</a:t>
            </a:r>
            <a:endParaRPr lang="en-US" sz="33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5" y="696102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2" y="1264402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14" y="2251348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14" y="3617679"/>
            <a:ext cx="720000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14" y="4755396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5" y="520529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27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4" y="346098"/>
            <a:ext cx="899506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i="1" dirty="0"/>
              <a:t>Відносні показники стану процесу</a:t>
            </a:r>
            <a:endParaRPr lang="uk-UA" sz="2200" dirty="0"/>
          </a:p>
          <a:p>
            <a:r>
              <a:rPr lang="uk-UA" sz="2200" dirty="0"/>
              <a:t>Ця група показників розраховується на основі абсолютних показників процесу.</a:t>
            </a:r>
          </a:p>
          <a:p>
            <a:r>
              <a:rPr lang="uk-UA" sz="2200" dirty="0"/>
              <a:t>Часові. До відносних часових показників стану процесу належать:</a:t>
            </a:r>
          </a:p>
          <a:p>
            <a:r>
              <a:rPr lang="uk-UA" sz="2200" dirty="0"/>
              <a:t>1) показники результативності (факт/план):</a:t>
            </a:r>
          </a:p>
          <a:p>
            <a:r>
              <a:rPr lang="uk-UA" sz="2200" dirty="0"/>
              <a:t>а) фактичний час виконання процесу / плановий час виконання процесу;</a:t>
            </a:r>
          </a:p>
          <a:p>
            <a:r>
              <a:rPr lang="uk-UA" sz="2200" dirty="0"/>
              <a:t>б) фактичний час виконання функції / плановий час виконання функції;</a:t>
            </a:r>
          </a:p>
          <a:p>
            <a:r>
              <a:rPr lang="uk-UA" sz="2200" dirty="0"/>
              <a:t>2) порівняння з іншим процесом:</a:t>
            </a:r>
          </a:p>
          <a:p>
            <a:r>
              <a:rPr lang="uk-UA" sz="2200" dirty="0"/>
              <a:t>а) середній час виконання процесу / середній час виконання процесу конкурентами;</a:t>
            </a:r>
          </a:p>
          <a:p>
            <a:r>
              <a:rPr lang="uk-UA" sz="2200" dirty="0"/>
              <a:t>б) час обслуговування, що вимагає клієнт / фактичний час обслуговування клієнта;</a:t>
            </a:r>
          </a:p>
          <a:p>
            <a:r>
              <a:rPr lang="uk-UA" sz="2200" dirty="0"/>
              <a:t>3) питомі</a:t>
            </a:r>
          </a:p>
          <a:p>
            <a:r>
              <a:rPr lang="uk-UA" sz="2200" dirty="0"/>
              <a:t>а) час виконання процесу / чисельність персоналу процесу;</a:t>
            </a:r>
          </a:p>
          <a:p>
            <a:r>
              <a:rPr lang="uk-UA" sz="2200" dirty="0"/>
              <a:t>б) час виконання процесу / кількість функцій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340816866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836" y="289679"/>
            <a:ext cx="855864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/>
              <a:t>Затратні. </a:t>
            </a:r>
            <a:endParaRPr lang="uk-UA" sz="2500" b="1" dirty="0" smtClean="0"/>
          </a:p>
          <a:p>
            <a:r>
              <a:rPr lang="uk-UA" sz="2500" b="1" dirty="0" smtClean="0"/>
              <a:t>До </a:t>
            </a:r>
            <a:r>
              <a:rPr lang="uk-UA" sz="2500" b="1" dirty="0"/>
              <a:t>переліку відносних затратних показників належать:</a:t>
            </a:r>
          </a:p>
          <a:p>
            <a:endParaRPr lang="uk-UA" sz="2500" dirty="0" smtClean="0"/>
          </a:p>
          <a:p>
            <a:r>
              <a:rPr lang="uk-UA" sz="2500" dirty="0" smtClean="0"/>
              <a:t>1</a:t>
            </a:r>
            <a:r>
              <a:rPr lang="uk-UA" sz="2500" dirty="0"/>
              <a:t>) показники результативності (факт/план):</a:t>
            </a:r>
          </a:p>
          <a:p>
            <a:r>
              <a:rPr lang="uk-UA" sz="2500" dirty="0"/>
              <a:t>а) фактична вартість процесу /планова вартість процесу;</a:t>
            </a:r>
          </a:p>
          <a:p>
            <a:r>
              <a:rPr lang="uk-UA" sz="2500" dirty="0"/>
              <a:t>б) фактичні затрати на ресурс / планові затрати на ресурс;</a:t>
            </a:r>
          </a:p>
          <a:p>
            <a:r>
              <a:rPr lang="uk-UA" sz="2500" dirty="0"/>
              <a:t>в) фактичне скорочення затрат на процес / плановане скорочення затрат на процес/;</a:t>
            </a:r>
          </a:p>
          <a:p>
            <a:r>
              <a:rPr lang="uk-UA" sz="2500" dirty="0"/>
              <a:t>г) фактичні затрати на ремонт / планові затрати на ремонт.</a:t>
            </a:r>
          </a:p>
        </p:txBody>
      </p:sp>
    </p:spTree>
    <p:extLst>
      <p:ext uri="{BB962C8B-B14F-4D97-AF65-F5344CB8AC3E}">
        <p14:creationId xmlns:p14="http://schemas.microsoft.com/office/powerpoint/2010/main" val="48140794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750930"/>
            <a:ext cx="79975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dirty="0"/>
              <a:t>2) порівняння з іншим процесом:</a:t>
            </a:r>
          </a:p>
          <a:p>
            <a:r>
              <a:rPr lang="uk-UA" sz="2500" dirty="0"/>
              <a:t>а) вартість процесу /вартість процесу конкурента;</a:t>
            </a:r>
          </a:p>
          <a:p>
            <a:r>
              <a:rPr lang="uk-UA" sz="2500" dirty="0"/>
              <a:t>б) розмір оплати праці персоналу процесу / розмір оплати праці персоналу процесу конкурентом;</a:t>
            </a:r>
          </a:p>
          <a:p>
            <a:r>
              <a:rPr lang="uk-UA" sz="2500" dirty="0"/>
              <a:t>3) питомі:</a:t>
            </a:r>
          </a:p>
          <a:p>
            <a:r>
              <a:rPr lang="uk-UA" sz="2500" dirty="0"/>
              <a:t>а) рентабельність процесу</a:t>
            </a:r>
          </a:p>
          <a:p>
            <a:r>
              <a:rPr lang="uk-UA" sz="2500" dirty="0"/>
              <a:t>б ) рентабельність оборотних активів процесу</a:t>
            </a:r>
          </a:p>
          <a:p>
            <a:r>
              <a:rPr lang="uk-UA" sz="2500" dirty="0"/>
              <a:t>в ) виробіток на 1 працівника</a:t>
            </a:r>
          </a:p>
          <a:p>
            <a:r>
              <a:rPr lang="uk-UA" sz="2500" dirty="0"/>
              <a:t>г ) фондовіддача процесу</a:t>
            </a:r>
          </a:p>
          <a:p>
            <a:r>
              <a:rPr lang="uk-UA" sz="2500" dirty="0"/>
              <a:t>д) оборотність оборотних активів процесу</a:t>
            </a:r>
          </a:p>
        </p:txBody>
      </p:sp>
    </p:spTree>
    <p:extLst>
      <p:ext uri="{BB962C8B-B14F-4D97-AF65-F5344CB8AC3E}">
        <p14:creationId xmlns:p14="http://schemas.microsoft.com/office/powerpoint/2010/main" val="210146963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6" y="384383"/>
            <a:ext cx="99856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Технічні. До переліку відносних технічних показників належать:</a:t>
            </a:r>
          </a:p>
          <a:p>
            <a:r>
              <a:rPr lang="uk-UA" sz="2200" dirty="0"/>
              <a:t>1) показники результативності (факт/ план):</a:t>
            </a:r>
          </a:p>
          <a:p>
            <a:r>
              <a:rPr lang="uk-UA" sz="2200" dirty="0"/>
              <a:t>а) фактична кількість простоїв /планова кількість простоїв;</a:t>
            </a:r>
          </a:p>
          <a:p>
            <a:r>
              <a:rPr lang="uk-UA" sz="2200" dirty="0"/>
              <a:t>б) фактична кількість транзакцій / планова кількість транзакцій.</a:t>
            </a:r>
          </a:p>
          <a:p>
            <a:r>
              <a:rPr lang="uk-UA" sz="2200" dirty="0"/>
              <a:t>2) порівняння з іншим процесом:</a:t>
            </a:r>
          </a:p>
          <a:p>
            <a:r>
              <a:rPr lang="uk-UA" sz="2200" dirty="0"/>
              <a:t>а) чисельність персоналу процесу / чисельність персоналу процесу конкурента;</a:t>
            </a:r>
          </a:p>
          <a:p>
            <a:r>
              <a:rPr lang="uk-UA" sz="2200" dirty="0"/>
              <a:t>б) кількість автоматизованих робочих місць процесу / кількість</a:t>
            </a:r>
          </a:p>
          <a:p>
            <a:r>
              <a:rPr lang="uk-UA" sz="2200" dirty="0"/>
              <a:t>автоматизованих робочих місць процесу конкурента;</a:t>
            </a:r>
          </a:p>
          <a:p>
            <a:r>
              <a:rPr lang="uk-UA" sz="2200" dirty="0"/>
              <a:t>3) питомі:</a:t>
            </a:r>
          </a:p>
          <a:p>
            <a:r>
              <a:rPr lang="uk-UA" sz="2200" dirty="0"/>
              <a:t>а) ступінь завантаженості персоналу = загальний час роботи для виконання функцій процесу / загальний робочий час всіх працюючих;</a:t>
            </a:r>
          </a:p>
          <a:p>
            <a:r>
              <a:rPr lang="uk-UA" sz="2200" dirty="0"/>
              <a:t>б) ступінь автоматизації = кількість автоматизованих функцій </a:t>
            </a:r>
            <a:r>
              <a:rPr lang="uk-UA" sz="2200" dirty="0" err="1"/>
              <a:t>процессу</a:t>
            </a:r>
            <a:r>
              <a:rPr lang="uk-UA" sz="2200" dirty="0"/>
              <a:t> /загальна кількість функцій процесу;</a:t>
            </a:r>
          </a:p>
          <a:p>
            <a:r>
              <a:rPr lang="uk-UA" sz="2200" dirty="0"/>
              <a:t>в) величина офісної площі на одного співробітника;</a:t>
            </a:r>
          </a:p>
          <a:p>
            <a:r>
              <a:rPr lang="uk-UA" sz="2200" dirty="0"/>
              <a:t>г) кількість персональних комп'ютерів на одного працюючого.</a:t>
            </a:r>
          </a:p>
        </p:txBody>
      </p:sp>
    </p:spTree>
    <p:extLst>
      <p:ext uri="{BB962C8B-B14F-4D97-AF65-F5344CB8AC3E}">
        <p14:creationId xmlns:p14="http://schemas.microsoft.com/office/powerpoint/2010/main" val="210146963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519188"/>
            <a:ext cx="100237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Показники якості. До переліку відносних показників якості процесу належать:</a:t>
            </a:r>
          </a:p>
          <a:p>
            <a:r>
              <a:rPr lang="uk-UA" sz="2200" dirty="0"/>
              <a:t>1) показники результативності (факт/ план):</a:t>
            </a:r>
          </a:p>
          <a:p>
            <a:r>
              <a:rPr lang="uk-UA" sz="2200" dirty="0"/>
              <a:t>а) фактичний ступінь дефектів/плановий ступінь дефектів;</a:t>
            </a:r>
          </a:p>
          <a:p>
            <a:r>
              <a:rPr lang="uk-UA" sz="2200" dirty="0"/>
              <a:t>б) фактична кількість скарг клієнтів процесу / планова кількість скарг;</a:t>
            </a:r>
          </a:p>
          <a:p>
            <a:r>
              <a:rPr lang="uk-UA" sz="2200" dirty="0"/>
              <a:t>в) фактична кількість повернень продукції / планова кількість повернень продукції;</a:t>
            </a:r>
          </a:p>
          <a:p>
            <a:r>
              <a:rPr lang="uk-UA" sz="2200" dirty="0"/>
              <a:t>г) кількість надзвичайних ситуацій за звітний період / кількість надзвичайних ситуацій</a:t>
            </a:r>
          </a:p>
          <a:p>
            <a:r>
              <a:rPr lang="uk-UA" sz="2200" dirty="0"/>
              <a:t>2) порівняння з іншим процесом:</a:t>
            </a:r>
          </a:p>
          <a:p>
            <a:r>
              <a:rPr lang="uk-UA" sz="2200" dirty="0"/>
              <a:t>а) ступінь дефектності продукції процесу / ступінь дефектності продукції процесу конкурента;</a:t>
            </a:r>
          </a:p>
          <a:p>
            <a:r>
              <a:rPr lang="uk-UA" sz="2200" dirty="0"/>
              <a:t>б) наявність рекламацій процесу / наявність рекламацій процесу конкурента</a:t>
            </a:r>
          </a:p>
          <a:p>
            <a:r>
              <a:rPr lang="uk-UA" sz="2200" dirty="0"/>
              <a:t>в) кількість скарг / загальна кількість клієнтів.</a:t>
            </a:r>
          </a:p>
        </p:txBody>
      </p:sp>
    </p:spTree>
    <p:extLst>
      <p:ext uri="{BB962C8B-B14F-4D97-AF65-F5344CB8AC3E}">
        <p14:creationId xmlns:p14="http://schemas.microsoft.com/office/powerpoint/2010/main" val="210146963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20317" r="18476" b="7724"/>
          <a:stretch/>
        </p:blipFill>
        <p:spPr bwMode="auto">
          <a:xfrm>
            <a:off x="1509486" y="362857"/>
            <a:ext cx="9129486" cy="61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6963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28445" r="26286" b="6371"/>
          <a:stretch/>
        </p:blipFill>
        <p:spPr bwMode="auto">
          <a:xfrm>
            <a:off x="1407886" y="348343"/>
            <a:ext cx="7576457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5423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" y="173203"/>
            <a:ext cx="110143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u="sng" dirty="0"/>
              <a:t>Для впровадження </a:t>
            </a:r>
            <a:r>
              <a:rPr lang="uk-UA" sz="2200" b="1" u="sng" dirty="0" err="1"/>
              <a:t>процесної</a:t>
            </a:r>
            <a:r>
              <a:rPr lang="uk-UA" sz="2200" b="1" u="sng" dirty="0"/>
              <a:t> моделі управління організацією вищому керівництву необхідно</a:t>
            </a:r>
            <a:r>
              <a:rPr lang="uk-UA" sz="2200" b="1" u="sng" dirty="0" smtClean="0"/>
              <a:t>:</a:t>
            </a:r>
          </a:p>
          <a:p>
            <a:endParaRPr lang="uk-UA" sz="2200" dirty="0"/>
          </a:p>
          <a:p>
            <a:r>
              <a:rPr lang="uk-UA" sz="2200" dirty="0"/>
              <a:t>a) </a:t>
            </a:r>
            <a:r>
              <a:rPr lang="uk-UA" sz="2200" dirty="0" err="1"/>
              <a:t>cформулювати</a:t>
            </a:r>
            <a:r>
              <a:rPr lang="uk-UA" sz="2200" dirty="0"/>
              <a:t> політику і цілі управління;</a:t>
            </a:r>
          </a:p>
          <a:p>
            <a:r>
              <a:rPr lang="uk-UA" sz="2200" dirty="0"/>
              <a:t>б) визначити процеси необхідні для системи менеджменту якості (процес має бути ідентифікований і виділений, як набір дискретних робіт);</a:t>
            </a:r>
          </a:p>
          <a:p>
            <a:r>
              <a:rPr lang="uk-UA" sz="2200" dirty="0"/>
              <a:t>b)визначити внутрішніх і(або) зовнішніх споживачів і вимоги до кожного із процесів</a:t>
            </a:r>
          </a:p>
          <a:p>
            <a:r>
              <a:rPr lang="uk-UA" sz="2200" dirty="0"/>
              <a:t>c) встановити послідовність і взаємодію цих процесів;</a:t>
            </a:r>
          </a:p>
          <a:p>
            <a:r>
              <a:rPr lang="uk-UA" sz="2200" dirty="0"/>
              <a:t>d) визначити відповідальних за кожен із процесів (власників) та критерії і методи оцінки, які необхідні як для забезпечення робіт, так і управління цими процесами</a:t>
            </a:r>
          </a:p>
          <a:p>
            <a:r>
              <a:rPr lang="uk-UA" sz="2200" dirty="0"/>
              <a:t>e) визначити </a:t>
            </a:r>
            <a:r>
              <a:rPr lang="uk-UA" sz="2200" dirty="0" err="1"/>
              <a:t>„вхідні</a:t>
            </a:r>
            <a:r>
              <a:rPr lang="uk-UA" sz="2200" dirty="0"/>
              <a:t>” потоки і постачальників процесів, забезпечити отримання ресурсів та інформації, що необхідні для моніторингу і підтримки процесу;</a:t>
            </a:r>
          </a:p>
          <a:p>
            <a:r>
              <a:rPr lang="uk-UA" sz="2200" dirty="0"/>
              <a:t>f) спостерігати, вимірювати і аналізувати процеси (організація самостійно обирає форму представлення даних вимірювання);</a:t>
            </a:r>
          </a:p>
          <a:p>
            <a:r>
              <a:rPr lang="uk-UA" sz="2200" dirty="0"/>
              <a:t>j) визначати управлінський вплив і ресурси, необхідні для процесів і вживати необхідні міри для досягнення запланованих результатів, постійного покращення результату процесів.</a:t>
            </a:r>
          </a:p>
        </p:txBody>
      </p:sp>
    </p:spTree>
    <p:extLst>
      <p:ext uri="{BB962C8B-B14F-4D97-AF65-F5344CB8AC3E}">
        <p14:creationId xmlns:p14="http://schemas.microsoft.com/office/powerpoint/2010/main" val="12603435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19559" r="18220" b="8126"/>
          <a:stretch/>
        </p:blipFill>
        <p:spPr bwMode="auto">
          <a:xfrm>
            <a:off x="1117600" y="217712"/>
            <a:ext cx="10290628" cy="61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302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14" name="Прямоугольник 13"/>
          <p:cNvSpPr/>
          <p:nvPr/>
        </p:nvSpPr>
        <p:spPr>
          <a:xfrm>
            <a:off x="1489656" y="531989"/>
            <a:ext cx="8542986" cy="579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SWOT-аналіз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Переваги. Дозволяє систематизувати інформацію про фактури внутрішнього та зовнішнього впливу на бізнес-процеси. SWOT-аналіз підходить для попередньої якісної оцінки бізнес-процесу, його результати можуть бути корисними для визначення характеристик процесу та причин його низької ефективності. 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Недоліки. SWOT-аналізу притаманний високий рівень суб’єктивності, його результати є слабким підґрунтям для прийняття управлінських рішень.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41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502533" y="585812"/>
            <a:ext cx="8053589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проблем процесу. Ранжування процесів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Переваги. У реалізації методів в опитуванні беруть участь керівники та безпосередні виконавці процесу, що дозволяє виявити проблемні області процесу. Дозволяє визначити черговість удосконалення процесів. 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Недоліки. Метод дозволяє виявити лише наявність проблем, проте не дозволяє виміряти їх глибину. Не можливо оцінити проблеми з фінансової точки зору чи з точки зору показників якості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2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429555" y="163860"/>
            <a:ext cx="794626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процесу на відповідність типовим та/або нормативним вимогам. Аналіз входів та виходів. Аналіз ресурсів. Аналіз функцій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Переваги. Наведені методи дозволяють визначити нестачу або надлишковість, притаманну входам, виходам, ресурсам процесу. Їх використання дозволяє структурувати бізнес-процеси, зробити їх більш цілісними, усунути «вузькі місця», «оздоровити» найбільш невдало організовані процеси.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Недоліки. Всі наведені види аналізу є необхідними до використання, але жоден з них не є інструментом для фундаментального реінжинірингу та впровадження глибинних змін у бізнес-процесах, підвищення ефективності бізнес-процесів.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44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592687" y="535984"/>
            <a:ext cx="77444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Імітаційне моделювання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Переваги. Метод дозволяє розглядати велике число альтернатив, покращувати якість управлінських рішень і точніше прогнозувати їх наслідки. Дозволяє знайти необхідне рішення в разі неможливості проведення експерименту в реальному житті. 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Недоліки. Складність та висока вартість використання методу.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58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618444" y="286224"/>
            <a:ext cx="791192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показників процесу, продукту та задоволеності клієнтів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Переваги. Показники характеризують основні складові бізнес-процесу з різних точок зору (фінансової, технічної тощо). Показники несуть об’єктивну інформацію в числовому вираженні, окреслюють «проблемні місця» дослідженого об’єкту.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Недоліки. Показники процесу, продукту та задоволеності клієнтів є відокремленими характеристиками, на їх основі важко визначити оцінку ефективності дослідженого об’єкту в цілому.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85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820</TotalTime>
  <Words>1379</Words>
  <Application>Microsoft Office PowerPoint</Application>
  <PresentationFormat>Произвольный</PresentationFormat>
  <Paragraphs>127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Грань</vt:lpstr>
      <vt:lpstr>Вимірювання і аналіз стану протікання процесів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Хоменко Ганна Юріївна</cp:lastModifiedBy>
  <cp:revision>61</cp:revision>
  <dcterms:created xsi:type="dcterms:W3CDTF">2020-12-14T19:19:47Z</dcterms:created>
  <dcterms:modified xsi:type="dcterms:W3CDTF">2023-10-02T10:29:26Z</dcterms:modified>
</cp:coreProperties>
</file>