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  <p:sldId id="261" r:id="rId5"/>
    <p:sldId id="262" r:id="rId6"/>
    <p:sldId id="268" r:id="rId7"/>
    <p:sldId id="283" r:id="rId8"/>
    <p:sldId id="284" r:id="rId9"/>
    <p:sldId id="287" r:id="rId10"/>
    <p:sldId id="286" r:id="rId11"/>
    <p:sldId id="289" r:id="rId12"/>
    <p:sldId id="285" r:id="rId13"/>
    <p:sldId id="288" r:id="rId14"/>
    <p:sldId id="290" r:id="rId15"/>
    <p:sldId id="292" r:id="rId16"/>
    <p:sldId id="293" r:id="rId17"/>
    <p:sldId id="291" r:id="rId18"/>
    <p:sldId id="294" r:id="rId19"/>
    <p:sldId id="295" r:id="rId20"/>
    <p:sldId id="296" r:id="rId21"/>
    <p:sldId id="265" r:id="rId22"/>
    <p:sldId id="263" r:id="rId23"/>
    <p:sldId id="266" r:id="rId24"/>
    <p:sldId id="264" r:id="rId25"/>
    <p:sldId id="267" r:id="rId26"/>
    <p:sldId id="273" r:id="rId27"/>
    <p:sldId id="272" r:id="rId28"/>
    <p:sldId id="271" r:id="rId29"/>
    <p:sldId id="270" r:id="rId30"/>
    <p:sldId id="269" r:id="rId31"/>
    <p:sldId id="277" r:id="rId32"/>
    <p:sldId id="275" r:id="rId33"/>
    <p:sldId id="276" r:id="rId34"/>
    <p:sldId id="274" r:id="rId35"/>
    <p:sldId id="280" r:id="rId36"/>
    <p:sldId id="281" r:id="rId37"/>
    <p:sldId id="279" r:id="rId38"/>
    <p:sldId id="278" r:id="rId3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57"/>
    <p:restoredTop sz="94595"/>
  </p:normalViewPr>
  <p:slideViewPr>
    <p:cSldViewPr snapToGrid="0">
      <p:cViewPr varScale="1">
        <p:scale>
          <a:sx n="114" d="100"/>
          <a:sy n="114" d="100"/>
        </p:scale>
        <p:origin x="2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2" y="1992473"/>
            <a:ext cx="11522075" cy="31905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uk-UA" dirty="0"/>
              <a:t>Зразок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775904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7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334961" y="188914"/>
            <a:ext cx="11522075" cy="140510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 dirty="0"/>
              <a:t>Зразок заголовка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10"/>
          </p:nvPr>
        </p:nvSpPr>
        <p:spPr>
          <a:xfrm>
            <a:off x="334963" y="1593850"/>
            <a:ext cx="11522075" cy="4176713"/>
          </a:xfrm>
          <a:prstGeom prst="rect">
            <a:avLst/>
          </a:prstGeom>
        </p:spPr>
        <p:txBody>
          <a:bodyPr/>
          <a:lstStyle>
            <a:lvl1pPr>
              <a:defRPr sz="36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256395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сновний слайд з вмі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707"/>
            <a:ext cx="12192000" cy="6858000"/>
          </a:xfrm>
          <a:prstGeom prst="rect">
            <a:avLst/>
          </a:prstGeom>
        </p:spPr>
      </p:pic>
      <p:sp>
        <p:nvSpPr>
          <p:cNvPr id="4" name="Місце для вмісту 3"/>
          <p:cNvSpPr>
            <a:spLocks noGrp="1"/>
          </p:cNvSpPr>
          <p:nvPr>
            <p:ph sz="quarter" idx="10"/>
          </p:nvPr>
        </p:nvSpPr>
        <p:spPr>
          <a:xfrm>
            <a:off x="334963" y="188913"/>
            <a:ext cx="11522075" cy="5578475"/>
          </a:xfrm>
          <a:prstGeom prst="rect">
            <a:avLst/>
          </a:prstGeom>
        </p:spPr>
        <p:txBody>
          <a:bodyPr/>
          <a:lstStyle>
            <a:lvl1pPr>
              <a:defRPr sz="3200" b="1"/>
            </a:lvl1pPr>
          </a:lstStyle>
          <a:p>
            <a:pPr lvl="0"/>
            <a:r>
              <a:rPr lang="uk-UA" dirty="0"/>
              <a:t>Зразок тексту</a:t>
            </a:r>
          </a:p>
          <a:p>
            <a:pPr lvl="1"/>
            <a:r>
              <a:rPr lang="uk-UA" dirty="0"/>
              <a:t>Другий рівень</a:t>
            </a:r>
          </a:p>
        </p:txBody>
      </p:sp>
    </p:spTree>
    <p:extLst>
      <p:ext uri="{BB962C8B-B14F-4D97-AF65-F5344CB8AC3E}">
        <p14:creationId xmlns:p14="http://schemas.microsoft.com/office/powerpoint/2010/main" val="3192927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Іна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221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7899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3" r:id="rId3"/>
    <p:sldLayoutId id="2147483661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9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260" userDrawn="1">
          <p15:clr>
            <a:srgbClr val="F26B43"/>
          </p15:clr>
        </p15:guide>
        <p15:guide id="6" orient="horz" pos="374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38B3731-292F-D09E-8CA4-AE7EFBF66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Концептуальні засади маркетингу послуг</a:t>
            </a:r>
            <a:b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2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800" b="1" ker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Лекція </a:t>
            </a:r>
            <a:r>
              <a:rPr lang="uk-UA" sz="2800" b="1" ker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br>
              <a:rPr lang="ru-UA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138236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типами (за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приналежністю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певної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інжиніринг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лізинг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ремонт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устаткування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Розподільні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транспорт;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зв'язок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03404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консультаційні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домашнім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театри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музеї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готельно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-ресторанного сектору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Громадські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радіо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телебачення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493027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типи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endParaRPr lang="ru-RU" sz="2000" b="0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нерухомістю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рекламні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виховання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дитячі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садки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нянь;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гувернанток.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догляду за тваринами: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тварин;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прогулянки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готелі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тварин</a:t>
            </a:r>
          </a:p>
          <a:p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грумінг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хендлінг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699476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запропонована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СОТ(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Світова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торгівлі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бізнес-послуги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інженерні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дистриб’юторів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освітні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екологічні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фінансові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галузі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туризму;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рекреаційні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70069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.2</a:t>
            </a:r>
            <a:r>
              <a:rPr lang="ru-RU" sz="200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прийнятті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рішень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враховувати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4 "Не",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притаманні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(рис. 1.2).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768815-9F24-3468-A828-9FFA2888A6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7289" y="1349297"/>
            <a:ext cx="7432037" cy="373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7666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Таким чином,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чотирьох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"Не":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"Не":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невідчутність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ІІ "Не":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збереженість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придатність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 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ІІІ "Не":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невіддільність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джерела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V "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Не":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непостійність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мінливість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Розглянемо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детальніше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 "Не":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невідчутність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послуги</a:t>
            </a:r>
            <a:endParaRPr lang="ru-RU" sz="2000" b="0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єдиного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руки,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побачити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відчути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моменту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купуючи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одяг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взуття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меблі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(товар),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побачити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візуально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та, як правило,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доторкнутися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руки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властивості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перед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покупку. Але,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купуючи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скажімо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туристичного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агентства,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моменту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візуально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побачити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відчути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єдиній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16822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Невідчутність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призводить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ролі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довіри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покупця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тому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виробникові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значну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увагу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приділяти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наступному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зміцненню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іміджу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якомога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візуалізації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ролики,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буклети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плакати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наочною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демонстрацією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реклама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туристичних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демонстрацією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пейзажів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відпочинку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номерів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готелю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залученню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людей,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користуються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авторитетом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довірою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посилення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роз’яснювальної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мотиваційної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акцент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вигодах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придбання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ІІ "Не":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збереженість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придатність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зберігання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тому,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запаси",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раціональне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запасами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безперебійно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торговельним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Втім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існувати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"запаси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".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певну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кількість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завчасно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відкласти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зберігання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падіння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відвантажити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складів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продажу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години-пік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671894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одночасно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співпадає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складнощі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Причому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складнощі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обидва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боки: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падіння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понести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збитки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Так,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собівартості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готельної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незначна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заселеність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готелю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несезонний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призводить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явного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одного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наближення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максимуму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незбереженості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чекання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перезавантаження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 і,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падіння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ліквідації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коливань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диференційованих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регулювання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у сезон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відпочинку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путівки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дорожчі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несезонний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період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5653395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2)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мотивація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залучення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понад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нормою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надмірного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потребують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мотиваційні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механізми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інакше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знизиться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3)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період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чекання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(перегляд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фільмів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журналів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ІІІ "Не":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невіддільність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джерела</a:t>
            </a:r>
            <a:endParaRPr lang="ru-RU" sz="2000" b="0" dirty="0">
              <a:solidFill>
                <a:srgbClr val="000000"/>
              </a:solidFill>
              <a:effectLst/>
              <a:highlight>
                <a:srgbClr val="00FF00"/>
              </a:highlight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Невіддільність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джерела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пов’язана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збереженістю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одночасно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Таким чином,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продажу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знаходиться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прямому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безпосередньому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зв’язку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виробником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продажі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значення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кінцева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вигода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яку вона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принесе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споживачу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, але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призводить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вимог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продавця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00FF00"/>
                </a:highlight>
                <a:latin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1)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вміння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спілкуватися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людьми (особливо при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продажі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готельних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ресторанних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туристичних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торговельних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);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2) 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обізнаності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послузі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яку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надає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sz="2000" b="0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8119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en-US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 "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Не":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непостійність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мінливість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Непостійність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попередньою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невіддільністю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продавець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непостійним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тому і одна й та сама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та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неоднаковою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Причинами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непостійності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неоднаковий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неоднаковий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організації-виробника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поганий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настрій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хвороби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покупця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неоднакові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неоднакові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уявлення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56021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1045AD5-727A-3AA6-E3B6-7BC782B6F00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67629" y="245328"/>
            <a:ext cx="11589409" cy="5525236"/>
          </a:xfrm>
        </p:spPr>
        <p:txBody>
          <a:bodyPr/>
          <a:lstStyle/>
          <a:p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1.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Вступ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маркетинг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з'явився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раніше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нехай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порадує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древній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Русі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люди вели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натуральне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живилися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одягалися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купували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стороні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запрошуючи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дружини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варягів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охорони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територій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Але маркетинг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з'явився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початку 20-го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століття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торжествувало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зайняті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сферою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Тому маркетинг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спочатку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спеціалізувався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ринках,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виробив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методи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правила,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придатні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ближче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20-го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століття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змінилася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кінці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60-х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світовий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оборот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перевищив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обороти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видобутку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корисних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копалин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сільського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господарства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був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знак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маркетингової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громадськості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вимагають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до себе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підвищеної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звичні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до товарного маркетингу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фахівці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виявили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теорій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недостатньо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діють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чинники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були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раніше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непомітні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І вони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вирішили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маркетинг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складніший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так. Просто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маркетинг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повноцінною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дисципліною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відміну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товарного маркетингу тут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враховувати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бажання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виробника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але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бажання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психологію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персоналу.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завдяки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маркетинг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тепер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дуже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думає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про те,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голові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реальних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людей, а не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про те,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якомусь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абстрактному ринку.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691079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Способами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непостійності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бути: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контролю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вимог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продаж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самообслуговуванням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продаж через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банкомат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122516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277078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4.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Проблеми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характерні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встановлювати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стандарти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перевірити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донести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суть.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підтримувати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мотивації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персоналу.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координувати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персоналом.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сформувати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політику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знайти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баланс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уніфікованими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правилами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індивідуальними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вимогами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успішність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багатьох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аспектів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чіткої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грамотної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персоналом. Але правда в тому,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виробляють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758635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5.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Міжнародні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наукові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школи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виділити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наукові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школи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питаннями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Такими школами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загальновизнано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Північна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школа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Нордік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скул",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Французька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школа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Американська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школа, представлена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Гарвардською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школою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Центром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університеті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Арізони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Техаським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А&amp;М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університетом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897554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Модель Д.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Ратмела</a:t>
            </a:r>
            <a:endParaRPr lang="ru-RU" sz="2000" b="1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концептуалізацій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модель,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Ратмелом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1974 р. 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початку 70-х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минулого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сторіччя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"маркетинг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зароджувалася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Модель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Ратмела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першою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спробою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маркетингу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невиробничому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секторах. Схематично модель представлена на рис 1.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540BD44-F080-E042-285B-3E4D04B35F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040" y="2368627"/>
            <a:ext cx="4032709" cy="31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6147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Ратмела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показує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виробничому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секторі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можливо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розрізнити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принаймні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самостійних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контексті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важко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розділити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маркетинг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окремі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обумовлено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специфікою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 продукту, на яку модель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Ратмела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робить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акцент.</a:t>
            </a:r>
          </a:p>
          <a:p>
            <a:pPr marL="0" indent="0" algn="just">
              <a:buNone/>
            </a:pP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одночасні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той момент, коли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же момент вона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Звідси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витікає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нове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традиційних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Виникає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оцінювати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продавати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На рис. 1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позначено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стрілкою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141341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7. Модель П.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Ейгліє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Е.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Лангеарда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en-US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SERVUCTION"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модель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розроблена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1976 р.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Франції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професорами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школи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Марсельному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університеті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Модель, яку П.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Ейгліє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Е.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Лангеард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назвали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сервакшн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", показана на рис. 2.</a:t>
            </a: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підкреслює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одночасність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але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невідчутність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Ключовими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сам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охоплений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великим квадратом;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позначена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малим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квадратом;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безумовно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Трьома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стрілками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рис. 2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позначено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три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головні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чинники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на думку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авторів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істотно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поведінку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А.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1028427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41B6A7-EFA5-98F8-8682-5060436D01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942" y="292406"/>
            <a:ext cx="7772400" cy="482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4539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По-перше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Ейгліє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Лангеард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розділяють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невидиму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видима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частина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розділена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контактний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робить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матеріальне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середовище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По-друге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позначені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В".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характеристики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знаходяться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поряд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істотно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сприйняття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відчутливість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А.</a:t>
            </a:r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Згідно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логікою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менеджер з маркетингу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окрім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традиційних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стратегій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маркетингу,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використовуваних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виробничому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секторі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(товар,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комунікації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, канали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розподілу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), повинен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продумати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спланувати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три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додаткові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. Менеджер повинен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потурбуватися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видиму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частину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створити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певне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матеріальне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середовище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, по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якому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намагатиметься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оцінити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майбутнього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практиці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зазвичай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реалізується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створенні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певного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інтер'єру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дизайну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приміщення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де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Потім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менеджер повинен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забезпечити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стандарти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поведінки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персоналу,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знаходиться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контакті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споживачем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практиці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зазвичай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реалізується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навчанні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мотивації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персоналу.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Нарешті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менеджер повинен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продумати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організувати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кожен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з них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знаходився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серед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своїх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"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груп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Прикладами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такої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економічний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бізнес-класи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авіакомпаніях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endParaRPr lang="ru-RU" sz="11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898286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8. Модель К.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Грьонроса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Крістіан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Грьонрос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відомим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представником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званої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Північної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школи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Нордік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скул".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школа представлена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області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здійснюваними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ученими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шведської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фінської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шкіл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модель заснована на моделях Д.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Ратмела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Ейгліє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Е.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Лангеарда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формально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якого-небудь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оригінального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схематичного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вираження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Проте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вкладом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Північної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школи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теорію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загально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прийнято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визнається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детальна концептуальна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розробка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термінології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вступ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науковий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оборот таких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концепцій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внутрішній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маркетинг,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інтерактивний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маркетинг.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Ратмел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маркетингу",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К.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Грьонрос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називає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інтерактивним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маркетингом".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Інтерактивний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маркетинг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націлений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взаємодії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споживачем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персоналом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На думку К.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Грьонроса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створюється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інтерактивного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маркетингу, і головне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інтерактивного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маркетингу 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підтримка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якісних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стандартів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Головними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чинниками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стають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якісного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поведінка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персоналу,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 робить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highlight>
                  <a:srgbClr val="00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Тому для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можливості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стратегічної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чинники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К.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Грьонрос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вводить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дві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додаткові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концепції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функціонально-інструментальну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модель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внутрішній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маркетинг.</a:t>
            </a:r>
          </a:p>
          <a:p>
            <a:pPr algn="just"/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621602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Функціонально-інструментальна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модель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припускає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споживачеві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інструментальна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), але і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функціональна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 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думку К.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Грьонроса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для того,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функціональну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менеджерові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внутрішнього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маркетингу,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іноді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званого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інтернальним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маркетингом.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націлений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контактний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призначений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мотиваційних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умов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 активно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сприяли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створенню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функціональної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К.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Грьонрос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вводить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терміни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продукт" (робота) і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(персонал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Далі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згідно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ученого, перш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продати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якісну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зовнішньому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споживачеві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вона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спочатку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"продана"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внутрішньому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споживачеві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персоналу,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"маркетологом за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сумісництвом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".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словами, персонал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усвідомлено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мотивований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задані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менеджментом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якісні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стандарти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зовнішніх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21355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ADEB8B2-B872-1ECB-A6B2-720F16176C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12235" y="223024"/>
            <a:ext cx="11544804" cy="5547539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Розвиток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сфери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Україні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Істотне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відставання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України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розвинених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країн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займаною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долею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національній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Ситуація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ускладнюється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потенційним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посиленням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позицій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зарубіжних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оперують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українському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роботи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жорсткої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Пряме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використання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досвіду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часто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ускладнене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внаслідок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інтелектуальної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унікальності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нестачі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професійно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підготовлених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управлінських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кадрів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особливо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господарюючих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суб'єктах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ринку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недоліків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корпоративних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спрямованих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стійких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довгостроковій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перспективі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переваг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400548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9. Модель М.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Бітнер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4B1D181-80EB-19C8-FB7D-4FD434A9C4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6750" y="952500"/>
            <a:ext cx="7772400" cy="4627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22812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Американські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школи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вірні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своєму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підходові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чотирьох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Р".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Завдання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змішати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так,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вони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ефективніші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конкурентів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впливали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цільовий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Бітнер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запропонувала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доповнити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модель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трьома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Р: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матеріальний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доказ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люди (</a:t>
            </a:r>
            <a:r>
              <a:rPr lang="en-US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process, physical evidence, people).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дві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моделі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стосовно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товарів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представлено на мал. 3. У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згідно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модел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Бітнер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менеджерові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доступні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включаючи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додаткових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поява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обумовлена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специфікою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як товару.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Неважко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помітити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логіці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модель М.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Бітнер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органічно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співзвучна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моделям Д.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Ратмела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П.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Ейгліє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Е.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Лангеарда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Грьонроса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Product ( -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продукт. Очевидно, продукт,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властивості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безпосереднє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відношення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маркетингу.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Поганий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продукт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занапастить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зусилля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І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 повинен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диктувати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робити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Шкода,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недосяжний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ідеал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житті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прекрасний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результат,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маркетинг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співробітничають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а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ворогують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Price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безумовно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значущий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точки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зору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економічної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теорії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практиці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просто одна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властивостей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продукту. Але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класичному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приділяється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вона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називається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особливо - благо,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букву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P)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518895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Promotion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просування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Ось тут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зовнішня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промоутерська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спрямована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формування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ринкового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попиту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продукт)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Place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місце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Йдеться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забезпечення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доступності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продукту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зацікавленого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Дистрибуція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мерчендайзинг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побудова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мереж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збуту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- усе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тут)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People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людський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Як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знаємо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без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психології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нікуди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тепер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нам треба і людей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ось досада!)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Process (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продукт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невідчутний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виявляється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супроводжується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Вдалий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щасливий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невдалий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суцільний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всіх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Physical Evidence (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обстановка,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виробляється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значущим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виробляти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брудному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підвалі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іноді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буває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звичайними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товарами - навряд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сподобається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оскільки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зазвичай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сам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присутній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)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066080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10. Модель Ф. Котлера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Ґрунтуючись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дослідженнях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організаційних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комунікаційних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стосунків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Котлер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запропонував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розрізняти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взаємозв'язані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одиниці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контактний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Згідно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концепцією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представленою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рис. 4, три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ключові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одиниці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утворюють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контрольовані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ланки: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фірма-споживач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-персонал;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персонал-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99530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того,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щоб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ефективно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управляти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маркетингом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фірмі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три ланки.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традиційного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спрямована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ланку "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фірма-споживач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"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пов'язана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питаннями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ціноутворення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комунікацій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каналами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поширення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внутрішнього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спрямована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ланку "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фірма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-персонал"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пов'язана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мотивацією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персоналу 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якісне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Нарешті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стратегія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інтерактивного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спрямована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на ланку "персонал-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"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пов'язана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контролем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якості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процесі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взаємодії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персоналу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A8EBEA3-FF35-CD94-82FB-DDA3C4A174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344" y="2093204"/>
            <a:ext cx="5592412" cy="3465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2247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буде три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менеджмент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відповідальний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стратегію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маркетингу і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загальний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розвиток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склад,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управляє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тобто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все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кого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віднести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безпосередніх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виконавців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Співробітники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люди,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безпосередньо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спілкуються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виробляють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"настрою"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залежить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міра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актуальні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потенційні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Зазначимо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ринок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взагалі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", 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конкретні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люди.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Кожен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схеми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пов'язаний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так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увесь маркетинг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розгалужується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три потоки: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Зовнішній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цілому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клієнтської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бази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Компанія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рекламі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спілкується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ними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акціях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так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далі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Інтерактивний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відбувається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безпосередньому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спілкуванні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у момент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потім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831936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 - ланка, 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зв'язує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персонал.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зазвичай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відносять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кадрової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служби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безпосередньо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впливає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маркетинг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проблемна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ланка 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основної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вітчизнняних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недооцінка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неправильно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налагоджені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персоналом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головна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перешкода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усім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маркетинговим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зусиллям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Справа не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корпоративних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гулянках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соціальному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пакеті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хоча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важливо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Найчастіше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вистачає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елементарної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пошани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довіри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Тому почавши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організацію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маркетингу, доводиться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менше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половини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зусиль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витрачати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перебудову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ланки,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інакше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 просто "не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запрацює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".</a:t>
            </a: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2256536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11.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Ідентичність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"Схема 3 І "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Інтрамаркетингу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</a:p>
          <a:p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абстрактних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маркетинг-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мікс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7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P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трикутника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конкретних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програм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потрібна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ідейна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основа,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прояснює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взаємозв'язок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взаємозалежність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аспектів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маркетингу.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3" І"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Інтрамаркетингу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ідентичність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інформація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інтер'єр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5F89670-2233-737D-71A8-01FD509AF7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6244" y="1905918"/>
            <a:ext cx="6211806" cy="3769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0767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 рис 5. схема "Три І",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звернутися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всякий раз, коли нам треба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вирішити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повинні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зробити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наступному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розробки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маркетингу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Відповідно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цієї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схеми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маркетинг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реалізується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циклами, в кожному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яких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черзі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проходяться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стадії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змінюється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фокуси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уваги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: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Інтер'єр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так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умовно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названа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сукупність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внутрішніх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чинників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у тому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числі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керівництва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внутрішні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процеси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настрої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ідеї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Сюди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ж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відносяться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видимі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особливості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зовнішній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вигляд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офісу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поведінка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персоналу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працюємо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саме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елементами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вивчаємо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їх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модифікуємо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Ідентичність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-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аналізується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перебудовується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доповнюється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ідентичність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розробляються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шляхи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впровадження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 роботу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зокрема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через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інформаційні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матеріали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курсують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ринком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усередині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самого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Інформація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-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цьому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модифікуємо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форму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утримування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інформаційних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каналів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усередині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поза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підприємством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забезпечуючи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реалізацію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нової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ідентичності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Сюди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відноситься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рекламна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діяльності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робота з персоналом. У кожного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бізнесу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так звана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ідентичність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набір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інформаційних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характеристик,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визначають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сприйняття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споживачів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але і самого персоналу.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Ідентичність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формується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сукупності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багатьох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чинників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але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деякі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з них особливо сильно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впливають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ідентичність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називаються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контекстуальними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детермінантами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стратегію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маркетингу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можна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осмислити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як один великий цикл по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трьох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І", але і на кожному локальному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етапі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ми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можемо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здійснювати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цикл за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цією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схемою.</a:t>
            </a:r>
          </a:p>
          <a:p>
            <a:pPr algn="just"/>
            <a:endParaRPr lang="ru-RU" sz="2000" b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94160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BE702564-B841-39BC-031C-9583410E43E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11873" y="211874"/>
            <a:ext cx="11645165" cy="5558690"/>
          </a:xfrm>
        </p:spPr>
        <p:txBody>
          <a:bodyPr/>
          <a:lstStyle/>
          <a:p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3. Характеристика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сфери</a:t>
            </a:r>
            <a:r>
              <a:rPr lang="ru-RU" sz="2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Упродовж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20-го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століття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роль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безперервно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зростала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тепер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вона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обсягами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набагато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випереджає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виробництва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Динамічне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зростання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сфери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однією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глобальних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тенденцій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сучасній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економіці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До числа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зайнятих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у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входять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лише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працюють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безпосередньо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індустрії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(банки,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авіакомпанії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туристичний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готельний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бізнес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і т. д.), але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ряд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працівників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інших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секторів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економіки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багатьох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корпораціях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належать за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визначенням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державних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статистичних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органів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до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оброблювальної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сільськогосподарської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добувної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галузям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й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прихований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сектор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так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звані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"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внутрішні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які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включають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найрізноманітнішу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підбору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кадрів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здійсненню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публікацій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юридичні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управлінню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трудовими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ресурсами,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прибиранню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приміщень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перевезенню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багато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інше</a:t>
            </a:r>
            <a:r>
              <a:rPr lang="ru-RU" sz="2000" b="0" dirty="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Підрозділи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вказаних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категорій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працівників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все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частіше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розглядаються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як "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виробництву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" для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виробляють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Індустрія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відрізняється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великою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різноманітністю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У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сфері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діє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значна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частина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комерційного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сектора з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його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авіакомпаніями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банками, бюро по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комп'ютерній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обробці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даних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страховими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юридичними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консалтинговими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фірмами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приватними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медичними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установами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компаніями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по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торгівлі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нерухомістю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sz="2000" b="0" dirty="0"/>
          </a:p>
        </p:txBody>
      </p:sp>
    </p:spTree>
    <p:extLst>
      <p:ext uri="{BB962C8B-B14F-4D97-AF65-F5344CB8AC3E}">
        <p14:creationId xmlns:p14="http://schemas.microsoft.com/office/powerpoint/2010/main" val="1064538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Наданням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займаються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державні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некомерційні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Сервісні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одна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розмірами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величезних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корпорацій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таких сферах, як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страхова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справа,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телекомунікації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готельне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господарство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перевезення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до самих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кафе,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пральних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ремонтних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майстерень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81059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3.1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Сутність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класифікація</a:t>
            </a:r>
            <a:r>
              <a:rPr lang="ru-RU" sz="200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endParaRPr lang="ru-RU" sz="200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результат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безпосередньої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взаємодії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виконавця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споживача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для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потреб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останнього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визначенням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запропонованим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Ф. Котлером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–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будь-яка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яку одна сторона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запропонувати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іншій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невловима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дія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не приводить 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володіння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чим-небудь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.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Її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надання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бути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пов'язане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матеріальним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продуктом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Також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Ф. Котлер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пропонує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наступне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визначення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більш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широке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(</a:t>
            </a:r>
            <a:r>
              <a:rPr lang="en-US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service) –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це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будь-яка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діяльність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або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благо, яке одна сторона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може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запропонувати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Послуга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є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невловимою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й не приводить 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володіння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власністю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(до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передачі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власності</a:t>
            </a:r>
            <a:r>
              <a:rPr lang="ru-RU" sz="2000" b="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).</a:t>
            </a:r>
          </a:p>
          <a:p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Класифікація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Класифікація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послуг</a:t>
            </a:r>
            <a:r>
              <a:rPr lang="ru-RU" sz="2000" b="0" i="1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</a:rPr>
              <a:t> за Ф. Котлером</a:t>
            </a:r>
            <a:endParaRPr lang="ru-RU" sz="2000" b="0" dirty="0">
              <a:solidFill>
                <a:srgbClr val="000000"/>
              </a:solidFill>
              <a:effectLst/>
              <a:highlight>
                <a:srgbClr val="FFFF00"/>
              </a:highlight>
              <a:latin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1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необхідним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рівнем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кваліфікації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працівників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некваліфіковані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кваліфіковані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професійні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залежності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присутності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при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наданні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присутності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вимагають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присутності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клієнта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92381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 В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надаються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прибутку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комерційною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 За формою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приватної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виробників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суспільної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власності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7121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pPr algn="just"/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Класифікація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методом К.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Лавлока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класифікаційні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міра</a:t>
            </a:r>
            <a:r>
              <a:rPr lang="ru-RU" sz="2000" b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відчутності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b="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спрямованість</a:t>
            </a:r>
            <a:r>
              <a:rPr lang="ru-RU" sz="2000" b="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тіло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охорона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здоров'я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пасажирський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транспорт;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салони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краси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заклади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громадського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харчування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2.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Відчутні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спрямовані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товари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інші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фізичні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об'єкти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вантажний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транспорт;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охорони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ремонт і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обслуговування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устаткування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побутові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-</a:t>
            </a:r>
            <a:r>
              <a:rPr lang="ru-RU" sz="2000" b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ветеринарні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68843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A66780F-BA69-C372-BBDB-F993223EDC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09321" y="187288"/>
            <a:ext cx="11647718" cy="5583276"/>
          </a:xfrm>
        </p:spPr>
        <p:txBody>
          <a:bodyPr/>
          <a:lstStyle/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Невідчутні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свідомість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театри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музеї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телебачення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Невідчутні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невідчутними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об’єктами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страхування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банківські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юридичні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послуги</a:t>
            </a:r>
            <a:r>
              <a:rPr lang="ru-RU" sz="2000" b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endParaRPr lang="ru-RU" sz="20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600" b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0026636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Житомирська політехніка">
      <a:dk1>
        <a:srgbClr val="224D83"/>
      </a:dk1>
      <a:lt1>
        <a:sysClr val="window" lastClr="FFFFFF"/>
      </a:lt1>
      <a:dk2>
        <a:srgbClr val="FFFFFF"/>
      </a:dk2>
      <a:lt2>
        <a:srgbClr val="224D8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Житомирська політехніка">
      <a:majorFont>
        <a:latin typeface="Montserrat ExtraBold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394</TotalTime>
  <Words>4412</Words>
  <Application>Microsoft Macintosh PowerPoint</Application>
  <PresentationFormat>Широкоэкранный</PresentationFormat>
  <Paragraphs>251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4" baseType="lpstr">
      <vt:lpstr>Arial</vt:lpstr>
      <vt:lpstr>Calibri</vt:lpstr>
      <vt:lpstr>Montserrat</vt:lpstr>
      <vt:lpstr>Montserrat ExtraBold</vt:lpstr>
      <vt:lpstr>Times New Roman</vt:lpstr>
      <vt:lpstr>Тема Office</vt:lpstr>
      <vt:lpstr>Концептуальні засади маркетингу послуг  Лекція 9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Новосьолов Іван Володимирович</dc:creator>
  <cp:lastModifiedBy>Александр Ткачук</cp:lastModifiedBy>
  <cp:revision>37</cp:revision>
  <dcterms:created xsi:type="dcterms:W3CDTF">2023-01-12T09:20:21Z</dcterms:created>
  <dcterms:modified xsi:type="dcterms:W3CDTF">2026-01-19T15:02:35Z</dcterms:modified>
</cp:coreProperties>
</file>