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8" r:id="rId7"/>
    <p:sldId id="283" r:id="rId8"/>
    <p:sldId id="284" r:id="rId9"/>
    <p:sldId id="287" r:id="rId10"/>
    <p:sldId id="286" r:id="rId11"/>
    <p:sldId id="289" r:id="rId12"/>
    <p:sldId id="285" r:id="rId13"/>
    <p:sldId id="288" r:id="rId14"/>
    <p:sldId id="290" r:id="rId15"/>
    <p:sldId id="292" r:id="rId16"/>
    <p:sldId id="293" r:id="rId17"/>
    <p:sldId id="291" r:id="rId18"/>
    <p:sldId id="294" r:id="rId19"/>
    <p:sldId id="295" r:id="rId20"/>
    <p:sldId id="296" r:id="rId21"/>
    <p:sldId id="265" r:id="rId22"/>
    <p:sldId id="263" r:id="rId23"/>
    <p:sldId id="266" r:id="rId24"/>
    <p:sldId id="264" r:id="rId25"/>
    <p:sldId id="267" r:id="rId26"/>
    <p:sldId id="273" r:id="rId27"/>
    <p:sldId id="272" r:id="rId28"/>
    <p:sldId id="271" r:id="rId29"/>
    <p:sldId id="270" r:id="rId30"/>
    <p:sldId id="269" r:id="rId31"/>
    <p:sldId id="277" r:id="rId32"/>
    <p:sldId id="275" r:id="rId33"/>
    <p:sldId id="276" r:id="rId34"/>
    <p:sldId id="274" r:id="rId35"/>
    <p:sldId id="280" r:id="rId36"/>
    <p:sldId id="281" r:id="rId37"/>
    <p:sldId id="279" r:id="rId38"/>
    <p:sldId id="278" r:id="rId3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94595"/>
  </p:normalViewPr>
  <p:slideViewPr>
    <p:cSldViewPr snapToGrid="0">
      <p:cViewPr varScale="1">
        <p:scale>
          <a:sx n="114" d="100"/>
          <a:sy n="114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Концептуальні засади маркетингу послуг</a:t>
            </a: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uk-UA" sz="2800" b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типами (за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приналежністю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лізинг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ремонт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транспорт;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40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-ресторанного сектору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9302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типи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дитячі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садки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нянь;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гувернанток.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догляду за тваринами: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тварин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грумінг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хендлінг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94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СОТ(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дистриб’юторів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006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.2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4 "Не",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притаманні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1.2).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68815-9F24-3468-A828-9FFA2888A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89" y="1349297"/>
            <a:ext cx="7432037" cy="37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6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"Не":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"Не":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ІІ "Не":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ІІІ "Не":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невіддільність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 "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Не":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непостійність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детальніше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 "Не":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невідчутність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руки,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моменту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купуючи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одяг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меблі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(товар),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візуально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доторкнутися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руки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перед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покупку. Але,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скажімо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туристичного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агентства,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моменту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візуально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82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виробникові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приділяти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наступному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зміцненню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якомога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візуалізації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ролики,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буклети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наочною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демонстрацією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реклама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туристичних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демонстрацією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пейзажів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відпочинку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номерів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готелю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авторитетом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посилення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роз’яснювальної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акцент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вигодах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ІІ "Не":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збереженість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придатність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запаси",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раціональне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безперебійно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"запаси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відкласти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відвантажити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продажу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години-пік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718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складнощі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складнощі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боки: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понести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несезонний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явного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максимуму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незбереженості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і,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сезон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путівки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несезонний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653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нормою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надмірного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механізми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інакше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знизиться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(перегляд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фільмів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журналів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ІІІ "Не":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невіддільність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джерела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Невіддільність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прямому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продажі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вигода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яку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принесе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1)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вміння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спілкуватися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людьми (особливо 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готельних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ресторанних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туристичних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11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"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Не":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невіддільністю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і одна й та сама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та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60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1045AD5-727A-3AA6-E3B6-7BC782B6F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629" y="245328"/>
            <a:ext cx="11589409" cy="5525236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Вступ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маркетинг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нехай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порадує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люди вели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натуральне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господарство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живилися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одягалися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стороні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запрошуючи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дружини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Але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початку 20-го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століття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торжествувало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зайняті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сферою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Тому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спеціалізувався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правила,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ближче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20-го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століття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60-х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оборот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перевищив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обороти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видобутку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копалин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сільського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господарства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знак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громадськості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вимагають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себе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звичні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товарного маркетингу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фахівці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виявили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теорій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недостатньо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непомітні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І вони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вирішили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складніший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так. Просто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повноцінною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дисципліною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товарного маркетингу тут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психологію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думає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реальних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людей, а 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якомусь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абстрактному ринку.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910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продаж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банкомат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25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277078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донести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суть.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координувати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персоналом.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баланс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уніфікованими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правилами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індивідуальними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грамотної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персоналом. Але правда в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86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Міжнародні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Такими школами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загальновизнано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Північна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школа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Нордік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скул",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Французька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школа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Американська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школа, представлена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Гарвардською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Центром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університеті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Арізони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Техаським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А&amp;М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університетом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755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Модель Д.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Ратмела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Ратмелом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1974 р.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70-х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сторіччя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зароджувалася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невиробничому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секторах. Схематично модель представлена на рис 1.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0BD44-F080-E042-285B-3E4D04B35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40" y="2368627"/>
            <a:ext cx="4032709" cy="31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1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секторі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розрізнити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принаймні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маркетинг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продукту, на яку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робить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акцент.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той момент,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же момент вона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Звідси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витікає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рис. 1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стрілкою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13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Модель П.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SERVUCTION"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1976 р.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Франції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професорами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Марсельному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університеті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Модель, яку П.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назвали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сервакшн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показана на рис. 2.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підкреслює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великим квадратом;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квадратом;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стрілками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2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позначено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головні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на думку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істотно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А.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842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41B6A7-EFA5-98F8-8682-5060436D0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42" y="292406"/>
            <a:ext cx="7772400" cy="48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5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По-перше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невидиму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видима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По-друге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А.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логікою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менеджер з маркетингу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окрім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традиційних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стратегій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використовуваних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виробничому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секторі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(товар,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канали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), повинен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продумати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спланувати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додаткові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Менеджер повинен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потурбуватися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видиму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частину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певне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по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намагатиметься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майбутнього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інтер'єру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дизайну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приміщення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менеджер повинен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мотивації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Нарешті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менеджер повинен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продумати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них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знаходився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Прикладами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бізнес-класи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авіакомпаніях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11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828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Модель К.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Крістіан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Північної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Нордік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скул".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школа представлена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ученими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шведської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шкіл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заснована на моделях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формально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якого-небудь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оригінального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схематичного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вкладом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Північної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теорію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загально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прийнято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детальна концептуальна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розробка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термінології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вступ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науковий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оборот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концепцій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інтерактивний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інтерактивним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маркетингом".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Інтерактивний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маркетинг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націлений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персоналом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На думку К.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Грьонроса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інтерактивного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маркетингу, і головне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інтерактивного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Головними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чинниками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стають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якісного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поведінка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робить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Тому 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стратегічної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К.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вводить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додаткові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функціонально-інструментальну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160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Функціонально-інструментальна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але і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думку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менеджерові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званого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інтернальним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 активно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вводить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продукт" (робота) і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(персонал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ученого, перш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зовнішньому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"продана"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внутрішньому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"маркетологом 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сумісництвом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персонал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усвідомлено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мотивований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менеджментом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35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ADEB8B2-B872-1ECB-A6B2-720F16176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235" y="223024"/>
            <a:ext cx="11544804" cy="5547539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Україні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долею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національній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ускладнюється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посиленням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зарубіжних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українському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жорсткої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ускладнене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внаслідок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інтелектуальної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унікальності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нестачі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підготовлених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кадрів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особливо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господарюючих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суб'єктах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недоліків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корпоративних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стійких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0054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Модель М.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B1D181-80EB-19C8-FB7D-4FD434A9C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952500"/>
            <a:ext cx="7772400" cy="46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8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Американські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своєму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змішати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запропонувала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доповнити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доказ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люди (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process, physical evidence, people).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представлено на мал. 3. У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модел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менеджерові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поява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товару.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Неважко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помітити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співзвучна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моделям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Product ( -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продукт. Очевидно, продукт,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маркетингу.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занапастить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І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диктувати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Шкода,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недосяжний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прекрасний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ворогують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Price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просто одна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продукту. Але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класичному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приділяється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особливо - благо,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букву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889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Promotion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Ось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промоутерська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продукт)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Place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доступності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зацікавленого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Дистрибуція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мерчендайзинг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мереж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- усе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тут)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People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Як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нікуди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треба і людей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ось досада!)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Process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супроводжується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щасливий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невдалий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суцільний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Physical Evidence (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обстановка,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брудному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товарами - навряд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сподобається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608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10. Модель Ф. Котлера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Ґрунтуючись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Котлер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запропонував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розрізняти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взаємозв'язані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4,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утворюють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контрольовані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фірма-споживач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-персонал;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персонал-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53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ланки.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традиційного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ланку "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фірма-споживач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питаннями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ціноутворення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каналами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поширення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ланку "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-персонал"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мотивацією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Нарешті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інтерактивного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ланку "персонал-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контролем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8EBEA3-FF35-CD94-82FB-DDA3C4A1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44" y="2093204"/>
            <a:ext cx="5592412" cy="34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4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менеджмент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і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склад,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кого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виконавців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"настрою"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актуальні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Зазначимо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увесь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розгалужується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три потоки: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клієнтської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далі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Інтерактивний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у момент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193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- ланка,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персонал.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кадрової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ланка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вітчизнняних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неправильно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налагоджені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персоналом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зусиллям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Справа не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корпоративних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гулянках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пакеті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Найчастіше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вистачає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пошани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Тому почавши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доводиться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перебудову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ланки,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інакше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просто "не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запрацює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565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"Схема 3 І "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Інтрамаркетингу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абстрактних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мікс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трикутника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ідейна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основа,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прояснює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взаємозв'язок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взаємозалежність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3" І"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Інтрамаркетингу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ідентичність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інтер'єр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F89670-2233-737D-71A8-01FD509AF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44" y="1905918"/>
            <a:ext cx="6211806" cy="37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76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 5. схема "Три І",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звернутися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всякий раз, коли нам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наступному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циклами, в кожному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проходяться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фокуси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Інтер'єр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названа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настрої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Сюди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модифікуємо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перебудовується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доповнюється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розробляються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шляхи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роботу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через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курсують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ринком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усередині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самого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модифікуємо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форму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утримування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каналів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усередині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поза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забезпечуючи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Сюди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відноситься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робота з персоналом. У кожного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так звана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характеристик,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і самого персоналу.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сукупності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них особливо сильно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контекстуальними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детермінантами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осмислити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один великий цикл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І", але і на кожному локальному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здійснювати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цикл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схемою.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16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E702564-B841-39BC-031C-9583410E4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73" y="211874"/>
            <a:ext cx="11645165" cy="5558690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Характеристика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Упродовж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20-го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століття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безперервно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вона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випереджає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Динамічне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глобальних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 числа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зайнятих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входять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індустрії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(банки,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авіакомпанії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туристичний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готельний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бізнес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т. д.),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ряд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секторів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корпораціях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належать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статистичних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оброблювальної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сільськогосподарської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добувної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прихований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сектор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включають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найрізноманітнішу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підбору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кадрів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здійсненню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публікацій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юридичні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управлінню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трудовими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ресурсами,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прибиранню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приміщень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перевезенню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інше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Підрозділи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вказаних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категорій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частіше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розглядаються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"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виробляють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Індустрія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відрізняється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великою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різноманітністю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комерційного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сектора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авіакомпаніями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банками, бюро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комп'ютерній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обробці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страховими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юридичними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консалтинговими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приватними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медичними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установами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нерухомістю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sz="2000" b="0" dirty="0"/>
          </a:p>
        </p:txBody>
      </p:sp>
    </p:spTree>
    <p:extLst>
      <p:ext uri="{BB962C8B-B14F-4D97-AF65-F5344CB8AC3E}">
        <p14:creationId xmlns:p14="http://schemas.microsoft.com/office/powerpoint/2010/main" val="106453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некомерційні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сферах,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самих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кафе,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5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3.1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класифікація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останнього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визначенням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запропонованим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Ф. Котлером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будь-яка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яку одна сторона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невловима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приводить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володіння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чим-небудь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продуктом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Ф. Котлер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наступне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широке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service)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будь-яка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благо, яке одна сторона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невловимою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не приводить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володіння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передачі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 Ф. Котлером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некваліфіковані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38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За формою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2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методом К.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Лавлока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класифікаційні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відчутності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охорона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здоров'я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пасажирський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салони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ремонт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ветеринарні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84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266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4412</Words>
  <Application>Microsoft Macintosh PowerPoint</Application>
  <PresentationFormat>Широкоэкранный</PresentationFormat>
  <Paragraphs>251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Montserrat</vt:lpstr>
      <vt:lpstr>Montserrat ExtraBold</vt:lpstr>
      <vt:lpstr>Times New Roman</vt:lpstr>
      <vt:lpstr>Тема Office</vt:lpstr>
      <vt:lpstr>Концептуальні засади маркетингу послуг  Лекція 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37</cp:revision>
  <dcterms:created xsi:type="dcterms:W3CDTF">2023-01-12T09:20:21Z</dcterms:created>
  <dcterms:modified xsi:type="dcterms:W3CDTF">2026-01-19T15:02:35Z</dcterms:modified>
</cp:coreProperties>
</file>