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sldIdLst>
    <p:sldId id="256" r:id="rId2"/>
    <p:sldId id="257" r:id="rId3"/>
    <p:sldId id="258"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307" r:id="rId27"/>
    <p:sldId id="303" r:id="rId28"/>
    <p:sldId id="304" r:id="rId29"/>
    <p:sldId id="305" r:id="rId30"/>
    <p:sldId id="308" r:id="rId31"/>
    <p:sldId id="306" r:id="rId32"/>
    <p:sldId id="309" r:id="rId33"/>
    <p:sldId id="310" r:id="rId34"/>
    <p:sldId id="311" r:id="rId35"/>
    <p:sldId id="280" r:id="rId3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1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26.10.2022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26.10.2022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26.10.2022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26.10.2022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26.10.2022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26.10.2022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26.10.2022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26.10.2022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26.10.2022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26.10.2022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26.10.2022</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26.10.2022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26.10.2022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26.10.2022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26.10.2022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26.10.2022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26.10.2022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Тема 5. </a:t>
            </a:r>
            <a:r>
              <a:rPr lang="uk-UA" sz="3700" b="1" dirty="0">
                <a:solidFill>
                  <a:srgbClr val="000000"/>
                </a:solidFill>
                <a:latin typeface="Times New Roman" panose="02020603050405020304" pitchFamily="18" charset="0"/>
                <a:cs typeface="Times New Roman" panose="02020603050405020304" pitchFamily="18" charset="0"/>
              </a:rPr>
              <a:t>Інфляція та грошові реформи</a:t>
            </a:r>
            <a:endParaRPr lang="ru-RU" sz="37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3700" b="1"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1. Сутність та закономірності розвитку інфляції</a:t>
            </a: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2</a:t>
            </a:r>
            <a:r>
              <a:rPr lang="uk-UA" sz="3700" b="1" dirty="0">
                <a:solidFill>
                  <a:srgbClr val="000000"/>
                </a:solidFill>
                <a:latin typeface="Times New Roman" panose="02020603050405020304" pitchFamily="18" charset="0"/>
                <a:cs typeface="Times New Roman" panose="02020603050405020304" pitchFamily="18" charset="0"/>
              </a:rPr>
              <a:t>.	Причини інфляції. Економічні та соціальні наслідки інфляції</a:t>
            </a: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3</a:t>
            </a:r>
            <a:r>
              <a:rPr lang="uk-UA" sz="3700" b="1" dirty="0">
                <a:solidFill>
                  <a:srgbClr val="000000"/>
                </a:solidFill>
                <a:latin typeface="Times New Roman" panose="02020603050405020304" pitchFamily="18" charset="0"/>
                <a:cs typeface="Times New Roman" panose="02020603050405020304" pitchFamily="18" charset="0"/>
              </a:rPr>
              <a:t>.	Державне регулювання інфляції. Особливості інфляції в Україні</a:t>
            </a: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4</a:t>
            </a:r>
            <a:r>
              <a:rPr lang="uk-UA" sz="3700" b="1" dirty="0">
                <a:solidFill>
                  <a:srgbClr val="000000"/>
                </a:solidFill>
                <a:latin typeface="Times New Roman" panose="02020603050405020304" pitchFamily="18" charset="0"/>
                <a:cs typeface="Times New Roman" panose="02020603050405020304" pitchFamily="18" charset="0"/>
              </a:rPr>
              <a:t>.	Сутність та види грошових реформ. Особливості проведення грошової реформи в Україні</a:t>
            </a: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де </a:t>
            </a:r>
            <a:r>
              <a:rPr lang="uk-UA" sz="2200" dirty="0">
                <a:solidFill>
                  <a:srgbClr val="000000"/>
                </a:solidFill>
                <a:latin typeface="Times New Roman" panose="02020603050405020304" pitchFamily="18" charset="0"/>
                <a:cs typeface="Times New Roman" panose="02020603050405020304" pitchFamily="18" charset="0"/>
              </a:rPr>
              <a:t>Р</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і Р</a:t>
            </a:r>
            <a:r>
              <a:rPr lang="uk-UA" sz="1400" dirty="0">
                <a:solidFill>
                  <a:srgbClr val="000000"/>
                </a:solidFill>
                <a:latin typeface="Times New Roman" panose="02020603050405020304" pitchFamily="18" charset="0"/>
                <a:cs typeface="Times New Roman" panose="02020603050405020304" pitchFamily="18" charset="0"/>
              </a:rPr>
              <a:t>0</a:t>
            </a:r>
            <a:r>
              <a:rPr lang="uk-UA" sz="2200" dirty="0">
                <a:solidFill>
                  <a:srgbClr val="000000"/>
                </a:solidFill>
                <a:latin typeface="Times New Roman" panose="02020603050405020304" pitchFamily="18" charset="0"/>
                <a:cs typeface="Times New Roman" panose="02020603050405020304" pitchFamily="18" charset="0"/>
              </a:rPr>
              <a:t> — рівень цін одиниці товару (послуги) поточного і базового </a:t>
            </a:r>
            <a:r>
              <a:rPr lang="uk-UA" sz="2200" dirty="0" smtClean="0">
                <a:solidFill>
                  <a:srgbClr val="000000"/>
                </a:solidFill>
                <a:latin typeface="Times New Roman" panose="02020603050405020304" pitchFamily="18" charset="0"/>
                <a:cs typeface="Times New Roman" panose="02020603050405020304" pitchFamily="18" charset="0"/>
              </a:rPr>
              <a:t>періодів відповідно</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smtClean="0">
                <a:solidFill>
                  <a:srgbClr val="000000"/>
                </a:solidFill>
                <a:latin typeface="Times New Roman" panose="02020603050405020304" pitchFamily="18" charset="0"/>
                <a:cs typeface="Times New Roman" panose="02020603050405020304" pitchFamily="18" charset="0"/>
              </a:rPr>
              <a:t>g</a:t>
            </a:r>
            <a:r>
              <a:rPr lang="en-US" sz="1400" dirty="0" smtClean="0">
                <a:solidFill>
                  <a:srgbClr val="000000"/>
                </a:solidFill>
                <a:latin typeface="Times New Roman" panose="02020603050405020304" pitchFamily="18" charset="0"/>
                <a:cs typeface="Times New Roman" panose="02020603050405020304" pitchFamily="18" charset="0"/>
              </a:rPr>
              <a:t>0</a:t>
            </a:r>
            <a:r>
              <a:rPr lang="en-US"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кількість товарів (випадків надання послуг) у базовому періоді, що </a:t>
            </a:r>
            <a:r>
              <a:rPr lang="uk-UA" sz="2200" dirty="0" smtClean="0">
                <a:solidFill>
                  <a:srgbClr val="000000"/>
                </a:solidFill>
                <a:latin typeface="Times New Roman" panose="02020603050405020304" pitchFamily="18" charset="0"/>
                <a:cs typeface="Times New Roman" panose="02020603050405020304" pitchFamily="18" charset="0"/>
              </a:rPr>
              <a:t>взяті </a:t>
            </a:r>
            <a:r>
              <a:rPr lang="uk-UA" sz="2200" dirty="0">
                <a:solidFill>
                  <a:srgbClr val="000000"/>
                </a:solidFill>
                <a:latin typeface="Times New Roman" panose="02020603050405020304" pitchFamily="18" charset="0"/>
                <a:cs typeface="Times New Roman" panose="02020603050405020304" pitchFamily="18" charset="0"/>
              </a:rPr>
              <a:t>в розрахунок</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Дефлятор</a:t>
            </a:r>
            <a:r>
              <a:rPr lang="uk-UA" sz="2200" dirty="0" smtClean="0">
                <a:solidFill>
                  <a:srgbClr val="000000"/>
                </a:solidFill>
                <a:latin typeface="Times New Roman" panose="02020603050405020304" pitchFamily="18" charset="0"/>
                <a:cs typeface="Times New Roman" panose="02020603050405020304" pitchFamily="18" charset="0"/>
              </a:rPr>
              <a:t> ВВП характеризує зміну в часі загального рівня цін на всі товари і послуги, що реалізовані кінцевим споживачам. Це найбільш широкий показник, який характеризує інфляційні зміни всіх цін. Тому </a:t>
            </a:r>
            <a:r>
              <a:rPr lang="uk-UA" sz="2200" dirty="0" err="1" smtClean="0">
                <a:solidFill>
                  <a:srgbClr val="000000"/>
                </a:solidFill>
                <a:latin typeface="Times New Roman" panose="02020603050405020304" pitchFamily="18" charset="0"/>
                <a:cs typeface="Times New Roman" panose="02020603050405020304" pitchFamily="18" charset="0"/>
              </a:rPr>
              <a:t>дефлятор</a:t>
            </a:r>
            <a:r>
              <a:rPr lang="uk-UA" sz="2200" dirty="0" smtClean="0">
                <a:solidFill>
                  <a:srgbClr val="000000"/>
                </a:solidFill>
                <a:latin typeface="Times New Roman" panose="02020603050405020304" pitchFamily="18" charset="0"/>
                <a:cs typeface="Times New Roman" panose="02020603050405020304" pitchFamily="18" charset="0"/>
              </a:rPr>
              <a:t> ВВП може помітно відхилятися від ІСП та ІЦВ, оскільки він точніше враховує реальну структуру особистого і виробничого споживання, ніж попередні індекси. Визначається </a:t>
            </a:r>
            <a:r>
              <a:rPr lang="uk-UA" sz="2200" dirty="0" err="1" smtClean="0">
                <a:solidFill>
                  <a:srgbClr val="000000"/>
                </a:solidFill>
                <a:latin typeface="Times New Roman" panose="02020603050405020304" pitchFamily="18" charset="0"/>
                <a:cs typeface="Times New Roman" panose="02020603050405020304" pitchFamily="18" charset="0"/>
              </a:rPr>
              <a:t>дефлятор</a:t>
            </a:r>
            <a:r>
              <a:rPr lang="uk-UA" sz="2200" dirty="0" smtClean="0">
                <a:solidFill>
                  <a:srgbClr val="000000"/>
                </a:solidFill>
                <a:latin typeface="Times New Roman" panose="02020603050405020304" pitchFamily="18" charset="0"/>
                <a:cs typeface="Times New Roman" panose="02020603050405020304" pitchFamily="18" charset="0"/>
              </a:rPr>
              <a:t> ВВП теж за формулою агрегатного індексу цін.</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літературі зустрічаються десятки різних формулювань </a:t>
            </a:r>
            <a:r>
              <a:rPr lang="uk-UA" sz="2200" i="1" dirty="0" smtClean="0">
                <a:solidFill>
                  <a:srgbClr val="000000"/>
                </a:solidFill>
                <a:latin typeface="Times New Roman" panose="02020603050405020304" pitchFamily="18" charset="0"/>
                <a:cs typeface="Times New Roman" panose="02020603050405020304" pitchFamily="18" charset="0"/>
              </a:rPr>
              <a:t>видів інфляції. </a:t>
            </a:r>
            <a:r>
              <a:rPr lang="uk-UA" sz="2200" dirty="0" smtClean="0">
                <a:solidFill>
                  <a:srgbClr val="000000"/>
                </a:solidFill>
                <a:latin typeface="Times New Roman" panose="02020603050405020304" pitchFamily="18" charset="0"/>
                <a:cs typeface="Times New Roman" panose="02020603050405020304" pitchFamily="18" charset="0"/>
              </a:rPr>
              <a:t>Найбільш коректною є класифікація видів інфляції за трьома критеріями: формами прояву, темпами знецінення грошей, чинниками інфляції (рис. 1).</a:t>
            </a:r>
          </a:p>
        </p:txBody>
      </p:sp>
    </p:spTree>
    <p:extLst>
      <p:ext uri="{BB962C8B-B14F-4D97-AF65-F5344CB8AC3E}">
        <p14:creationId xmlns:p14="http://schemas.microsoft.com/office/powerpoint/2010/main" val="1716959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2172832" y="561315"/>
            <a:ext cx="8504569" cy="5694630"/>
          </a:xfrm>
          <a:prstGeom prst="rect">
            <a:avLst/>
          </a:prstGeom>
        </p:spPr>
      </p:pic>
    </p:spTree>
    <p:extLst>
      <p:ext uri="{BB962C8B-B14F-4D97-AF65-F5344CB8AC3E}">
        <p14:creationId xmlns:p14="http://schemas.microsoft.com/office/powerpoint/2010/main" val="1304536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Продовження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рисунку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2722116" y="561314"/>
            <a:ext cx="8279879" cy="5694631"/>
          </a:xfrm>
          <a:prstGeom prst="rect">
            <a:avLst/>
          </a:prstGeom>
        </p:spPr>
      </p:pic>
    </p:spTree>
    <p:extLst>
      <p:ext uri="{BB962C8B-B14F-4D97-AF65-F5344CB8AC3E}">
        <p14:creationId xmlns:p14="http://schemas.microsoft.com/office/powerpoint/2010/main" val="4144906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Продовження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р</a:t>
            </a:r>
            <a:r>
              <a:rPr lang="uk-UA" sz="2200" dirty="0" smtClean="0">
                <a:solidFill>
                  <a:srgbClr val="000000"/>
                </a:solidFill>
                <a:latin typeface="Times New Roman" panose="02020603050405020304" pitchFamily="18" charset="0"/>
                <a:cs typeface="Times New Roman" panose="02020603050405020304" pitchFamily="18" charset="0"/>
              </a:rPr>
              <a:t>исунку 1.</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Дослідники </a:t>
            </a:r>
            <a:r>
              <a:rPr lang="uk-UA" sz="2200" dirty="0">
                <a:solidFill>
                  <a:srgbClr val="000000"/>
                </a:solidFill>
                <a:latin typeface="Times New Roman" panose="02020603050405020304" pitchFamily="18" charset="0"/>
                <a:cs typeface="Times New Roman" panose="02020603050405020304" pitchFamily="18" charset="0"/>
              </a:rPr>
              <a:t>інфляції в </a:t>
            </a:r>
            <a:r>
              <a:rPr lang="uk-UA" sz="2200" dirty="0" smtClean="0">
                <a:solidFill>
                  <a:srgbClr val="000000"/>
                </a:solidFill>
                <a:latin typeface="Times New Roman" panose="02020603050405020304" pitchFamily="18" charset="0"/>
                <a:cs typeface="Times New Roman" panose="02020603050405020304" pitchFamily="18" charset="0"/>
              </a:rPr>
              <a:t>сучасний </a:t>
            </a:r>
            <a:r>
              <a:rPr lang="uk-UA" sz="2200" dirty="0">
                <a:solidFill>
                  <a:srgbClr val="000000"/>
                </a:solidFill>
                <a:latin typeface="Times New Roman" panose="02020603050405020304" pitchFamily="18" charset="0"/>
                <a:cs typeface="Times New Roman" panose="02020603050405020304" pitchFamily="18" charset="0"/>
              </a:rPr>
              <a:t>період стали класифікувати її на три </a:t>
            </a:r>
            <a:r>
              <a:rPr lang="uk-UA" sz="2200" dirty="0" smtClean="0">
                <a:solidFill>
                  <a:srgbClr val="000000"/>
                </a:solidFill>
                <a:latin typeface="Times New Roman" panose="02020603050405020304" pitchFamily="18" charset="0"/>
                <a:cs typeface="Times New Roman" panose="02020603050405020304" pitchFamily="18" charset="0"/>
              </a:rPr>
              <a:t>види за критерієм, </a:t>
            </a:r>
            <a:r>
              <a:rPr lang="uk-UA" sz="2200" dirty="0">
                <a:solidFill>
                  <a:srgbClr val="000000"/>
                </a:solidFill>
                <a:latin typeface="Times New Roman" panose="02020603050405020304" pitchFamily="18" charset="0"/>
                <a:cs typeface="Times New Roman" panose="02020603050405020304" pitchFamily="18" charset="0"/>
              </a:rPr>
              <a:t>з якого боку </a:t>
            </a:r>
            <a:r>
              <a:rPr lang="uk-UA" sz="2200" dirty="0" smtClean="0">
                <a:solidFill>
                  <a:srgbClr val="000000"/>
                </a:solidFill>
                <a:latin typeface="Times New Roman" panose="02020603050405020304" pitchFamily="18" charset="0"/>
                <a:cs typeface="Times New Roman" panose="02020603050405020304" pitchFamily="18" charset="0"/>
              </a:rPr>
              <a:t>здійснюється </a:t>
            </a:r>
            <a:r>
              <a:rPr lang="uk-UA" sz="2200" dirty="0">
                <a:solidFill>
                  <a:srgbClr val="000000"/>
                </a:solidFill>
                <a:latin typeface="Times New Roman" panose="02020603050405020304" pitchFamily="18" charset="0"/>
                <a:cs typeface="Times New Roman" panose="02020603050405020304" pitchFamily="18" charset="0"/>
              </a:rPr>
              <a:t>тиск на ціни — з боку пропозиції чи з боку </a:t>
            </a:r>
            <a:r>
              <a:rPr lang="uk-UA" sz="2200" dirty="0" smtClean="0">
                <a:solidFill>
                  <a:srgbClr val="000000"/>
                </a:solidFill>
                <a:latin typeface="Times New Roman" panose="02020603050405020304" pitchFamily="18" charset="0"/>
                <a:cs typeface="Times New Roman" panose="02020603050405020304" pitchFamily="18" charset="0"/>
              </a:rPr>
              <a:t>попиту: </a:t>
            </a:r>
            <a:r>
              <a:rPr lang="uk-UA" sz="2200" i="1" dirty="0" smtClean="0">
                <a:solidFill>
                  <a:srgbClr val="000000"/>
                </a:solidFill>
                <a:latin typeface="Times New Roman" panose="02020603050405020304" pitchFamily="18" charset="0"/>
                <a:cs typeface="Times New Roman" panose="02020603050405020304" pitchFamily="18" charset="0"/>
              </a:rPr>
              <a:t>інфляцію </a:t>
            </a:r>
            <a:r>
              <a:rPr lang="uk-UA" sz="2200" i="1" dirty="0">
                <a:solidFill>
                  <a:srgbClr val="000000"/>
                </a:solidFill>
                <a:latin typeface="Times New Roman" panose="02020603050405020304" pitchFamily="18" charset="0"/>
                <a:cs typeface="Times New Roman" panose="02020603050405020304" pitchFamily="18" charset="0"/>
              </a:rPr>
              <a:t>витрат виробництва</a:t>
            </a:r>
            <a:r>
              <a:rPr lang="uk-UA" sz="2200" i="1" dirty="0" smtClean="0">
                <a:solidFill>
                  <a:srgbClr val="000000"/>
                </a:solidFill>
                <a:latin typeface="Times New Roman" panose="02020603050405020304" pitchFamily="18" charset="0"/>
                <a:cs typeface="Times New Roman" panose="02020603050405020304" pitchFamily="18" charset="0"/>
              </a:rPr>
              <a:t>; структурну </a:t>
            </a:r>
            <a:r>
              <a:rPr lang="uk-UA" sz="2200" i="1" dirty="0">
                <a:solidFill>
                  <a:srgbClr val="000000"/>
                </a:solidFill>
                <a:latin typeface="Times New Roman" panose="02020603050405020304" pitchFamily="18" charset="0"/>
                <a:cs typeface="Times New Roman" panose="02020603050405020304" pitchFamily="18" charset="0"/>
              </a:rPr>
              <a:t>інфляцію</a:t>
            </a:r>
            <a:r>
              <a:rPr lang="uk-UA" sz="2200" i="1" dirty="0" smtClean="0">
                <a:solidFill>
                  <a:srgbClr val="000000"/>
                </a:solidFill>
                <a:latin typeface="Times New Roman" panose="02020603050405020304" pitchFamily="18" charset="0"/>
                <a:cs typeface="Times New Roman" panose="02020603050405020304" pitchFamily="18" charset="0"/>
              </a:rPr>
              <a:t>; монетарну </a:t>
            </a:r>
            <a:r>
              <a:rPr lang="uk-UA" sz="2200" i="1" dirty="0">
                <a:solidFill>
                  <a:srgbClr val="000000"/>
                </a:solidFill>
                <a:latin typeface="Times New Roman" panose="02020603050405020304" pitchFamily="18" charset="0"/>
                <a:cs typeface="Times New Roman" panose="02020603050405020304" pitchFamily="18" charset="0"/>
              </a:rPr>
              <a:t>інфляцію</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Інфляція витрат виробництва</a:t>
            </a:r>
            <a:r>
              <a:rPr lang="uk-UA" sz="2200" dirty="0">
                <a:solidFill>
                  <a:srgbClr val="000000"/>
                </a:solidFill>
                <a:latin typeface="Times New Roman" panose="02020603050405020304" pitchFamily="18" charset="0"/>
                <a:cs typeface="Times New Roman" panose="02020603050405020304" pitchFamily="18" charset="0"/>
              </a:rPr>
              <a:t> спричинюється тиском на ціни з боку </a:t>
            </a:r>
            <a:r>
              <a:rPr lang="uk-UA" sz="2200" dirty="0" smtClean="0">
                <a:solidFill>
                  <a:srgbClr val="000000"/>
                </a:solidFill>
                <a:latin typeface="Times New Roman" panose="02020603050405020304" pitchFamily="18" charset="0"/>
                <a:cs typeface="Times New Roman" panose="02020603050405020304" pitchFamily="18" charset="0"/>
              </a:rPr>
              <a:t>зростання </a:t>
            </a:r>
            <a:r>
              <a:rPr lang="uk-UA" sz="2200" dirty="0">
                <a:solidFill>
                  <a:srgbClr val="000000"/>
                </a:solidFill>
                <a:latin typeface="Times New Roman" panose="02020603050405020304" pitchFamily="18" charset="0"/>
                <a:cs typeface="Times New Roman" panose="02020603050405020304" pitchFamily="18" charset="0"/>
              </a:rPr>
              <a:t>виробничих витрат: заробітної плати, витрат на енергетичні й </a:t>
            </a:r>
            <a:r>
              <a:rPr lang="uk-UA" sz="2200" dirty="0" smtClean="0">
                <a:solidFill>
                  <a:srgbClr val="000000"/>
                </a:solidFill>
                <a:latin typeface="Times New Roman" panose="02020603050405020304" pitchFamily="18" charset="0"/>
                <a:cs typeface="Times New Roman" panose="02020603050405020304" pitchFamily="18" charset="0"/>
              </a:rPr>
              <a:t>сировинні ресурси</a:t>
            </a:r>
            <a:r>
              <a:rPr lang="uk-UA" sz="2200" dirty="0">
                <a:solidFill>
                  <a:srgbClr val="000000"/>
                </a:solidFill>
                <a:latin typeface="Times New Roman" panose="02020603050405020304" pitchFamily="18" charset="0"/>
                <a:cs typeface="Times New Roman" panose="02020603050405020304" pitchFamily="18" charset="0"/>
              </a:rPr>
              <a:t>, а також падінням продуктивності праці, неефективним </a:t>
            </a:r>
            <a:r>
              <a:rPr lang="uk-UA" sz="2200" dirty="0" smtClean="0">
                <a:solidFill>
                  <a:srgbClr val="000000"/>
                </a:solidFill>
                <a:latin typeface="Times New Roman" panose="02020603050405020304" pitchFamily="18" charset="0"/>
                <a:cs typeface="Times New Roman" panose="02020603050405020304" pitchFamily="18" charset="0"/>
              </a:rPr>
              <a:t>використанням основних </a:t>
            </a:r>
            <a:r>
              <a:rPr lang="uk-UA" sz="2200" dirty="0">
                <a:solidFill>
                  <a:srgbClr val="000000"/>
                </a:solidFill>
                <a:latin typeface="Times New Roman" panose="02020603050405020304" pitchFamily="18" charset="0"/>
                <a:cs typeface="Times New Roman" panose="02020603050405020304" pitchFamily="18" charset="0"/>
              </a:rPr>
              <a:t>засобів тощо. В усіх цих випадках тиск на ціни відбувається </a:t>
            </a:r>
            <a:r>
              <a:rPr lang="uk-UA" sz="2200" dirty="0" smtClean="0">
                <a:solidFill>
                  <a:srgbClr val="000000"/>
                </a:solidFill>
                <a:latin typeface="Times New Roman" panose="02020603050405020304" pitchFamily="18" charset="0"/>
                <a:cs typeface="Times New Roman" panose="02020603050405020304" pitchFamily="18" charset="0"/>
              </a:rPr>
              <a:t>через зростання </a:t>
            </a:r>
            <a:r>
              <a:rPr lang="uk-UA" sz="2200" dirty="0">
                <a:solidFill>
                  <a:srgbClr val="000000"/>
                </a:solidFill>
                <a:latin typeface="Times New Roman" panose="02020603050405020304" pitchFamily="18" charset="0"/>
                <a:cs typeface="Times New Roman" panose="02020603050405020304" pitchFamily="18" charset="0"/>
              </a:rPr>
              <a:t>собівартості продукції або через скорочення обсягів виробництва</a:t>
            </a:r>
            <a:r>
              <a:rPr lang="uk-UA" sz="2200" dirty="0" smtClean="0">
                <a:solidFill>
                  <a:srgbClr val="000000"/>
                </a:solidFill>
                <a:latin typeface="Times New Roman" panose="02020603050405020304" pitchFamily="18" charset="0"/>
                <a:cs typeface="Times New Roman" panose="02020603050405020304" pitchFamily="18" charset="0"/>
              </a:rPr>
              <a:t>. При </a:t>
            </a:r>
            <a:r>
              <a:rPr lang="uk-UA" sz="2200" dirty="0">
                <a:solidFill>
                  <a:srgbClr val="000000"/>
                </a:solidFill>
                <a:latin typeface="Times New Roman" panose="02020603050405020304" pitchFamily="18" charset="0"/>
                <a:cs typeface="Times New Roman" panose="02020603050405020304" pitchFamily="18" charset="0"/>
              </a:rPr>
              <a:t>зростанні собівартості буде знижуватись прибутковість виробництва, і</a:t>
            </a:r>
            <a:r>
              <a:rPr lang="uk-UA" sz="2200" dirty="0" smtClean="0">
                <a:solidFill>
                  <a:srgbClr val="000000"/>
                </a:solidFill>
                <a:latin typeface="Times New Roman" panose="02020603050405020304" pitchFamily="18" charset="0"/>
                <a:cs typeface="Times New Roman" panose="02020603050405020304" pitchFamily="18" charset="0"/>
              </a:rPr>
              <a:t>, щоб </a:t>
            </a:r>
            <a:r>
              <a:rPr lang="uk-UA" sz="2200" dirty="0">
                <a:solidFill>
                  <a:srgbClr val="000000"/>
                </a:solidFill>
                <a:latin typeface="Times New Roman" panose="02020603050405020304" pitchFamily="18" charset="0"/>
                <a:cs typeface="Times New Roman" panose="02020603050405020304" pitchFamily="18" charset="0"/>
              </a:rPr>
              <a:t>уникнути цього, підприємства підвищуватимуть ціни. Якщо їм не </a:t>
            </a:r>
            <a:r>
              <a:rPr lang="uk-UA" sz="2200" dirty="0" smtClean="0">
                <a:solidFill>
                  <a:srgbClr val="000000"/>
                </a:solidFill>
                <a:latin typeface="Times New Roman" panose="02020603050405020304" pitchFamily="18" charset="0"/>
                <a:cs typeface="Times New Roman" panose="02020603050405020304" pitchFamily="18" charset="0"/>
              </a:rPr>
              <a:t>вдасться цього </a:t>
            </a:r>
            <a:r>
              <a:rPr lang="uk-UA" sz="2200" dirty="0">
                <a:solidFill>
                  <a:srgbClr val="000000"/>
                </a:solidFill>
                <a:latin typeface="Times New Roman" panose="02020603050405020304" pitchFamily="18" charset="0"/>
                <a:cs typeface="Times New Roman" panose="02020603050405020304" pitchFamily="18" charset="0"/>
              </a:rPr>
              <a:t>зробити, вони будуть скорочувати виробництво нерентабельної </a:t>
            </a:r>
            <a:r>
              <a:rPr lang="uk-UA" sz="2200" dirty="0" smtClean="0">
                <a:solidFill>
                  <a:srgbClr val="000000"/>
                </a:solidFill>
                <a:latin typeface="Times New Roman" panose="02020603050405020304" pitchFamily="18" charset="0"/>
                <a:cs typeface="Times New Roman" panose="02020603050405020304" pitchFamily="18" charset="0"/>
              </a:rPr>
              <a:t>продукції</a:t>
            </a:r>
            <a:r>
              <a:rPr lang="uk-UA" sz="2200" dirty="0">
                <a:solidFill>
                  <a:srgbClr val="000000"/>
                </a:solidFill>
                <a:latin typeface="Times New Roman" panose="02020603050405020304" pitchFamily="18" charset="0"/>
                <a:cs typeface="Times New Roman" panose="02020603050405020304" pitchFamily="18" charset="0"/>
              </a:rPr>
              <a:t>, що зменшить її пропозицію і підвищить ціни.</a:t>
            </a:r>
          </a:p>
        </p:txBody>
      </p:sp>
      <p:pic>
        <p:nvPicPr>
          <p:cNvPr id="2" name="Рисунок 1"/>
          <p:cNvPicPr>
            <a:picLocks noChangeAspect="1"/>
          </p:cNvPicPr>
          <p:nvPr/>
        </p:nvPicPr>
        <p:blipFill>
          <a:blip r:embed="rId2"/>
          <a:stretch>
            <a:fillRect/>
          </a:stretch>
        </p:blipFill>
        <p:spPr>
          <a:xfrm>
            <a:off x="2385723" y="697117"/>
            <a:ext cx="8578281" cy="1661725"/>
          </a:xfrm>
          <a:prstGeom prst="rect">
            <a:avLst/>
          </a:prstGeom>
        </p:spPr>
      </p:pic>
    </p:spTree>
    <p:extLst>
      <p:ext uri="{BB962C8B-B14F-4D97-AF65-F5344CB8AC3E}">
        <p14:creationId xmlns:p14="http://schemas.microsoft.com/office/powerpoint/2010/main" val="1336400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Структурна </a:t>
            </a:r>
            <a:r>
              <a:rPr lang="uk-UA" sz="2200" i="1" dirty="0">
                <a:solidFill>
                  <a:srgbClr val="000000"/>
                </a:solidFill>
                <a:latin typeface="Times New Roman" panose="02020603050405020304" pitchFamily="18" charset="0"/>
                <a:cs typeface="Times New Roman" panose="02020603050405020304" pitchFamily="18" charset="0"/>
              </a:rPr>
              <a:t>інфляція</a:t>
            </a:r>
            <a:r>
              <a:rPr lang="uk-UA" sz="2200" dirty="0">
                <a:solidFill>
                  <a:srgbClr val="000000"/>
                </a:solidFill>
                <a:latin typeface="Times New Roman" panose="02020603050405020304" pitchFamily="18" charset="0"/>
                <a:cs typeface="Times New Roman" panose="02020603050405020304" pitchFamily="18" charset="0"/>
              </a:rPr>
              <a:t> спричинюється структурними диспропорціями в </a:t>
            </a:r>
            <a:r>
              <a:rPr lang="uk-UA" sz="2200" dirty="0" smtClean="0">
                <a:solidFill>
                  <a:srgbClr val="000000"/>
                </a:solidFill>
                <a:latin typeface="Times New Roman" panose="02020603050405020304" pitchFamily="18" charset="0"/>
                <a:cs typeface="Times New Roman" panose="02020603050405020304" pitchFamily="18" charset="0"/>
              </a:rPr>
              <a:t>провідних </a:t>
            </a:r>
            <a:r>
              <a:rPr lang="uk-UA" sz="2200" dirty="0">
                <a:solidFill>
                  <a:srgbClr val="000000"/>
                </a:solidFill>
                <a:latin typeface="Times New Roman" panose="02020603050405020304" pitchFamily="18" charset="0"/>
                <a:cs typeface="Times New Roman" panose="02020603050405020304" pitchFamily="18" charset="0"/>
              </a:rPr>
              <a:t>сферах економіки чи на макроекономічному рівні в цілому. Це, зокрема</a:t>
            </a:r>
            <a:r>
              <a:rPr lang="uk-UA" sz="2200" dirty="0" smtClean="0">
                <a:solidFill>
                  <a:srgbClr val="000000"/>
                </a:solidFill>
                <a:latin typeface="Times New Roman" panose="02020603050405020304" pitchFamily="18" charset="0"/>
                <a:cs typeface="Times New Roman" panose="02020603050405020304" pitchFamily="18" charset="0"/>
              </a:rPr>
              <a:t>, гіпертрофований </a:t>
            </a:r>
            <a:r>
              <a:rPr lang="uk-UA" sz="2200" dirty="0">
                <a:solidFill>
                  <a:srgbClr val="000000"/>
                </a:solidFill>
                <a:latin typeface="Times New Roman" panose="02020603050405020304" pitchFamily="18" charset="0"/>
                <a:cs typeface="Times New Roman" panose="02020603050405020304" pitchFamily="18" charset="0"/>
              </a:rPr>
              <a:t>розвиток виробництва </a:t>
            </a:r>
            <a:r>
              <a:rPr lang="uk-UA" sz="2200" dirty="0" err="1">
                <a:solidFill>
                  <a:srgbClr val="000000"/>
                </a:solidFill>
                <a:latin typeface="Times New Roman" panose="02020603050405020304" pitchFamily="18" charset="0"/>
                <a:cs typeface="Times New Roman" panose="02020603050405020304" pitchFamily="18" charset="0"/>
              </a:rPr>
              <a:t>експортоорієнтованої</a:t>
            </a:r>
            <a:r>
              <a:rPr lang="uk-UA" sz="2200" dirty="0">
                <a:solidFill>
                  <a:srgbClr val="000000"/>
                </a:solidFill>
                <a:latin typeface="Times New Roman" panose="02020603050405020304" pitchFamily="18" charset="0"/>
                <a:cs typeface="Times New Roman" panose="02020603050405020304" pitchFamily="18" charset="0"/>
              </a:rPr>
              <a:t> продукції і </a:t>
            </a:r>
            <a:r>
              <a:rPr lang="uk-UA" sz="2200" dirty="0" smtClean="0">
                <a:solidFill>
                  <a:srgbClr val="000000"/>
                </a:solidFill>
                <a:latin typeface="Times New Roman" panose="02020603050405020304" pitchFamily="18" charset="0"/>
                <a:cs typeface="Times New Roman" panose="02020603050405020304" pitchFamily="18" charset="0"/>
              </a:rPr>
              <a:t>недостатній </a:t>
            </a:r>
            <a:r>
              <a:rPr lang="uk-UA" sz="2200" dirty="0">
                <a:solidFill>
                  <a:srgbClr val="000000"/>
                </a:solidFill>
                <a:latin typeface="Times New Roman" panose="02020603050405020304" pitchFamily="18" charset="0"/>
                <a:cs typeface="Times New Roman" panose="02020603050405020304" pitchFamily="18" charset="0"/>
              </a:rPr>
              <a:t>розвиток виробництва для внутрішнього ринку; випереджувальне </a:t>
            </a:r>
            <a:r>
              <a:rPr lang="uk-UA" sz="2200" dirty="0" smtClean="0">
                <a:solidFill>
                  <a:srgbClr val="000000"/>
                </a:solidFill>
                <a:latin typeface="Times New Roman" panose="02020603050405020304" pitchFamily="18" charset="0"/>
                <a:cs typeface="Times New Roman" panose="02020603050405020304" pitchFamily="18" charset="0"/>
              </a:rPr>
              <a:t>зростання </a:t>
            </a:r>
            <a:r>
              <a:rPr lang="uk-UA" sz="2200" dirty="0">
                <a:solidFill>
                  <a:srgbClr val="000000"/>
                </a:solidFill>
                <a:latin typeface="Times New Roman" panose="02020603050405020304" pitchFamily="18" charset="0"/>
                <a:cs typeface="Times New Roman" panose="02020603050405020304" pitchFamily="18" charset="0"/>
              </a:rPr>
              <a:t>виробництва з високою часткою витрат на заробітну плату та </a:t>
            </a:r>
            <a:r>
              <a:rPr lang="uk-UA" sz="2200" dirty="0" smtClean="0">
                <a:solidFill>
                  <a:srgbClr val="000000"/>
                </a:solidFill>
                <a:latin typeface="Times New Roman" panose="02020603050405020304" pitchFamily="18" charset="0"/>
                <a:cs typeface="Times New Roman" panose="02020603050405020304" pitchFamily="18" charset="0"/>
              </a:rPr>
              <a:t>низькою часткою </a:t>
            </a:r>
            <a:r>
              <a:rPr lang="uk-UA" sz="2200" dirty="0">
                <a:solidFill>
                  <a:srgbClr val="000000"/>
                </a:solidFill>
                <a:latin typeface="Times New Roman" panose="02020603050405020304" pitchFamily="18" charset="0"/>
                <a:cs typeface="Times New Roman" panose="02020603050405020304" pitchFamily="18" charset="0"/>
              </a:rPr>
              <a:t>виготовлення предметів споживання; відставання з ринковою </a:t>
            </a:r>
            <a:r>
              <a:rPr lang="uk-UA" sz="2200" dirty="0" smtClean="0">
                <a:solidFill>
                  <a:srgbClr val="000000"/>
                </a:solidFill>
                <a:latin typeface="Times New Roman" panose="02020603050405020304" pitchFamily="18" charset="0"/>
                <a:cs typeface="Times New Roman" panose="02020603050405020304" pitchFamily="18" charset="0"/>
              </a:rPr>
              <a:t>трансформацією </a:t>
            </a:r>
            <a:r>
              <a:rPr lang="uk-UA" sz="2200" dirty="0">
                <a:solidFill>
                  <a:srgbClr val="000000"/>
                </a:solidFill>
                <a:latin typeface="Times New Roman" panose="02020603050405020304" pitchFamily="18" charset="0"/>
                <a:cs typeface="Times New Roman" panose="02020603050405020304" pitchFamily="18" charset="0"/>
              </a:rPr>
              <a:t>важливих інструментів економічної системи (цін і тарифів, </a:t>
            </a:r>
            <a:r>
              <a:rPr lang="uk-UA" sz="2200" dirty="0" smtClean="0">
                <a:solidFill>
                  <a:srgbClr val="000000"/>
                </a:solidFill>
                <a:latin typeface="Times New Roman" panose="02020603050405020304" pitchFamily="18" charset="0"/>
                <a:cs typeface="Times New Roman" panose="02020603050405020304" pitchFamily="18" charset="0"/>
              </a:rPr>
              <a:t>заробітної плати</a:t>
            </a:r>
            <a:r>
              <a:rPr lang="uk-UA" sz="2200" dirty="0">
                <a:solidFill>
                  <a:srgbClr val="000000"/>
                </a:solidFill>
                <a:latin typeface="Times New Roman" panose="02020603050405020304" pitchFamily="18" charset="0"/>
                <a:cs typeface="Times New Roman" panose="02020603050405020304" pitchFamily="18" charset="0"/>
              </a:rPr>
              <a:t>, ринкової інфраструктури та ін.); розбалансованість державних фінансів</a:t>
            </a:r>
            <a:r>
              <a:rPr lang="uk-UA" sz="2200" dirty="0" smtClean="0">
                <a:solidFill>
                  <a:srgbClr val="000000"/>
                </a:solidFill>
                <a:latin typeface="Times New Roman" panose="02020603050405020304" pitchFamily="18" charset="0"/>
                <a:cs typeface="Times New Roman" panose="02020603050405020304" pitchFamily="18" charset="0"/>
              </a:rPr>
              <a:t>; завищені </a:t>
            </a:r>
            <a:r>
              <a:rPr lang="uk-UA" sz="2200" dirty="0">
                <a:solidFill>
                  <a:srgbClr val="000000"/>
                </a:solidFill>
                <a:latin typeface="Times New Roman" panose="02020603050405020304" pitchFamily="18" charset="0"/>
                <a:cs typeface="Times New Roman" panose="02020603050405020304" pitchFamily="18" charset="0"/>
              </a:rPr>
              <a:t>процентні ставки за кредитами банків порівняно з </a:t>
            </a:r>
            <a:r>
              <a:rPr lang="uk-UA" sz="2200" dirty="0" smtClean="0">
                <a:solidFill>
                  <a:srgbClr val="000000"/>
                </a:solidFill>
                <a:latin typeface="Times New Roman" panose="02020603050405020304" pitchFamily="18" charset="0"/>
                <a:cs typeface="Times New Roman" panose="02020603050405020304" pitchFamily="18" charset="0"/>
              </a:rPr>
              <a:t>рентабельністю сфери </a:t>
            </a:r>
            <a:r>
              <a:rPr lang="uk-UA" sz="2200" dirty="0">
                <a:solidFill>
                  <a:srgbClr val="000000"/>
                </a:solidFill>
                <a:latin typeface="Times New Roman" panose="02020603050405020304" pitchFamily="18" charset="0"/>
                <a:cs typeface="Times New Roman" panose="02020603050405020304" pitchFamily="18" charset="0"/>
              </a:rPr>
              <a:t>виробництва тощо. У всіх цих випадках теж виникає досить відчутний </a:t>
            </a:r>
            <a:r>
              <a:rPr lang="uk-UA" sz="2200" dirty="0" smtClean="0">
                <a:solidFill>
                  <a:srgbClr val="000000"/>
                </a:solidFill>
                <a:latin typeface="Times New Roman" panose="02020603050405020304" pitchFamily="18" charset="0"/>
                <a:cs typeface="Times New Roman" panose="02020603050405020304" pitchFamily="18" charset="0"/>
              </a:rPr>
              <a:t>і складний </a:t>
            </a:r>
            <a:r>
              <a:rPr lang="uk-UA" sz="2200" dirty="0">
                <a:solidFill>
                  <a:srgbClr val="000000"/>
                </a:solidFill>
                <a:latin typeface="Times New Roman" panose="02020603050405020304" pitchFamily="18" charset="0"/>
                <a:cs typeface="Times New Roman" panose="02020603050405020304" pitchFamily="18" charset="0"/>
              </a:rPr>
              <a:t>вплив на зростання цін.</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Монетарна </a:t>
            </a:r>
            <a:r>
              <a:rPr lang="uk-UA" sz="2200" i="1" dirty="0">
                <a:solidFill>
                  <a:srgbClr val="000000"/>
                </a:solidFill>
                <a:latin typeface="Times New Roman" panose="02020603050405020304" pitchFamily="18" charset="0"/>
                <a:cs typeface="Times New Roman" panose="02020603050405020304" pitchFamily="18" charset="0"/>
              </a:rPr>
              <a:t>інфляція</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спонукається</a:t>
            </a:r>
            <a:r>
              <a:rPr lang="uk-UA" sz="2200" dirty="0">
                <a:solidFill>
                  <a:srgbClr val="000000"/>
                </a:solidFill>
                <a:latin typeface="Times New Roman" panose="02020603050405020304" pitchFamily="18" charset="0"/>
                <a:cs typeface="Times New Roman" panose="02020603050405020304" pitchFamily="18" charset="0"/>
              </a:rPr>
              <a:t> тиском на ціни з боку грошей </a:t>
            </a:r>
            <a:r>
              <a:rPr lang="uk-UA" sz="2200" dirty="0" smtClean="0">
                <a:solidFill>
                  <a:srgbClr val="000000"/>
                </a:solidFill>
                <a:latin typeface="Times New Roman" panose="02020603050405020304" pitchFamily="18" charset="0"/>
                <a:cs typeface="Times New Roman" panose="02020603050405020304" pitchFamily="18" charset="0"/>
              </a:rPr>
              <a:t>унаслідок зростання </a:t>
            </a:r>
            <a:r>
              <a:rPr lang="uk-UA" sz="2200" dirty="0">
                <a:solidFill>
                  <a:srgbClr val="000000"/>
                </a:solidFill>
                <a:latin typeface="Times New Roman" panose="02020603050405020304" pitchFamily="18" charset="0"/>
                <a:cs typeface="Times New Roman" panose="02020603050405020304" pitchFamily="18" charset="0"/>
              </a:rPr>
              <a:t>їх пропозиції банківською системою і зумовленого цим </a:t>
            </a:r>
            <a:r>
              <a:rPr lang="uk-UA" sz="2200" dirty="0" smtClean="0">
                <a:solidFill>
                  <a:srgbClr val="000000"/>
                </a:solidFill>
                <a:latin typeface="Times New Roman" panose="02020603050405020304" pitchFamily="18" charset="0"/>
                <a:cs typeface="Times New Roman" panose="02020603050405020304" pitchFamily="18" charset="0"/>
              </a:rPr>
              <a:t>збільшенням платоспроможного </a:t>
            </a:r>
            <a:r>
              <a:rPr lang="uk-UA" sz="2200" dirty="0">
                <a:solidFill>
                  <a:srgbClr val="000000"/>
                </a:solidFill>
                <a:latin typeface="Times New Roman" panose="02020603050405020304" pitchFamily="18" charset="0"/>
                <a:cs typeface="Times New Roman" panose="02020603050405020304" pitchFamily="18" charset="0"/>
              </a:rPr>
              <a:t>попиту на товарних ринках. Визначальним чинником </a:t>
            </a:r>
            <a:r>
              <a:rPr lang="uk-UA" sz="2200" dirty="0" smtClean="0">
                <a:solidFill>
                  <a:srgbClr val="000000"/>
                </a:solidFill>
                <a:latin typeface="Times New Roman" panose="02020603050405020304" pitchFamily="18" charset="0"/>
                <a:cs typeface="Times New Roman" panose="02020603050405020304" pitchFamily="18" charset="0"/>
              </a:rPr>
              <a:t>цієї інфляції </a:t>
            </a:r>
            <a:r>
              <a:rPr lang="uk-UA" sz="2200" dirty="0">
                <a:solidFill>
                  <a:srgbClr val="000000"/>
                </a:solidFill>
                <a:latin typeface="Times New Roman" panose="02020603050405020304" pitchFamily="18" charset="0"/>
                <a:cs typeface="Times New Roman" panose="02020603050405020304" pitchFamily="18" charset="0"/>
              </a:rPr>
              <a:t>є зростання пропозиції грошей унаслідок переходу монетарної </a:t>
            </a:r>
            <a:r>
              <a:rPr lang="uk-UA" sz="2200" dirty="0" smtClean="0">
                <a:solidFill>
                  <a:srgbClr val="000000"/>
                </a:solidFill>
                <a:latin typeface="Times New Roman" panose="02020603050405020304" pitchFamily="18" charset="0"/>
                <a:cs typeface="Times New Roman" panose="02020603050405020304" pitchFamily="18" charset="0"/>
              </a:rPr>
              <a:t>влади до </a:t>
            </a:r>
            <a:r>
              <a:rPr lang="uk-UA" sz="2200" dirty="0" err="1">
                <a:solidFill>
                  <a:srgbClr val="000000"/>
                </a:solidFill>
                <a:latin typeface="Times New Roman" panose="02020603050405020304" pitchFamily="18" charset="0"/>
                <a:cs typeface="Times New Roman" panose="02020603050405020304" pitchFamily="18" charset="0"/>
              </a:rPr>
              <a:t>експансійної</a:t>
            </a:r>
            <a:r>
              <a:rPr lang="uk-UA" sz="2200" dirty="0">
                <a:solidFill>
                  <a:srgbClr val="000000"/>
                </a:solidFill>
                <a:latin typeface="Times New Roman" panose="02020603050405020304" pitchFamily="18" charset="0"/>
                <a:cs typeface="Times New Roman" panose="02020603050405020304" pitchFamily="18" charset="0"/>
              </a:rPr>
              <a:t> грошово-кредитної політики.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перший погляд складається враження, що кожна з цих інфляцій </a:t>
            </a:r>
            <a:r>
              <a:rPr lang="uk-UA" sz="2200" dirty="0" smtClean="0">
                <a:solidFill>
                  <a:srgbClr val="000000"/>
                </a:solidFill>
                <a:latin typeface="Times New Roman" panose="02020603050405020304" pitchFamily="18" charset="0"/>
                <a:cs typeface="Times New Roman" panose="02020603050405020304" pitchFamily="18" charset="0"/>
              </a:rPr>
              <a:t>розвивається цілком </a:t>
            </a:r>
            <a:r>
              <a:rPr lang="uk-UA" sz="2200" dirty="0">
                <a:solidFill>
                  <a:srgbClr val="000000"/>
                </a:solidFill>
                <a:latin typeface="Times New Roman" panose="02020603050405020304" pitchFamily="18" charset="0"/>
                <a:cs typeface="Times New Roman" panose="02020603050405020304" pitchFamily="18" charset="0"/>
              </a:rPr>
              <a:t>самостійно відносно одна одної. Насправді вони між собою тісно пов’язані</a:t>
            </a:r>
            <a:r>
              <a:rPr lang="uk-UA" sz="2200" dirty="0" smtClean="0">
                <a:solidFill>
                  <a:srgbClr val="000000"/>
                </a:solidFill>
                <a:latin typeface="Times New Roman" panose="02020603050405020304" pitchFamily="18" charset="0"/>
                <a:cs typeface="Times New Roman" panose="02020603050405020304" pitchFamily="18" charset="0"/>
              </a:rPr>
              <a:t>, по</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3635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суті, </a:t>
            </a:r>
            <a:r>
              <a:rPr lang="uk-UA" sz="2200" dirty="0" smtClean="0">
                <a:solidFill>
                  <a:srgbClr val="000000"/>
                </a:solidFill>
                <a:latin typeface="Times New Roman" panose="02020603050405020304" pitchFamily="18" charset="0"/>
                <a:cs typeface="Times New Roman" panose="02020603050405020304" pitchFamily="18" charset="0"/>
              </a:rPr>
              <a:t>є різними </a:t>
            </a:r>
            <a:r>
              <a:rPr lang="uk-UA" sz="2200" dirty="0">
                <a:solidFill>
                  <a:srgbClr val="000000"/>
                </a:solidFill>
                <a:latin typeface="Times New Roman" panose="02020603050405020304" pitchFamily="18" charset="0"/>
                <a:cs typeface="Times New Roman" panose="02020603050405020304" pitchFamily="18" charset="0"/>
              </a:rPr>
              <a:t>проявами одного й того самого явища інфляції як глибокої і тривалої розбалансованості економіки. Адже бюджетний дефіцит спричинюється в кінцевому підсумку тими самими чинниками, що й зростання </a:t>
            </a:r>
            <a:r>
              <a:rPr lang="uk-UA" sz="2200" dirty="0" err="1">
                <a:solidFill>
                  <a:srgbClr val="000000"/>
                </a:solidFill>
                <a:latin typeface="Times New Roman" panose="02020603050405020304" pitchFamily="18" charset="0"/>
                <a:cs typeface="Times New Roman" panose="02020603050405020304" pitchFamily="18" charset="0"/>
              </a:rPr>
              <a:t>затратності</a:t>
            </a:r>
            <a:r>
              <a:rPr lang="uk-UA" sz="2200" dirty="0">
                <a:solidFill>
                  <a:srgbClr val="000000"/>
                </a:solidFill>
                <a:latin typeface="Times New Roman" panose="02020603050405020304" pitchFamily="18" charset="0"/>
                <a:cs typeface="Times New Roman" panose="02020603050405020304" pitchFamily="18" charset="0"/>
              </a:rPr>
              <a:t> виробництва, а лібералізація монетарної політики — спробами уряду та центрального банку підтримати неефективну, затратну економіку за рахунок «емісійного податку», що стягується з усього суспільства. Більше того, лібералізація монетарної політики ще більше провокує економічних суб’єктів до затратного господарювання, посилення вимог щодо підвищення заробітної плати, до нарощування доходів за рахунок підвищення цін при скороченні обсягів виробництва тощо. Тому поділ інфляції на ці види - скоріше прийом наукового аналізу, ніж реальність</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1165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uk-UA" sz="2400" b="1" dirty="0">
                <a:solidFill>
                  <a:srgbClr val="000000"/>
                </a:solidFill>
                <a:latin typeface="Times New Roman" panose="02020603050405020304" pitchFamily="18" charset="0"/>
                <a:cs typeface="Times New Roman" panose="02020603050405020304" pitchFamily="18" charset="0"/>
              </a:rPr>
              <a:t>2.	Причини інфляції. Економічні та соціальні наслідки інфляції</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Об’єктивне </a:t>
            </a:r>
            <a:r>
              <a:rPr lang="uk-UA" sz="2200" dirty="0">
                <a:solidFill>
                  <a:srgbClr val="000000"/>
                </a:solidFill>
                <a:latin typeface="Times New Roman" panose="02020603050405020304" pitchFamily="18" charset="0"/>
                <a:cs typeface="Times New Roman" panose="02020603050405020304" pitchFamily="18" charset="0"/>
              </a:rPr>
              <a:t>з’ясування причин інфляції має важливе значення для </a:t>
            </a:r>
            <a:r>
              <a:rPr lang="uk-UA" sz="2200" dirty="0" smtClean="0">
                <a:solidFill>
                  <a:srgbClr val="000000"/>
                </a:solidFill>
                <a:latin typeface="Times New Roman" panose="02020603050405020304" pitchFamily="18" charset="0"/>
                <a:cs typeface="Times New Roman" panose="02020603050405020304" pitchFamily="18" charset="0"/>
              </a:rPr>
              <a:t>правильного розуміння </a:t>
            </a:r>
            <a:r>
              <a:rPr lang="uk-UA" sz="2200" dirty="0">
                <a:solidFill>
                  <a:srgbClr val="000000"/>
                </a:solidFill>
                <a:latin typeface="Times New Roman" panose="02020603050405020304" pitchFamily="18" charset="0"/>
                <a:cs typeface="Times New Roman" panose="02020603050405020304" pitchFamily="18" charset="0"/>
              </a:rPr>
              <a:t>самої її сутності, а також для розроблення ефективної </a:t>
            </a:r>
            <a:r>
              <a:rPr lang="uk-UA" sz="2200" dirty="0" smtClean="0">
                <a:solidFill>
                  <a:srgbClr val="000000"/>
                </a:solidFill>
                <a:latin typeface="Times New Roman" panose="02020603050405020304" pitchFamily="18" charset="0"/>
                <a:cs typeface="Times New Roman" panose="02020603050405020304" pitchFamily="18" charset="0"/>
              </a:rPr>
              <a:t>антиінфляційної політики</a:t>
            </a:r>
            <a:r>
              <a:rPr lang="uk-UA" sz="2200" dirty="0">
                <a:solidFill>
                  <a:srgbClr val="000000"/>
                </a:solidFill>
                <a:latin typeface="Times New Roman" panose="02020603050405020304" pitchFamily="18" charset="0"/>
                <a:cs typeface="Times New Roman" panose="02020603050405020304" pitchFamily="18" charset="0"/>
              </a:rPr>
              <a:t>, яка має бути спрямована насамперед на подолання причин інфляції.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найбільш загальному вигляді причини інфляції можна вивести з </a:t>
            </a:r>
            <a:r>
              <a:rPr lang="uk-UA" sz="2200" dirty="0" smtClean="0">
                <a:solidFill>
                  <a:srgbClr val="000000"/>
                </a:solidFill>
                <a:latin typeface="Times New Roman" panose="02020603050405020304" pitchFamily="18" charset="0"/>
                <a:cs typeface="Times New Roman" panose="02020603050405020304" pitchFamily="18" charset="0"/>
              </a:rPr>
              <a:t>формули відомого </a:t>
            </a:r>
            <a:r>
              <a:rPr lang="uk-UA" sz="2200" dirty="0">
                <a:solidFill>
                  <a:srgbClr val="000000"/>
                </a:solidFill>
                <a:latin typeface="Times New Roman" panose="02020603050405020304" pitchFamily="18" charset="0"/>
                <a:cs typeface="Times New Roman" panose="02020603050405020304" pitchFamily="18" charset="0"/>
              </a:rPr>
              <a:t>«рівняння І. Фішера» </a:t>
            </a:r>
            <a:r>
              <a:rPr lang="en-US" sz="2200" i="1" dirty="0">
                <a:solidFill>
                  <a:srgbClr val="000000"/>
                </a:solidFill>
                <a:latin typeface="Times New Roman" panose="02020603050405020304" pitchFamily="18" charset="0"/>
                <a:cs typeface="Times New Roman" panose="02020603050405020304" pitchFamily="18" charset="0"/>
              </a:rPr>
              <a:t>M · V = Q · P. </a:t>
            </a:r>
            <a:r>
              <a:rPr lang="uk-UA" sz="2200" dirty="0">
                <a:solidFill>
                  <a:srgbClr val="000000"/>
                </a:solidFill>
                <a:latin typeface="Times New Roman" panose="02020603050405020304" pitchFamily="18" charset="0"/>
                <a:cs typeface="Times New Roman" panose="02020603050405020304" pitchFamily="18" charset="0"/>
              </a:rPr>
              <a:t>Середній рівень цін (Р) за цією </a:t>
            </a:r>
            <a:r>
              <a:rPr lang="uk-UA" sz="2200" dirty="0" smtClean="0">
                <a:solidFill>
                  <a:srgbClr val="000000"/>
                </a:solidFill>
                <a:latin typeface="Times New Roman" panose="02020603050405020304" pitchFamily="18" charset="0"/>
                <a:cs typeface="Times New Roman" panose="02020603050405020304" pitchFamily="18" charset="0"/>
              </a:rPr>
              <a:t>формулою </a:t>
            </a:r>
            <a:r>
              <a:rPr lang="uk-UA" sz="2200" dirty="0">
                <a:solidFill>
                  <a:srgbClr val="000000"/>
                </a:solidFill>
                <a:latin typeface="Times New Roman" panose="02020603050405020304" pitchFamily="18" charset="0"/>
                <a:cs typeface="Times New Roman" panose="02020603050405020304" pitchFamily="18" charset="0"/>
              </a:rPr>
              <a:t>матиме вигляд</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тобто </a:t>
            </a:r>
            <a:r>
              <a:rPr lang="uk-UA" sz="2200" dirty="0">
                <a:solidFill>
                  <a:srgbClr val="000000"/>
                </a:solidFill>
                <a:latin typeface="Times New Roman" panose="02020603050405020304" pitchFamily="18" charset="0"/>
                <a:cs typeface="Times New Roman" panose="02020603050405020304" pitchFamily="18" charset="0"/>
              </a:rPr>
              <a:t>зростання цін може бути спровоковане зростанням маси грошей (М</a:t>
            </a:r>
            <a:r>
              <a:rPr lang="uk-UA" sz="2200" dirty="0" smtClean="0">
                <a:solidFill>
                  <a:srgbClr val="000000"/>
                </a:solidFill>
                <a:latin typeface="Times New Roman" panose="02020603050405020304" pitchFamily="18" charset="0"/>
                <a:cs typeface="Times New Roman" panose="02020603050405020304" pitchFamily="18" charset="0"/>
              </a:rPr>
              <a:t>), прискоренням </a:t>
            </a:r>
            <a:r>
              <a:rPr lang="uk-UA" sz="2200" dirty="0">
                <a:solidFill>
                  <a:srgbClr val="000000"/>
                </a:solidFill>
                <a:latin typeface="Times New Roman" panose="02020603050405020304" pitchFamily="18" charset="0"/>
                <a:cs typeface="Times New Roman" panose="02020603050405020304" pitchFamily="18" charset="0"/>
              </a:rPr>
              <a:t>обігу грошей (</a:t>
            </a:r>
            <a:r>
              <a:rPr lang="en-US" sz="2200" dirty="0">
                <a:solidFill>
                  <a:srgbClr val="000000"/>
                </a:solidFill>
                <a:latin typeface="Times New Roman" panose="02020603050405020304" pitchFamily="18" charset="0"/>
                <a:cs typeface="Times New Roman" panose="02020603050405020304" pitchFamily="18" charset="0"/>
              </a:rPr>
              <a:t>V) </a:t>
            </a:r>
            <a:r>
              <a:rPr lang="uk-UA" sz="2200" dirty="0">
                <a:solidFill>
                  <a:srgbClr val="000000"/>
                </a:solidFill>
                <a:latin typeface="Times New Roman" panose="02020603050405020304" pitchFamily="18" charset="0"/>
                <a:cs typeface="Times New Roman" panose="02020603050405020304" pitchFamily="18" charset="0"/>
              </a:rPr>
              <a:t>і скороченням фізичного обсягу </a:t>
            </a:r>
            <a:r>
              <a:rPr lang="uk-UA" sz="2200" dirty="0" smtClean="0">
                <a:solidFill>
                  <a:srgbClr val="000000"/>
                </a:solidFill>
                <a:latin typeface="Times New Roman" panose="02020603050405020304" pitchFamily="18" charset="0"/>
                <a:cs typeface="Times New Roman" panose="02020603050405020304" pitchFamily="18" charset="0"/>
              </a:rPr>
              <a:t>виробництва (</a:t>
            </a:r>
            <a:r>
              <a:rPr lang="en-US" sz="2200" dirty="0">
                <a:solidFill>
                  <a:srgbClr val="000000"/>
                </a:solidFill>
                <a:latin typeface="Times New Roman" panose="02020603050405020304" pitchFamily="18" charset="0"/>
                <a:cs typeface="Times New Roman" panose="02020603050405020304" pitchFamily="18" charset="0"/>
              </a:rPr>
              <a:t>Q). </a:t>
            </a:r>
            <a:r>
              <a:rPr lang="uk-UA" sz="2200" dirty="0">
                <a:solidFill>
                  <a:srgbClr val="000000"/>
                </a:solidFill>
                <a:latin typeface="Times New Roman" panose="02020603050405020304" pitchFamily="18" charset="0"/>
                <a:cs typeface="Times New Roman" panose="02020603050405020304" pitchFamily="18" charset="0"/>
              </a:rPr>
              <a:t>З огляду на те, що швидкість грошей визнається відносно стабільною, </a:t>
            </a:r>
            <a:r>
              <a:rPr lang="uk-UA" sz="2200" dirty="0" smtClean="0">
                <a:solidFill>
                  <a:srgbClr val="000000"/>
                </a:solidFill>
                <a:latin typeface="Times New Roman" panose="02020603050405020304" pitchFamily="18" charset="0"/>
                <a:cs typeface="Times New Roman" panose="02020603050405020304" pitchFamily="18" charset="0"/>
              </a:rPr>
              <a:t>основними </a:t>
            </a:r>
            <a:r>
              <a:rPr lang="uk-UA" sz="2200" dirty="0">
                <a:solidFill>
                  <a:srgbClr val="000000"/>
                </a:solidFill>
                <a:latin typeface="Times New Roman" panose="02020603050405020304" pitchFamily="18" charset="0"/>
                <a:cs typeface="Times New Roman" panose="02020603050405020304" pitchFamily="18" charset="0"/>
              </a:rPr>
              <a:t>причинами зростання цін можуть бути збільшення М, зменшення </a:t>
            </a:r>
            <a:r>
              <a:rPr lang="en-US" sz="2200" dirty="0">
                <a:solidFill>
                  <a:srgbClr val="000000"/>
                </a:solidFill>
                <a:latin typeface="Times New Roman" panose="02020603050405020304" pitchFamily="18" charset="0"/>
                <a:cs typeface="Times New Roman" panose="02020603050405020304" pitchFamily="18" charset="0"/>
              </a:rPr>
              <a:t>Q </a:t>
            </a:r>
            <a:r>
              <a:rPr lang="uk-UA" sz="2200" dirty="0" smtClean="0">
                <a:solidFill>
                  <a:srgbClr val="000000"/>
                </a:solidFill>
                <a:latin typeface="Times New Roman" panose="02020603050405020304" pitchFamily="18" charset="0"/>
                <a:cs typeface="Times New Roman" panose="02020603050405020304" pitchFamily="18" charset="0"/>
              </a:rPr>
              <a:t>чи обидва </a:t>
            </a:r>
            <a:r>
              <a:rPr lang="uk-UA" sz="2200" dirty="0">
                <a:solidFill>
                  <a:srgbClr val="000000"/>
                </a:solidFill>
                <a:latin typeface="Times New Roman" panose="02020603050405020304" pitchFamily="18" charset="0"/>
                <a:cs typeface="Times New Roman" panose="02020603050405020304" pitchFamily="18" charset="0"/>
              </a:rPr>
              <a:t>чинники одночасно. Амплітуда коливання </a:t>
            </a:r>
            <a:r>
              <a:rPr lang="en-US" sz="2200" dirty="0">
                <a:solidFill>
                  <a:srgbClr val="000000"/>
                </a:solidFill>
                <a:latin typeface="Times New Roman" panose="02020603050405020304" pitchFamily="18" charset="0"/>
                <a:cs typeface="Times New Roman" panose="02020603050405020304" pitchFamily="18" charset="0"/>
              </a:rPr>
              <a:t>Q </a:t>
            </a:r>
            <a:r>
              <a:rPr lang="uk-UA" sz="2200" dirty="0">
                <a:solidFill>
                  <a:srgbClr val="000000"/>
                </a:solidFill>
                <a:latin typeface="Times New Roman" panose="02020603050405020304" pitchFamily="18" charset="0"/>
                <a:cs typeface="Times New Roman" panose="02020603050405020304" pitchFamily="18" charset="0"/>
              </a:rPr>
              <a:t>визначається </a:t>
            </a:r>
            <a:r>
              <a:rPr lang="uk-UA" sz="2200" dirty="0" smtClean="0">
                <a:solidFill>
                  <a:srgbClr val="000000"/>
                </a:solidFill>
                <a:latin typeface="Times New Roman" panose="02020603050405020304" pitchFamily="18" charset="0"/>
                <a:cs typeface="Times New Roman" panose="02020603050405020304" pitchFamily="18" charset="0"/>
              </a:rPr>
              <a:t>переважно об’єктивними </a:t>
            </a:r>
            <a:r>
              <a:rPr lang="uk-UA" sz="2200" dirty="0">
                <a:solidFill>
                  <a:srgbClr val="000000"/>
                </a:solidFill>
                <a:latin typeface="Times New Roman" panose="02020603050405020304" pitchFamily="18" charset="0"/>
                <a:cs typeface="Times New Roman" panose="02020603050405020304" pitchFamily="18" charset="0"/>
              </a:rPr>
              <a:t>чинниками і тому є значно меншою, ніж амплітуда коливання М</a:t>
            </a:r>
            <a:r>
              <a:rPr lang="uk-UA" sz="2200" dirty="0" smtClean="0">
                <a:solidFill>
                  <a:srgbClr val="000000"/>
                </a:solidFill>
                <a:latin typeface="Times New Roman" panose="02020603050405020304" pitchFamily="18" charset="0"/>
                <a:cs typeface="Times New Roman" panose="02020603050405020304" pitchFamily="18" charset="0"/>
              </a:rPr>
              <a:t>. Звідси </a:t>
            </a:r>
            <a:r>
              <a:rPr lang="uk-UA" sz="2200" dirty="0">
                <a:solidFill>
                  <a:srgbClr val="000000"/>
                </a:solidFill>
                <a:latin typeface="Times New Roman" panose="02020603050405020304" pitchFamily="18" charset="0"/>
                <a:cs typeface="Times New Roman" panose="02020603050405020304" pitchFamily="18" charset="0"/>
              </a:rPr>
              <a:t>ключовим, найбільш результативним </a:t>
            </a:r>
            <a:r>
              <a:rPr lang="uk-UA" sz="2200" dirty="0" smtClean="0">
                <a:solidFill>
                  <a:srgbClr val="000000"/>
                </a:solidFill>
                <a:latin typeface="Times New Roman" panose="02020603050405020304" pitchFamily="18" charset="0"/>
                <a:cs typeface="Times New Roman" panose="02020603050405020304" pitchFamily="18" charset="0"/>
              </a:rPr>
              <a:t>чинником</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4772284" y="2856292"/>
            <a:ext cx="1608183" cy="760885"/>
          </a:xfrm>
          <a:prstGeom prst="rect">
            <a:avLst/>
          </a:prstGeom>
        </p:spPr>
      </p:pic>
    </p:spTree>
    <p:extLst>
      <p:ext uri="{BB962C8B-B14F-4D97-AF65-F5344CB8AC3E}">
        <p14:creationId xmlns:p14="http://schemas.microsoft.com/office/powerpoint/2010/main" val="361132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впливу на динаміку рівня цін є зміна маси грошей в обороті. Оскільки зміна М залежить від динаміки пропозиції грошей, то вважається, що вирішальним чинником інфляції є нарощування пропозиції грошей</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Ці положення покладені в основу так званої грошової теорії інфляції, </a:t>
            </a:r>
            <a:r>
              <a:rPr lang="uk-UA" sz="2200" dirty="0" smtClean="0">
                <a:solidFill>
                  <a:srgbClr val="000000"/>
                </a:solidFill>
                <a:latin typeface="Times New Roman" panose="02020603050405020304" pitchFamily="18" charset="0"/>
                <a:cs typeface="Times New Roman" panose="02020603050405020304" pitchFamily="18" charset="0"/>
              </a:rPr>
              <a:t>якої дотримуються </a:t>
            </a:r>
            <a:r>
              <a:rPr lang="uk-UA" sz="2200" dirty="0">
                <a:solidFill>
                  <a:srgbClr val="000000"/>
                </a:solidFill>
                <a:latin typeface="Times New Roman" panose="02020603050405020304" pitchFamily="18" charset="0"/>
                <a:cs typeface="Times New Roman" panose="02020603050405020304" pitchFamily="18" charset="0"/>
              </a:rPr>
              <a:t>представники </a:t>
            </a:r>
            <a:r>
              <a:rPr lang="uk-UA" sz="2200" dirty="0" err="1">
                <a:solidFill>
                  <a:srgbClr val="000000"/>
                </a:solidFill>
                <a:latin typeface="Times New Roman" panose="02020603050405020304" pitchFamily="18" charset="0"/>
                <a:cs typeface="Times New Roman" panose="02020603050405020304" pitchFamily="18" charset="0"/>
              </a:rPr>
              <a:t>монетаристської</a:t>
            </a:r>
            <a:r>
              <a:rPr lang="uk-UA" sz="2200" dirty="0">
                <a:solidFill>
                  <a:srgbClr val="000000"/>
                </a:solidFill>
                <a:latin typeface="Times New Roman" panose="02020603050405020304" pitchFamily="18" charset="0"/>
                <a:cs typeface="Times New Roman" panose="02020603050405020304" pitchFamily="18" charset="0"/>
              </a:rPr>
              <a:t> школи. Найвідоміший </a:t>
            </a:r>
            <a:r>
              <a:rPr lang="uk-UA" sz="2200" dirty="0" smtClean="0">
                <a:solidFill>
                  <a:srgbClr val="000000"/>
                </a:solidFill>
                <a:latin typeface="Times New Roman" panose="02020603050405020304" pitchFamily="18" charset="0"/>
                <a:cs typeface="Times New Roman" panose="02020603050405020304" pitchFamily="18" charset="0"/>
              </a:rPr>
              <a:t>представник </a:t>
            </a:r>
            <a:r>
              <a:rPr lang="uk-UA" sz="2200" dirty="0">
                <a:solidFill>
                  <a:srgbClr val="000000"/>
                </a:solidFill>
                <a:latin typeface="Times New Roman" panose="02020603050405020304" pitchFamily="18" charset="0"/>
                <a:cs typeface="Times New Roman" panose="02020603050405020304" pitchFamily="18" charset="0"/>
              </a:rPr>
              <a:t>сучасного </a:t>
            </a:r>
            <a:r>
              <a:rPr lang="uk-UA" sz="2200" dirty="0" err="1">
                <a:solidFill>
                  <a:srgbClr val="000000"/>
                </a:solidFill>
                <a:latin typeface="Times New Roman" panose="02020603050405020304" pitchFamily="18" charset="0"/>
                <a:cs typeface="Times New Roman" panose="02020603050405020304" pitchFamily="18" charset="0"/>
              </a:rPr>
              <a:t>монетаризму</a:t>
            </a:r>
            <a:r>
              <a:rPr lang="uk-UA" sz="2200" dirty="0">
                <a:solidFill>
                  <a:srgbClr val="000000"/>
                </a:solidFill>
                <a:latin typeface="Times New Roman" panose="02020603050405020304" pitchFamily="18" charset="0"/>
                <a:cs typeface="Times New Roman" panose="02020603050405020304" pitchFamily="18" charset="0"/>
              </a:rPr>
              <a:t> М. </a:t>
            </a:r>
            <a:r>
              <a:rPr lang="uk-UA" sz="2200" dirty="0" err="1">
                <a:solidFill>
                  <a:srgbClr val="000000"/>
                </a:solidFill>
                <a:latin typeface="Times New Roman" panose="02020603050405020304" pitchFamily="18" charset="0"/>
                <a:cs typeface="Times New Roman" panose="02020603050405020304" pitchFamily="18" charset="0"/>
              </a:rPr>
              <a:t>Фрідман</a:t>
            </a:r>
            <a:r>
              <a:rPr lang="uk-UA" sz="2200" dirty="0">
                <a:solidFill>
                  <a:srgbClr val="000000"/>
                </a:solidFill>
                <a:latin typeface="Times New Roman" panose="02020603050405020304" pitchFamily="18" charset="0"/>
                <a:cs typeface="Times New Roman" panose="02020603050405020304" pitchFamily="18" charset="0"/>
              </a:rPr>
              <a:t> єдиною причиною інфляції </a:t>
            </a:r>
            <a:r>
              <a:rPr lang="uk-UA" sz="2200" dirty="0" smtClean="0">
                <a:solidFill>
                  <a:srgbClr val="000000"/>
                </a:solidFill>
                <a:latin typeface="Times New Roman" panose="02020603050405020304" pitchFamily="18" charset="0"/>
                <a:cs typeface="Times New Roman" panose="02020603050405020304" pitchFamily="18" charset="0"/>
              </a:rPr>
              <a:t>вважає надмірну </a:t>
            </a:r>
            <a:r>
              <a:rPr lang="uk-UA" sz="2200" dirty="0">
                <a:solidFill>
                  <a:srgbClr val="000000"/>
                </a:solidFill>
                <a:latin typeface="Times New Roman" panose="02020603050405020304" pitchFamily="18" charset="0"/>
                <a:cs typeface="Times New Roman" panose="02020603050405020304" pitchFamily="18" charset="0"/>
              </a:rPr>
              <a:t>пропозицію грошей, завдяки чому збільшуються грошові доходи </a:t>
            </a:r>
            <a:r>
              <a:rPr lang="uk-UA" sz="2200" dirty="0" smtClean="0">
                <a:solidFill>
                  <a:srgbClr val="000000"/>
                </a:solidFill>
                <a:latin typeface="Times New Roman" panose="02020603050405020304" pitchFamily="18" charset="0"/>
                <a:cs typeface="Times New Roman" panose="02020603050405020304" pitchFamily="18" charset="0"/>
              </a:rPr>
              <a:t>і платоспроможний </a:t>
            </a:r>
            <a:r>
              <a:rPr lang="uk-UA" sz="2200" dirty="0">
                <a:solidFill>
                  <a:srgbClr val="000000"/>
                </a:solidFill>
                <a:latin typeface="Times New Roman" panose="02020603050405020304" pitchFamily="18" charset="0"/>
                <a:cs typeface="Times New Roman" panose="02020603050405020304" pitchFamily="18" charset="0"/>
              </a:rPr>
              <a:t>попит. Піднімається ринкова планка зростання цін. Ця </a:t>
            </a:r>
            <a:r>
              <a:rPr lang="uk-UA" sz="2200" dirty="0" smtClean="0">
                <a:solidFill>
                  <a:srgbClr val="000000"/>
                </a:solidFill>
                <a:latin typeface="Times New Roman" panose="02020603050405020304" pitchFamily="18" charset="0"/>
                <a:cs typeface="Times New Roman" panose="02020603050405020304" pitchFamily="18" charset="0"/>
              </a:rPr>
              <a:t>залежність </a:t>
            </a:r>
            <a:r>
              <a:rPr lang="uk-UA" sz="2200" dirty="0">
                <a:solidFill>
                  <a:srgbClr val="000000"/>
                </a:solidFill>
                <a:latin typeface="Times New Roman" panose="02020603050405020304" pitchFamily="18" charset="0"/>
                <a:cs typeface="Times New Roman" panose="02020603050405020304" pitchFamily="18" charset="0"/>
              </a:rPr>
              <a:t>сьогодні набула найширшого визнання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Розходження між ними починаються, коли аналізуються причини </a:t>
            </a:r>
            <a:r>
              <a:rPr lang="uk-UA" sz="2200" dirty="0" smtClean="0">
                <a:solidFill>
                  <a:srgbClr val="000000"/>
                </a:solidFill>
                <a:latin typeface="Times New Roman" panose="02020603050405020304" pitchFamily="18" charset="0"/>
                <a:cs typeface="Times New Roman" panose="02020603050405020304" pitchFamily="18" charset="0"/>
              </a:rPr>
              <a:t>зростання маси </a:t>
            </a:r>
            <a:r>
              <a:rPr lang="uk-UA" sz="2200" dirty="0">
                <a:solidFill>
                  <a:srgbClr val="000000"/>
                </a:solidFill>
                <a:latin typeface="Times New Roman" panose="02020603050405020304" pitchFamily="18" charset="0"/>
                <a:cs typeface="Times New Roman" panose="02020603050405020304" pitchFamily="18" charset="0"/>
              </a:rPr>
              <a:t>грошей. Монетаристи вважають, що збільшення маси грошей </a:t>
            </a:r>
            <a:r>
              <a:rPr lang="uk-UA" sz="2200" dirty="0" smtClean="0">
                <a:solidFill>
                  <a:srgbClr val="000000"/>
                </a:solidFill>
                <a:latin typeface="Times New Roman" panose="02020603050405020304" pitchFamily="18" charset="0"/>
                <a:cs typeface="Times New Roman" panose="02020603050405020304" pitchFamily="18" charset="0"/>
              </a:rPr>
              <a:t>визначається </a:t>
            </a:r>
            <a:r>
              <a:rPr lang="uk-UA" sz="2200" dirty="0">
                <a:solidFill>
                  <a:srgbClr val="000000"/>
                </a:solidFill>
                <a:latin typeface="Times New Roman" panose="02020603050405020304" pitchFamily="18" charset="0"/>
                <a:cs typeface="Times New Roman" panose="02020603050405020304" pitchFamily="18" charset="0"/>
              </a:rPr>
              <a:t>виключно грошово-кредитною політикою держави. Вона може </a:t>
            </a:r>
            <a:r>
              <a:rPr lang="uk-UA" sz="2200" dirty="0" smtClean="0">
                <a:solidFill>
                  <a:srgbClr val="000000"/>
                </a:solidFill>
                <a:latin typeface="Times New Roman" panose="02020603050405020304" pitchFamily="18" charset="0"/>
                <a:cs typeface="Times New Roman" panose="02020603050405020304" pitchFamily="18" charset="0"/>
              </a:rPr>
              <a:t>спрямовувати </a:t>
            </a:r>
            <a:r>
              <a:rPr lang="uk-UA" sz="2200" dirty="0">
                <a:solidFill>
                  <a:srgbClr val="000000"/>
                </a:solidFill>
                <a:latin typeface="Times New Roman" panose="02020603050405020304" pitchFamily="18" charset="0"/>
                <a:cs typeface="Times New Roman" panose="02020603050405020304" pitchFamily="18" charset="0"/>
              </a:rPr>
              <a:t>її на досягнення таких цілей, за яких маса грошей залишається </a:t>
            </a:r>
            <a:r>
              <a:rPr lang="uk-UA" sz="2200" dirty="0" smtClean="0">
                <a:solidFill>
                  <a:srgbClr val="000000"/>
                </a:solidFill>
                <a:latin typeface="Times New Roman" panose="02020603050405020304" pitchFamily="18" charset="0"/>
                <a:cs typeface="Times New Roman" panose="02020603050405020304" pitchFamily="18" charset="0"/>
              </a:rPr>
              <a:t>незмінною й </a:t>
            </a:r>
            <a:r>
              <a:rPr lang="uk-UA" sz="2200" dirty="0">
                <a:solidFill>
                  <a:srgbClr val="000000"/>
                </a:solidFill>
                <a:latin typeface="Times New Roman" panose="02020603050405020304" pitchFamily="18" charset="0"/>
                <a:cs typeface="Times New Roman" panose="02020603050405020304" pitchFamily="18" charset="0"/>
              </a:rPr>
              <a:t>інфляція буде неможливою. Такими цілями є стабілізація цін та підтримання </a:t>
            </a:r>
            <a:r>
              <a:rPr lang="uk-UA" sz="2200" dirty="0" smtClean="0">
                <a:solidFill>
                  <a:srgbClr val="000000"/>
                </a:solidFill>
                <a:latin typeface="Times New Roman" panose="02020603050405020304" pitchFamily="18" charset="0"/>
                <a:cs typeface="Times New Roman" panose="02020603050405020304" pitchFamily="18" charset="0"/>
              </a:rPr>
              <a:t>у рівновазі </a:t>
            </a:r>
            <a:r>
              <a:rPr lang="uk-UA" sz="2200" dirty="0">
                <a:solidFill>
                  <a:srgbClr val="000000"/>
                </a:solidFill>
                <a:latin typeface="Times New Roman" panose="02020603050405020304" pitchFamily="18" charset="0"/>
                <a:cs typeface="Times New Roman" panose="02020603050405020304" pitchFamily="18" charset="0"/>
              </a:rPr>
              <a:t>кон’юнктури ринку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Якщо</a:t>
            </a:r>
            <a:r>
              <a:rPr lang="ru-RU" sz="2200" dirty="0">
                <a:solidFill>
                  <a:srgbClr val="000000"/>
                </a:solidFill>
                <a:latin typeface="Times New Roman" panose="02020603050405020304" pitchFamily="18" charset="0"/>
                <a:cs typeface="Times New Roman" panose="02020603050405020304" pitchFamily="18" charset="0"/>
              </a:rPr>
              <a:t> ж </a:t>
            </a:r>
            <a:r>
              <a:rPr lang="ru-RU" sz="2200" dirty="0" err="1">
                <a:solidFill>
                  <a:srgbClr val="000000"/>
                </a:solidFill>
                <a:latin typeface="Times New Roman" panose="02020603050405020304" pitchFamily="18" charset="0"/>
                <a:cs typeface="Times New Roman" panose="02020603050405020304" pitchFamily="18" charset="0"/>
              </a:rPr>
              <a:t>монетарна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націлюється</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забезпечення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високої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зайнятості</a:t>
            </a:r>
            <a:r>
              <a:rPr lang="ru-RU" sz="2200" dirty="0">
                <a:solidFill>
                  <a:srgbClr val="000000"/>
                </a:solidFill>
                <a:latin typeface="Times New Roman" panose="02020603050405020304" pitchFamily="18" charset="0"/>
                <a:cs typeface="Times New Roman" panose="02020603050405020304" pitchFamily="18" charset="0"/>
              </a:rPr>
              <a:t> й </a:t>
            </a:r>
            <a:r>
              <a:rPr lang="ru-RU" sz="2200" dirty="0" err="1">
                <a:solidFill>
                  <a:srgbClr val="000000"/>
                </a:solidFill>
                <a:latin typeface="Times New Roman" panose="02020603050405020304" pitchFamily="18" charset="0"/>
                <a:cs typeface="Times New Roman" panose="02020603050405020304" pitchFamily="18" charset="0"/>
              </a:rPr>
              <a:t>економічного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зростання</a:t>
            </a:r>
            <a:r>
              <a:rPr lang="ru-RU" sz="2200" dirty="0">
                <a:solidFill>
                  <a:srgbClr val="000000"/>
                </a:solidFill>
                <a:latin typeface="Times New Roman" panose="02020603050405020304" pitchFamily="18" charset="0"/>
                <a:cs typeface="Times New Roman" panose="02020603050405020304" pitchFamily="18" charset="0"/>
              </a:rPr>
              <a:t>, то неминуче </a:t>
            </a:r>
            <a:r>
              <a:rPr lang="ru-RU" sz="2200" dirty="0" err="1">
                <a:solidFill>
                  <a:srgbClr val="000000"/>
                </a:solidFill>
                <a:latin typeface="Times New Roman" panose="02020603050405020304" pitchFamily="18" charset="0"/>
                <a:cs typeface="Times New Roman" panose="02020603050405020304" pitchFamily="18" charset="0"/>
              </a:rPr>
              <a:t>почне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зростати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пропозиція</a:t>
            </a:r>
            <a:r>
              <a:rPr lang="ru-RU" sz="2200" dirty="0">
                <a:solidFill>
                  <a:srgbClr val="000000"/>
                </a:solidFill>
                <a:latin typeface="Times New Roman" panose="02020603050405020304" pitchFamily="18" charset="0"/>
                <a:cs typeface="Times New Roman" panose="02020603050405020304" pitchFamily="18" charset="0"/>
              </a:rPr>
              <a:t> грошей і </a:t>
            </a:r>
            <a:r>
              <a:rPr lang="ru-RU" sz="2200" dirty="0" err="1">
                <a:solidFill>
                  <a:srgbClr val="000000"/>
                </a:solidFill>
                <a:latin typeface="Times New Roman" panose="02020603050405020304" pitchFamily="18" charset="0"/>
                <a:cs typeface="Times New Roman" panose="02020603050405020304" pitchFamily="18" charset="0"/>
              </a:rPr>
              <a:t>маса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їх</a:t>
            </a:r>
            <a:r>
              <a:rPr lang="ru-RU" sz="2200" dirty="0">
                <a:solidFill>
                  <a:srgbClr val="000000"/>
                </a:solidFill>
                <a:latin typeface="Times New Roman" panose="02020603050405020304" pitchFamily="18" charset="0"/>
                <a:cs typeface="Times New Roman" panose="02020603050405020304" pitchFamily="18" charset="0"/>
              </a:rPr>
              <a:t> в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6643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обороті</a:t>
            </a:r>
            <a:r>
              <a:rPr lang="uk-UA" sz="2200" dirty="0">
                <a:solidFill>
                  <a:srgbClr val="000000"/>
                </a:solidFill>
                <a:latin typeface="Times New Roman" panose="02020603050405020304" pitchFamily="18" charset="0"/>
                <a:cs typeface="Times New Roman" panose="02020603050405020304" pitchFamily="18" charset="0"/>
              </a:rPr>
              <a:t>, що спричинить підвищення попиту і цін на </a:t>
            </a:r>
            <a:r>
              <a:rPr lang="uk-UA" sz="2200" dirty="0" smtClean="0">
                <a:solidFill>
                  <a:srgbClr val="000000"/>
                </a:solidFill>
                <a:latin typeface="Times New Roman" panose="02020603050405020304" pitchFamily="18" charset="0"/>
                <a:cs typeface="Times New Roman" panose="02020603050405020304" pitchFamily="18" charset="0"/>
              </a:rPr>
              <a:t>товарних </a:t>
            </a:r>
            <a:r>
              <a:rPr lang="uk-UA" sz="2200" dirty="0">
                <a:solidFill>
                  <a:srgbClr val="000000"/>
                </a:solidFill>
                <a:latin typeface="Times New Roman" panose="02020603050405020304" pitchFamily="18" charset="0"/>
                <a:cs typeface="Times New Roman" panose="02020603050405020304" pitchFamily="18" charset="0"/>
              </a:rPr>
              <a:t>ринках, тобто інфляцію. Така монетарна політика набуває </a:t>
            </a:r>
            <a:r>
              <a:rPr lang="uk-UA" sz="2200" dirty="0" smtClean="0">
                <a:solidFill>
                  <a:srgbClr val="000000"/>
                </a:solidFill>
                <a:latin typeface="Times New Roman" panose="02020603050405020304" pitchFamily="18" charset="0"/>
                <a:cs typeface="Times New Roman" panose="02020603050405020304" pitchFamily="18" charset="0"/>
              </a:rPr>
              <a:t>інфляційного характеру</a:t>
            </a:r>
            <a:r>
              <a:rPr lang="uk-UA" sz="2200" dirty="0">
                <a:solidFill>
                  <a:srgbClr val="000000"/>
                </a:solidFill>
                <a:latin typeface="Times New Roman" panose="02020603050405020304" pitchFamily="18" charset="0"/>
                <a:cs typeface="Times New Roman" panose="02020603050405020304" pitchFamily="18" charset="0"/>
              </a:rPr>
              <a:t>. Отже, за </a:t>
            </a:r>
            <a:r>
              <a:rPr lang="uk-UA" sz="2200" dirty="0" err="1">
                <a:solidFill>
                  <a:srgbClr val="000000"/>
                </a:solidFill>
                <a:latin typeface="Times New Roman" panose="02020603050405020304" pitchFamily="18" charset="0"/>
                <a:cs typeface="Times New Roman" panose="02020603050405020304" pitchFamily="18" charset="0"/>
              </a:rPr>
              <a:t>монетаристською</a:t>
            </a:r>
            <a:r>
              <a:rPr lang="uk-UA" sz="2200" dirty="0">
                <a:solidFill>
                  <a:srgbClr val="000000"/>
                </a:solidFill>
                <a:latin typeface="Times New Roman" panose="02020603050405020304" pitchFamily="18" charset="0"/>
                <a:cs typeface="Times New Roman" panose="02020603050405020304" pitchFamily="18" charset="0"/>
              </a:rPr>
              <a:t> концепцією, для розгортання в </a:t>
            </a:r>
            <a:r>
              <a:rPr lang="uk-UA" sz="2200" dirty="0" smtClean="0">
                <a:solidFill>
                  <a:srgbClr val="000000"/>
                </a:solidFill>
                <a:latin typeface="Times New Roman" panose="02020603050405020304" pitchFamily="18" charset="0"/>
                <a:cs typeface="Times New Roman" panose="02020603050405020304" pitchFamily="18" charset="0"/>
              </a:rPr>
              <a:t>країні інфляційного </a:t>
            </a:r>
            <a:r>
              <a:rPr lang="uk-UA" sz="2200" dirty="0">
                <a:solidFill>
                  <a:srgbClr val="000000"/>
                </a:solidFill>
                <a:latin typeface="Times New Roman" panose="02020603050405020304" pitchFamily="18" charset="0"/>
                <a:cs typeface="Times New Roman" panose="02020603050405020304" pitchFamily="18" charset="0"/>
              </a:rPr>
              <a:t>процесу органи монетарного управління повинні проводити </a:t>
            </a:r>
            <a:r>
              <a:rPr lang="uk-UA" sz="2200" dirty="0" smtClean="0">
                <a:solidFill>
                  <a:srgbClr val="000000"/>
                </a:solidFill>
                <a:latin typeface="Times New Roman" panose="02020603050405020304" pitchFamily="18" charset="0"/>
                <a:cs typeface="Times New Roman" panose="02020603050405020304" pitchFamily="18" charset="0"/>
              </a:rPr>
              <a:t>ліберальну </a:t>
            </a:r>
            <a:r>
              <a:rPr lang="uk-UA" sz="2200" dirty="0">
                <a:solidFill>
                  <a:srgbClr val="000000"/>
                </a:solidFill>
                <a:latin typeface="Times New Roman" panose="02020603050405020304" pitchFamily="18" charset="0"/>
                <a:cs typeface="Times New Roman" panose="02020603050405020304" pitchFamily="18" charset="0"/>
              </a:rPr>
              <a:t>монетарну політику, насамперед політику грошового </a:t>
            </a:r>
            <a:r>
              <a:rPr lang="uk-UA" sz="2200" dirty="0" smtClean="0">
                <a:solidFill>
                  <a:srgbClr val="000000"/>
                </a:solidFill>
                <a:latin typeface="Times New Roman" panose="02020603050405020304" pitchFamily="18" charset="0"/>
                <a:cs typeface="Times New Roman" panose="02020603050405020304" pitchFamily="18" charset="0"/>
              </a:rPr>
              <a:t>стимулювання </a:t>
            </a:r>
            <a:r>
              <a:rPr lang="uk-UA" sz="2200" dirty="0">
                <a:solidFill>
                  <a:srgbClr val="000000"/>
                </a:solidFill>
                <a:latin typeface="Times New Roman" panose="02020603050405020304" pitchFamily="18" charset="0"/>
                <a:cs typeface="Times New Roman" panose="02020603050405020304" pitchFamily="18" charset="0"/>
              </a:rPr>
              <a:t>зайнятості й економічного зростання. Відмовившись від такої політики</a:t>
            </a:r>
            <a:r>
              <a:rPr lang="uk-UA" sz="2200" dirty="0" smtClean="0">
                <a:solidFill>
                  <a:srgbClr val="000000"/>
                </a:solidFill>
                <a:latin typeface="Times New Roman" panose="02020603050405020304" pitchFamily="18" charset="0"/>
                <a:cs typeface="Times New Roman" panose="02020603050405020304" pitchFamily="18" charset="0"/>
              </a:rPr>
              <a:t>, вони </a:t>
            </a:r>
            <a:r>
              <a:rPr lang="uk-UA" sz="2200" dirty="0" err="1">
                <a:solidFill>
                  <a:srgbClr val="000000"/>
                </a:solidFill>
                <a:latin typeface="Times New Roman" panose="02020603050405020304" pitchFamily="18" charset="0"/>
                <a:cs typeface="Times New Roman" panose="02020603050405020304" pitchFamily="18" charset="0"/>
              </a:rPr>
              <a:t>зупинять</a:t>
            </a:r>
            <a:r>
              <a:rPr lang="uk-UA" sz="2200" dirty="0">
                <a:solidFill>
                  <a:srgbClr val="000000"/>
                </a:solidFill>
                <a:latin typeface="Times New Roman" panose="02020603050405020304" pitchFamily="18" charset="0"/>
                <a:cs typeface="Times New Roman" panose="02020603050405020304" pitchFamily="18" charset="0"/>
              </a:rPr>
              <a:t> інфляцію.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Монетарна </a:t>
            </a:r>
            <a:r>
              <a:rPr lang="uk-UA" sz="2200" dirty="0">
                <a:solidFill>
                  <a:srgbClr val="000000"/>
                </a:solidFill>
                <a:latin typeface="Times New Roman" panose="02020603050405020304" pitchFamily="18" charset="0"/>
                <a:cs typeface="Times New Roman" panose="02020603050405020304" pitchFamily="18" charset="0"/>
              </a:rPr>
              <a:t>політика може стати інфляційною також у випадку </a:t>
            </a:r>
            <a:r>
              <a:rPr lang="uk-UA" sz="2200" dirty="0" smtClean="0">
                <a:solidFill>
                  <a:srgbClr val="000000"/>
                </a:solidFill>
                <a:latin typeface="Times New Roman" panose="02020603050405020304" pitchFamily="18" charset="0"/>
                <a:cs typeface="Times New Roman" panose="02020603050405020304" pitchFamily="18" charset="0"/>
              </a:rPr>
              <a:t>спрямування її </a:t>
            </a:r>
            <a:r>
              <a:rPr lang="uk-UA" sz="2200" dirty="0">
                <a:solidFill>
                  <a:srgbClr val="000000"/>
                </a:solidFill>
                <a:latin typeface="Times New Roman" panose="02020603050405020304" pitchFamily="18" charset="0"/>
                <a:cs typeface="Times New Roman" panose="02020603050405020304" pitchFamily="18" charset="0"/>
              </a:rPr>
              <a:t>на фінансування бюджетного дефіциту за рахунок емісії грошей. При </a:t>
            </a:r>
            <a:r>
              <a:rPr lang="uk-UA" sz="2200" dirty="0" smtClean="0">
                <a:solidFill>
                  <a:srgbClr val="000000"/>
                </a:solidFill>
                <a:latin typeface="Times New Roman" panose="02020603050405020304" pitchFamily="18" charset="0"/>
                <a:cs typeface="Times New Roman" panose="02020603050405020304" pitchFamily="18" charset="0"/>
              </a:rPr>
              <a:t>фінансуванні </a:t>
            </a:r>
            <a:r>
              <a:rPr lang="uk-UA" sz="2200" dirty="0">
                <a:solidFill>
                  <a:srgbClr val="000000"/>
                </a:solidFill>
                <a:latin typeface="Times New Roman" panose="02020603050405020304" pitchFamily="18" charset="0"/>
                <a:cs typeface="Times New Roman" panose="02020603050405020304" pitchFamily="18" charset="0"/>
              </a:rPr>
              <a:t>бюджетного дефіциту за рахунок державних позик на грошовому </a:t>
            </a:r>
            <a:r>
              <a:rPr lang="uk-UA" sz="2200" dirty="0" smtClean="0">
                <a:solidFill>
                  <a:srgbClr val="000000"/>
                </a:solidFill>
                <a:latin typeface="Times New Roman" panose="02020603050405020304" pitchFamily="18" charset="0"/>
                <a:cs typeface="Times New Roman" panose="02020603050405020304" pitchFamily="18" charset="0"/>
              </a:rPr>
              <a:t>ринку маса </a:t>
            </a:r>
            <a:r>
              <a:rPr lang="uk-UA" sz="2200" dirty="0">
                <a:solidFill>
                  <a:srgbClr val="000000"/>
                </a:solidFill>
                <a:latin typeface="Times New Roman" panose="02020603050405020304" pitchFamily="18" charset="0"/>
                <a:cs typeface="Times New Roman" panose="02020603050405020304" pitchFamily="18" charset="0"/>
              </a:rPr>
              <a:t>грошей в обороті не змінюється, а отже, обсяг попиту на ринках не </a:t>
            </a:r>
            <a:r>
              <a:rPr lang="uk-UA" sz="2200" dirty="0" smtClean="0">
                <a:solidFill>
                  <a:srgbClr val="000000"/>
                </a:solidFill>
                <a:latin typeface="Times New Roman" panose="02020603050405020304" pitchFamily="18" charset="0"/>
                <a:cs typeface="Times New Roman" panose="02020603050405020304" pitchFamily="18" charset="0"/>
              </a:rPr>
              <a:t>зростає</a:t>
            </a:r>
            <a:r>
              <a:rPr lang="uk-UA" sz="2200" dirty="0">
                <a:solidFill>
                  <a:srgbClr val="000000"/>
                </a:solidFill>
                <a:latin typeface="Times New Roman" panose="02020603050405020304" pitchFamily="18" charset="0"/>
                <a:cs typeface="Times New Roman" panose="02020603050405020304" pitchFamily="18" charset="0"/>
              </a:rPr>
              <a:t>. Якщо ж для цих цілей буде використано емісію — прямо чи </a:t>
            </a:r>
            <a:r>
              <a:rPr lang="uk-UA" sz="2200" dirty="0" smtClean="0">
                <a:solidFill>
                  <a:srgbClr val="000000"/>
                </a:solidFill>
                <a:latin typeface="Times New Roman" panose="02020603050405020304" pitchFamily="18" charset="0"/>
                <a:cs typeface="Times New Roman" panose="02020603050405020304" pitchFamily="18" charset="0"/>
              </a:rPr>
              <a:t>опосередковано </a:t>
            </a:r>
            <a:r>
              <a:rPr lang="uk-UA" sz="2200" dirty="0">
                <a:solidFill>
                  <a:srgbClr val="000000"/>
                </a:solidFill>
                <a:latin typeface="Times New Roman" panose="02020603050405020304" pitchFamily="18" charset="0"/>
                <a:cs typeface="Times New Roman" panose="02020603050405020304" pitchFamily="18" charset="0"/>
              </a:rPr>
              <a:t>(через викуп центральним банком цінних паперів держави на </a:t>
            </a:r>
            <a:r>
              <a:rPr lang="uk-UA" sz="2200" dirty="0" smtClean="0">
                <a:solidFill>
                  <a:srgbClr val="000000"/>
                </a:solidFill>
                <a:latin typeface="Times New Roman" panose="02020603050405020304" pitchFamily="18" charset="0"/>
                <a:cs typeface="Times New Roman" panose="02020603050405020304" pitchFamily="18" charset="0"/>
              </a:rPr>
              <a:t>вторинному ринку</a:t>
            </a:r>
            <a:r>
              <a:rPr lang="uk-UA" sz="2200" dirty="0">
                <a:solidFill>
                  <a:srgbClr val="000000"/>
                </a:solidFill>
                <a:latin typeface="Times New Roman" panose="02020603050405020304" pitchFamily="18" charset="0"/>
                <a:cs typeface="Times New Roman" panose="02020603050405020304" pitchFamily="18" charset="0"/>
              </a:rPr>
              <a:t>), пропозиція грошей зросте, попит і ціни на товарних ринках </a:t>
            </a:r>
            <a:r>
              <a:rPr lang="uk-UA" sz="2200" dirty="0" err="1" smtClean="0">
                <a:solidFill>
                  <a:srgbClr val="000000"/>
                </a:solidFill>
                <a:latin typeface="Times New Roman" panose="02020603050405020304" pitchFamily="18" charset="0"/>
                <a:cs typeface="Times New Roman" panose="02020603050405020304" pitchFamily="18" charset="0"/>
              </a:rPr>
              <a:t>збільшаться</a:t>
            </a:r>
            <a:r>
              <a:rPr lang="uk-UA" sz="2200" dirty="0">
                <a:solidFill>
                  <a:srgbClr val="000000"/>
                </a:solidFill>
                <a:latin typeface="Times New Roman" panose="02020603050405020304" pitchFamily="18" charset="0"/>
                <a:cs typeface="Times New Roman" panose="02020603050405020304" pitchFamily="18" charset="0"/>
              </a:rPr>
              <a:t>. Розпочнеться інфляційний процес, який поглиблюватиметься доти, </a:t>
            </a:r>
            <a:r>
              <a:rPr lang="uk-UA" sz="2200" dirty="0" smtClean="0">
                <a:solidFill>
                  <a:srgbClr val="000000"/>
                </a:solidFill>
                <a:latin typeface="Times New Roman" panose="02020603050405020304" pitchFamily="18" charset="0"/>
                <a:cs typeface="Times New Roman" panose="02020603050405020304" pitchFamily="18" charset="0"/>
              </a:rPr>
              <a:t>доки центральні </a:t>
            </a:r>
            <a:r>
              <a:rPr lang="uk-UA" sz="2200" dirty="0">
                <a:solidFill>
                  <a:srgbClr val="000000"/>
                </a:solidFill>
                <a:latin typeface="Times New Roman" panose="02020603050405020304" pitchFamily="18" charset="0"/>
                <a:cs typeface="Times New Roman" panose="02020603050405020304" pitchFamily="18" charset="0"/>
              </a:rPr>
              <a:t>банки допускатимуть фінансування дефіциту за рахунок емісії.</a:t>
            </a:r>
          </a:p>
        </p:txBody>
      </p:sp>
    </p:spTree>
    <p:extLst>
      <p:ext uri="{BB962C8B-B14F-4D97-AF65-F5344CB8AC3E}">
        <p14:creationId xmlns:p14="http://schemas.microsoft.com/office/powerpoint/2010/main" val="16261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Кейнсіанці</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сьогодні принципово погоджуються з тезою монетаристів, </a:t>
            </a:r>
            <a:r>
              <a:rPr lang="uk-UA" sz="2200" dirty="0" smtClean="0">
                <a:solidFill>
                  <a:srgbClr val="000000"/>
                </a:solidFill>
                <a:latin typeface="Times New Roman" panose="02020603050405020304" pitchFamily="18" charset="0"/>
                <a:cs typeface="Times New Roman" panose="02020603050405020304" pitchFamily="18" charset="0"/>
              </a:rPr>
              <a:t>що інфляція </a:t>
            </a:r>
            <a:r>
              <a:rPr lang="uk-UA" sz="2200" dirty="0">
                <a:solidFill>
                  <a:srgbClr val="000000"/>
                </a:solidFill>
                <a:latin typeface="Times New Roman" panose="02020603050405020304" pitchFamily="18" charset="0"/>
                <a:cs typeface="Times New Roman" panose="02020603050405020304" pitchFamily="18" charset="0"/>
              </a:rPr>
              <a:t>розвивається лише при тривалому зростанні пропозиції грошей, </a:t>
            </a:r>
            <a:r>
              <a:rPr lang="uk-UA" sz="2200" dirty="0" smtClean="0">
                <a:solidFill>
                  <a:srgbClr val="000000"/>
                </a:solidFill>
                <a:latin typeface="Times New Roman" panose="02020603050405020304" pitchFamily="18" charset="0"/>
                <a:cs typeface="Times New Roman" panose="02020603050405020304" pitchFamily="18" charset="0"/>
              </a:rPr>
              <a:t>можливому </a:t>
            </a:r>
            <a:r>
              <a:rPr lang="uk-UA" sz="2200" dirty="0">
                <a:solidFill>
                  <a:srgbClr val="000000"/>
                </a:solidFill>
                <a:latin typeface="Times New Roman" panose="02020603050405020304" pitchFamily="18" charset="0"/>
                <a:cs typeface="Times New Roman" panose="02020603050405020304" pitchFamily="18" charset="0"/>
              </a:rPr>
              <a:t>за ліберальної грошово-кредитної політики. Вони вже не заперечують</a:t>
            </a:r>
            <a:r>
              <a:rPr lang="uk-UA" sz="2200" dirty="0" smtClean="0">
                <a:solidFill>
                  <a:srgbClr val="000000"/>
                </a:solidFill>
                <a:latin typeface="Times New Roman" panose="02020603050405020304" pitchFamily="18" charset="0"/>
                <a:cs typeface="Times New Roman" panose="02020603050405020304" pitchFamily="18" charset="0"/>
              </a:rPr>
              <a:t>, що </a:t>
            </a:r>
            <a:r>
              <a:rPr lang="uk-UA" sz="2200" dirty="0">
                <a:solidFill>
                  <a:srgbClr val="000000"/>
                </a:solidFill>
                <a:latin typeface="Times New Roman" panose="02020603050405020304" pitchFamily="18" charset="0"/>
                <a:cs typeface="Times New Roman" panose="02020603050405020304" pitchFamily="18" charset="0"/>
              </a:rPr>
              <a:t>дія затратних чинників інфляції, які, на їхню думку, є ключовими, </a:t>
            </a:r>
            <a:r>
              <a:rPr lang="uk-UA" sz="2200" dirty="0" smtClean="0">
                <a:solidFill>
                  <a:srgbClr val="000000"/>
                </a:solidFill>
                <a:latin typeface="Times New Roman" panose="02020603050405020304" pitchFamily="18" charset="0"/>
                <a:cs typeface="Times New Roman" panose="02020603050405020304" pitchFamily="18" charset="0"/>
              </a:rPr>
              <a:t>може призвести </a:t>
            </a:r>
            <a:r>
              <a:rPr lang="uk-UA" sz="2200" dirty="0">
                <a:solidFill>
                  <a:srgbClr val="000000"/>
                </a:solidFill>
                <a:latin typeface="Times New Roman" panose="02020603050405020304" pitchFamily="18" charset="0"/>
                <a:cs typeface="Times New Roman" panose="02020603050405020304" pitchFamily="18" charset="0"/>
              </a:rPr>
              <a:t>до безперервного і швидкого зростання цін лише за умови швидкого і тривалого зростання пропозиції грошей</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Відмінність їхньої позиції від </a:t>
            </a:r>
            <a:r>
              <a:rPr lang="uk-UA" sz="2200" dirty="0" err="1">
                <a:solidFill>
                  <a:srgbClr val="000000"/>
                </a:solidFill>
                <a:latin typeface="Times New Roman" panose="02020603050405020304" pitchFamily="18" charset="0"/>
                <a:cs typeface="Times New Roman" panose="02020603050405020304" pitchFamily="18" charset="0"/>
              </a:rPr>
              <a:t>монетаристської</a:t>
            </a:r>
            <a:r>
              <a:rPr lang="uk-UA" sz="2200" dirty="0">
                <a:solidFill>
                  <a:srgbClr val="000000"/>
                </a:solidFill>
                <a:latin typeface="Times New Roman" panose="02020603050405020304" pitchFamily="18" charset="0"/>
                <a:cs typeface="Times New Roman" panose="02020603050405020304" pitchFamily="18" charset="0"/>
              </a:rPr>
              <a:t> полягає лише в тому</a:t>
            </a:r>
            <a:r>
              <a:rPr lang="uk-UA" sz="2200" dirty="0" smtClean="0">
                <a:solidFill>
                  <a:srgbClr val="000000"/>
                </a:solidFill>
                <a:latin typeface="Times New Roman" panose="02020603050405020304" pitchFamily="18" charset="0"/>
                <a:cs typeface="Times New Roman" panose="02020603050405020304" pitchFamily="18" charset="0"/>
              </a:rPr>
              <a:t>, що </a:t>
            </a:r>
            <a:r>
              <a:rPr lang="uk-UA" sz="2200" dirty="0">
                <a:solidFill>
                  <a:srgbClr val="000000"/>
                </a:solidFill>
                <a:latin typeface="Times New Roman" panose="02020603050405020304" pitchFamily="18" charset="0"/>
                <a:cs typeface="Times New Roman" panose="02020603050405020304" pitchFamily="18" charset="0"/>
              </a:rPr>
              <a:t>ліберальну грошово-кредитну політику вони вважають передумовою </a:t>
            </a:r>
            <a:r>
              <a:rPr lang="uk-UA" sz="2200" dirty="0" smtClean="0">
                <a:solidFill>
                  <a:srgbClr val="000000"/>
                </a:solidFill>
                <a:latin typeface="Times New Roman" panose="02020603050405020304" pitchFamily="18" charset="0"/>
                <a:cs typeface="Times New Roman" panose="02020603050405020304" pitchFamily="18" charset="0"/>
              </a:rPr>
              <a:t>інфляції</a:t>
            </a:r>
            <a:r>
              <a:rPr lang="uk-UA" sz="2200" dirty="0">
                <a:solidFill>
                  <a:srgbClr val="000000"/>
                </a:solidFill>
                <a:latin typeface="Times New Roman" panose="02020603050405020304" pitchFamily="18" charset="0"/>
                <a:cs typeface="Times New Roman" panose="02020603050405020304" pitchFamily="18" charset="0"/>
              </a:rPr>
              <a:t>, а першопричинами — чинники, пов’язані зі збуренням витрат і пропозиції</a:t>
            </a:r>
            <a:r>
              <a:rPr lang="uk-UA" sz="2200" dirty="0" smtClean="0">
                <a:solidFill>
                  <a:srgbClr val="000000"/>
                </a:solidFill>
                <a:latin typeface="Times New Roman" panose="02020603050405020304" pitchFamily="18" charset="0"/>
                <a:cs typeface="Times New Roman" panose="02020603050405020304" pitchFamily="18" charset="0"/>
              </a:rPr>
              <a:t>. Тому</a:t>
            </a:r>
            <a:r>
              <a:rPr lang="uk-UA" sz="2200" dirty="0">
                <a:solidFill>
                  <a:srgbClr val="000000"/>
                </a:solidFill>
                <a:latin typeface="Times New Roman" panose="02020603050405020304" pitchFamily="18" charset="0"/>
                <a:cs typeface="Times New Roman" panose="02020603050405020304" pitchFamily="18" charset="0"/>
              </a:rPr>
              <a:t>, на їхню думку, неможливо ефективно вирішити проблему </a:t>
            </a:r>
            <a:r>
              <a:rPr lang="uk-UA" sz="2200" dirty="0" smtClean="0">
                <a:solidFill>
                  <a:srgbClr val="000000"/>
                </a:solidFill>
                <a:latin typeface="Times New Roman" panose="02020603050405020304" pitchFamily="18" charset="0"/>
                <a:cs typeface="Times New Roman" panose="02020603050405020304" pitchFamily="18" charset="0"/>
              </a:rPr>
              <a:t>стримування інфляції </a:t>
            </a:r>
            <a:r>
              <a:rPr lang="uk-UA" sz="2200" dirty="0">
                <a:solidFill>
                  <a:srgbClr val="000000"/>
                </a:solidFill>
                <a:latin typeface="Times New Roman" panose="02020603050405020304" pitchFamily="18" charset="0"/>
                <a:cs typeface="Times New Roman" panose="02020603050405020304" pitchFamily="18" charset="0"/>
              </a:rPr>
              <a:t>лише </a:t>
            </a:r>
            <a:r>
              <a:rPr lang="uk-UA" sz="2200" dirty="0" err="1">
                <a:solidFill>
                  <a:srgbClr val="000000"/>
                </a:solidFill>
                <a:latin typeface="Times New Roman" panose="02020603050405020304" pitchFamily="18" charset="0"/>
                <a:cs typeface="Times New Roman" panose="02020603050405020304" pitchFamily="18" charset="0"/>
              </a:rPr>
              <a:t>ужорсточенням</a:t>
            </a:r>
            <a:r>
              <a:rPr lang="uk-UA" sz="2200" dirty="0">
                <a:solidFill>
                  <a:srgbClr val="000000"/>
                </a:solidFill>
                <a:latin typeface="Times New Roman" panose="02020603050405020304" pitchFamily="18" charset="0"/>
                <a:cs typeface="Times New Roman" panose="02020603050405020304" pitchFamily="18" charset="0"/>
              </a:rPr>
              <a:t> монетарної політики, а потрібно «докопуватися</a:t>
            </a:r>
            <a:r>
              <a:rPr lang="uk-UA" sz="2200" dirty="0" smtClean="0">
                <a:solidFill>
                  <a:srgbClr val="000000"/>
                </a:solidFill>
                <a:latin typeface="Times New Roman" panose="02020603050405020304" pitchFamily="18" charset="0"/>
                <a:cs typeface="Times New Roman" panose="02020603050405020304" pitchFamily="18" charset="0"/>
              </a:rPr>
              <a:t>» до </a:t>
            </a:r>
            <a:r>
              <a:rPr lang="uk-UA" sz="2200" dirty="0">
                <a:solidFill>
                  <a:srgbClr val="000000"/>
                </a:solidFill>
                <a:latin typeface="Times New Roman" panose="02020603050405020304" pitchFamily="18" charset="0"/>
                <a:cs typeface="Times New Roman" panose="02020603050405020304" pitchFamily="18" charset="0"/>
              </a:rPr>
              <a:t>її першопричин.</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Розбіжності </a:t>
            </a:r>
            <a:r>
              <a:rPr lang="uk-UA" sz="2200" dirty="0">
                <a:solidFill>
                  <a:srgbClr val="000000"/>
                </a:solidFill>
                <a:latin typeface="Times New Roman" panose="02020603050405020304" pitchFamily="18" charset="0"/>
                <a:cs typeface="Times New Roman" panose="02020603050405020304" pitchFamily="18" charset="0"/>
              </a:rPr>
              <a:t>в поглядах монетаристів і кейнсіанців </a:t>
            </a:r>
            <a:r>
              <a:rPr lang="uk-UA" sz="2200" dirty="0" smtClean="0">
                <a:solidFill>
                  <a:srgbClr val="000000"/>
                </a:solidFill>
                <a:latin typeface="Times New Roman" panose="02020603050405020304" pitchFamily="18" charset="0"/>
                <a:cs typeface="Times New Roman" panose="02020603050405020304" pitchFamily="18" charset="0"/>
              </a:rPr>
              <a:t>щодо </a:t>
            </a:r>
            <a:r>
              <a:rPr lang="uk-UA" sz="2200" dirty="0">
                <a:solidFill>
                  <a:srgbClr val="000000"/>
                </a:solidFill>
                <a:latin typeface="Times New Roman" panose="02020603050405020304" pitchFamily="18" charset="0"/>
                <a:cs typeface="Times New Roman" panose="02020603050405020304" pitchFamily="18" charset="0"/>
              </a:rPr>
              <a:t>причин інфляції </a:t>
            </a:r>
            <a:r>
              <a:rPr lang="uk-UA" sz="2200" dirty="0" smtClean="0">
                <a:solidFill>
                  <a:srgbClr val="000000"/>
                </a:solidFill>
                <a:latin typeface="Times New Roman" panose="02020603050405020304" pitchFamily="18" charset="0"/>
                <a:cs typeface="Times New Roman" panose="02020603050405020304" pitchFamily="18" charset="0"/>
              </a:rPr>
              <a:t>здаються незначними, </a:t>
            </a:r>
            <a:r>
              <a:rPr lang="uk-UA" sz="2200" dirty="0">
                <a:solidFill>
                  <a:srgbClr val="000000"/>
                </a:solidFill>
                <a:latin typeface="Times New Roman" panose="02020603050405020304" pitchFamily="18" charset="0"/>
                <a:cs typeface="Times New Roman" panose="02020603050405020304" pitchFamily="18" charset="0"/>
              </a:rPr>
              <a:t>пов’язаними лише з </a:t>
            </a:r>
            <a:r>
              <a:rPr lang="uk-UA" sz="2200" dirty="0" smtClean="0">
                <a:solidFill>
                  <a:srgbClr val="000000"/>
                </a:solidFill>
                <a:latin typeface="Times New Roman" panose="02020603050405020304" pitchFamily="18" charset="0"/>
                <a:cs typeface="Times New Roman" panose="02020603050405020304" pitchFamily="18" charset="0"/>
              </a:rPr>
              <a:t>політичними </a:t>
            </a:r>
            <a:r>
              <a:rPr lang="uk-UA" sz="2200" dirty="0">
                <a:solidFill>
                  <a:srgbClr val="000000"/>
                </a:solidFill>
                <a:latin typeface="Times New Roman" panose="02020603050405020304" pitchFamily="18" charset="0"/>
                <a:cs typeface="Times New Roman" panose="02020603050405020304" pitchFamily="18" charset="0"/>
              </a:rPr>
              <a:t>аспектами діяльності уряду. </a:t>
            </a:r>
            <a:r>
              <a:rPr lang="uk-UA" sz="2200" dirty="0" smtClean="0">
                <a:solidFill>
                  <a:srgbClr val="000000"/>
                </a:solidFill>
                <a:latin typeface="Times New Roman" panose="02020603050405020304" pitchFamily="18" charset="0"/>
                <a:cs typeface="Times New Roman" panose="02020603050405020304" pitchFamily="18" charset="0"/>
              </a:rPr>
              <a:t>Однак, ця </a:t>
            </a:r>
            <a:r>
              <a:rPr lang="uk-UA" sz="2200" dirty="0">
                <a:solidFill>
                  <a:srgbClr val="000000"/>
                </a:solidFill>
                <a:latin typeface="Times New Roman" panose="02020603050405020304" pitchFamily="18" charset="0"/>
                <a:cs typeface="Times New Roman" panose="02020603050405020304" pitchFamily="18" charset="0"/>
              </a:rPr>
              <a:t>відмінність має </a:t>
            </a:r>
            <a:r>
              <a:rPr lang="uk-UA" sz="2200" dirty="0" smtClean="0">
                <a:solidFill>
                  <a:srgbClr val="000000"/>
                </a:solidFill>
                <a:latin typeface="Times New Roman" panose="02020603050405020304" pitchFamily="18" charset="0"/>
                <a:cs typeface="Times New Roman" panose="02020603050405020304" pitchFamily="18" charset="0"/>
              </a:rPr>
              <a:t>важливі </a:t>
            </a:r>
            <a:r>
              <a:rPr lang="uk-UA" sz="2200" dirty="0">
                <a:solidFill>
                  <a:srgbClr val="000000"/>
                </a:solidFill>
                <a:latin typeface="Times New Roman" panose="02020603050405020304" pitchFamily="18" charset="0"/>
                <a:cs typeface="Times New Roman" panose="02020603050405020304" pitchFamily="18" charset="0"/>
              </a:rPr>
              <a:t>практичні наслідки. З позиції монетаристів випливає той висновок </a:t>
            </a:r>
            <a:r>
              <a:rPr lang="uk-UA" sz="2200" dirty="0" smtClean="0">
                <a:solidFill>
                  <a:srgbClr val="000000"/>
                </a:solidFill>
                <a:latin typeface="Times New Roman" panose="02020603050405020304" pitchFamily="18" charset="0"/>
                <a:cs typeface="Times New Roman" panose="02020603050405020304" pitchFamily="18" charset="0"/>
              </a:rPr>
              <a:t>для практики</a:t>
            </a:r>
            <a:r>
              <a:rPr lang="uk-UA" sz="2200" dirty="0">
                <a:solidFill>
                  <a:srgbClr val="000000"/>
                </a:solidFill>
                <a:latin typeface="Times New Roman" panose="02020603050405020304" pitchFamily="18" charset="0"/>
                <a:cs typeface="Times New Roman" panose="02020603050405020304" pitchFamily="18" charset="0"/>
              </a:rPr>
              <a:t>, що заходами жорсткої монетарної політики можна стримати </a:t>
            </a:r>
            <a:r>
              <a:rPr lang="uk-UA" sz="2200" dirty="0" smtClean="0">
                <a:solidFill>
                  <a:srgbClr val="000000"/>
                </a:solidFill>
                <a:latin typeface="Times New Roman" panose="02020603050405020304" pitchFamily="18" charset="0"/>
                <a:cs typeface="Times New Roman" panose="02020603050405020304" pitchFamily="18" charset="0"/>
              </a:rPr>
              <a:t>інфляцію </a:t>
            </a:r>
            <a:r>
              <a:rPr lang="uk-UA" sz="2200" dirty="0">
                <a:solidFill>
                  <a:srgbClr val="000000"/>
                </a:solidFill>
                <a:latin typeface="Times New Roman" panose="02020603050405020304" pitchFamily="18" charset="0"/>
                <a:cs typeface="Times New Roman" panose="02020603050405020304" pitchFamily="18" charset="0"/>
              </a:rPr>
              <a:t>і створити сприятливі умови для того, щоб економіка самостійно могла </a:t>
            </a:r>
            <a:r>
              <a:rPr lang="uk-UA" sz="2200" dirty="0" smtClean="0">
                <a:solidFill>
                  <a:srgbClr val="000000"/>
                </a:solidFill>
                <a:latin typeface="Times New Roman" panose="02020603050405020304" pitchFamily="18" charset="0"/>
                <a:cs typeface="Times New Roman" panose="02020603050405020304" pitchFamily="18" charset="0"/>
              </a:rPr>
              <a:t>подолати </a:t>
            </a:r>
            <a:r>
              <a:rPr lang="uk-UA" sz="2200" dirty="0">
                <a:solidFill>
                  <a:srgbClr val="000000"/>
                </a:solidFill>
                <a:latin typeface="Times New Roman" panose="02020603050405020304" pitchFamily="18" charset="0"/>
                <a:cs typeface="Times New Roman" panose="02020603050405020304" pitchFamily="18" charset="0"/>
              </a:rPr>
              <a:t>кризу</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3494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1</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Сутність</a:t>
            </a:r>
            <a:r>
              <a:rPr lang="ru-RU" sz="2400" b="1" dirty="0">
                <a:solidFill>
                  <a:srgbClr val="000000"/>
                </a:solidFill>
                <a:latin typeface="Times New Roman" panose="02020603050405020304" pitchFamily="18" charset="0"/>
                <a:cs typeface="Times New Roman" panose="02020603050405020304" pitchFamily="18" charset="0"/>
              </a:rPr>
              <a:t> та </a:t>
            </a:r>
            <a:r>
              <a:rPr lang="ru-RU" sz="2400" b="1" dirty="0" err="1">
                <a:solidFill>
                  <a:srgbClr val="000000"/>
                </a:solidFill>
                <a:latin typeface="Times New Roman" panose="02020603050405020304" pitchFamily="18" charset="0"/>
                <a:cs typeface="Times New Roman" panose="02020603050405020304" pitchFamily="18" charset="0"/>
              </a:rPr>
              <a:t>закономірності</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розвитку</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інфляції</a:t>
            </a:r>
            <a:endParaRPr lang="ru-RU" sz="24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Неможливість стихійного пристосування неповноцінних грошей до потреб товарообороту, з одного боку, та використання урядами паперових грошей для покриття дефіциту державного бюджету, з іншого, є причинами постійних порушень вимог закону грошового обігу. Неповноцінні гроші, навіть якщо вони спочатку випущені у відповідності до потреб товарообороту, через деякий час можуть опинитися надлишковими в результаті прискорення їх обігу або скорочення товарообороту. Однак основною причиною переповнення каналів обігу неповноцінними грошима є випуск їх для покриття дефіциту державного бюджету. Надлишковий випуск паперових грошей також можливий в результаті кредитної експансії, пов’язаної з кредитуванням підприємств, що характерне для періодів підйому виробництва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b="1" i="1" dirty="0">
                <a:solidFill>
                  <a:srgbClr val="000000"/>
                </a:solidFill>
                <a:latin typeface="Times New Roman" panose="02020603050405020304" pitchFamily="18" charset="0"/>
                <a:cs typeface="Times New Roman" panose="02020603050405020304" pitchFamily="18" charset="0"/>
              </a:rPr>
              <a:t>	Переповнення каналів грошового обігу неповноцінними грошима викликає їх знецінення, яке називається </a:t>
            </a:r>
            <a:r>
              <a:rPr lang="uk-UA" sz="2200" b="1" i="1" dirty="0" smtClean="0">
                <a:solidFill>
                  <a:srgbClr val="000000"/>
                </a:solidFill>
                <a:latin typeface="Times New Roman" panose="02020603050405020304" pitchFamily="18" charset="0"/>
                <a:cs typeface="Times New Roman" panose="02020603050405020304" pitchFamily="18" charset="0"/>
              </a:rPr>
              <a:t>інфляцією.</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Щоправда, НБУ надає дещо інше </a:t>
            </a:r>
            <a:r>
              <a:rPr lang="uk-UA" sz="2200" dirty="0" smtClean="0">
                <a:solidFill>
                  <a:srgbClr val="000000"/>
                </a:solidFill>
                <a:latin typeface="Times New Roman" panose="02020603050405020304" pitchFamily="18" charset="0"/>
                <a:cs typeface="Times New Roman" panose="02020603050405020304" pitchFamily="18" charset="0"/>
              </a:rPr>
              <a:t>визначення інфляці</a:t>
            </a:r>
            <a:r>
              <a:rPr lang="uk-UA" sz="2200" dirty="0">
                <a:solidFill>
                  <a:srgbClr val="000000"/>
                </a:solidFill>
                <a:latin typeface="Times New Roman" panose="02020603050405020304" pitchFamily="18" charset="0"/>
                <a:cs typeface="Times New Roman" panose="02020603050405020304" pitchFamily="18" charset="0"/>
              </a:rPr>
              <a:t>ї</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«тривале зростання загального рівня цін, що відображує зниження купівельної спроможності грошової одиниці». </a:t>
            </a:r>
            <a:r>
              <a:rPr lang="en-US" sz="2200" dirty="0">
                <a:solidFill>
                  <a:srgbClr val="000000"/>
                </a:solidFill>
                <a:latin typeface="Times New Roman" panose="02020603050405020304" pitchFamily="18" charset="0"/>
                <a:cs typeface="Times New Roman" panose="02020603050405020304" pitchFamily="18" charset="0"/>
              </a:rPr>
              <a:t>[</a:t>
            </a:r>
            <a:r>
              <a:rPr lang="uk-UA" sz="2200" dirty="0" smtClean="0">
                <a:solidFill>
                  <a:srgbClr val="000000"/>
                </a:solidFill>
                <a:latin typeface="Times New Roman" panose="02020603050405020304" pitchFamily="18" charset="0"/>
                <a:cs typeface="Times New Roman" panose="02020603050405020304" pitchFamily="18" charset="0"/>
              </a:rPr>
              <a:t>Глосарій </a:t>
            </a:r>
            <a:r>
              <a:rPr lang="uk-UA" sz="2200" dirty="0">
                <a:solidFill>
                  <a:srgbClr val="000000"/>
                </a:solidFill>
                <a:latin typeface="Times New Roman" panose="02020603050405020304" pitchFamily="18" charset="0"/>
                <a:cs typeface="Times New Roman" panose="02020603050405020304" pitchFamily="18" charset="0"/>
              </a:rPr>
              <a:t>НБУ</a:t>
            </a:r>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a:t>
            </a:r>
            <a:r>
              <a:rPr lang="uk-UA" sz="2200" dirty="0" smtClean="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 </a:t>
            </a:r>
            <a:r>
              <a:rPr lang="uk-UA" sz="2200" dirty="0">
                <a:solidFill>
                  <a:srgbClr val="000000"/>
                </a:solidFill>
                <a:latin typeface="Times New Roman" panose="02020603050405020304" pitchFamily="18" charset="0"/>
                <a:cs typeface="Times New Roman" panose="02020603050405020304" pitchFamily="18" charset="0"/>
              </a:rPr>
              <a:t>позиції кейнсіанців можна зробити висновок, що монетарна політика не повинна заважати розв’язанню внутрішніх суперечностей економіки і мусить бути настільки ліберальною, наскільки це потрібно, щоб забезпечити пропозицію грошей на необхідному рівні. Тому прибічники кейнсіанських поглядів легко виправдовують емісію грошей для монетизації бюджетного дефіциту, підтримання високої зайнятості, зростання виробництва тощо. І уряди нерідко користуються таким виправданням, проводячи явно інфляційну політику, як це було в Україні в 1991–1993 рр</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b="1" dirty="0">
                <a:solidFill>
                  <a:srgbClr val="000000"/>
                </a:solidFill>
                <a:latin typeface="Times New Roman" panose="02020603050405020304" pitchFamily="18" charset="0"/>
                <a:cs typeface="Times New Roman" panose="02020603050405020304" pitchFamily="18" charset="0"/>
              </a:rPr>
              <a:t>Інфляція здійснює негативний вплив на суспільство в цілому.</a:t>
            </a:r>
            <a:r>
              <a:rPr lang="uk-UA" sz="2200" dirty="0">
                <a:solidFill>
                  <a:srgbClr val="000000"/>
                </a:solidFill>
                <a:latin typeface="Times New Roman" panose="02020603050405020304" pitchFamily="18" charset="0"/>
                <a:cs typeface="Times New Roman" panose="02020603050405020304" pitchFamily="18" charset="0"/>
              </a:rPr>
              <a:t> Погіршується економічне становище: знижуються обсяги виробництва, оскільки коливання та зростання цін роблять непевними перспективи розвитку виробництва; відбувається перелив капіталу з виробництва в торгівлю та посередницькі операції, де швидший обіг капіталу та більший прибуток, а також легше ухилитися від сплати податків; розширюється спекуляція в результаті різкої зміни цін; обмежуються кредитні операції; зменшуються фінансові ресурси держави.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У соціальній сфері інфляція створює передумови для перерозподілу доходів між найманими працівниками та підприємцями на користь останніх. Виникає соціальне напруження в зв'язку з тим, що інфляція перерозподіляє національний дохід не на користь найменш забезпечених верств суспільства. </a:t>
            </a:r>
            <a:r>
              <a:rPr lang="uk-UA" sz="2200" dirty="0" smtClean="0">
                <a:solidFill>
                  <a:srgbClr val="000000"/>
                </a:solidFill>
                <a:latin typeface="Times New Roman" panose="02020603050405020304" pitchFamily="18" charset="0"/>
                <a:cs typeface="Times New Roman" panose="02020603050405020304" pitchFamily="18" charset="0"/>
              </a:rPr>
              <a:t>Вона знижує реальні доходи (кількість товарів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5012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та послуг, які можна придбати за номінальний дохід), а отже і загальний рівень життя населення, якщо номінальний дохід буде відставати від росту цін. Особливо важкою є інфляція для осіб з фіксованими доходами: пенсіями, стипендіями, заробітною платою працівників бюджетної сфери. Крім того, інфляція знецінює заощадження громадян. В зв'язку з цим, щоб стримати різке падіння життєвого рівня, держава здійснює індексацію доходів, та податкових пільг. Розгортання інфляційних процесів призводить до такого загострення економічних та соціальних суперечностей, що держави починають вживати заходів для подолання інфляції та стабілізації грошового обігу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Ще ширший діапазон негативних наслідків інфляції в економічній </a:t>
            </a:r>
            <a:r>
              <a:rPr lang="uk-UA" sz="2200" dirty="0" smtClean="0">
                <a:solidFill>
                  <a:srgbClr val="000000"/>
                </a:solidFill>
                <a:latin typeface="Times New Roman" panose="02020603050405020304" pitchFamily="18" charset="0"/>
                <a:cs typeface="Times New Roman" panose="02020603050405020304" pitchFamily="18" charset="0"/>
              </a:rPr>
              <a:t>сфері (рис. 2). </a:t>
            </a:r>
            <a:r>
              <a:rPr lang="uk-UA" sz="2200" dirty="0">
                <a:solidFill>
                  <a:srgbClr val="000000"/>
                </a:solidFill>
                <a:latin typeface="Times New Roman" panose="02020603050405020304" pitchFamily="18" charset="0"/>
                <a:cs typeface="Times New Roman" panose="02020603050405020304" pitchFamily="18" charset="0"/>
              </a:rPr>
              <a:t>Особливо відчутно вона впливає на сферу виробництва, </a:t>
            </a:r>
            <a:r>
              <a:rPr lang="uk-UA" sz="2200" dirty="0" smtClean="0">
                <a:solidFill>
                  <a:srgbClr val="000000"/>
                </a:solidFill>
                <a:latin typeface="Times New Roman" panose="02020603050405020304" pitchFamily="18" charset="0"/>
                <a:cs typeface="Times New Roman" panose="02020603050405020304" pitchFamily="18" charset="0"/>
              </a:rPr>
              <a:t>торгівлю, кредитну </a:t>
            </a:r>
            <a:r>
              <a:rPr lang="uk-UA" sz="2200" dirty="0">
                <a:solidFill>
                  <a:srgbClr val="000000"/>
                </a:solidFill>
                <a:latin typeface="Times New Roman" panose="02020603050405020304" pitchFamily="18" charset="0"/>
                <a:cs typeface="Times New Roman" panose="02020603050405020304" pitchFamily="18" charset="0"/>
              </a:rPr>
              <a:t>і грошову системи, державні фінанси, валютну систему і на платіжний баланс країни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Одним з додаткових негативних чинників, що посилює розвиток інфляції, є поява так званих «інфляційних очікувань», коли економічні суб’єкти усвідомлюючи неминучість майбутнього підвищення цін, починають негайно купувати товари не тільки для поточного споживання, а й для майбутнього.</a:t>
            </a:r>
          </a:p>
        </p:txBody>
      </p:sp>
    </p:spTree>
    <p:extLst>
      <p:ext uri="{BB962C8B-B14F-4D97-AF65-F5344CB8AC3E}">
        <p14:creationId xmlns:p14="http://schemas.microsoft.com/office/powerpoint/2010/main" val="4774953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2.</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Наслідки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інфляції 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економічній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сфері</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467478" y="561315"/>
            <a:ext cx="6361945" cy="5694629"/>
          </a:xfrm>
          <a:prstGeom prst="rect">
            <a:avLst/>
          </a:prstGeom>
        </p:spPr>
      </p:pic>
    </p:spTree>
    <p:extLst>
      <p:ext uri="{BB962C8B-B14F-4D97-AF65-F5344CB8AC3E}">
        <p14:creationId xmlns:p14="http://schemas.microsoft.com/office/powerpoint/2010/main" val="23334517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3.	</a:t>
            </a:r>
            <a:r>
              <a:rPr lang="ru-RU" sz="2400" b="1" dirty="0" err="1">
                <a:solidFill>
                  <a:srgbClr val="000000"/>
                </a:solidFill>
                <a:latin typeface="Times New Roman" panose="02020603050405020304" pitchFamily="18" charset="0"/>
                <a:cs typeface="Times New Roman" panose="02020603050405020304" pitchFamily="18" charset="0"/>
              </a:rPr>
              <a:t>Державне</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регулювання</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інфляції</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Особливості</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інфляції</a:t>
            </a:r>
            <a:r>
              <a:rPr lang="ru-RU" sz="2400" b="1" dirty="0">
                <a:solidFill>
                  <a:srgbClr val="000000"/>
                </a:solidFill>
                <a:latin typeface="Times New Roman" panose="02020603050405020304" pitchFamily="18" charset="0"/>
                <a:cs typeface="Times New Roman" panose="02020603050405020304" pitchFamily="18" charset="0"/>
              </a:rPr>
              <a:t> в </a:t>
            </a:r>
            <a:r>
              <a:rPr lang="ru-RU" sz="2400" b="1" dirty="0" err="1">
                <a:solidFill>
                  <a:srgbClr val="000000"/>
                </a:solidFill>
                <a:latin typeface="Times New Roman" panose="02020603050405020304" pitchFamily="18" charset="0"/>
                <a:cs typeface="Times New Roman" panose="02020603050405020304" pitchFamily="18" charset="0"/>
              </a:rPr>
              <a:t>Україні</a:t>
            </a:r>
            <a:endParaRPr lang="ru-RU" sz="24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Основна мета </a:t>
            </a:r>
            <a:r>
              <a:rPr lang="uk-UA" sz="2200" dirty="0" smtClean="0">
                <a:solidFill>
                  <a:srgbClr val="000000"/>
                </a:solidFill>
                <a:latin typeface="Times New Roman" panose="02020603050405020304" pitchFamily="18" charset="0"/>
                <a:cs typeface="Times New Roman" panose="02020603050405020304" pitchFamily="18" charset="0"/>
              </a:rPr>
              <a:t>сучасного </a:t>
            </a:r>
            <a:r>
              <a:rPr lang="uk-UA" sz="2200" dirty="0">
                <a:solidFill>
                  <a:srgbClr val="000000"/>
                </a:solidFill>
                <a:latin typeface="Times New Roman" panose="02020603050405020304" pitchFamily="18" charset="0"/>
                <a:cs typeface="Times New Roman" panose="02020603050405020304" pitchFamily="18" charset="0"/>
              </a:rPr>
              <a:t>регулювання полягає в тому</a:t>
            </a:r>
            <a:r>
              <a:rPr lang="uk-UA" sz="2200" dirty="0" smtClean="0">
                <a:solidFill>
                  <a:srgbClr val="000000"/>
                </a:solidFill>
                <a:latin typeface="Times New Roman" panose="02020603050405020304" pitchFamily="18" charset="0"/>
                <a:cs typeface="Times New Roman" panose="02020603050405020304" pitchFamily="18" charset="0"/>
              </a:rPr>
              <a:t>, щоб </a:t>
            </a:r>
            <a:r>
              <a:rPr lang="uk-UA" sz="2200" dirty="0">
                <a:solidFill>
                  <a:srgbClr val="000000"/>
                </a:solidFill>
                <a:latin typeface="Times New Roman" panose="02020603050405020304" pitchFamily="18" charset="0"/>
                <a:cs typeface="Times New Roman" panose="02020603050405020304" pitchFamily="18" charset="0"/>
              </a:rPr>
              <a:t>стримати інфляцію в розумних межах і не допустити розгону її темпів </a:t>
            </a:r>
            <a:r>
              <a:rPr lang="uk-UA" sz="2200" dirty="0" smtClean="0">
                <a:solidFill>
                  <a:srgbClr val="000000"/>
                </a:solidFill>
                <a:latin typeface="Times New Roman" panose="02020603050405020304" pitchFamily="18" charset="0"/>
                <a:cs typeface="Times New Roman" panose="02020603050405020304" pitchFamily="18" charset="0"/>
              </a:rPr>
              <a:t>до розмірів</a:t>
            </a:r>
            <a:r>
              <a:rPr lang="uk-UA" sz="2200" dirty="0">
                <a:solidFill>
                  <a:srgbClr val="000000"/>
                </a:solidFill>
                <a:latin typeface="Times New Roman" panose="02020603050405020304" pitchFamily="18" charset="0"/>
                <a:cs typeface="Times New Roman" panose="02020603050405020304" pitchFamily="18" charset="0"/>
              </a:rPr>
              <a:t>, загрозливих для соціально-економічного життя суспільства.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Ідею </a:t>
            </a:r>
            <a:r>
              <a:rPr lang="uk-UA" sz="2200" dirty="0">
                <a:solidFill>
                  <a:srgbClr val="000000"/>
                </a:solidFill>
                <a:latin typeface="Times New Roman" panose="02020603050405020304" pitchFamily="18" charset="0"/>
                <a:cs typeface="Times New Roman" panose="02020603050405020304" pitchFamily="18" charset="0"/>
              </a:rPr>
              <a:t>регулювати інфляцію першими висунули представники </a:t>
            </a:r>
            <a:r>
              <a:rPr lang="uk-UA" sz="2200" dirty="0" smtClean="0">
                <a:solidFill>
                  <a:srgbClr val="000000"/>
                </a:solidFill>
                <a:latin typeface="Times New Roman" panose="02020603050405020304" pitchFamily="18" charset="0"/>
                <a:cs typeface="Times New Roman" panose="02020603050405020304" pitchFamily="18" charset="0"/>
              </a:rPr>
              <a:t>кейнсіанської школи. Їх ідея «контрольованої» інфляції сформувалась як складова кейнсіанської </a:t>
            </a:r>
            <a:r>
              <a:rPr lang="uk-UA" sz="2200" dirty="0">
                <a:solidFill>
                  <a:srgbClr val="000000"/>
                </a:solidFill>
                <a:latin typeface="Times New Roman" panose="02020603050405020304" pitchFamily="18" charset="0"/>
                <a:cs typeface="Times New Roman" panose="02020603050405020304" pitchFamily="18" charset="0"/>
              </a:rPr>
              <a:t>теорії державного регулювання економіки через втручання </a:t>
            </a:r>
            <a:r>
              <a:rPr lang="uk-UA" sz="2200" dirty="0" smtClean="0">
                <a:solidFill>
                  <a:srgbClr val="000000"/>
                </a:solidFill>
                <a:latin typeface="Times New Roman" panose="02020603050405020304" pitchFamily="18" charset="0"/>
                <a:cs typeface="Times New Roman" panose="02020603050405020304" pitchFamily="18" charset="0"/>
              </a:rPr>
              <a:t>в платоспроможний </a:t>
            </a:r>
            <a:r>
              <a:rPr lang="uk-UA" sz="2200" dirty="0">
                <a:solidFill>
                  <a:srgbClr val="000000"/>
                </a:solidFill>
                <a:latin typeface="Times New Roman" panose="02020603050405020304" pitchFamily="18" charset="0"/>
                <a:cs typeface="Times New Roman" panose="02020603050405020304" pitchFamily="18" charset="0"/>
              </a:rPr>
              <a:t>попит. Кейнс і його послідовники вважали, що різними </a:t>
            </a:r>
            <a:r>
              <a:rPr lang="uk-UA" sz="2200" dirty="0" smtClean="0">
                <a:solidFill>
                  <a:srgbClr val="000000"/>
                </a:solidFill>
                <a:latin typeface="Times New Roman" panose="02020603050405020304" pitchFamily="18" charset="0"/>
                <a:cs typeface="Times New Roman" panose="02020603050405020304" pitchFamily="18" charset="0"/>
              </a:rPr>
              <a:t>економічними важелями</a:t>
            </a:r>
            <a:r>
              <a:rPr lang="uk-UA" sz="2200" dirty="0">
                <a:solidFill>
                  <a:srgbClr val="000000"/>
                </a:solidFill>
                <a:latin typeface="Times New Roman" panose="02020603050405020304" pitchFamily="18" charset="0"/>
                <a:cs typeface="Times New Roman" panose="02020603050405020304" pitchFamily="18" charset="0"/>
              </a:rPr>
              <a:t>, у тому числі збільшенням грошової маси в обігу, держава може </a:t>
            </a:r>
            <a:r>
              <a:rPr lang="uk-UA" sz="2200" dirty="0" smtClean="0">
                <a:solidFill>
                  <a:srgbClr val="000000"/>
                </a:solidFill>
                <a:latin typeface="Times New Roman" panose="02020603050405020304" pitchFamily="18" charset="0"/>
                <a:cs typeface="Times New Roman" panose="02020603050405020304" pitchFamily="18" charset="0"/>
              </a:rPr>
              <a:t>стимулювати </a:t>
            </a:r>
            <a:r>
              <a:rPr lang="uk-UA" sz="2200" dirty="0">
                <a:solidFill>
                  <a:srgbClr val="000000"/>
                </a:solidFill>
                <a:latin typeface="Times New Roman" panose="02020603050405020304" pitchFamily="18" charset="0"/>
                <a:cs typeface="Times New Roman" panose="02020603050405020304" pitchFamily="18" charset="0"/>
              </a:rPr>
              <a:t>розширення попиту, реакцією на що буде зростання пропозиції, </a:t>
            </a:r>
            <a:r>
              <a:rPr lang="uk-UA" sz="2200" dirty="0" smtClean="0">
                <a:solidFill>
                  <a:srgbClr val="000000"/>
                </a:solidFill>
                <a:latin typeface="Times New Roman" panose="02020603050405020304" pitchFamily="18" charset="0"/>
                <a:cs typeface="Times New Roman" panose="02020603050405020304" pitchFamily="18" charset="0"/>
              </a:rPr>
              <a:t>а значить </a:t>
            </a:r>
            <a:r>
              <a:rPr lang="uk-UA" sz="2200" dirty="0">
                <a:solidFill>
                  <a:srgbClr val="000000"/>
                </a:solidFill>
                <a:latin typeface="Times New Roman" panose="02020603050405020304" pitchFamily="18" charset="0"/>
                <a:cs typeface="Times New Roman" panose="02020603050405020304" pitchFamily="18" charset="0"/>
              </a:rPr>
              <a:t>виробництва товарів. Особливо ефективним вплив збільшення </a:t>
            </a:r>
            <a:r>
              <a:rPr lang="uk-UA" sz="2200" dirty="0" smtClean="0">
                <a:solidFill>
                  <a:srgbClr val="000000"/>
                </a:solidFill>
                <a:latin typeface="Times New Roman" panose="02020603050405020304" pitchFamily="18" charset="0"/>
                <a:cs typeface="Times New Roman" panose="02020603050405020304" pitchFamily="18" charset="0"/>
              </a:rPr>
              <a:t>грошової </a:t>
            </a:r>
            <a:r>
              <a:rPr lang="uk-UA" sz="2200" dirty="0">
                <a:solidFill>
                  <a:srgbClr val="000000"/>
                </a:solidFill>
                <a:latin typeface="Times New Roman" panose="02020603050405020304" pitchFamily="18" charset="0"/>
                <a:cs typeface="Times New Roman" panose="02020603050405020304" pitchFamily="18" charset="0"/>
              </a:rPr>
              <a:t>маси на виробництво вони вважали за таких умов</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відносно вільна конкуренція на ринку, коли нічим не обмежено діє </a:t>
            </a:r>
            <a:r>
              <a:rPr lang="uk-UA" sz="2200" dirty="0" smtClean="0">
                <a:solidFill>
                  <a:srgbClr val="000000"/>
                </a:solidFill>
                <a:latin typeface="Times New Roman" panose="02020603050405020304" pitchFamily="18" charset="0"/>
                <a:cs typeface="Times New Roman" panose="02020603050405020304" pitchFamily="18" charset="0"/>
              </a:rPr>
              <a:t>механізм </a:t>
            </a:r>
            <a:r>
              <a:rPr lang="uk-UA" sz="2200" dirty="0">
                <a:solidFill>
                  <a:srgbClr val="000000"/>
                </a:solidFill>
                <a:latin typeface="Times New Roman" panose="02020603050405020304" pitchFamily="18" charset="0"/>
                <a:cs typeface="Times New Roman" panose="02020603050405020304" pitchFamily="18" charset="0"/>
              </a:rPr>
              <a:t>ціни рівноваги. У таких умовах підприємці під впливом додаткового </a:t>
            </a:r>
            <a:r>
              <a:rPr lang="uk-UA" sz="2200" dirty="0" smtClean="0">
                <a:solidFill>
                  <a:srgbClr val="000000"/>
                </a:solidFill>
                <a:latin typeface="Times New Roman" panose="02020603050405020304" pitchFamily="18" charset="0"/>
                <a:cs typeface="Times New Roman" panose="02020603050405020304" pitchFamily="18" charset="0"/>
              </a:rPr>
              <a:t>попиту </a:t>
            </a:r>
            <a:r>
              <a:rPr lang="uk-UA" sz="2200" dirty="0">
                <a:solidFill>
                  <a:srgbClr val="000000"/>
                </a:solidFill>
                <a:latin typeface="Times New Roman" panose="02020603050405020304" pitchFamily="18" charset="0"/>
                <a:cs typeface="Times New Roman" panose="02020603050405020304" pitchFamily="18" charset="0"/>
              </a:rPr>
              <a:t>будуть заінтересовані в розширенні виробництва товарів, навіть </a:t>
            </a:r>
            <a:r>
              <a:rPr lang="uk-UA" sz="2200" dirty="0" smtClean="0">
                <a:solidFill>
                  <a:srgbClr val="000000"/>
                </a:solidFill>
                <a:latin typeface="Times New Roman" panose="02020603050405020304" pitchFamily="18" charset="0"/>
                <a:cs typeface="Times New Roman" panose="02020603050405020304" pitchFamily="18" charset="0"/>
              </a:rPr>
              <a:t>випереджувальними </a:t>
            </a:r>
            <a:r>
              <a:rPr lang="uk-UA" sz="2200" dirty="0">
                <a:solidFill>
                  <a:srgbClr val="000000"/>
                </a:solidFill>
                <a:latin typeface="Times New Roman" panose="02020603050405020304" pitchFamily="18" charset="0"/>
                <a:cs typeface="Times New Roman" panose="02020603050405020304" pitchFamily="18" charset="0"/>
              </a:rPr>
              <a:t>темпами;</a:t>
            </a:r>
          </a:p>
        </p:txBody>
      </p:sp>
    </p:spTree>
    <p:extLst>
      <p:ext uri="{BB962C8B-B14F-4D97-AF65-F5344CB8AC3E}">
        <p14:creationId xmlns:p14="http://schemas.microsoft.com/office/powerpoint/2010/main" val="33784621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наявність на ринку резервів засобів виробництва і робочої сили, які </a:t>
            </a:r>
            <a:r>
              <a:rPr lang="uk-UA" sz="2200" dirty="0" smtClean="0">
                <a:solidFill>
                  <a:srgbClr val="000000"/>
                </a:solidFill>
                <a:latin typeface="Times New Roman" panose="02020603050405020304" pitchFamily="18" charset="0"/>
                <a:cs typeface="Times New Roman" panose="02020603050405020304" pitchFamily="18" charset="0"/>
              </a:rPr>
              <a:t>через збільшення </a:t>
            </a:r>
            <a:r>
              <a:rPr lang="uk-UA" sz="2200" dirty="0">
                <a:solidFill>
                  <a:srgbClr val="000000"/>
                </a:solidFill>
                <a:latin typeface="Times New Roman" panose="02020603050405020304" pitchFamily="18" charset="0"/>
                <a:cs typeface="Times New Roman" panose="02020603050405020304" pitchFamily="18" charset="0"/>
              </a:rPr>
              <a:t>попиту втягуються у сферу виробництва;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вільний рух позичкового процента під впливом попиту і пропозиції </a:t>
            </a:r>
            <a:r>
              <a:rPr lang="uk-UA" sz="2200" dirty="0" smtClean="0">
                <a:solidFill>
                  <a:srgbClr val="000000"/>
                </a:solidFill>
                <a:latin typeface="Times New Roman" panose="02020603050405020304" pitchFamily="18" charset="0"/>
                <a:cs typeface="Times New Roman" panose="02020603050405020304" pitchFamily="18" charset="0"/>
              </a:rPr>
              <a:t>на грошовому </a:t>
            </a:r>
            <a:r>
              <a:rPr lang="uk-UA" sz="2200" dirty="0">
                <a:solidFill>
                  <a:srgbClr val="000000"/>
                </a:solidFill>
                <a:latin typeface="Times New Roman" panose="02020603050405020304" pitchFamily="18" charset="0"/>
                <a:cs typeface="Times New Roman" panose="02020603050405020304" pitchFamily="18" charset="0"/>
              </a:rPr>
              <a:t>ринку, що дає можливість знижувати його у разі випуску в </a:t>
            </a:r>
            <a:r>
              <a:rPr lang="uk-UA" sz="2200" dirty="0" smtClean="0">
                <a:solidFill>
                  <a:srgbClr val="000000"/>
                </a:solidFill>
                <a:latin typeface="Times New Roman" panose="02020603050405020304" pitchFamily="18" charset="0"/>
                <a:cs typeface="Times New Roman" panose="02020603050405020304" pitchFamily="18" charset="0"/>
              </a:rPr>
              <a:t>оборот додаткової </a:t>
            </a:r>
            <a:r>
              <a:rPr lang="uk-UA" sz="2200" dirty="0">
                <a:solidFill>
                  <a:srgbClr val="000000"/>
                </a:solidFill>
                <a:latin typeface="Times New Roman" panose="02020603050405020304" pitchFamily="18" charset="0"/>
                <a:cs typeface="Times New Roman" panose="02020603050405020304" pitchFamily="18" charset="0"/>
              </a:rPr>
              <a:t>маси грошей. Це, у свою чергу, веде до зростання інвестицій і </a:t>
            </a:r>
            <a:r>
              <a:rPr lang="uk-UA" sz="2200" dirty="0" smtClean="0">
                <a:solidFill>
                  <a:srgbClr val="000000"/>
                </a:solidFill>
                <a:latin typeface="Times New Roman" panose="02020603050405020304" pitchFamily="18" charset="0"/>
                <a:cs typeface="Times New Roman" panose="02020603050405020304" pitchFamily="18" charset="0"/>
              </a:rPr>
              <a:t>послаблення </a:t>
            </a:r>
            <a:r>
              <a:rPr lang="uk-UA" sz="2200" dirty="0">
                <a:solidFill>
                  <a:srgbClr val="000000"/>
                </a:solidFill>
                <a:latin typeface="Times New Roman" panose="02020603050405020304" pitchFamily="18" charset="0"/>
                <a:cs typeface="Times New Roman" panose="02020603050405020304" pitchFamily="18" charset="0"/>
              </a:rPr>
              <a:t>інфляційного тиску надлишку грошей на товарних ринках. Таке </a:t>
            </a:r>
            <a:r>
              <a:rPr lang="uk-UA" sz="2200" dirty="0" smtClean="0">
                <a:solidFill>
                  <a:srgbClr val="000000"/>
                </a:solidFill>
                <a:latin typeface="Times New Roman" panose="02020603050405020304" pitchFamily="18" charset="0"/>
                <a:cs typeface="Times New Roman" panose="02020603050405020304" pitchFamily="18" charset="0"/>
              </a:rPr>
              <a:t>переключення </a:t>
            </a:r>
            <a:r>
              <a:rPr lang="uk-UA" sz="2200" dirty="0">
                <a:solidFill>
                  <a:srgbClr val="000000"/>
                </a:solidFill>
                <a:latin typeface="Times New Roman" panose="02020603050405020304" pitchFamily="18" charset="0"/>
                <a:cs typeface="Times New Roman" panose="02020603050405020304" pitchFamily="18" charset="0"/>
              </a:rPr>
              <a:t>додаткової емісії робить інфляцію регульованою й ефективною </a:t>
            </a:r>
            <a:r>
              <a:rPr lang="uk-UA" sz="2200" dirty="0" smtClean="0">
                <a:solidFill>
                  <a:srgbClr val="000000"/>
                </a:solidFill>
                <a:latin typeface="Times New Roman" panose="02020603050405020304" pitchFamily="18" charset="0"/>
                <a:cs typeface="Times New Roman" panose="02020603050405020304" pitchFamily="18" charset="0"/>
              </a:rPr>
              <a:t>навіть </a:t>
            </a:r>
            <a:r>
              <a:rPr lang="uk-UA" sz="2200" dirty="0">
                <a:solidFill>
                  <a:srgbClr val="000000"/>
                </a:solidFill>
                <a:latin typeface="Times New Roman" panose="02020603050405020304" pitchFamily="18" charset="0"/>
                <a:cs typeface="Times New Roman" panose="02020603050405020304" pitchFamily="18" charset="0"/>
              </a:rPr>
              <a:t>за повної зайнятості.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Кейнсіанська </a:t>
            </a:r>
            <a:r>
              <a:rPr lang="uk-UA" sz="2200" dirty="0">
                <a:solidFill>
                  <a:srgbClr val="000000"/>
                </a:solidFill>
                <a:latin typeface="Times New Roman" panose="02020603050405020304" pitchFamily="18" charset="0"/>
                <a:cs typeface="Times New Roman" panose="02020603050405020304" pitchFamily="18" charset="0"/>
              </a:rPr>
              <a:t>ідея регульованої інфляції широко використовувалася на </a:t>
            </a:r>
            <a:r>
              <a:rPr lang="uk-UA" sz="2200" dirty="0" smtClean="0">
                <a:solidFill>
                  <a:srgbClr val="000000"/>
                </a:solidFill>
                <a:latin typeface="Times New Roman" panose="02020603050405020304" pitchFamily="18" charset="0"/>
                <a:cs typeface="Times New Roman" panose="02020603050405020304" pitchFamily="18" charset="0"/>
              </a:rPr>
              <a:t>практиці </a:t>
            </a:r>
            <a:r>
              <a:rPr lang="uk-UA" sz="2200" dirty="0">
                <a:solidFill>
                  <a:srgbClr val="000000"/>
                </a:solidFill>
                <a:latin typeface="Times New Roman" panose="02020603050405020304" pitchFamily="18" charset="0"/>
                <a:cs typeface="Times New Roman" panose="02020603050405020304" pitchFamily="18" charset="0"/>
              </a:rPr>
              <a:t>в 50–60-ті роки в більшості країн ринкової економіки. На її основі </a:t>
            </a:r>
            <a:r>
              <a:rPr lang="uk-UA" sz="2200" dirty="0" smtClean="0">
                <a:solidFill>
                  <a:srgbClr val="000000"/>
                </a:solidFill>
                <a:latin typeface="Times New Roman" panose="02020603050405020304" pitchFamily="18" charset="0"/>
                <a:cs typeface="Times New Roman" panose="02020603050405020304" pitchFamily="18" charset="0"/>
              </a:rPr>
              <a:t>виправдовувалося </a:t>
            </a:r>
            <a:r>
              <a:rPr lang="uk-UA" sz="2200" dirty="0">
                <a:solidFill>
                  <a:srgbClr val="000000"/>
                </a:solidFill>
                <a:latin typeface="Times New Roman" panose="02020603050405020304" pitchFamily="18" charset="0"/>
                <a:cs typeface="Times New Roman" panose="02020603050405020304" pitchFamily="18" charset="0"/>
              </a:rPr>
              <a:t>форсування державних витрат, зростання бюджетних дефіцитів, </a:t>
            </a:r>
            <a:r>
              <a:rPr lang="uk-UA" sz="2200" dirty="0" smtClean="0">
                <a:solidFill>
                  <a:srgbClr val="000000"/>
                </a:solidFill>
                <a:latin typeface="Times New Roman" panose="02020603050405020304" pitchFamily="18" charset="0"/>
                <a:cs typeface="Times New Roman" panose="02020603050405020304" pitchFamily="18" charset="0"/>
              </a:rPr>
              <a:t>що стало </a:t>
            </a:r>
            <a:r>
              <a:rPr lang="uk-UA" sz="2200" dirty="0">
                <a:solidFill>
                  <a:srgbClr val="000000"/>
                </a:solidFill>
                <a:latin typeface="Times New Roman" panose="02020603050405020304" pitchFamily="18" charset="0"/>
                <a:cs typeface="Times New Roman" panose="02020603050405020304" pitchFamily="18" charset="0"/>
              </a:rPr>
              <a:t>хронічним явищем. Практикувалася політика кредитної експансії</a:t>
            </a:r>
            <a:r>
              <a:rPr lang="uk-UA" sz="2200" dirty="0" smtClean="0">
                <a:solidFill>
                  <a:srgbClr val="000000"/>
                </a:solidFill>
                <a:latin typeface="Times New Roman" panose="02020603050405020304" pitchFamily="18" charset="0"/>
                <a:cs typeface="Times New Roman" panose="02020603050405020304" pitchFamily="18" charset="0"/>
              </a:rPr>
              <a:t>, лібералізація </a:t>
            </a:r>
            <a:r>
              <a:rPr lang="uk-UA" sz="2200" dirty="0">
                <a:solidFill>
                  <a:srgbClr val="000000"/>
                </a:solidFill>
                <a:latin typeface="Times New Roman" panose="02020603050405020304" pitchFamily="18" charset="0"/>
                <a:cs typeface="Times New Roman" panose="02020603050405020304" pitchFamily="18" charset="0"/>
              </a:rPr>
              <a:t>доходів і цін тощо</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Проте вже з початку 70-х років у більшості країн з розвинутою </a:t>
            </a:r>
            <a:r>
              <a:rPr lang="uk-UA" sz="2200" dirty="0" smtClean="0">
                <a:solidFill>
                  <a:srgbClr val="000000"/>
                </a:solidFill>
                <a:latin typeface="Times New Roman" panose="02020603050405020304" pitchFamily="18" charset="0"/>
                <a:cs typeface="Times New Roman" panose="02020603050405020304" pitchFamily="18" charset="0"/>
              </a:rPr>
              <a:t>ринковою економікою </a:t>
            </a:r>
            <a:r>
              <a:rPr lang="uk-UA" sz="2200" dirty="0">
                <a:solidFill>
                  <a:srgbClr val="000000"/>
                </a:solidFill>
                <a:latin typeface="Times New Roman" panose="02020603050405020304" pitchFamily="18" charset="0"/>
                <a:cs typeface="Times New Roman" panose="02020603050405020304" pitchFamily="18" charset="0"/>
              </a:rPr>
              <a:t>розпочалося швидке зростання цін, інфляція наблизилася до </a:t>
            </a:r>
            <a:r>
              <a:rPr lang="uk-UA" sz="2200" dirty="0" smtClean="0">
                <a:solidFill>
                  <a:srgbClr val="000000"/>
                </a:solidFill>
                <a:latin typeface="Times New Roman" panose="02020603050405020304" pitchFamily="18" charset="0"/>
                <a:cs typeface="Times New Roman" panose="02020603050405020304" pitchFamily="18" charset="0"/>
              </a:rPr>
              <a:t>галопуючого </a:t>
            </a:r>
            <a:r>
              <a:rPr lang="uk-UA" sz="2200" dirty="0">
                <a:solidFill>
                  <a:srgbClr val="000000"/>
                </a:solidFill>
                <a:latin typeface="Times New Roman" panose="02020603050405020304" pitchFamily="18" charset="0"/>
                <a:cs typeface="Times New Roman" panose="02020603050405020304" pitchFamily="18" charset="0"/>
              </a:rPr>
              <a:t>рівня. Якщо в 1956–1965 рр. середньорічні темпи зростання </a:t>
            </a:r>
            <a:r>
              <a:rPr lang="uk-UA" sz="2200" dirty="0" smtClean="0">
                <a:solidFill>
                  <a:srgbClr val="000000"/>
                </a:solidFill>
                <a:latin typeface="Times New Roman" panose="02020603050405020304" pitchFamily="18" charset="0"/>
                <a:cs typeface="Times New Roman" panose="02020603050405020304" pitchFamily="18" charset="0"/>
              </a:rPr>
              <a:t>роздрібних </a:t>
            </a:r>
            <a:r>
              <a:rPr lang="uk-UA" sz="2200" dirty="0">
                <a:solidFill>
                  <a:srgbClr val="000000"/>
                </a:solidFill>
                <a:latin typeface="Times New Roman" panose="02020603050405020304" pitchFamily="18" charset="0"/>
                <a:cs typeface="Times New Roman" panose="02020603050405020304" pitchFamily="18" charset="0"/>
              </a:rPr>
              <a:t>цін становили у США 1,7 %, в Англії — 3,1, у Франції — 5,0, в Італії </a:t>
            </a:r>
            <a:r>
              <a:rPr lang="uk-UA" sz="2200" dirty="0" smtClean="0">
                <a:solidFill>
                  <a:srgbClr val="000000"/>
                </a:solidFill>
                <a:latin typeface="Times New Roman" panose="02020603050405020304" pitchFamily="18" charset="0"/>
                <a:cs typeface="Times New Roman" panose="02020603050405020304" pitchFamily="18" charset="0"/>
              </a:rPr>
              <a:t>— 3,4 </a:t>
            </a:r>
            <a:r>
              <a:rPr lang="uk-UA" sz="2200" dirty="0">
                <a:solidFill>
                  <a:srgbClr val="000000"/>
                </a:solidFill>
                <a:latin typeface="Times New Roman" panose="02020603050405020304" pitchFamily="18" charset="0"/>
                <a:cs typeface="Times New Roman" panose="02020603050405020304" pitchFamily="18" charset="0"/>
              </a:rPr>
              <a:t>%, то в 1974–1991 рр. — відповідно 9,3 %, 15,8, 10,5 і 17,9 %. </a:t>
            </a:r>
            <a:r>
              <a:rPr lang="uk-UA" sz="2200" dirty="0" smtClean="0">
                <a:solidFill>
                  <a:srgbClr val="000000"/>
                </a:solidFill>
                <a:latin typeface="Times New Roman" panose="02020603050405020304" pitchFamily="18" charset="0"/>
                <a:cs typeface="Times New Roman" panose="02020603050405020304" pitchFamily="18" charset="0"/>
              </a:rPr>
              <a:t>Такі зміни були зумовлені низкою об’єктивних процесів, які</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87895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виключили можливість регулювати інфляцію згідно з кейнсіанськими ідеями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Новий </a:t>
            </a:r>
            <a:r>
              <a:rPr lang="uk-UA" sz="2200" dirty="0">
                <a:solidFill>
                  <a:srgbClr val="000000"/>
                </a:solidFill>
                <a:latin typeface="Times New Roman" panose="02020603050405020304" pitchFamily="18" charset="0"/>
                <a:cs typeface="Times New Roman" panose="02020603050405020304" pitchFamily="18" charset="0"/>
              </a:rPr>
              <a:t>підхід до регулювання інфляції з початку </a:t>
            </a:r>
            <a:r>
              <a:rPr lang="uk-UA" sz="2200" dirty="0" smtClean="0">
                <a:solidFill>
                  <a:srgbClr val="000000"/>
                </a:solidFill>
                <a:latin typeface="Times New Roman" panose="02020603050405020304" pitchFamily="18" charset="0"/>
                <a:cs typeface="Times New Roman" panose="02020603050405020304" pitchFamily="18" charset="0"/>
              </a:rPr>
              <a:t>70-х років дістає назву </a:t>
            </a:r>
            <a:r>
              <a:rPr lang="uk-UA" sz="2200" dirty="0">
                <a:solidFill>
                  <a:srgbClr val="000000"/>
                </a:solidFill>
                <a:latin typeface="Times New Roman" panose="02020603050405020304" pitchFamily="18" charset="0"/>
                <a:cs typeface="Times New Roman" panose="02020603050405020304" pitchFamily="18" charset="0"/>
              </a:rPr>
              <a:t>антиінфляційної </a:t>
            </a:r>
            <a:r>
              <a:rPr lang="uk-UA" sz="2200" dirty="0" smtClean="0">
                <a:solidFill>
                  <a:srgbClr val="000000"/>
                </a:solidFill>
                <a:latin typeface="Times New Roman" panose="02020603050405020304" pitchFamily="18" charset="0"/>
                <a:cs typeface="Times New Roman" panose="02020603050405020304" pitchFamily="18" charset="0"/>
              </a:rPr>
              <a:t>політики, до </a:t>
            </a:r>
            <a:r>
              <a:rPr lang="uk-UA" sz="2200" dirty="0">
                <a:solidFill>
                  <a:srgbClr val="000000"/>
                </a:solidFill>
                <a:latin typeface="Times New Roman" panose="02020603050405020304" pitchFamily="18" charset="0"/>
                <a:cs typeface="Times New Roman" panose="02020603050405020304" pitchFamily="18" charset="0"/>
              </a:rPr>
              <a:t>якої змушені </a:t>
            </a:r>
            <a:r>
              <a:rPr lang="uk-UA" sz="2200" dirty="0" smtClean="0">
                <a:solidFill>
                  <a:srgbClr val="000000"/>
                </a:solidFill>
                <a:latin typeface="Times New Roman" panose="02020603050405020304" pitchFamily="18" charset="0"/>
                <a:cs typeface="Times New Roman" panose="02020603050405020304" pitchFamily="18" charset="0"/>
              </a:rPr>
              <a:t>були перейти </a:t>
            </a:r>
            <a:r>
              <a:rPr lang="uk-UA" sz="2200" dirty="0">
                <a:solidFill>
                  <a:srgbClr val="000000"/>
                </a:solidFill>
                <a:latin typeface="Times New Roman" panose="02020603050405020304" pitchFamily="18" charset="0"/>
                <a:cs typeface="Times New Roman" panose="02020603050405020304" pitchFamily="18" charset="0"/>
              </a:rPr>
              <a:t>уряди більшості </a:t>
            </a:r>
            <a:r>
              <a:rPr lang="uk-UA" sz="2200" dirty="0" smtClean="0">
                <a:solidFill>
                  <a:srgbClr val="000000"/>
                </a:solidFill>
                <a:latin typeface="Times New Roman" panose="02020603050405020304" pitchFamily="18" charset="0"/>
                <a:cs typeface="Times New Roman" panose="02020603050405020304" pitchFamily="18" charset="0"/>
              </a:rPr>
              <a:t>країн. </a:t>
            </a:r>
            <a:r>
              <a:rPr lang="uk-UA" sz="2200" i="1" dirty="0" smtClean="0">
                <a:solidFill>
                  <a:srgbClr val="000000"/>
                </a:solidFill>
                <a:latin typeface="Times New Roman" panose="02020603050405020304" pitchFamily="18" charset="0"/>
                <a:cs typeface="Times New Roman" panose="02020603050405020304" pitchFamily="18" charset="0"/>
              </a:rPr>
              <a:t>Антиінфляційна </a:t>
            </a:r>
            <a:r>
              <a:rPr lang="uk-UA" sz="2200" i="1" dirty="0">
                <a:solidFill>
                  <a:srgbClr val="000000"/>
                </a:solidFill>
                <a:latin typeface="Times New Roman" panose="02020603050405020304" pitchFamily="18" charset="0"/>
                <a:cs typeface="Times New Roman" panose="02020603050405020304" pitchFamily="18" charset="0"/>
              </a:rPr>
              <a:t>політика</a:t>
            </a:r>
            <a:r>
              <a:rPr lang="uk-UA" sz="2200" dirty="0">
                <a:solidFill>
                  <a:srgbClr val="000000"/>
                </a:solidFill>
                <a:latin typeface="Times New Roman" panose="02020603050405020304" pitchFamily="18" charset="0"/>
                <a:cs typeface="Times New Roman" panose="02020603050405020304" pitchFamily="18" charset="0"/>
              </a:rPr>
              <a:t> в більшості країн з розвинутою ринковою </a:t>
            </a:r>
            <a:r>
              <a:rPr lang="uk-UA" sz="2200" dirty="0" smtClean="0">
                <a:solidFill>
                  <a:srgbClr val="000000"/>
                </a:solidFill>
                <a:latin typeface="Times New Roman" panose="02020603050405020304" pitchFamily="18" charset="0"/>
                <a:cs typeface="Times New Roman" panose="02020603050405020304" pitchFamily="18" charset="0"/>
              </a:rPr>
              <a:t>економікою </a:t>
            </a:r>
            <a:r>
              <a:rPr lang="uk-UA" sz="2200" dirty="0">
                <a:solidFill>
                  <a:srgbClr val="000000"/>
                </a:solidFill>
                <a:latin typeface="Times New Roman" panose="02020603050405020304" pitchFamily="18" charset="0"/>
                <a:cs typeface="Times New Roman" panose="02020603050405020304" pitchFamily="18" charset="0"/>
              </a:rPr>
              <a:t>проводиться за кількома напрямами — </a:t>
            </a:r>
            <a:r>
              <a:rPr lang="uk-UA" sz="2200" dirty="0" err="1">
                <a:solidFill>
                  <a:srgbClr val="000000"/>
                </a:solidFill>
                <a:latin typeface="Times New Roman" panose="02020603050405020304" pitchFamily="18" charset="0"/>
                <a:cs typeface="Times New Roman" panose="02020603050405020304" pitchFamily="18" charset="0"/>
              </a:rPr>
              <a:t>дефляційної</a:t>
            </a:r>
            <a:r>
              <a:rPr lang="uk-UA" sz="2200" dirty="0">
                <a:solidFill>
                  <a:srgbClr val="000000"/>
                </a:solidFill>
                <a:latin typeface="Times New Roman" panose="02020603050405020304" pitchFamily="18" charset="0"/>
                <a:cs typeface="Times New Roman" panose="02020603050405020304" pitchFamily="18" charset="0"/>
              </a:rPr>
              <a:t> політики (</a:t>
            </a:r>
            <a:r>
              <a:rPr lang="uk-UA" sz="2200" dirty="0" smtClean="0">
                <a:solidFill>
                  <a:srgbClr val="000000"/>
                </a:solidFill>
                <a:latin typeface="Times New Roman" panose="02020603050405020304" pitchFamily="18" charset="0"/>
                <a:cs typeface="Times New Roman" panose="02020603050405020304" pitchFamily="18" charset="0"/>
              </a:rPr>
              <a:t>урегулювання </a:t>
            </a:r>
            <a:r>
              <a:rPr lang="uk-UA" sz="2200" dirty="0">
                <a:solidFill>
                  <a:srgbClr val="000000"/>
                </a:solidFill>
                <a:latin typeface="Times New Roman" panose="02020603050405020304" pitchFamily="18" charset="0"/>
                <a:cs typeface="Times New Roman" panose="02020603050405020304" pitchFamily="18" charset="0"/>
              </a:rPr>
              <a:t>попиту), політики доходів чи за одним і другим напрямами одночасно</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err="1">
                <a:solidFill>
                  <a:srgbClr val="000000"/>
                </a:solidFill>
                <a:latin typeface="Times New Roman" panose="02020603050405020304" pitchFamily="18" charset="0"/>
                <a:cs typeface="Times New Roman" panose="02020603050405020304" pitchFamily="18" charset="0"/>
              </a:rPr>
              <a:t>Дефляційна</a:t>
            </a:r>
            <a:r>
              <a:rPr lang="uk-UA" sz="2200" i="1" dirty="0">
                <a:solidFill>
                  <a:srgbClr val="000000"/>
                </a:solidFill>
                <a:latin typeface="Times New Roman" panose="02020603050405020304" pitchFamily="18" charset="0"/>
                <a:cs typeface="Times New Roman" panose="02020603050405020304" pitchFamily="18" charset="0"/>
              </a:rPr>
              <a:t> політика </a:t>
            </a:r>
            <a:r>
              <a:rPr lang="uk-UA" sz="2200" dirty="0">
                <a:solidFill>
                  <a:srgbClr val="000000"/>
                </a:solidFill>
                <a:latin typeface="Times New Roman" panose="02020603050405020304" pitchFamily="18" charset="0"/>
                <a:cs typeface="Times New Roman" panose="02020603050405020304" pitchFamily="18" charset="0"/>
              </a:rPr>
              <a:t>включає ряд методів обмеження </a:t>
            </a:r>
            <a:r>
              <a:rPr lang="uk-UA" sz="2200" dirty="0" smtClean="0">
                <a:solidFill>
                  <a:srgbClr val="000000"/>
                </a:solidFill>
                <a:latin typeface="Times New Roman" panose="02020603050405020304" pitchFamily="18" charset="0"/>
                <a:cs typeface="Times New Roman" panose="02020603050405020304" pitchFamily="18" charset="0"/>
              </a:rPr>
              <a:t>платоспроможного попиту </a:t>
            </a:r>
            <a:r>
              <a:rPr lang="uk-UA" sz="2200" dirty="0">
                <a:solidFill>
                  <a:srgbClr val="000000"/>
                </a:solidFill>
                <a:latin typeface="Times New Roman" panose="02020603050405020304" pitchFamily="18" charset="0"/>
                <a:cs typeface="Times New Roman" panose="02020603050405020304" pitchFamily="18" charset="0"/>
              </a:rPr>
              <a:t>через </a:t>
            </a:r>
            <a:r>
              <a:rPr lang="uk-UA" sz="2200" dirty="0" err="1">
                <a:solidFill>
                  <a:srgbClr val="000000"/>
                </a:solidFill>
                <a:latin typeface="Times New Roman" panose="02020603050405020304" pitchFamily="18" charset="0"/>
                <a:cs typeface="Times New Roman" panose="02020603050405020304" pitchFamily="18" charset="0"/>
              </a:rPr>
              <a:t>фіскально</a:t>
            </a:r>
            <a:r>
              <a:rPr lang="uk-UA" sz="2200" dirty="0">
                <a:solidFill>
                  <a:srgbClr val="000000"/>
                </a:solidFill>
                <a:latin typeface="Times New Roman" panose="02020603050405020304" pitchFamily="18" charset="0"/>
                <a:cs typeface="Times New Roman" panose="02020603050405020304" pitchFamily="18" charset="0"/>
              </a:rPr>
              <a:t>-бюджетний і кредитно-грошовий механізми. Для </a:t>
            </a:r>
            <a:r>
              <a:rPr lang="uk-UA" sz="2200" dirty="0" smtClean="0">
                <a:solidFill>
                  <a:srgbClr val="000000"/>
                </a:solidFill>
                <a:latin typeface="Times New Roman" panose="02020603050405020304" pitchFamily="18" charset="0"/>
                <a:cs typeface="Times New Roman" panose="02020603050405020304" pitchFamily="18" charset="0"/>
              </a:rPr>
              <a:t>того щоб </a:t>
            </a:r>
            <a:r>
              <a:rPr lang="uk-UA" sz="2200" dirty="0">
                <a:solidFill>
                  <a:srgbClr val="000000"/>
                </a:solidFill>
                <a:latin typeface="Times New Roman" panose="02020603050405020304" pitchFamily="18" charset="0"/>
                <a:cs typeface="Times New Roman" panose="02020603050405020304" pitchFamily="18" charset="0"/>
              </a:rPr>
              <a:t>зменшити надходження зайвих грошей в оборот, скорочуються </a:t>
            </a:r>
            <a:r>
              <a:rPr lang="uk-UA" sz="2200" dirty="0" smtClean="0">
                <a:solidFill>
                  <a:srgbClr val="000000"/>
                </a:solidFill>
                <a:latin typeface="Times New Roman" panose="02020603050405020304" pitchFamily="18" charset="0"/>
                <a:cs typeface="Times New Roman" panose="02020603050405020304" pitchFamily="18" charset="0"/>
              </a:rPr>
              <a:t>витрати державного </a:t>
            </a:r>
            <a:r>
              <a:rPr lang="uk-UA" sz="2200" dirty="0">
                <a:solidFill>
                  <a:srgbClr val="000000"/>
                </a:solidFill>
                <a:latin typeface="Times New Roman" panose="02020603050405020304" pitchFamily="18" charset="0"/>
                <a:cs typeface="Times New Roman" panose="02020603050405020304" pitchFamily="18" charset="0"/>
              </a:rPr>
              <a:t>бюджету, передусім на субсидії підприємствам, соціальні потреби</a:t>
            </a:r>
            <a:r>
              <a:rPr lang="uk-UA" sz="2200" dirty="0" smtClean="0">
                <a:solidFill>
                  <a:srgbClr val="000000"/>
                </a:solidFill>
                <a:latin typeface="Times New Roman" panose="02020603050405020304" pitchFamily="18" charset="0"/>
                <a:cs typeface="Times New Roman" panose="02020603050405020304" pitchFamily="18" charset="0"/>
              </a:rPr>
              <a:t>, інфраструктуру</a:t>
            </a:r>
            <a:r>
              <a:rPr lang="uk-UA" sz="2200" dirty="0">
                <a:solidFill>
                  <a:srgbClr val="000000"/>
                </a:solidFill>
                <a:latin typeface="Times New Roman" panose="02020603050405020304" pitchFamily="18" charset="0"/>
                <a:cs typeface="Times New Roman" panose="02020603050405020304" pitchFamily="18" charset="0"/>
              </a:rPr>
              <a:t>, на потреби військово-промислового комплексу. З метою </a:t>
            </a:r>
            <a:r>
              <a:rPr lang="uk-UA" sz="2200" dirty="0" smtClean="0">
                <a:solidFill>
                  <a:srgbClr val="000000"/>
                </a:solidFill>
                <a:latin typeface="Times New Roman" panose="02020603050405020304" pitchFamily="18" charset="0"/>
                <a:cs typeface="Times New Roman" panose="02020603050405020304" pitchFamily="18" charset="0"/>
              </a:rPr>
              <a:t>вилучення </a:t>
            </a:r>
            <a:r>
              <a:rPr lang="uk-UA" sz="2200" dirty="0">
                <a:solidFill>
                  <a:srgbClr val="000000"/>
                </a:solidFill>
                <a:latin typeface="Times New Roman" panose="02020603050405020304" pitchFamily="18" charset="0"/>
                <a:cs typeface="Times New Roman" panose="02020603050405020304" pitchFamily="18" charset="0"/>
              </a:rPr>
              <a:t>з обороту зайвих грошей, які надійшли туди раніше, широко </a:t>
            </a:r>
            <a:r>
              <a:rPr lang="uk-UA" sz="2200" dirty="0" smtClean="0">
                <a:solidFill>
                  <a:srgbClr val="000000"/>
                </a:solidFill>
                <a:latin typeface="Times New Roman" panose="02020603050405020304" pitchFamily="18" charset="0"/>
                <a:cs typeface="Times New Roman" panose="02020603050405020304" pitchFamily="18" charset="0"/>
              </a:rPr>
              <a:t>використовується </a:t>
            </a:r>
            <a:r>
              <a:rPr lang="uk-UA" sz="2200" dirty="0">
                <a:solidFill>
                  <a:srgbClr val="000000"/>
                </a:solidFill>
                <a:latin typeface="Times New Roman" panose="02020603050405020304" pitchFamily="18" charset="0"/>
                <a:cs typeface="Times New Roman" panose="02020603050405020304" pitchFamily="18" charset="0"/>
              </a:rPr>
              <a:t>посилення податкового тиску на доходи та збільшення державних </a:t>
            </a:r>
            <a:r>
              <a:rPr lang="uk-UA" sz="2200" dirty="0" smtClean="0">
                <a:solidFill>
                  <a:srgbClr val="000000"/>
                </a:solidFill>
                <a:latin typeface="Times New Roman" panose="02020603050405020304" pitchFamily="18" charset="0"/>
                <a:cs typeface="Times New Roman" panose="02020603050405020304" pitchFamily="18" charset="0"/>
              </a:rPr>
              <a:t>позик на </a:t>
            </a:r>
            <a:r>
              <a:rPr lang="uk-UA" sz="2200" dirty="0">
                <a:solidFill>
                  <a:srgbClr val="000000"/>
                </a:solidFill>
                <a:latin typeface="Times New Roman" panose="02020603050405020304" pitchFamily="18" charset="0"/>
                <a:cs typeface="Times New Roman" panose="02020603050405020304" pitchFamily="18" charset="0"/>
              </a:rPr>
              <a:t>грошовому ринку.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Важливим </a:t>
            </a:r>
            <a:r>
              <a:rPr lang="uk-UA" sz="2200" dirty="0">
                <a:solidFill>
                  <a:srgbClr val="000000"/>
                </a:solidFill>
                <a:latin typeface="Times New Roman" panose="02020603050405020304" pitchFamily="18" charset="0"/>
                <a:cs typeface="Times New Roman" panose="02020603050405020304" pitchFamily="18" charset="0"/>
              </a:rPr>
              <a:t>інструментом </a:t>
            </a:r>
            <a:r>
              <a:rPr lang="uk-UA" sz="2200" dirty="0" err="1">
                <a:solidFill>
                  <a:srgbClr val="000000"/>
                </a:solidFill>
                <a:latin typeface="Times New Roman" panose="02020603050405020304" pitchFamily="18" charset="0"/>
                <a:cs typeface="Times New Roman" panose="02020603050405020304" pitchFamily="18" charset="0"/>
              </a:rPr>
              <a:t>дефляційної</a:t>
            </a:r>
            <a:r>
              <a:rPr lang="uk-UA" sz="2200" dirty="0">
                <a:solidFill>
                  <a:srgbClr val="000000"/>
                </a:solidFill>
                <a:latin typeface="Times New Roman" panose="02020603050405020304" pitchFamily="18" charset="0"/>
                <a:cs typeface="Times New Roman" panose="02020603050405020304" pitchFamily="18" charset="0"/>
              </a:rPr>
              <a:t> політики є </a:t>
            </a:r>
            <a:r>
              <a:rPr lang="uk-UA" sz="2200" i="1" dirty="0">
                <a:solidFill>
                  <a:srgbClr val="000000"/>
                </a:solidFill>
                <a:latin typeface="Times New Roman" panose="02020603050405020304" pitchFamily="18" charset="0"/>
                <a:cs typeface="Times New Roman" panose="02020603050405020304" pitchFamily="18" charset="0"/>
              </a:rPr>
              <a:t>кредитна рестрикція </a:t>
            </a:r>
            <a:r>
              <a:rPr lang="uk-UA" sz="2200" dirty="0" smtClean="0">
                <a:solidFill>
                  <a:srgbClr val="000000"/>
                </a:solidFill>
                <a:latin typeface="Times New Roman" panose="02020603050405020304" pitchFamily="18" charset="0"/>
                <a:cs typeface="Times New Roman" panose="02020603050405020304" pitchFamily="18" charset="0"/>
              </a:rPr>
              <a:t>та пряме </a:t>
            </a:r>
            <a:r>
              <a:rPr lang="uk-UA" sz="2200" dirty="0">
                <a:solidFill>
                  <a:srgbClr val="000000"/>
                </a:solidFill>
                <a:latin typeface="Times New Roman" panose="02020603050405020304" pitchFamily="18" charset="0"/>
                <a:cs typeface="Times New Roman" panose="02020603050405020304" pitchFamily="18" charset="0"/>
              </a:rPr>
              <a:t>лімітування (</a:t>
            </a:r>
            <a:r>
              <a:rPr lang="uk-UA" sz="2200"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 випуску грошей в оборот. </a:t>
            </a:r>
            <a:r>
              <a:rPr lang="uk-UA" sz="2200" dirty="0" smtClean="0">
                <a:solidFill>
                  <a:srgbClr val="000000"/>
                </a:solidFill>
                <a:latin typeface="Times New Roman" panose="02020603050405020304" pitchFamily="18" charset="0"/>
                <a:cs typeface="Times New Roman" panose="02020603050405020304" pitchFamily="18" charset="0"/>
              </a:rPr>
              <a:t>Підвищуючи облікову </a:t>
            </a:r>
            <a:r>
              <a:rPr lang="uk-UA" sz="2200" dirty="0">
                <a:solidFill>
                  <a:srgbClr val="000000"/>
                </a:solidFill>
                <a:latin typeface="Times New Roman" panose="02020603050405020304" pitchFamily="18" charset="0"/>
                <a:cs typeface="Times New Roman" panose="02020603050405020304" pitchFamily="18" charset="0"/>
              </a:rPr>
              <a:t>ставку центрального банку, </a:t>
            </a:r>
            <a:r>
              <a:rPr lang="uk-UA" sz="2200" dirty="0" smtClean="0">
                <a:solidFill>
                  <a:srgbClr val="000000"/>
                </a:solidFill>
                <a:latin typeface="Times New Roman" panose="02020603050405020304" pitchFamily="18" charset="0"/>
                <a:cs typeface="Times New Roman" panose="02020603050405020304" pitchFamily="18" charset="0"/>
              </a:rPr>
              <a:t>регулюючи процентні ставки за пасивними й активними операціями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96726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комерційних банків, збільшуючи норму обов’язкових резервів та застосовуючи інші методи, держава скорочує банківське кредитування економіки і цим стримує зростання грошової маси та платоспроможного попиту. Практикується пряме державне лімітування зростання кредитних вкладень та готівкової грошової маси в обігу, попередній контроль центрального банку за обґрунтованістю видач комерційними банками позик на великі суми.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Політика дефляції при послідовному і жорсткому її проведенні може дати бажаний антиінфляційний ефект, проте реалізація її пов’язана з певними труднощами, оскільки посилює соціальне напруження в суспільстві, викликає загрозу економічних спадів, зменшення зайнятості. Тому урядам нерідко доводиться маневрувати, </a:t>
            </a:r>
            <a:r>
              <a:rPr lang="uk-UA" sz="2200" dirty="0" err="1">
                <a:solidFill>
                  <a:srgbClr val="000000"/>
                </a:solidFill>
                <a:latin typeface="Times New Roman" panose="02020603050405020304" pitchFamily="18" charset="0"/>
                <a:cs typeface="Times New Roman" panose="02020603050405020304" pitchFamily="18" charset="0"/>
              </a:rPr>
              <a:t>оперативно</a:t>
            </a:r>
            <a:r>
              <a:rPr lang="uk-UA" sz="2200" dirty="0">
                <a:solidFill>
                  <a:srgbClr val="000000"/>
                </a:solidFill>
                <a:latin typeface="Times New Roman" panose="02020603050405020304" pitchFamily="18" charset="0"/>
                <a:cs typeface="Times New Roman" panose="02020603050405020304" pitchFamily="18" charset="0"/>
              </a:rPr>
              <a:t> змінюючи </a:t>
            </a:r>
            <a:r>
              <a:rPr lang="uk-UA" sz="2200" dirty="0" err="1">
                <a:solidFill>
                  <a:srgbClr val="000000"/>
                </a:solidFill>
                <a:latin typeface="Times New Roman" panose="02020603050405020304" pitchFamily="18" charset="0"/>
                <a:cs typeface="Times New Roman" panose="02020603050405020304" pitchFamily="18" charset="0"/>
              </a:rPr>
              <a:t>дефляційні</a:t>
            </a:r>
            <a:r>
              <a:rPr lang="uk-UA" sz="2200" dirty="0">
                <a:solidFill>
                  <a:srgbClr val="000000"/>
                </a:solidFill>
                <a:latin typeface="Times New Roman" panose="02020603050405020304" pitchFamily="18" charset="0"/>
                <a:cs typeface="Times New Roman" panose="02020603050405020304" pitchFamily="18" charset="0"/>
              </a:rPr>
              <a:t> методи інфляційними.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Другий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напрям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антиінфляційної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політики</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політика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доходів</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передбачає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державний</a:t>
            </a:r>
            <a:r>
              <a:rPr lang="ru-RU" sz="2200" dirty="0">
                <a:solidFill>
                  <a:srgbClr val="000000"/>
                </a:solidFill>
                <a:latin typeface="Times New Roman" panose="02020603050405020304" pitchFamily="18" charset="0"/>
                <a:cs typeface="Times New Roman" panose="02020603050405020304" pitchFamily="18" charset="0"/>
              </a:rPr>
              <a:t> контроль за </a:t>
            </a:r>
            <a:r>
              <a:rPr lang="ru-RU" sz="2200" dirty="0" err="1">
                <a:solidFill>
                  <a:srgbClr val="000000"/>
                </a:solidFill>
                <a:latin typeface="Times New Roman" panose="02020603050405020304" pitchFamily="18" charset="0"/>
                <a:cs typeface="Times New Roman" panose="02020603050405020304" pitchFamily="18" charset="0"/>
              </a:rPr>
              <a:t>заробітною</a:t>
            </a:r>
            <a:r>
              <a:rPr lang="ru-RU" sz="2200" dirty="0">
                <a:solidFill>
                  <a:srgbClr val="000000"/>
                </a:solidFill>
                <a:latin typeface="Times New Roman" panose="02020603050405020304" pitchFamily="18" charset="0"/>
                <a:cs typeface="Times New Roman" panose="02020603050405020304" pitchFamily="18" charset="0"/>
              </a:rPr>
              <a:t> платою і </a:t>
            </a:r>
            <a:r>
              <a:rPr lang="ru-RU" sz="2200" dirty="0" err="1" smtClean="0">
                <a:solidFill>
                  <a:srgbClr val="000000"/>
                </a:solidFill>
                <a:latin typeface="Times New Roman" panose="02020603050405020304" pitchFamily="18" charset="0"/>
                <a:cs typeface="Times New Roman" panose="02020603050405020304" pitchFamily="18" charset="0"/>
              </a:rPr>
              <a:t>цінами</a:t>
            </a:r>
            <a:r>
              <a:rPr lang="ru-RU" sz="2200" dirty="0" smtClean="0">
                <a:solidFill>
                  <a:srgbClr val="000000"/>
                </a:solidFill>
                <a:latin typeface="Times New Roman" panose="02020603050405020304" pitchFamily="18" charset="0"/>
                <a:cs typeface="Times New Roman" panose="02020603050405020304" pitchFamily="18" charset="0"/>
              </a:rPr>
              <a:t> (рис. 3). </a:t>
            </a:r>
            <a:r>
              <a:rPr lang="ru-RU" sz="2200" dirty="0" err="1">
                <a:solidFill>
                  <a:srgbClr val="000000"/>
                </a:solidFill>
                <a:latin typeface="Times New Roman" panose="02020603050405020304" pitchFamily="18" charset="0"/>
                <a:cs typeface="Times New Roman" panose="02020603050405020304" pitchFamily="18" charset="0"/>
              </a:rPr>
              <a:t>Такий</a:t>
            </a:r>
            <a:r>
              <a:rPr lang="ru-RU" sz="2200" dirty="0">
                <a:solidFill>
                  <a:srgbClr val="000000"/>
                </a:solidFill>
                <a:latin typeface="Times New Roman" panose="02020603050405020304" pitchFamily="18" charset="0"/>
                <a:cs typeface="Times New Roman" panose="02020603050405020304" pitchFamily="18" charset="0"/>
              </a:rPr>
              <a:t> контроль </a:t>
            </a:r>
            <a:r>
              <a:rPr lang="ru-RU" sz="2200" dirty="0" err="1">
                <a:solidFill>
                  <a:srgbClr val="000000"/>
                </a:solidFill>
                <a:latin typeface="Times New Roman" panose="02020603050405020304" pitchFamily="18" charset="0"/>
                <a:cs typeface="Times New Roman" panose="02020603050405020304" pitchFamily="18" charset="0"/>
              </a:rPr>
              <a:t>може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зводитися</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фіксації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зарплати</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цін</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певному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рівні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заморожування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встановлення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темпів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їх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зростання</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певних</a:t>
            </a:r>
            <a:r>
              <a:rPr lang="ru-RU" sz="2200" dirty="0">
                <a:solidFill>
                  <a:srgbClr val="000000"/>
                </a:solidFill>
                <a:latin typeface="Times New Roman" panose="02020603050405020304" pitchFamily="18" charset="0"/>
                <a:cs typeface="Times New Roman" panose="02020603050405020304" pitchFamily="18" charset="0"/>
              </a:rPr>
              <a:t> межах, </a:t>
            </a:r>
            <a:r>
              <a:rPr lang="ru-RU" sz="2200" dirty="0" err="1">
                <a:solidFill>
                  <a:srgbClr val="000000"/>
                </a:solidFill>
                <a:latin typeface="Times New Roman" panose="02020603050405020304" pitchFamily="18" charset="0"/>
                <a:cs typeface="Times New Roman" panose="02020603050405020304" pitchFamily="18" charset="0"/>
              </a:rPr>
              <a:t>найчастіше</a:t>
            </a:r>
            <a:r>
              <a:rPr lang="ru-RU" sz="2200" dirty="0">
                <a:solidFill>
                  <a:srgbClr val="000000"/>
                </a:solidFill>
                <a:latin typeface="Times New Roman" panose="02020603050405020304" pitchFamily="18" charset="0"/>
                <a:cs typeface="Times New Roman" panose="02020603050405020304" pitchFamily="18" charset="0"/>
              </a:rPr>
              <a:t> в межах </a:t>
            </a:r>
            <a:r>
              <a:rPr lang="ru-RU" sz="2200" dirty="0" err="1">
                <a:solidFill>
                  <a:srgbClr val="000000"/>
                </a:solidFill>
                <a:latin typeface="Times New Roman" panose="02020603050405020304" pitchFamily="18" charset="0"/>
                <a:cs typeface="Times New Roman" panose="02020603050405020304" pitchFamily="18" charset="0"/>
              </a:rPr>
              <a:t>темпів</a:t>
            </a:r>
            <a:r>
              <a:rPr lang="ru-RU" sz="2200" dirty="0">
                <a:solidFill>
                  <a:srgbClr val="000000"/>
                </a:solidFill>
                <a:latin typeface="Times New Roman" panose="02020603050405020304" pitchFamily="18" charset="0"/>
                <a:cs typeface="Times New Roman" panose="02020603050405020304" pitchFamily="18" charset="0"/>
              </a:rPr>
              <a:t> приросту </a:t>
            </a:r>
            <a:r>
              <a:rPr lang="ru-RU" sz="2200" dirty="0" err="1">
                <a:solidFill>
                  <a:srgbClr val="000000"/>
                </a:solidFill>
                <a:latin typeface="Times New Roman" panose="02020603050405020304" pitchFamily="18" charset="0"/>
                <a:cs typeface="Times New Roman" panose="02020603050405020304" pitchFamily="18" charset="0"/>
              </a:rPr>
              <a:t>продуктивності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праці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до того й </a:t>
            </a:r>
            <a:r>
              <a:rPr lang="ru-RU" sz="2200" dirty="0" err="1">
                <a:solidFill>
                  <a:srgbClr val="000000"/>
                </a:solidFill>
                <a:latin typeface="Times New Roman" panose="02020603050405020304" pitchFamily="18" charset="0"/>
                <a:cs typeface="Times New Roman" panose="02020603050405020304" pitchFamily="18" charset="0"/>
              </a:rPr>
              <a:t>іншого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водночас</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83621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Під </a:t>
            </a:r>
            <a:r>
              <a:rPr lang="uk-UA" sz="2200" dirty="0">
                <a:solidFill>
                  <a:srgbClr val="000000"/>
                </a:solidFill>
                <a:latin typeface="Times New Roman" panose="02020603050405020304" pitchFamily="18" charset="0"/>
                <a:cs typeface="Times New Roman" panose="02020603050405020304" pitchFamily="18" charset="0"/>
              </a:rPr>
              <a:t>впливом </a:t>
            </a:r>
            <a:r>
              <a:rPr lang="uk-UA" sz="2200" dirty="0" err="1">
                <a:solidFill>
                  <a:srgbClr val="000000"/>
                </a:solidFill>
                <a:latin typeface="Times New Roman" panose="02020603050405020304" pitchFamily="18" charset="0"/>
                <a:cs typeface="Times New Roman" panose="02020603050405020304" pitchFamily="18" charset="0"/>
              </a:rPr>
              <a:t>монетаристських</a:t>
            </a:r>
            <a:r>
              <a:rPr lang="uk-UA" sz="2200" dirty="0">
                <a:solidFill>
                  <a:srgbClr val="000000"/>
                </a:solidFill>
                <a:latin typeface="Times New Roman" panose="02020603050405020304" pitchFamily="18" charset="0"/>
                <a:cs typeface="Times New Roman" panose="02020603050405020304" pitchFamily="18" charset="0"/>
              </a:rPr>
              <a:t> ідей більшість країн Заходу відмовилася </a:t>
            </a:r>
            <a:r>
              <a:rPr lang="uk-UA" sz="2200" dirty="0" smtClean="0">
                <a:solidFill>
                  <a:srgbClr val="000000"/>
                </a:solidFill>
                <a:latin typeface="Times New Roman" panose="02020603050405020304" pitchFamily="18" charset="0"/>
                <a:cs typeface="Times New Roman" panose="02020603050405020304" pitchFamily="18" charset="0"/>
              </a:rPr>
              <a:t>від прямого </a:t>
            </a:r>
            <a:r>
              <a:rPr lang="uk-UA" sz="2200" dirty="0">
                <a:solidFill>
                  <a:srgbClr val="000000"/>
                </a:solidFill>
                <a:latin typeface="Times New Roman" panose="02020603050405020304" pitchFamily="18" charset="0"/>
                <a:cs typeface="Times New Roman" panose="02020603050405020304" pitchFamily="18" charset="0"/>
              </a:rPr>
              <a:t>втручання в ціни і зарплату і спрямувала свої антиінфляційні заходи </a:t>
            </a:r>
            <a:r>
              <a:rPr lang="uk-UA" sz="2200" dirty="0" smtClean="0">
                <a:solidFill>
                  <a:srgbClr val="000000"/>
                </a:solidFill>
                <a:latin typeface="Times New Roman" panose="02020603050405020304" pitchFamily="18" charset="0"/>
                <a:cs typeface="Times New Roman" panose="02020603050405020304" pitchFamily="18" charset="0"/>
              </a:rPr>
              <a:t>на створення </a:t>
            </a:r>
            <a:r>
              <a:rPr lang="uk-UA" sz="2200" dirty="0">
                <a:solidFill>
                  <a:srgbClr val="000000"/>
                </a:solidFill>
                <a:latin typeface="Times New Roman" panose="02020603050405020304" pitchFamily="18" charset="0"/>
                <a:cs typeface="Times New Roman" panose="02020603050405020304" pitchFamily="18" charset="0"/>
              </a:rPr>
              <a:t>сприятливих умов для дії законів ринку і на всіляке </a:t>
            </a:r>
            <a:r>
              <a:rPr lang="uk-UA" sz="2200" dirty="0" smtClean="0">
                <a:solidFill>
                  <a:srgbClr val="000000"/>
                </a:solidFill>
                <a:latin typeface="Times New Roman" panose="02020603050405020304" pitchFamily="18" charset="0"/>
                <a:cs typeface="Times New Roman" panose="02020603050405020304" pitchFamily="18" charset="0"/>
              </a:rPr>
              <a:t>стимулювання приватного </a:t>
            </a:r>
            <a:r>
              <a:rPr lang="uk-UA" sz="2200" dirty="0">
                <a:solidFill>
                  <a:srgbClr val="000000"/>
                </a:solidFill>
                <a:latin typeface="Times New Roman" panose="02020603050405020304" pitchFamily="18" charset="0"/>
                <a:cs typeface="Times New Roman" panose="02020603050405020304" pitchFamily="18" charset="0"/>
              </a:rPr>
              <a:t>підприємництва</a:t>
            </a: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зокрема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проведення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жорсткої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антимонопольної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політики</a:t>
            </a:r>
            <a:r>
              <a:rPr lang="ru-RU" sz="2200" dirty="0">
                <a:solidFill>
                  <a:srgbClr val="000000"/>
                </a:solidFill>
                <a:latin typeface="Times New Roman" panose="02020603050405020304" pitchFamily="18" charset="0"/>
                <a:cs typeface="Times New Roman" panose="02020603050405020304" pitchFamily="18" charset="0"/>
              </a:rPr>
              <a:t>, </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ctr">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3. Напрями антиінфляційної політики</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587399" y="2018922"/>
            <a:ext cx="8907392" cy="3268301"/>
          </a:xfrm>
          <a:prstGeom prst="rect">
            <a:avLst/>
          </a:prstGeom>
        </p:spPr>
      </p:pic>
    </p:spTree>
    <p:extLst>
      <p:ext uri="{BB962C8B-B14F-4D97-AF65-F5344CB8AC3E}">
        <p14:creationId xmlns:p14="http://schemas.microsoft.com/office/powerpoint/2010/main" val="24805385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заохочення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ринкової</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конкуренції</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скорочення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державної</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підтримки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малорентабельних</a:t>
            </a:r>
            <a:r>
              <a:rPr lang="ru-RU" sz="2200" dirty="0" smtClean="0">
                <a:solidFill>
                  <a:srgbClr val="000000"/>
                </a:solidFill>
                <a:latin typeface="Times New Roman" panose="02020603050405020304" pitchFamily="18" charset="0"/>
                <a:cs typeface="Times New Roman" panose="02020603050405020304" pitchFamily="18" charset="0"/>
              </a:rPr>
              <a:t> і</a:t>
            </a:r>
            <a:r>
              <a:rPr lang="uk-UA" sz="2200" dirty="0" err="1" smtClean="0">
                <a:solidFill>
                  <a:srgbClr val="000000"/>
                </a:solidFill>
                <a:latin typeface="Times New Roman" panose="02020603050405020304" pitchFamily="18" charset="0"/>
                <a:cs typeface="Times New Roman" panose="02020603050405020304" pitchFamily="18" charset="0"/>
              </a:rPr>
              <a:t>слабоконкурентних</a:t>
            </a:r>
            <a:r>
              <a:rPr lang="uk-UA" sz="2200" dirty="0" smtClean="0">
                <a:solidFill>
                  <a:srgbClr val="000000"/>
                </a:solidFill>
                <a:latin typeface="Times New Roman" panose="02020603050405020304" pitchFamily="18" charset="0"/>
                <a:cs typeface="Times New Roman" panose="02020603050405020304" pitchFamily="18" charset="0"/>
              </a:rPr>
              <a:t> підприємств і галузей, введення гнучкої податкової політики, яка стимулює підприємницьку активність і зростання грошових заощаджень населення. Усі ці заходи позитивно впливали на розвиток виробництва, підвищення його ефективності та продуктивності праці, що, у свою чергу, сприяло результативності </a:t>
            </a:r>
            <a:r>
              <a:rPr lang="uk-UA" sz="2200" dirty="0" err="1" smtClean="0">
                <a:solidFill>
                  <a:srgbClr val="000000"/>
                </a:solidFill>
                <a:latin typeface="Times New Roman" panose="02020603050405020304" pitchFamily="18" charset="0"/>
                <a:cs typeface="Times New Roman" panose="02020603050405020304" pitchFamily="18" charset="0"/>
              </a:rPr>
              <a:t>дефляційної</a:t>
            </a:r>
            <a:r>
              <a:rPr lang="uk-UA" sz="2200" dirty="0" smtClean="0">
                <a:solidFill>
                  <a:srgbClr val="000000"/>
                </a:solidFill>
                <a:latin typeface="Times New Roman" panose="02020603050405020304" pitchFamily="18" charset="0"/>
                <a:cs typeface="Times New Roman" panose="02020603050405020304" pitchFamily="18" charset="0"/>
              </a:rPr>
              <a:t> політики.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Досвід державного регулювання інфляції, накопичений розвинутими країнами протягом 60–90-х років з урахуванням кейнсіанських і </a:t>
            </a:r>
            <a:r>
              <a:rPr lang="uk-UA" sz="2200" dirty="0" err="1" smtClean="0">
                <a:solidFill>
                  <a:srgbClr val="000000"/>
                </a:solidFill>
                <a:latin typeface="Times New Roman" panose="02020603050405020304" pitchFamily="18" charset="0"/>
                <a:cs typeface="Times New Roman" panose="02020603050405020304" pitchFamily="18" charset="0"/>
              </a:rPr>
              <a:t>монетаристських</a:t>
            </a:r>
            <a:r>
              <a:rPr lang="uk-UA" sz="2200" dirty="0" smtClean="0">
                <a:solidFill>
                  <a:srgbClr val="000000"/>
                </a:solidFill>
                <a:latin typeface="Times New Roman" panose="02020603050405020304" pitchFamily="18" charset="0"/>
                <a:cs typeface="Times New Roman" panose="02020603050405020304" pitchFamily="18" charset="0"/>
              </a:rPr>
              <a:t> рекомендацій, має велике значення для економічної теорії і практики.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По-перше, інфляція може легко з контрольованої перетворитися в неконтрольовану, досягти галопуючих темпів і призвести до тяжких економічних і соціальних наслідків. Тому більш надійною виявилася чітко виражена антиінфляційна політика.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По-друге, антиінфляційна політика дає тим більший ефект, чим менше вона вдається до прямого втручання у виробництво, чим кращі умови створюються в країні для розвитку підприємництва і дії ринкового механізму. Тому вона не може обмежуватися </a:t>
            </a:r>
            <a:r>
              <a:rPr lang="uk-UA" sz="2200" dirty="0" err="1" smtClean="0">
                <a:solidFill>
                  <a:srgbClr val="000000"/>
                </a:solidFill>
                <a:latin typeface="Times New Roman" panose="02020603050405020304" pitchFamily="18" charset="0"/>
                <a:cs typeface="Times New Roman" panose="02020603050405020304" pitchFamily="18" charset="0"/>
              </a:rPr>
              <a:t>дефляційними</a:t>
            </a:r>
            <a:r>
              <a:rPr lang="uk-UA" sz="2200" dirty="0" smtClean="0">
                <a:solidFill>
                  <a:srgbClr val="000000"/>
                </a:solidFill>
                <a:latin typeface="Times New Roman" panose="02020603050405020304" pitchFamily="18" charset="0"/>
                <a:cs typeface="Times New Roman" panose="02020603050405020304" pitchFamily="18" charset="0"/>
              </a:rPr>
              <a:t> заходами, а має бути комплексною, включати й заходи, спрямовані на всебічне сприяння розвитку виробництва на ринкових засадах.</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08836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По-третє</a:t>
            </a:r>
            <a:r>
              <a:rPr lang="uk-UA" sz="2200" dirty="0">
                <a:solidFill>
                  <a:srgbClr val="000000"/>
                </a:solidFill>
                <a:latin typeface="Times New Roman" panose="02020603050405020304" pitchFamily="18" charset="0"/>
                <a:cs typeface="Times New Roman" panose="02020603050405020304" pitchFamily="18" charset="0"/>
              </a:rPr>
              <a:t>, антиінфляційна політика теж може викликати певне напруження </a:t>
            </a:r>
            <a:r>
              <a:rPr lang="uk-UA" sz="2200" dirty="0" smtClean="0">
                <a:solidFill>
                  <a:srgbClr val="000000"/>
                </a:solidFill>
                <a:latin typeface="Times New Roman" panose="02020603050405020304" pitchFamily="18" charset="0"/>
                <a:cs typeface="Times New Roman" panose="02020603050405020304" pitchFamily="18" charset="0"/>
              </a:rPr>
              <a:t>в економіці</a:t>
            </a:r>
            <a:r>
              <a:rPr lang="uk-UA" sz="2200" dirty="0">
                <a:solidFill>
                  <a:srgbClr val="000000"/>
                </a:solidFill>
                <a:latin typeface="Times New Roman" panose="02020603050405020304" pitchFamily="18" charset="0"/>
                <a:cs typeface="Times New Roman" panose="02020603050405020304" pitchFamily="18" charset="0"/>
              </a:rPr>
              <a:t>, незадоволення нею певних сил, які сподівалися на фінансову </a:t>
            </a:r>
            <a:r>
              <a:rPr lang="uk-UA" sz="2200" dirty="0" smtClean="0">
                <a:solidFill>
                  <a:srgbClr val="000000"/>
                </a:solidFill>
                <a:latin typeface="Times New Roman" panose="02020603050405020304" pitchFamily="18" charset="0"/>
                <a:cs typeface="Times New Roman" panose="02020603050405020304" pitchFamily="18" charset="0"/>
              </a:rPr>
              <a:t>підтримку </a:t>
            </a:r>
            <a:r>
              <a:rPr lang="uk-UA" sz="2200" dirty="0">
                <a:solidFill>
                  <a:srgbClr val="000000"/>
                </a:solidFill>
                <a:latin typeface="Times New Roman" panose="02020603050405020304" pitchFamily="18" charset="0"/>
                <a:cs typeface="Times New Roman" panose="02020603050405020304" pitchFamily="18" charset="0"/>
              </a:rPr>
              <a:t>з боку держави і не одержали її. Тому проведення такої політики </a:t>
            </a:r>
            <a:r>
              <a:rPr lang="uk-UA" sz="2200" dirty="0" smtClean="0">
                <a:solidFill>
                  <a:srgbClr val="000000"/>
                </a:solidFill>
                <a:latin typeface="Times New Roman" panose="02020603050405020304" pitchFamily="18" charset="0"/>
                <a:cs typeface="Times New Roman" panose="02020603050405020304" pitchFamily="18" charset="0"/>
              </a:rPr>
              <a:t>вимагає </a:t>
            </a:r>
            <a:r>
              <a:rPr lang="uk-UA" sz="2200" dirty="0">
                <a:solidFill>
                  <a:srgbClr val="000000"/>
                </a:solidFill>
                <a:latin typeface="Times New Roman" panose="02020603050405020304" pitchFamily="18" charset="0"/>
                <a:cs typeface="Times New Roman" panose="02020603050405020304" pitchFamily="18" charset="0"/>
              </a:rPr>
              <a:t>від її творців значної мужності і політичної волі, певних жертв з боку </a:t>
            </a:r>
            <a:r>
              <a:rPr lang="uk-UA" sz="2200" dirty="0" smtClean="0">
                <a:solidFill>
                  <a:srgbClr val="000000"/>
                </a:solidFill>
                <a:latin typeface="Times New Roman" panose="02020603050405020304" pitchFamily="18" charset="0"/>
                <a:cs typeface="Times New Roman" panose="02020603050405020304" pitchFamily="18" charset="0"/>
              </a:rPr>
              <a:t>суспільства</a:t>
            </a:r>
            <a:r>
              <a:rPr lang="uk-UA" sz="2200" dirty="0">
                <a:solidFill>
                  <a:srgbClr val="000000"/>
                </a:solidFill>
                <a:latin typeface="Times New Roman" panose="02020603050405020304" pitchFamily="18" charset="0"/>
                <a:cs typeface="Times New Roman" panose="02020603050405020304" pitchFamily="18" charset="0"/>
              </a:rPr>
              <a:t>. Проте вони повністю окупляться завдяки забезпеченню </a:t>
            </a:r>
            <a:r>
              <a:rPr lang="uk-UA" sz="2200" dirty="0" smtClean="0">
                <a:solidFill>
                  <a:srgbClr val="000000"/>
                </a:solidFill>
                <a:latin typeface="Times New Roman" panose="02020603050405020304" pitchFamily="18" charset="0"/>
                <a:cs typeface="Times New Roman" panose="02020603050405020304" pitchFamily="18" charset="0"/>
              </a:rPr>
              <a:t>економіки стабільними </a:t>
            </a:r>
            <a:r>
              <a:rPr lang="uk-UA" sz="2200" dirty="0">
                <a:solidFill>
                  <a:srgbClr val="000000"/>
                </a:solidFill>
                <a:latin typeface="Times New Roman" panose="02020603050405020304" pitchFamily="18" charset="0"/>
                <a:cs typeface="Times New Roman" panose="02020603050405020304" pitchFamily="18" charset="0"/>
              </a:rPr>
              <a:t>грошима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Особливості інфляції і Україні. </a:t>
            </a:r>
            <a:r>
              <a:rPr lang="uk-UA" sz="2200" dirty="0" smtClean="0">
                <a:solidFill>
                  <a:srgbClr val="000000"/>
                </a:solidFill>
                <a:latin typeface="Times New Roman" panose="02020603050405020304" pitchFamily="18" charset="0"/>
                <a:cs typeface="Times New Roman" panose="02020603050405020304" pitchFamily="18" charset="0"/>
              </a:rPr>
              <a:t>В 1990-х роках минулого століття в Україні мала місце класична інфляція за своїми формами прояву, однак викликана не тільки традиційними, а 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с</a:t>
            </a:r>
            <a:r>
              <a:rPr lang="uk-UA" sz="2200" dirty="0" smtClean="0">
                <a:solidFill>
                  <a:srgbClr val="000000"/>
                </a:solidFill>
                <a:latin typeface="Times New Roman" panose="02020603050405020304" pitchFamily="18" charset="0"/>
                <a:cs typeface="Times New Roman" panose="02020603050405020304" pitchFamily="18" charset="0"/>
              </a:rPr>
              <a:t>пецифічними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a:t>
            </a:r>
            <a:r>
              <a:rPr lang="uk-UA" sz="2200" dirty="0" smtClean="0">
                <a:solidFill>
                  <a:srgbClr val="000000"/>
                </a:solidFill>
                <a:latin typeface="Times New Roman" panose="02020603050405020304" pitchFamily="18" charset="0"/>
                <a:cs typeface="Times New Roman" panose="02020603050405020304" pitchFamily="18" charset="0"/>
              </a:rPr>
              <a:t>ричинами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4):</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915376" y="2942376"/>
            <a:ext cx="8533376" cy="3313569"/>
          </a:xfrm>
          <a:prstGeom prst="rect">
            <a:avLst/>
          </a:prstGeom>
        </p:spPr>
      </p:pic>
    </p:spTree>
    <p:extLst>
      <p:ext uri="{BB962C8B-B14F-4D97-AF65-F5344CB8AC3E}">
        <p14:creationId xmlns:p14="http://schemas.microsoft.com/office/powerpoint/2010/main" val="1274178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Інфляція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явище досить складне за формою її прояву та за </a:t>
            </a:r>
            <a:r>
              <a:rPr lang="uk-UA" sz="2200" dirty="0" smtClean="0">
                <a:solidFill>
                  <a:srgbClr val="000000"/>
                </a:solidFill>
                <a:latin typeface="Times New Roman" panose="02020603050405020304" pitchFamily="18" charset="0"/>
                <a:cs typeface="Times New Roman" panose="02020603050405020304" pitchFamily="18" charset="0"/>
              </a:rPr>
              <a:t>сукупністю чинників</a:t>
            </a:r>
            <a:r>
              <a:rPr lang="uk-UA" sz="2200" dirty="0">
                <a:solidFill>
                  <a:srgbClr val="000000"/>
                </a:solidFill>
                <a:latin typeface="Times New Roman" panose="02020603050405020304" pitchFamily="18" charset="0"/>
                <a:cs typeface="Times New Roman" panose="02020603050405020304" pitchFamily="18" charset="0"/>
              </a:rPr>
              <a:t>, що її спричинюють. Зовні вона виявляється в зростанні цін на </a:t>
            </a:r>
            <a:r>
              <a:rPr lang="uk-UA" sz="2200" dirty="0" smtClean="0">
                <a:solidFill>
                  <a:srgbClr val="000000"/>
                </a:solidFill>
                <a:latin typeface="Times New Roman" panose="02020603050405020304" pitchFamily="18" charset="0"/>
                <a:cs typeface="Times New Roman" panose="02020603050405020304" pitchFamily="18" charset="0"/>
              </a:rPr>
              <a:t>товари </a:t>
            </a:r>
            <a:r>
              <a:rPr lang="uk-UA" sz="2200" dirty="0">
                <a:solidFill>
                  <a:srgbClr val="000000"/>
                </a:solidFill>
                <a:latin typeface="Times New Roman" panose="02020603050405020304" pitchFamily="18" charset="0"/>
                <a:cs typeface="Times New Roman" panose="02020603050405020304" pitchFamily="18" charset="0"/>
              </a:rPr>
              <a:t>і тарифів на послуги, у падінні валютного курсу національних грошей</a:t>
            </a: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поглибленні товарного дефіциту. Усі ці явища є проявом знецінення </a:t>
            </a:r>
            <a:r>
              <a:rPr lang="uk-UA" sz="2200" dirty="0" smtClean="0">
                <a:solidFill>
                  <a:srgbClr val="000000"/>
                </a:solidFill>
                <a:latin typeface="Times New Roman" panose="02020603050405020304" pitchFamily="18" charset="0"/>
                <a:cs typeface="Times New Roman" panose="02020603050405020304" pitchFamily="18" charset="0"/>
              </a:rPr>
              <a:t>грошей</a:t>
            </a:r>
            <a:r>
              <a:rPr lang="uk-UA" sz="2200" dirty="0">
                <a:solidFill>
                  <a:srgbClr val="000000"/>
                </a:solidFill>
                <a:latin typeface="Times New Roman" panose="02020603050405020304" pitchFamily="18" charset="0"/>
                <a:cs typeface="Times New Roman" panose="02020603050405020304" pitchFamily="18" charset="0"/>
              </a:rPr>
              <a:t>, незалежно від причинно-наслідкових </a:t>
            </a:r>
            <a:r>
              <a:rPr lang="uk-UA" sz="2200" dirty="0" err="1">
                <a:solidFill>
                  <a:srgbClr val="000000"/>
                </a:solidFill>
                <a:latin typeface="Times New Roman" panose="02020603050405020304" pitchFamily="18" charset="0"/>
                <a:cs typeface="Times New Roman" panose="02020603050405020304" pitchFamily="18" charset="0"/>
              </a:rPr>
              <a:t>зв’язків</a:t>
            </a:r>
            <a:r>
              <a:rPr lang="uk-UA" sz="2200" dirty="0">
                <a:solidFill>
                  <a:srgbClr val="000000"/>
                </a:solidFill>
                <a:latin typeface="Times New Roman" panose="02020603050405020304" pitchFamily="18" charset="0"/>
                <a:cs typeface="Times New Roman" panose="02020603050405020304" pitchFamily="18" charset="0"/>
              </a:rPr>
              <a:t> між грошима і </a:t>
            </a:r>
            <a:r>
              <a:rPr lang="uk-UA" sz="2200" dirty="0" smtClean="0">
                <a:solidFill>
                  <a:srgbClr val="000000"/>
                </a:solidFill>
                <a:latin typeface="Times New Roman" panose="02020603050405020304" pitchFamily="18" charset="0"/>
                <a:cs typeface="Times New Roman" panose="02020603050405020304" pitchFamily="18" charset="0"/>
              </a:rPr>
              <a:t>товарами на </a:t>
            </a:r>
            <a:r>
              <a:rPr lang="uk-UA" sz="2200" dirty="0">
                <a:solidFill>
                  <a:srgbClr val="000000"/>
                </a:solidFill>
                <a:latin typeface="Times New Roman" panose="02020603050405020304" pitchFamily="18" charset="0"/>
                <a:cs typeface="Times New Roman" panose="02020603050405020304" pitchFamily="18" charset="0"/>
              </a:rPr>
              <a:t>ринку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 епоху функціонування </a:t>
            </a:r>
            <a:r>
              <a:rPr lang="uk-UA" sz="2200" dirty="0" smtClean="0">
                <a:solidFill>
                  <a:srgbClr val="000000"/>
                </a:solidFill>
                <a:latin typeface="Times New Roman" panose="02020603050405020304" pitchFamily="18" charset="0"/>
                <a:cs typeface="Times New Roman" panose="02020603050405020304" pitchFamily="18" charset="0"/>
              </a:rPr>
              <a:t>повноцінних грошей </a:t>
            </a:r>
            <a:r>
              <a:rPr lang="uk-UA" sz="2200" dirty="0">
                <a:solidFill>
                  <a:srgbClr val="000000"/>
                </a:solidFill>
                <a:latin typeface="Times New Roman" panose="02020603050405020304" pitchFamily="18" charset="0"/>
                <a:cs typeface="Times New Roman" panose="02020603050405020304" pitchFamily="18" charset="0"/>
              </a:rPr>
              <a:t>воно зумовлювалося псуванням монет або зниженням цінності золота</a:t>
            </a:r>
            <a:r>
              <a:rPr lang="uk-UA" sz="2200" dirty="0" smtClean="0">
                <a:solidFill>
                  <a:srgbClr val="000000"/>
                </a:solidFill>
                <a:latin typeface="Times New Roman" panose="02020603050405020304" pitchFamily="18" charset="0"/>
                <a:cs typeface="Times New Roman" panose="02020603050405020304" pitchFamily="18" charset="0"/>
              </a:rPr>
              <a:t>, чи </a:t>
            </a:r>
            <a:r>
              <a:rPr lang="uk-UA" sz="2200" dirty="0">
                <a:solidFill>
                  <a:srgbClr val="000000"/>
                </a:solidFill>
                <a:latin typeface="Times New Roman" panose="02020603050405020304" pitchFamily="18" charset="0"/>
                <a:cs typeface="Times New Roman" panose="02020603050405020304" pitchFamily="18" charset="0"/>
              </a:rPr>
              <a:t>першим і другим одночасно. В усіх цих випадках зменшувалася цінність </a:t>
            </a:r>
            <a:r>
              <a:rPr lang="uk-UA" sz="2200" dirty="0" smtClean="0">
                <a:solidFill>
                  <a:srgbClr val="000000"/>
                </a:solidFill>
                <a:latin typeface="Times New Roman" panose="02020603050405020304" pitchFamily="18" charset="0"/>
                <a:cs typeface="Times New Roman" panose="02020603050405020304" pitchFamily="18" charset="0"/>
              </a:rPr>
              <a:t>самої </a:t>
            </a:r>
            <a:r>
              <a:rPr lang="uk-UA" sz="2200" dirty="0">
                <a:solidFill>
                  <a:srgbClr val="000000"/>
                </a:solidFill>
                <a:latin typeface="Times New Roman" panose="02020603050405020304" pitchFamily="18" charset="0"/>
                <a:cs typeface="Times New Roman" panose="02020603050405020304" pitchFamily="18" charset="0"/>
              </a:rPr>
              <a:t>монети, що зумовлювало зростання товарних цін. Проте відбувалося </a:t>
            </a:r>
            <a:r>
              <a:rPr lang="uk-UA" sz="2200" dirty="0" smtClean="0">
                <a:solidFill>
                  <a:srgbClr val="000000"/>
                </a:solidFill>
                <a:latin typeface="Times New Roman" panose="02020603050405020304" pitchFamily="18" charset="0"/>
                <a:cs typeface="Times New Roman" panose="02020603050405020304" pitchFamily="18" charset="0"/>
              </a:rPr>
              <a:t>воно надзвичайно </a:t>
            </a:r>
            <a:r>
              <a:rPr lang="uk-UA" sz="2200" dirty="0">
                <a:solidFill>
                  <a:srgbClr val="000000"/>
                </a:solidFill>
                <a:latin typeface="Times New Roman" panose="02020603050405020304" pitchFamily="18" charset="0"/>
                <a:cs typeface="Times New Roman" panose="02020603050405020304" pitchFamily="18" charset="0"/>
              </a:rPr>
              <a:t>повільно і поступово, було майже непомітним протягом </a:t>
            </a:r>
            <a:r>
              <a:rPr lang="uk-UA" sz="2200" dirty="0" smtClean="0">
                <a:solidFill>
                  <a:srgbClr val="000000"/>
                </a:solidFill>
                <a:latin typeface="Times New Roman" panose="02020603050405020304" pitchFamily="18" charset="0"/>
                <a:cs typeface="Times New Roman" panose="02020603050405020304" pitchFamily="18" charset="0"/>
              </a:rPr>
              <a:t>одного людського </a:t>
            </a:r>
            <a:r>
              <a:rPr lang="uk-UA" sz="2200" dirty="0">
                <a:solidFill>
                  <a:srgbClr val="000000"/>
                </a:solidFill>
                <a:latin typeface="Times New Roman" panose="02020603050405020304" pitchFamily="18" charset="0"/>
                <a:cs typeface="Times New Roman" panose="02020603050405020304" pitchFamily="18" charset="0"/>
              </a:rPr>
              <a:t>життя. Більше того, періоди підвищення цін змінювалися </a:t>
            </a:r>
            <a:r>
              <a:rPr lang="uk-UA" sz="2200" dirty="0" smtClean="0">
                <a:solidFill>
                  <a:srgbClr val="000000"/>
                </a:solidFill>
                <a:latin typeface="Times New Roman" panose="02020603050405020304" pitchFamily="18" charset="0"/>
                <a:cs typeface="Times New Roman" panose="02020603050405020304" pitchFamily="18" charset="0"/>
              </a:rPr>
              <a:t>періодами їх </a:t>
            </a:r>
            <a:r>
              <a:rPr lang="uk-UA" sz="2200" dirty="0">
                <a:solidFill>
                  <a:srgbClr val="000000"/>
                </a:solidFill>
                <a:latin typeface="Times New Roman" panose="02020603050405020304" pitchFamily="18" charset="0"/>
                <a:cs typeface="Times New Roman" panose="02020603050405020304" pitchFamily="18" charset="0"/>
              </a:rPr>
              <a:t>спаду. Тому таке знецінення грошей не викликало істотних економічних </a:t>
            </a:r>
            <a:r>
              <a:rPr lang="uk-UA" sz="2200" dirty="0" smtClean="0">
                <a:solidFill>
                  <a:srgbClr val="000000"/>
                </a:solidFill>
                <a:latin typeface="Times New Roman" panose="02020603050405020304" pitchFamily="18" charset="0"/>
                <a:cs typeface="Times New Roman" panose="02020603050405020304" pitchFamily="18" charset="0"/>
              </a:rPr>
              <a:t>пертурбацій </a:t>
            </a:r>
            <a:r>
              <a:rPr lang="uk-UA" sz="2200" dirty="0">
                <a:solidFill>
                  <a:srgbClr val="000000"/>
                </a:solidFill>
                <a:latin typeface="Times New Roman" panose="02020603050405020304" pitchFamily="18" charset="0"/>
                <a:cs typeface="Times New Roman" panose="02020603050405020304" pitchFamily="18" charset="0"/>
              </a:rPr>
              <a:t>чи соціальних потрясінь і не розглядалося як самостійне </a:t>
            </a:r>
            <a:r>
              <a:rPr lang="uk-UA" sz="2200" dirty="0" smtClean="0">
                <a:solidFill>
                  <a:srgbClr val="000000"/>
                </a:solidFill>
                <a:latin typeface="Times New Roman" panose="02020603050405020304" pitchFamily="18" charset="0"/>
                <a:cs typeface="Times New Roman" panose="02020603050405020304" pitchFamily="18" charset="0"/>
              </a:rPr>
              <a:t>економічне явище</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Помітного </a:t>
            </a:r>
            <a:r>
              <a:rPr lang="uk-UA" sz="2200" dirty="0">
                <a:solidFill>
                  <a:srgbClr val="000000"/>
                </a:solidFill>
                <a:latin typeface="Times New Roman" panose="02020603050405020304" pitchFamily="18" charset="0"/>
                <a:cs typeface="Times New Roman" panose="02020603050405020304" pitchFamily="18" charset="0"/>
              </a:rPr>
              <a:t>суспільного «звучання» зростання цін набувало в умовах </a:t>
            </a:r>
            <a:r>
              <a:rPr lang="uk-UA" sz="2200" dirty="0" smtClean="0">
                <a:solidFill>
                  <a:srgbClr val="000000"/>
                </a:solidFill>
                <a:latin typeface="Times New Roman" panose="02020603050405020304" pitchFamily="18" charset="0"/>
                <a:cs typeface="Times New Roman" panose="02020603050405020304" pitchFamily="18" charset="0"/>
              </a:rPr>
              <a:t>запровадження </a:t>
            </a:r>
            <a:r>
              <a:rPr lang="uk-UA" sz="2200" dirty="0">
                <a:solidFill>
                  <a:srgbClr val="000000"/>
                </a:solidFill>
                <a:latin typeface="Times New Roman" panose="02020603050405020304" pitchFamily="18" charset="0"/>
                <a:cs typeface="Times New Roman" panose="02020603050405020304" pitchFamily="18" charset="0"/>
              </a:rPr>
              <a:t>нерозмінних паперових грошей, коли переставав діяти механізм </a:t>
            </a:r>
            <a:r>
              <a:rPr lang="uk-UA" sz="2200" dirty="0" smtClean="0">
                <a:solidFill>
                  <a:srgbClr val="000000"/>
                </a:solidFill>
                <a:latin typeface="Times New Roman" panose="02020603050405020304" pitchFamily="18" charset="0"/>
                <a:cs typeface="Times New Roman" panose="02020603050405020304" pitchFamily="18" charset="0"/>
              </a:rPr>
              <a:t>автоматичного </a:t>
            </a:r>
            <a:r>
              <a:rPr lang="uk-UA" sz="2200" dirty="0">
                <a:solidFill>
                  <a:srgbClr val="000000"/>
                </a:solidFill>
                <a:latin typeface="Times New Roman" panose="02020603050405020304" pitchFamily="18" charset="0"/>
                <a:cs typeface="Times New Roman" panose="02020603050405020304" pitchFamily="18" charset="0"/>
              </a:rPr>
              <a:t>забезпечення сталості грошей. Якраз у ці періоди виникали </a:t>
            </a:r>
            <a:r>
              <a:rPr lang="uk-UA" sz="2200" dirty="0" smtClean="0">
                <a:solidFill>
                  <a:srgbClr val="000000"/>
                </a:solidFill>
                <a:latin typeface="Times New Roman" panose="02020603050405020304" pitchFamily="18" charset="0"/>
                <a:cs typeface="Times New Roman" panose="02020603050405020304" pitchFamily="18" charset="0"/>
              </a:rPr>
              <a:t>стрімкі злети </a:t>
            </a:r>
            <a:r>
              <a:rPr lang="uk-UA" sz="2200" dirty="0">
                <a:solidFill>
                  <a:srgbClr val="000000"/>
                </a:solidFill>
                <a:latin typeface="Times New Roman" panose="02020603050405020304" pitchFamily="18" charset="0"/>
                <a:cs typeface="Times New Roman" panose="02020603050405020304" pitchFamily="18" charset="0"/>
              </a:rPr>
              <a:t>цін і падіння цінності грошей, що призводило до відчутних </a:t>
            </a:r>
            <a:r>
              <a:rPr lang="uk-UA" sz="2200" dirty="0" smtClean="0">
                <a:solidFill>
                  <a:srgbClr val="000000"/>
                </a:solidFill>
                <a:latin typeface="Times New Roman" panose="02020603050405020304" pitchFamily="18" charset="0"/>
                <a:cs typeface="Times New Roman" panose="02020603050405020304" pitchFamily="18" charset="0"/>
              </a:rPr>
              <a:t>соціальних збурень</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Ці процеси стали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1099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Можливі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Анти-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інфляцій-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ні заходи:</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066561" y="642796"/>
            <a:ext cx="9382152" cy="5613149"/>
          </a:xfrm>
          <a:prstGeom prst="rect">
            <a:avLst/>
          </a:prstGeom>
        </p:spPr>
      </p:pic>
    </p:spTree>
    <p:extLst>
      <p:ext uri="{BB962C8B-B14F-4D97-AF65-F5344CB8AC3E}">
        <p14:creationId xmlns:p14="http://schemas.microsoft.com/office/powerpoint/2010/main" val="4456400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1. Розвиток інфляційного процесу в Україні на початку незалежності</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423162" y="1068309"/>
            <a:ext cx="9384905" cy="5187636"/>
          </a:xfrm>
          <a:prstGeom prst="rect">
            <a:avLst/>
          </a:prstGeom>
        </p:spPr>
      </p:pic>
    </p:spTree>
    <p:extLst>
      <p:ext uri="{BB962C8B-B14F-4D97-AF65-F5344CB8AC3E}">
        <p14:creationId xmlns:p14="http://schemas.microsoft.com/office/powerpoint/2010/main" val="9756434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4.	Сутність та види грошових реформ. Особливості проведення грошової реформи в Україні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Серед </a:t>
            </a:r>
            <a:r>
              <a:rPr lang="uk-UA" sz="2200" dirty="0">
                <a:solidFill>
                  <a:srgbClr val="000000"/>
                </a:solidFill>
                <a:latin typeface="Times New Roman" panose="02020603050405020304" pitchFamily="18" charset="0"/>
                <a:cs typeface="Times New Roman" panose="02020603050405020304" pitchFamily="18" charset="0"/>
              </a:rPr>
              <a:t>комплексу заходів щодо оздоровлення і впорядкування </a:t>
            </a:r>
            <a:r>
              <a:rPr lang="uk-UA" sz="2200" dirty="0" smtClean="0">
                <a:solidFill>
                  <a:srgbClr val="000000"/>
                </a:solidFill>
                <a:latin typeface="Times New Roman" panose="02020603050405020304" pitchFamily="18" charset="0"/>
                <a:cs typeface="Times New Roman" panose="02020603050405020304" pitchFamily="18" charset="0"/>
              </a:rPr>
              <a:t>грошового </a:t>
            </a:r>
            <a:r>
              <a:rPr lang="uk-UA" sz="2200" dirty="0">
                <a:solidFill>
                  <a:srgbClr val="000000"/>
                </a:solidFill>
                <a:latin typeface="Times New Roman" panose="02020603050405020304" pitchFamily="18" charset="0"/>
                <a:cs typeface="Times New Roman" panose="02020603050405020304" pitchFamily="18" charset="0"/>
              </a:rPr>
              <a:t>обороту особливе місце займають грошові реформи. Вони </a:t>
            </a:r>
            <a:r>
              <a:rPr lang="uk-UA" sz="2200" dirty="0" smtClean="0">
                <a:solidFill>
                  <a:srgbClr val="000000"/>
                </a:solidFill>
                <a:latin typeface="Times New Roman" panose="02020603050405020304" pitchFamily="18" charset="0"/>
                <a:cs typeface="Times New Roman" panose="02020603050405020304" pitchFamily="18" charset="0"/>
              </a:rPr>
              <a:t>являють собою </a:t>
            </a:r>
            <a:r>
              <a:rPr lang="uk-UA" sz="2200" dirty="0">
                <a:solidFill>
                  <a:srgbClr val="000000"/>
                </a:solidFill>
                <a:latin typeface="Times New Roman" panose="02020603050405020304" pitchFamily="18" charset="0"/>
                <a:cs typeface="Times New Roman" panose="02020603050405020304" pitchFamily="18" charset="0"/>
              </a:rPr>
              <a:t>повну або часткову перебудову грошової системи, яку </a:t>
            </a:r>
            <a:r>
              <a:rPr lang="uk-UA" sz="2200" dirty="0" smtClean="0">
                <a:solidFill>
                  <a:srgbClr val="000000"/>
                </a:solidFill>
                <a:latin typeface="Times New Roman" panose="02020603050405020304" pitchFamily="18" charset="0"/>
                <a:cs typeface="Times New Roman" panose="02020603050405020304" pitchFamily="18" charset="0"/>
              </a:rPr>
              <a:t>проводить держава </a:t>
            </a:r>
            <a:r>
              <a:rPr lang="uk-UA" sz="2200" dirty="0">
                <a:solidFill>
                  <a:srgbClr val="000000"/>
                </a:solidFill>
                <a:latin typeface="Times New Roman" panose="02020603050405020304" pitchFamily="18" charset="0"/>
                <a:cs typeface="Times New Roman" panose="02020603050405020304" pitchFamily="18" charset="0"/>
              </a:rPr>
              <a:t>з метою оздоровлення грошей чи поліпшення механізму </a:t>
            </a:r>
            <a:r>
              <a:rPr lang="uk-UA" sz="2200" dirty="0" smtClean="0">
                <a:solidFill>
                  <a:srgbClr val="000000"/>
                </a:solidFill>
                <a:latin typeface="Times New Roman" panose="02020603050405020304" pitchFamily="18" charset="0"/>
                <a:cs typeface="Times New Roman" panose="02020603050405020304" pitchFamily="18" charset="0"/>
              </a:rPr>
              <a:t>регулювання </a:t>
            </a:r>
            <a:r>
              <a:rPr lang="uk-UA" sz="2200" dirty="0">
                <a:solidFill>
                  <a:srgbClr val="000000"/>
                </a:solidFill>
                <a:latin typeface="Times New Roman" panose="02020603050405020304" pitchFamily="18" charset="0"/>
                <a:cs typeface="Times New Roman" panose="02020603050405020304" pitchFamily="18" charset="0"/>
              </a:rPr>
              <a:t>грошового обороту стосовно нових соціально-економічних умов чи одне </a:t>
            </a:r>
            <a:r>
              <a:rPr lang="uk-UA" sz="2200" dirty="0" smtClean="0">
                <a:solidFill>
                  <a:srgbClr val="000000"/>
                </a:solidFill>
                <a:latin typeface="Times New Roman" panose="02020603050405020304" pitchFamily="18" charset="0"/>
                <a:cs typeface="Times New Roman" panose="02020603050405020304" pitchFamily="18" charset="0"/>
              </a:rPr>
              <a:t>і друге </a:t>
            </a:r>
            <a:r>
              <a:rPr lang="uk-UA" sz="2200" dirty="0">
                <a:solidFill>
                  <a:srgbClr val="000000"/>
                </a:solidFill>
                <a:latin typeface="Times New Roman" panose="02020603050405020304" pitchFamily="18" charset="0"/>
                <a:cs typeface="Times New Roman" panose="02020603050405020304" pitchFamily="18" charset="0"/>
              </a:rPr>
              <a:t>водночас.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Грошові </a:t>
            </a:r>
            <a:r>
              <a:rPr lang="uk-UA" sz="2200" dirty="0">
                <a:solidFill>
                  <a:srgbClr val="000000"/>
                </a:solidFill>
                <a:latin typeface="Times New Roman" panose="02020603050405020304" pitchFamily="18" charset="0"/>
                <a:cs typeface="Times New Roman" panose="02020603050405020304" pitchFamily="18" charset="0"/>
              </a:rPr>
              <a:t>реформи, що проводилися в різні часи в багатьох країнах, значно </a:t>
            </a:r>
            <a:r>
              <a:rPr lang="uk-UA" sz="2200" dirty="0" smtClean="0">
                <a:solidFill>
                  <a:srgbClr val="000000"/>
                </a:solidFill>
                <a:latin typeface="Times New Roman" panose="02020603050405020304" pitchFamily="18" charset="0"/>
                <a:cs typeface="Times New Roman" panose="02020603050405020304" pitchFamily="18" charset="0"/>
              </a:rPr>
              <a:t>різнилися </a:t>
            </a:r>
            <a:r>
              <a:rPr lang="uk-UA" sz="2200" dirty="0">
                <a:solidFill>
                  <a:srgbClr val="000000"/>
                </a:solidFill>
                <a:latin typeface="Times New Roman" panose="02020603050405020304" pitchFamily="18" charset="0"/>
                <a:cs typeface="Times New Roman" panose="02020603050405020304" pitchFamily="18" charset="0"/>
              </a:rPr>
              <a:t>своїми цілями, глибиною реформування існуючих грошових систем, </a:t>
            </a:r>
            <a:r>
              <a:rPr lang="uk-UA" sz="2200" dirty="0" smtClean="0">
                <a:solidFill>
                  <a:srgbClr val="000000"/>
                </a:solidFill>
                <a:latin typeface="Times New Roman" panose="02020603050405020304" pitchFamily="18" charset="0"/>
                <a:cs typeface="Times New Roman" panose="02020603050405020304" pitchFamily="18" charset="0"/>
              </a:rPr>
              <a:t>методами </a:t>
            </a:r>
            <a:r>
              <a:rPr lang="uk-UA" sz="2200" dirty="0">
                <a:solidFill>
                  <a:srgbClr val="000000"/>
                </a:solidFill>
                <a:latin typeface="Times New Roman" panose="02020603050405020304" pitchFamily="18" charset="0"/>
                <a:cs typeface="Times New Roman" panose="02020603050405020304" pitchFamily="18" charset="0"/>
              </a:rPr>
              <a:t>стабілізації валют, підготовчими заходами тощо. Їх можна </a:t>
            </a:r>
            <a:r>
              <a:rPr lang="uk-UA" sz="2200" dirty="0" smtClean="0">
                <a:solidFill>
                  <a:srgbClr val="000000"/>
                </a:solidFill>
                <a:latin typeface="Times New Roman" panose="02020603050405020304" pitchFamily="18" charset="0"/>
                <a:cs typeface="Times New Roman" panose="02020603050405020304" pitchFamily="18" charset="0"/>
              </a:rPr>
              <a:t>класифікувати </a:t>
            </a:r>
            <a:r>
              <a:rPr lang="uk-UA" sz="2200" dirty="0">
                <a:solidFill>
                  <a:srgbClr val="000000"/>
                </a:solidFill>
                <a:latin typeface="Times New Roman" panose="02020603050405020304" pitchFamily="18" charset="0"/>
                <a:cs typeface="Times New Roman" panose="02020603050405020304" pitchFamily="18" charset="0"/>
              </a:rPr>
              <a:t>за кількома </a:t>
            </a:r>
            <a:r>
              <a:rPr lang="uk-UA" sz="2200" dirty="0" smtClean="0">
                <a:solidFill>
                  <a:srgbClr val="000000"/>
                </a:solidFill>
                <a:latin typeface="Times New Roman" panose="02020603050405020304" pitchFamily="18" charset="0"/>
                <a:cs typeface="Times New Roman" panose="02020603050405020304" pitchFamily="18" charset="0"/>
              </a:rPr>
              <a:t>ознаками </a:t>
            </a:r>
            <a:r>
              <a:rPr lang="uk-UA" sz="2200" dirty="0">
                <a:solidFill>
                  <a:srgbClr val="000000"/>
                </a:solidFill>
                <a:latin typeface="Times New Roman" panose="02020603050405020304" pitchFamily="18" charset="0"/>
                <a:cs typeface="Times New Roman" panose="02020603050405020304" pitchFamily="18" charset="0"/>
              </a:rPr>
              <a:t>(таблиця 2). Нерідко грошові реформи мають ознаки всіх </a:t>
            </a:r>
            <a:r>
              <a:rPr lang="uk-UA" sz="2200" dirty="0" smtClean="0">
                <a:solidFill>
                  <a:srgbClr val="000000"/>
                </a:solidFill>
                <a:latin typeface="Times New Roman" panose="02020603050405020304" pitchFamily="18" charset="0"/>
                <a:cs typeface="Times New Roman" panose="02020603050405020304" pitchFamily="18" charset="0"/>
              </a:rPr>
              <a:t>типів</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наприклад, грошова </a:t>
            </a:r>
            <a:r>
              <a:rPr lang="uk-UA" sz="2200" dirty="0">
                <a:solidFill>
                  <a:srgbClr val="000000"/>
                </a:solidFill>
                <a:latin typeface="Times New Roman" panose="02020603050405020304" pitchFamily="18" charset="0"/>
                <a:cs typeface="Times New Roman" panose="02020603050405020304" pitchFamily="18" charset="0"/>
              </a:rPr>
              <a:t>реформа в Україні в </a:t>
            </a:r>
            <a:r>
              <a:rPr lang="uk-UA" sz="2200" dirty="0" smtClean="0">
                <a:solidFill>
                  <a:srgbClr val="000000"/>
                </a:solidFill>
                <a:latin typeface="Times New Roman" panose="02020603050405020304" pitchFamily="18" charset="0"/>
                <a:cs typeface="Times New Roman" panose="02020603050405020304" pitchFamily="18" charset="0"/>
              </a:rPr>
              <a:t>1992–1996 </a:t>
            </a:r>
            <a:r>
              <a:rPr lang="uk-UA" sz="2200" dirty="0">
                <a:solidFill>
                  <a:srgbClr val="000000"/>
                </a:solidFill>
                <a:latin typeface="Times New Roman" panose="02020603050405020304" pitchFamily="18" charset="0"/>
                <a:cs typeface="Times New Roman" panose="02020603050405020304" pitchFamily="18" charset="0"/>
              </a:rPr>
              <a:t>рр</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Чим </a:t>
            </a:r>
            <a:r>
              <a:rPr lang="uk-UA" sz="2200" dirty="0">
                <a:solidFill>
                  <a:srgbClr val="000000"/>
                </a:solidFill>
                <a:latin typeface="Times New Roman" panose="02020603050405020304" pitchFamily="18" charset="0"/>
                <a:cs typeface="Times New Roman" panose="02020603050405020304" pitchFamily="18" charset="0"/>
              </a:rPr>
              <a:t>би не викликалася необхідність проведення грошової реформи</a:t>
            </a:r>
            <a:r>
              <a:rPr lang="uk-UA" sz="2200" dirty="0" smtClean="0">
                <a:solidFill>
                  <a:srgbClr val="000000"/>
                </a:solidFill>
                <a:latin typeface="Times New Roman" panose="02020603050405020304" pitchFamily="18" charset="0"/>
                <a:cs typeface="Times New Roman" panose="02020603050405020304" pitchFamily="18" charset="0"/>
              </a:rPr>
              <a:t>, найголовнішою </a:t>
            </a:r>
            <a:r>
              <a:rPr lang="uk-UA" sz="2200" dirty="0">
                <a:solidFill>
                  <a:srgbClr val="000000"/>
                </a:solidFill>
                <a:latin typeface="Times New Roman" panose="02020603050405020304" pitchFamily="18" charset="0"/>
                <a:cs typeface="Times New Roman" panose="02020603050405020304" pitchFamily="18" charset="0"/>
              </a:rPr>
              <a:t>її метою завжди є стабілізація грошового обороту. </a:t>
            </a:r>
            <a:r>
              <a:rPr lang="uk-UA" sz="2200" dirty="0" smtClean="0">
                <a:solidFill>
                  <a:srgbClr val="000000"/>
                </a:solidFill>
                <a:latin typeface="Times New Roman" panose="02020603050405020304" pitchFamily="18" charset="0"/>
                <a:cs typeface="Times New Roman" panose="02020603050405020304" pitchFamily="18" charset="0"/>
              </a:rPr>
              <a:t>Для досягнення </a:t>
            </a:r>
            <a:r>
              <a:rPr lang="uk-UA" sz="2200" dirty="0">
                <a:solidFill>
                  <a:srgbClr val="000000"/>
                </a:solidFill>
                <a:latin typeface="Times New Roman" panose="02020603050405020304" pitchFamily="18" charset="0"/>
                <a:cs typeface="Times New Roman" panose="02020603050405020304" pitchFamily="18" charset="0"/>
              </a:rPr>
              <a:t>цієї мети недостатньо прийняти ті чи інші законодавчі акти, </a:t>
            </a:r>
            <a:r>
              <a:rPr lang="uk-UA" sz="2200" dirty="0" smtClean="0">
                <a:solidFill>
                  <a:srgbClr val="000000"/>
                </a:solidFill>
                <a:latin typeface="Times New Roman" panose="02020603050405020304" pitchFamily="18" charset="0"/>
                <a:cs typeface="Times New Roman" panose="02020603050405020304" pitchFamily="18" charset="0"/>
              </a:rPr>
              <a:t>а необхідно </a:t>
            </a:r>
            <a:r>
              <a:rPr lang="uk-UA" sz="2200" dirty="0">
                <a:solidFill>
                  <a:srgbClr val="000000"/>
                </a:solidFill>
                <a:latin typeface="Times New Roman" panose="02020603050405020304" pitchFamily="18" charset="0"/>
                <a:cs typeface="Times New Roman" panose="02020603050405020304" pitchFamily="18" charset="0"/>
              </a:rPr>
              <a:t>підготувати відповідні економічні передумови: </a:t>
            </a:r>
            <a:r>
              <a:rPr lang="uk-UA" sz="2200" dirty="0" smtClean="0">
                <a:solidFill>
                  <a:srgbClr val="000000"/>
                </a:solidFill>
                <a:latin typeface="Times New Roman" panose="02020603050405020304" pitchFamily="18" charset="0"/>
                <a:cs typeface="Times New Roman" panose="02020603050405020304" pitchFamily="18" charset="0"/>
              </a:rPr>
              <a:t>нагромадити золотовалютні </a:t>
            </a:r>
            <a:r>
              <a:rPr lang="uk-UA" sz="2200" dirty="0">
                <a:solidFill>
                  <a:srgbClr val="000000"/>
                </a:solidFill>
                <a:latin typeface="Times New Roman" panose="02020603050405020304" pitchFamily="18" charset="0"/>
                <a:cs typeface="Times New Roman" panose="02020603050405020304" pitchFamily="18" charset="0"/>
              </a:rPr>
              <a:t>і матеріальні резерви, припинити чи значно зменшити </a:t>
            </a:r>
            <a:r>
              <a:rPr lang="uk-UA" sz="2200" dirty="0" smtClean="0">
                <a:solidFill>
                  <a:srgbClr val="000000"/>
                </a:solidFill>
                <a:latin typeface="Times New Roman" panose="02020603050405020304" pitchFamily="18" charset="0"/>
                <a:cs typeface="Times New Roman" panose="02020603050405020304" pitchFamily="18" charset="0"/>
              </a:rPr>
              <a:t>темпи зростання </a:t>
            </a:r>
            <a:r>
              <a:rPr lang="uk-UA" sz="2200" dirty="0">
                <a:solidFill>
                  <a:srgbClr val="000000"/>
                </a:solidFill>
                <a:latin typeface="Times New Roman" panose="02020603050405020304" pitchFamily="18" charset="0"/>
                <a:cs typeface="Times New Roman" panose="02020603050405020304" pitchFamily="18" charset="0"/>
              </a:rPr>
              <a:t>грошової маси, оздоровити державні фінанси, поліпшити </a:t>
            </a:r>
            <a:r>
              <a:rPr lang="uk-UA" sz="2200" dirty="0" smtClean="0">
                <a:solidFill>
                  <a:srgbClr val="000000"/>
                </a:solidFill>
                <a:latin typeface="Times New Roman" panose="02020603050405020304" pitchFamily="18" charset="0"/>
                <a:cs typeface="Times New Roman" panose="02020603050405020304" pitchFamily="18" charset="0"/>
              </a:rPr>
              <a:t>структуру суспільного </a:t>
            </a:r>
            <a:r>
              <a:rPr lang="uk-UA" sz="2200" dirty="0">
                <a:solidFill>
                  <a:srgbClr val="000000"/>
                </a:solidFill>
                <a:latin typeface="Times New Roman" panose="02020603050405020304" pitchFamily="18" charset="0"/>
                <a:cs typeface="Times New Roman" panose="02020603050405020304" pitchFamily="18" charset="0"/>
              </a:rPr>
              <a:t>виробництва, збалансувати ринок тощо. </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44577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2.</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Види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грошових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реформ</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064191" y="742384"/>
            <a:ext cx="9449252" cy="5513561"/>
          </a:xfrm>
          <a:prstGeom prst="rect">
            <a:avLst/>
          </a:prstGeom>
        </p:spPr>
      </p:pic>
    </p:spTree>
    <p:extLst>
      <p:ext uri="{BB962C8B-B14F-4D97-AF65-F5344CB8AC3E}">
        <p14:creationId xmlns:p14="http://schemas.microsoft.com/office/powerpoint/2010/main" val="270919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err="1" smtClean="0">
                <a:solidFill>
                  <a:srgbClr val="000000"/>
                </a:solidFill>
                <a:latin typeface="Times New Roman" panose="02020603050405020304" pitchFamily="18" charset="0"/>
                <a:cs typeface="Times New Roman" panose="02020603050405020304" pitchFamily="18" charset="0"/>
              </a:rPr>
              <a:t>Продов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err="1" smtClean="0">
                <a:solidFill>
                  <a:srgbClr val="000000"/>
                </a:solidFill>
                <a:latin typeface="Times New Roman" panose="02020603050405020304" pitchFamily="18" charset="0"/>
                <a:cs typeface="Times New Roman" panose="02020603050405020304" pitchFamily="18" charset="0"/>
              </a:rPr>
              <a:t>ження</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таблиці 2</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1875397" y="561315"/>
            <a:ext cx="9423328" cy="5694629"/>
          </a:xfrm>
          <a:prstGeom prst="rect">
            <a:avLst/>
          </a:prstGeom>
        </p:spPr>
      </p:pic>
    </p:spTree>
    <p:extLst>
      <p:ext uri="{BB962C8B-B14F-4D97-AF65-F5344CB8AC3E}">
        <p14:creationId xmlns:p14="http://schemas.microsoft.com/office/powerpoint/2010/main" val="1359100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Александрова М.М., </a:t>
            </a:r>
            <a:r>
              <a:rPr lang="uk-UA" sz="2200" dirty="0" err="1" smtClean="0">
                <a:solidFill>
                  <a:srgbClr val="000000"/>
                </a:solidFill>
                <a:latin typeface="Times New Roman" panose="02020603050405020304" pitchFamily="18" charset="0"/>
                <a:cs typeface="Times New Roman" panose="02020603050405020304" pitchFamily="18" charset="0"/>
              </a:rPr>
              <a:t>Кірейцев</a:t>
            </a:r>
            <a:r>
              <a:rPr lang="uk-UA" sz="2200" dirty="0" smtClean="0">
                <a:solidFill>
                  <a:srgbClr val="000000"/>
                </a:solidFill>
                <a:latin typeface="Times New Roman" panose="02020603050405020304" pitchFamily="18" charset="0"/>
                <a:cs typeface="Times New Roman" panose="02020603050405020304" pitchFamily="18" charset="0"/>
              </a:rPr>
              <a:t> Г.Г., Маслова С.О. Гроші. Фінанси. Кредит: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.-метод. посібник. В 2-х ч.,Ч.1. Житомир: ЖІТІ, 2002. 224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Александрова М.М., Маслова С.О. Гроші. Фінанси. Кредит: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Посібник / За ред. Г.Г. </a:t>
            </a:r>
            <a:r>
              <a:rPr lang="uk-UA" sz="2200" dirty="0" err="1" smtClean="0">
                <a:solidFill>
                  <a:srgbClr val="000000"/>
                </a:solidFill>
                <a:latin typeface="Times New Roman" panose="02020603050405020304" pitchFamily="18" charset="0"/>
                <a:cs typeface="Times New Roman" panose="02020603050405020304" pitchFamily="18" charset="0"/>
              </a:rPr>
              <a:t>Кірейцева</a:t>
            </a:r>
            <a:r>
              <a:rPr lang="uk-UA" sz="2200" dirty="0" smtClean="0">
                <a:solidFill>
                  <a:srgbClr val="000000"/>
                </a:solidFill>
                <a:latin typeface="Times New Roman" panose="02020603050405020304" pitchFamily="18" charset="0"/>
                <a:cs typeface="Times New Roman" panose="02020603050405020304" pitchFamily="18" charset="0"/>
              </a:rPr>
              <a:t> . 2-е вид., перероб. і </a:t>
            </a:r>
            <a:r>
              <a:rPr lang="uk-UA" sz="2200" dirty="0" err="1" smtClean="0">
                <a:solidFill>
                  <a:srgbClr val="000000"/>
                </a:solidFill>
                <a:latin typeface="Times New Roman" panose="02020603050405020304" pitchFamily="18" charset="0"/>
                <a:cs typeface="Times New Roman" panose="02020603050405020304" pitchFamily="18" charset="0"/>
              </a:rPr>
              <a:t>доп</a:t>
            </a:r>
            <a:r>
              <a:rPr lang="uk-UA" sz="2200" dirty="0" smtClean="0">
                <a:solidFill>
                  <a:srgbClr val="000000"/>
                </a:solidFill>
                <a:latin typeface="Times New Roman" panose="02020603050405020304" pitchFamily="18" charset="0"/>
                <a:cs typeface="Times New Roman" panose="02020603050405020304" pitchFamily="18" charset="0"/>
              </a:rPr>
              <a:t>. К.: ЦУЛ, 2002. 336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Банківська система: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посіб</a:t>
            </a:r>
            <a:r>
              <a:rPr lang="uk-UA" sz="2200" dirty="0" smtClean="0">
                <a:solidFill>
                  <a:srgbClr val="000000"/>
                </a:solidFill>
                <a:latin typeface="Times New Roman" panose="02020603050405020304" pitchFamily="18" charset="0"/>
                <a:cs typeface="Times New Roman" panose="02020603050405020304" pitchFamily="18" charset="0"/>
              </a:rPr>
              <a:t>. / Л.І. </a:t>
            </a:r>
            <a:r>
              <a:rPr lang="uk-UA" sz="2200" dirty="0" err="1" smtClean="0">
                <a:solidFill>
                  <a:srgbClr val="000000"/>
                </a:solidFill>
                <a:latin typeface="Times New Roman" panose="02020603050405020304" pitchFamily="18" charset="0"/>
                <a:cs typeface="Times New Roman" panose="02020603050405020304" pitchFamily="18" charset="0"/>
              </a:rPr>
              <a:t>Катан</a:t>
            </a:r>
            <a:r>
              <a:rPr lang="uk-UA" sz="2200" dirty="0" smtClean="0">
                <a:solidFill>
                  <a:srgbClr val="000000"/>
                </a:solidFill>
                <a:latin typeface="Times New Roman" panose="02020603050405020304" pitchFamily="18" charset="0"/>
                <a:cs typeface="Times New Roman" panose="02020603050405020304" pitchFamily="18" charset="0"/>
              </a:rPr>
              <a:t>, Н.І. Демчук, В.Г. Бабенко, Левада, Т.О. Журавльова; за ред. І.М. Мазур. Дніпро: Пороги, 2017. 444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Банківська система: навчальний посібник / [Ситник Н.С., </a:t>
            </a:r>
            <a:r>
              <a:rPr lang="uk-UA" sz="2200" dirty="0" err="1" smtClean="0">
                <a:solidFill>
                  <a:srgbClr val="000000"/>
                </a:solidFill>
                <a:latin typeface="Times New Roman" panose="02020603050405020304" pitchFamily="18" charset="0"/>
                <a:cs typeface="Times New Roman" panose="02020603050405020304" pitchFamily="18" charset="0"/>
              </a:rPr>
              <a:t>Стасишин</a:t>
            </a:r>
            <a:r>
              <a:rPr lang="uk-UA" sz="2200" dirty="0" smtClean="0">
                <a:solidFill>
                  <a:srgbClr val="000000"/>
                </a:solidFill>
                <a:latin typeface="Times New Roman" panose="02020603050405020304" pitchFamily="18" charset="0"/>
                <a:cs typeface="Times New Roman" panose="02020603050405020304" pitchFamily="18" charset="0"/>
              </a:rPr>
              <a:t> А.В., </a:t>
            </a:r>
            <a:r>
              <a:rPr lang="uk-UA" sz="2200" dirty="0" err="1" smtClean="0">
                <a:solidFill>
                  <a:srgbClr val="000000"/>
                </a:solidFill>
                <a:latin typeface="Times New Roman" panose="02020603050405020304" pitchFamily="18" charset="0"/>
                <a:cs typeface="Times New Roman" panose="02020603050405020304" pitchFamily="18" charset="0"/>
              </a:rPr>
              <a:t>Блащук-Девяткіна</a:t>
            </a:r>
            <a:r>
              <a:rPr lang="uk-UA" sz="2200" dirty="0" smtClean="0">
                <a:solidFill>
                  <a:srgbClr val="000000"/>
                </a:solidFill>
                <a:latin typeface="Times New Roman" panose="02020603050405020304" pitchFamily="18" charset="0"/>
                <a:cs typeface="Times New Roman" panose="02020603050405020304" pitchFamily="18" charset="0"/>
              </a:rPr>
              <a:t> Н.З., </a:t>
            </a:r>
            <a:r>
              <a:rPr lang="uk-UA" sz="2200" dirty="0" err="1" smtClean="0">
                <a:solidFill>
                  <a:srgbClr val="000000"/>
                </a:solidFill>
                <a:latin typeface="Times New Roman" panose="02020603050405020304" pitchFamily="18" charset="0"/>
                <a:cs typeface="Times New Roman" panose="02020603050405020304" pitchFamily="18" charset="0"/>
              </a:rPr>
              <a:t>Петик</a:t>
            </a:r>
            <a:r>
              <a:rPr lang="uk-UA" sz="2200" dirty="0" smtClean="0">
                <a:solidFill>
                  <a:srgbClr val="000000"/>
                </a:solidFill>
                <a:latin typeface="Times New Roman" panose="02020603050405020304" pitchFamily="18" charset="0"/>
                <a:cs typeface="Times New Roman" panose="02020603050405020304" pitchFamily="18" charset="0"/>
              </a:rPr>
              <a:t> Л.О.]; за </a:t>
            </a:r>
            <a:r>
              <a:rPr lang="uk-UA" sz="2200" dirty="0" err="1" smtClean="0">
                <a:solidFill>
                  <a:srgbClr val="000000"/>
                </a:solidFill>
                <a:latin typeface="Times New Roman" panose="02020603050405020304" pitchFamily="18" charset="0"/>
                <a:cs typeface="Times New Roman" panose="02020603050405020304" pitchFamily="18" charset="0"/>
              </a:rPr>
              <a:t>заг</a:t>
            </a:r>
            <a:r>
              <a:rPr lang="uk-UA" sz="2200" dirty="0" smtClean="0">
                <a:solidFill>
                  <a:srgbClr val="000000"/>
                </a:solidFill>
                <a:latin typeface="Times New Roman" panose="02020603050405020304" pitchFamily="18" charset="0"/>
                <a:cs typeface="Times New Roman" panose="02020603050405020304" pitchFamily="18" charset="0"/>
              </a:rPr>
              <a:t>. ред. Н. С. Ситник. Львів: ЛНУ імені Івана Франка, 2020. 580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Гроші та кредит: підручник / [М.І. </a:t>
            </a:r>
            <a:r>
              <a:rPr lang="uk-UA" sz="2200" dirty="0" err="1" smtClean="0">
                <a:solidFill>
                  <a:srgbClr val="000000"/>
                </a:solidFill>
                <a:latin typeface="Times New Roman" panose="02020603050405020304" pitchFamily="18" charset="0"/>
                <a:cs typeface="Times New Roman" panose="02020603050405020304" pitchFamily="18" charset="0"/>
              </a:rPr>
              <a:t>Савлук</a:t>
            </a:r>
            <a:r>
              <a:rPr lang="uk-UA" sz="2200" dirty="0" smtClean="0">
                <a:solidFill>
                  <a:srgbClr val="000000"/>
                </a:solidFill>
                <a:latin typeface="Times New Roman" panose="02020603050405020304" pitchFamily="18" charset="0"/>
                <a:cs typeface="Times New Roman" panose="02020603050405020304" pitchFamily="18" charset="0"/>
              </a:rPr>
              <a:t>, А.М. Мороз, І.М. </a:t>
            </a:r>
            <a:r>
              <a:rPr lang="uk-UA" sz="2200" dirty="0" err="1" smtClean="0">
                <a:solidFill>
                  <a:srgbClr val="000000"/>
                </a:solidFill>
                <a:latin typeface="Times New Roman" panose="02020603050405020304" pitchFamily="18" charset="0"/>
                <a:cs typeface="Times New Roman" panose="02020603050405020304" pitchFamily="18" charset="0"/>
              </a:rPr>
              <a:t>Лазепко</a:t>
            </a:r>
            <a:r>
              <a:rPr lang="uk-UA" sz="2200" dirty="0" smtClean="0">
                <a:solidFill>
                  <a:srgbClr val="000000"/>
                </a:solidFill>
                <a:latin typeface="Times New Roman" panose="02020603050405020304" pitchFamily="18" charset="0"/>
                <a:cs typeface="Times New Roman" panose="02020603050405020304" pitchFamily="18" charset="0"/>
              </a:rPr>
              <a:t> та 86 ін.]; за наук. ред. М.І. </a:t>
            </a:r>
            <a:r>
              <a:rPr lang="uk-UA" sz="2200" dirty="0" err="1" smtClean="0">
                <a:solidFill>
                  <a:srgbClr val="000000"/>
                </a:solidFill>
                <a:latin typeface="Times New Roman" panose="02020603050405020304" pitchFamily="18" charset="0"/>
                <a:cs typeface="Times New Roman" panose="02020603050405020304" pitchFamily="18" charset="0"/>
              </a:rPr>
              <a:t>Савлука</a:t>
            </a:r>
            <a:r>
              <a:rPr lang="uk-UA" sz="2200" dirty="0" smtClean="0">
                <a:solidFill>
                  <a:srgbClr val="000000"/>
                </a:solidFill>
                <a:latin typeface="Times New Roman" panose="02020603050405020304" pitchFamily="18" charset="0"/>
                <a:cs typeface="Times New Roman" panose="02020603050405020304" pitchFamily="18" charset="0"/>
              </a:rPr>
              <a:t>. 6-те вид., перероб. і </a:t>
            </a:r>
            <a:r>
              <a:rPr lang="uk-UA" sz="2200" dirty="0" err="1" smtClean="0">
                <a:solidFill>
                  <a:srgbClr val="000000"/>
                </a:solidFill>
                <a:latin typeface="Times New Roman" panose="02020603050405020304" pitchFamily="18" charset="0"/>
                <a:cs typeface="Times New Roman" panose="02020603050405020304" pitchFamily="18" charset="0"/>
              </a:rPr>
              <a:t>доп</a:t>
            </a:r>
            <a:r>
              <a:rPr lang="uk-UA" sz="2200" dirty="0" smtClean="0">
                <a:solidFill>
                  <a:srgbClr val="000000"/>
                </a:solidFill>
                <a:latin typeface="Times New Roman" panose="02020603050405020304" pitchFamily="18" charset="0"/>
                <a:cs typeface="Times New Roman" panose="02020603050405020304" pitchFamily="18" charset="0"/>
              </a:rPr>
              <a:t>. К.: КНЕУ, 2011. 589, [3]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a:t>
            </a:r>
            <a:r>
              <a:rPr lang="uk-UA" sz="2200" smtClean="0">
                <a:solidFill>
                  <a:srgbClr val="000000"/>
                </a:solidFill>
                <a:latin typeface="Times New Roman" panose="02020603050405020304" pitchFamily="18" charset="0"/>
                <a:cs typeface="Times New Roman" panose="02020603050405020304" pitchFamily="18" charset="0"/>
              </a:rPr>
              <a:t>. Монетарна </a:t>
            </a:r>
            <a:r>
              <a:rPr lang="uk-UA" sz="2200" dirty="0" smtClean="0">
                <a:solidFill>
                  <a:srgbClr val="000000"/>
                </a:solidFill>
                <a:latin typeface="Times New Roman" panose="02020603050405020304" pitchFamily="18" charset="0"/>
                <a:cs typeface="Times New Roman" panose="02020603050405020304" pitchFamily="18" charset="0"/>
              </a:rPr>
              <a:t>політика Національного банку України: сучасний стан та перспективи змін / За ред. В.С. Стельмаха. К.: Центр наукових досліджень Національного банку України, УБС НБУ, 2009. 404 с.</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70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привертати до себе пильну увагу науковців і практиків, які розгледіли в ньому складне економічне явище і назвали його «інфляція».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Форми прояву інфляції поступово змінювалися в міру розвитку грошових систем та самих грошових форм. На початку виникнення паперових грошей, коли вони тільки відірвалися від розмінних на золото банкнот, а на руках у суб’єктів обігу були ще повноцінні монети, які нерідко оберталися паралельно, першою ознакою інфляції став лаж на золото, тобто підвищення ціни на золоті монети в паперових грошах порівняно з їх номіналом. Відповідно до зростання лажу зменшувалась реальна цінність грошової одиниці </a:t>
            </a:r>
            <a:r>
              <a:rPr lang="uk-UA" sz="2200" dirty="0">
                <a:solidFill>
                  <a:srgbClr val="000000"/>
                </a:solidFill>
                <a:latin typeface="Times New Roman" panose="02020603050405020304" pitchFamily="18" charset="0"/>
                <a:cs typeface="Times New Roman" panose="02020603050405020304" pitchFamily="18" charset="0"/>
              </a:rPr>
              <a:t>порівняно з її номінальним золотим вмістом, що називалось </a:t>
            </a:r>
            <a:r>
              <a:rPr lang="uk-UA" sz="2200" dirty="0" err="1">
                <a:solidFill>
                  <a:srgbClr val="000000"/>
                </a:solidFill>
                <a:latin typeface="Times New Roman" panose="02020603050405020304" pitchFamily="18" charset="0"/>
                <a:cs typeface="Times New Roman" panose="02020603050405020304" pitchFamily="18" charset="0"/>
              </a:rPr>
              <a:t>дизажіо</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 сучасних умовах, коли в обігу немає золота і розірваний видимий зв’язок грошових знаків з ним, лаж і </a:t>
            </a:r>
            <a:r>
              <a:rPr lang="uk-UA" sz="2200" dirty="0" err="1">
                <a:solidFill>
                  <a:srgbClr val="000000"/>
                </a:solidFill>
                <a:latin typeface="Times New Roman" panose="02020603050405020304" pitchFamily="18" charset="0"/>
                <a:cs typeface="Times New Roman" panose="02020603050405020304" pitchFamily="18" charset="0"/>
              </a:rPr>
              <a:t>дизажіо</a:t>
            </a:r>
            <a:r>
              <a:rPr lang="uk-UA" sz="2200" dirty="0">
                <a:solidFill>
                  <a:srgbClr val="000000"/>
                </a:solidFill>
                <a:latin typeface="Times New Roman" panose="02020603050405020304" pitchFamily="18" charset="0"/>
                <a:cs typeface="Times New Roman" panose="02020603050405020304" pitchFamily="18" charset="0"/>
              </a:rPr>
              <a:t> як показники інфляційного процесу втратили своє значення.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Головною формою прояву інфляції стало знецінення грошових знаків відносно цінності звичайних товарів, серед яких </a:t>
            </a:r>
            <a:r>
              <a:rPr lang="uk-UA" sz="2200" dirty="0" smtClean="0">
                <a:solidFill>
                  <a:srgbClr val="000000"/>
                </a:solidFill>
                <a:latin typeface="Times New Roman" panose="02020603050405020304" pitchFamily="18" charset="0"/>
                <a:cs typeface="Times New Roman" panose="02020603050405020304" pitchFamily="18" charset="0"/>
              </a:rPr>
              <a:t>опинилося й золото, тобто падіння їх купівельної спроможності. Якщо цей процес набуває затяжного характеру, то поглиблюється розрив між рівнями цін на внутрішньому ринку країни та на ринках інших країн і світовому ринку в цілому. Виникає знецінення національних грошей відносно іноземної валюти. Це</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5106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призводить</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зниження</a:t>
            </a:r>
            <a:r>
              <a:rPr lang="ru-RU" sz="2200" dirty="0">
                <a:solidFill>
                  <a:srgbClr val="000000"/>
                </a:solidFill>
                <a:latin typeface="Times New Roman" panose="02020603050405020304" pitchFamily="18" charset="0"/>
                <a:cs typeface="Times New Roman" panose="02020603050405020304" pitchFamily="18" charset="0"/>
              </a:rPr>
              <a:t> валютного курсу </a:t>
            </a:r>
            <a:r>
              <a:rPr lang="ru-RU" sz="2200" dirty="0" err="1">
                <a:solidFill>
                  <a:srgbClr val="000000"/>
                </a:solidFill>
                <a:latin typeface="Times New Roman" panose="02020603050405020304" pitchFamily="18" charset="0"/>
                <a:cs typeface="Times New Roman" panose="02020603050405020304" pitchFamily="18" charset="0"/>
              </a:rPr>
              <a:t>національних</a:t>
            </a:r>
            <a:r>
              <a:rPr lang="ru-RU" sz="2200" dirty="0">
                <a:solidFill>
                  <a:srgbClr val="000000"/>
                </a:solidFill>
                <a:latin typeface="Times New Roman" panose="02020603050405020304" pitchFamily="18" charset="0"/>
                <a:cs typeface="Times New Roman" panose="02020603050405020304" pitchFamily="18" charset="0"/>
              </a:rPr>
              <a:t> грошей,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теж</a:t>
            </a:r>
            <a:r>
              <a:rPr lang="ru-RU" sz="2200" dirty="0">
                <a:solidFill>
                  <a:srgbClr val="000000"/>
                </a:solidFill>
                <a:latin typeface="Times New Roman" panose="02020603050405020304" pitchFamily="18" charset="0"/>
                <a:cs typeface="Times New Roman" panose="02020603050405020304" pitchFamily="18" charset="0"/>
              </a:rPr>
              <a:t> є </a:t>
            </a:r>
            <a:r>
              <a:rPr lang="ru-RU" sz="2200" dirty="0" err="1">
                <a:solidFill>
                  <a:srgbClr val="000000"/>
                </a:solidFill>
                <a:latin typeface="Times New Roman" panose="02020603050405020304" pitchFamily="18" charset="0"/>
                <a:cs typeface="Times New Roman" panose="02020603050405020304" pitchFamily="18" charset="0"/>
              </a:rPr>
              <a:t>проявом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інфляції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Якщо</a:t>
            </a:r>
            <a:r>
              <a:rPr lang="ru-RU" sz="2200" dirty="0">
                <a:solidFill>
                  <a:srgbClr val="000000"/>
                </a:solidFill>
                <a:latin typeface="Times New Roman" panose="02020603050405020304" pitchFamily="18" charset="0"/>
                <a:cs typeface="Times New Roman" panose="02020603050405020304" pitchFamily="18" charset="0"/>
              </a:rPr>
              <a:t> держава вводить </a:t>
            </a:r>
            <a:r>
              <a:rPr lang="ru-RU" sz="2200" dirty="0" err="1">
                <a:solidFill>
                  <a:srgbClr val="000000"/>
                </a:solidFill>
                <a:latin typeface="Times New Roman" panose="02020603050405020304" pitchFamily="18" charset="0"/>
                <a:cs typeface="Times New Roman" panose="02020603050405020304" pitchFamily="18" charset="0"/>
              </a:rPr>
              <a:t>обмеження</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зростання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цін</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тобто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запроваджує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 ринку, то за </a:t>
            </a:r>
            <a:r>
              <a:rPr lang="ru-RU" sz="2200" dirty="0" err="1">
                <a:solidFill>
                  <a:srgbClr val="000000"/>
                </a:solidFill>
                <a:latin typeface="Times New Roman" panose="02020603050405020304" pitchFamily="18" charset="0"/>
                <a:cs typeface="Times New Roman" panose="02020603050405020304" pitchFamily="18" charset="0"/>
              </a:rPr>
              <a:t>наявності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надмірного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попиту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інфляція</a:t>
            </a:r>
            <a:r>
              <a:rPr lang="ru-RU" sz="2200" dirty="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зникає</a:t>
            </a:r>
            <a:r>
              <a:rPr lang="ru-RU" sz="2200" dirty="0">
                <a:solidFill>
                  <a:srgbClr val="000000"/>
                </a:solidFill>
                <a:latin typeface="Times New Roman" panose="02020603050405020304" pitchFamily="18" charset="0"/>
                <a:cs typeface="Times New Roman" panose="02020603050405020304" pitchFamily="18" charset="0"/>
              </a:rPr>
              <a:t>, а </a:t>
            </a:r>
            <a:r>
              <a:rPr lang="ru-RU" sz="2200" dirty="0" err="1">
                <a:solidFill>
                  <a:srgbClr val="000000"/>
                </a:solidFill>
                <a:latin typeface="Times New Roman" panose="02020603050405020304" pitchFamily="18" charset="0"/>
                <a:cs typeface="Times New Roman" panose="02020603050405020304" pitchFamily="18" charset="0"/>
              </a:rPr>
              <a:t>набуває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форми</a:t>
            </a:r>
            <a:r>
              <a:rPr lang="ru-RU" sz="2200" dirty="0">
                <a:solidFill>
                  <a:srgbClr val="000000"/>
                </a:solidFill>
                <a:latin typeface="Times New Roman" panose="02020603050405020304" pitchFamily="18" charset="0"/>
                <a:cs typeface="Times New Roman" panose="02020603050405020304" pitchFamily="18" charset="0"/>
              </a:rPr>
              <a:t> широкомасштабного товарного </a:t>
            </a:r>
            <a:r>
              <a:rPr lang="ru-RU" sz="2200" dirty="0" err="1" smtClean="0">
                <a:solidFill>
                  <a:srgbClr val="000000"/>
                </a:solidFill>
                <a:latin typeface="Times New Roman" panose="02020603050405020304" pitchFamily="18" charset="0"/>
                <a:cs typeface="Times New Roman" panose="02020603050405020304" pitchFamily="18" charset="0"/>
              </a:rPr>
              <a:t>дефіциту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Інфляція не виникає раптово, а розвивається поступово </a:t>
            </a:r>
            <a:r>
              <a:rPr lang="uk-UA" sz="2200" i="1" dirty="0" smtClean="0">
                <a:solidFill>
                  <a:srgbClr val="000000"/>
                </a:solidFill>
                <a:latin typeface="Times New Roman" panose="02020603050405020304" pitchFamily="18" charset="0"/>
                <a:cs typeface="Times New Roman" panose="02020603050405020304" pitchFamily="18" charset="0"/>
              </a:rPr>
              <a:t>як тривалий </a:t>
            </a:r>
            <a:r>
              <a:rPr lang="uk-UA" sz="2200" i="1" dirty="0">
                <a:solidFill>
                  <a:srgbClr val="000000"/>
                </a:solidFill>
                <a:latin typeface="Times New Roman" panose="02020603050405020304" pitchFamily="18" charset="0"/>
                <a:cs typeface="Times New Roman" panose="02020603050405020304" pitchFamily="18" charset="0"/>
              </a:rPr>
              <a:t>процес, який можна розділити на кілька стадій</a:t>
            </a:r>
            <a:r>
              <a:rPr lang="uk-UA" sz="2200" i="1" dirty="0" smtClean="0">
                <a:solidFill>
                  <a:srgbClr val="000000"/>
                </a:solidFill>
                <a:latin typeface="Times New Roman" panose="02020603050405020304" pitchFamily="18" charset="0"/>
                <a:cs typeface="Times New Roman" panose="02020603050405020304" pitchFamily="18" charset="0"/>
              </a:rPr>
              <a:t>.</a:t>
            </a:r>
            <a:r>
              <a:rPr lang="uk-UA" sz="2200" dirty="0" smtClean="0">
                <a:solidFill>
                  <a:srgbClr val="000000"/>
                </a:solidFill>
                <a:latin typeface="Times New Roman" panose="02020603050405020304" pitchFamily="18" charset="0"/>
                <a:cs typeface="Times New Roman" panose="02020603050405020304" pitchFamily="18" charset="0"/>
              </a:rPr>
              <a:t> Відрізняються </a:t>
            </a:r>
            <a:r>
              <a:rPr lang="uk-UA" sz="2200" dirty="0">
                <a:solidFill>
                  <a:srgbClr val="000000"/>
                </a:solidFill>
                <a:latin typeface="Times New Roman" panose="02020603050405020304" pitchFamily="18" charset="0"/>
                <a:cs typeface="Times New Roman" panose="02020603050405020304" pitchFamily="18" charset="0"/>
              </a:rPr>
              <a:t>ці стадії співвідношенням темпів </a:t>
            </a:r>
            <a:r>
              <a:rPr lang="uk-UA" sz="2200" dirty="0" smtClean="0">
                <a:solidFill>
                  <a:srgbClr val="000000"/>
                </a:solidFill>
                <a:latin typeface="Times New Roman" panose="02020603050405020304" pitchFamily="18" charset="0"/>
                <a:cs typeface="Times New Roman" panose="02020603050405020304" pitchFamily="18" charset="0"/>
              </a:rPr>
              <a:t>зростання </a:t>
            </a:r>
            <a:r>
              <a:rPr lang="uk-UA" sz="2200" dirty="0">
                <a:solidFill>
                  <a:srgbClr val="000000"/>
                </a:solidFill>
                <a:latin typeface="Times New Roman" panose="02020603050405020304" pitchFamily="18" charset="0"/>
                <a:cs typeface="Times New Roman" panose="02020603050405020304" pitchFamily="18" charset="0"/>
              </a:rPr>
              <a:t>пропозиції грошей і темпів їх </a:t>
            </a:r>
            <a:r>
              <a:rPr lang="uk-UA" sz="2200" dirty="0" smtClean="0">
                <a:solidFill>
                  <a:srgbClr val="000000"/>
                </a:solidFill>
                <a:latin typeface="Times New Roman" panose="02020603050405020304" pitchFamily="18" charset="0"/>
                <a:cs typeface="Times New Roman" panose="02020603050405020304" pitchFamily="18" charset="0"/>
              </a:rPr>
              <a:t>знецінення.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першій стадії темпи зростання пропозиції грошей випереджають </a:t>
            </a:r>
            <a:r>
              <a:rPr lang="uk-UA" sz="2200" dirty="0" smtClean="0">
                <a:solidFill>
                  <a:srgbClr val="000000"/>
                </a:solidFill>
                <a:latin typeface="Times New Roman" panose="02020603050405020304" pitchFamily="18" charset="0"/>
                <a:cs typeface="Times New Roman" panose="02020603050405020304" pitchFamily="18" charset="0"/>
              </a:rPr>
              <a:t>знецінення </a:t>
            </a:r>
            <a:r>
              <a:rPr lang="uk-UA" sz="2200" dirty="0">
                <a:solidFill>
                  <a:srgbClr val="000000"/>
                </a:solidFill>
                <a:latin typeface="Times New Roman" panose="02020603050405020304" pitchFamily="18" charset="0"/>
                <a:cs typeface="Times New Roman" panose="02020603050405020304" pitchFamily="18" charset="0"/>
              </a:rPr>
              <a:t>грошей, причому це випереджання поступово зменшується, </a:t>
            </a:r>
            <a:r>
              <a:rPr lang="uk-UA" sz="2200" dirty="0" smtClean="0">
                <a:solidFill>
                  <a:srgbClr val="000000"/>
                </a:solidFill>
                <a:latin typeface="Times New Roman" panose="02020603050405020304" pitchFamily="18" charset="0"/>
                <a:cs typeface="Times New Roman" panose="02020603050405020304" pitchFamily="18" charset="0"/>
              </a:rPr>
              <a:t>наближаючись </a:t>
            </a:r>
            <a:r>
              <a:rPr lang="uk-UA" sz="2200" dirty="0">
                <a:solidFill>
                  <a:srgbClr val="000000"/>
                </a:solidFill>
                <a:latin typeface="Times New Roman" panose="02020603050405020304" pitchFamily="18" charset="0"/>
                <a:cs typeface="Times New Roman" panose="02020603050405020304" pitchFamily="18" charset="0"/>
              </a:rPr>
              <a:t>до вирівнювання. Таке співвідношення і його тенденція зумовлюються </a:t>
            </a:r>
            <a:r>
              <a:rPr lang="uk-UA" sz="2200" dirty="0" smtClean="0">
                <a:solidFill>
                  <a:srgbClr val="000000"/>
                </a:solidFill>
                <a:latin typeface="Times New Roman" panose="02020603050405020304" pitchFamily="18" charset="0"/>
                <a:cs typeface="Times New Roman" panose="02020603050405020304" pitchFamily="18" charset="0"/>
              </a:rPr>
              <a:t>кількома </a:t>
            </a:r>
            <a:r>
              <a:rPr lang="uk-UA" sz="2200" dirty="0">
                <a:solidFill>
                  <a:srgbClr val="000000"/>
                </a:solidFill>
                <a:latin typeface="Times New Roman" panose="02020603050405020304" pitchFamily="18" charset="0"/>
                <a:cs typeface="Times New Roman" panose="02020603050405020304" pitchFamily="18" charset="0"/>
              </a:rPr>
              <a:t>причинами.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Одна </a:t>
            </a:r>
            <a:r>
              <a:rPr lang="uk-UA" sz="2200" dirty="0">
                <a:solidFill>
                  <a:srgbClr val="000000"/>
                </a:solidFill>
                <a:latin typeface="Times New Roman" panose="02020603050405020304" pitchFamily="18" charset="0"/>
                <a:cs typeface="Times New Roman" panose="02020603050405020304" pitchFamily="18" charset="0"/>
              </a:rPr>
              <a:t>з них полягає в тому, що надмірна пропозиція грошей </a:t>
            </a:r>
            <a:r>
              <a:rPr lang="uk-UA" sz="2200" dirty="0" smtClean="0">
                <a:solidFill>
                  <a:srgbClr val="000000"/>
                </a:solidFill>
                <a:latin typeface="Times New Roman" panose="02020603050405020304" pitchFamily="18" charset="0"/>
                <a:cs typeface="Times New Roman" panose="02020603050405020304" pitchFamily="18" charset="0"/>
              </a:rPr>
              <a:t>поглинається оборотом </a:t>
            </a:r>
            <a:r>
              <a:rPr lang="uk-UA" sz="2200" dirty="0">
                <a:solidFill>
                  <a:srgbClr val="000000"/>
                </a:solidFill>
                <a:latin typeface="Times New Roman" panose="02020603050405020304" pitchFamily="18" charset="0"/>
                <a:cs typeface="Times New Roman" panose="02020603050405020304" pitchFamily="18" charset="0"/>
              </a:rPr>
              <a:t>за рахунок уповільнення їх обігу. Суб’єкти ринку певний час не </a:t>
            </a:r>
            <a:r>
              <a:rPr lang="uk-UA" sz="2200" dirty="0" smtClean="0">
                <a:solidFill>
                  <a:srgbClr val="000000"/>
                </a:solidFill>
                <a:latin typeface="Times New Roman" panose="02020603050405020304" pitchFamily="18" charset="0"/>
                <a:cs typeface="Times New Roman" panose="02020603050405020304" pitchFamily="18" charset="0"/>
              </a:rPr>
              <a:t>відчувають </a:t>
            </a:r>
            <a:r>
              <a:rPr lang="uk-UA" sz="2200" dirty="0">
                <a:solidFill>
                  <a:srgbClr val="000000"/>
                </a:solidFill>
                <a:latin typeface="Times New Roman" panose="02020603050405020304" pitchFamily="18" charset="0"/>
                <a:cs typeface="Times New Roman" panose="02020603050405020304" pitchFamily="18" charset="0"/>
              </a:rPr>
              <a:t>надмірності в обігу грошей і використовують їх для нагромадження </a:t>
            </a:r>
            <a:r>
              <a:rPr lang="uk-UA" sz="2200" dirty="0" smtClean="0">
                <a:solidFill>
                  <a:srgbClr val="000000"/>
                </a:solidFill>
                <a:latin typeface="Times New Roman" panose="02020603050405020304" pitchFamily="18" charset="0"/>
                <a:cs typeface="Times New Roman" panose="02020603050405020304" pitchFamily="18" charset="0"/>
              </a:rPr>
              <a:t>чи зберігання</a:t>
            </a:r>
            <a:r>
              <a:rPr lang="uk-UA" sz="2200" dirty="0">
                <a:solidFill>
                  <a:srgbClr val="000000"/>
                </a:solidFill>
                <a:latin typeface="Times New Roman" panose="02020603050405020304" pitchFamily="18" charset="0"/>
                <a:cs typeface="Times New Roman" panose="02020603050405020304" pitchFamily="18" charset="0"/>
              </a:rPr>
              <a:t>. Це тимчасово відволікає зайві гроші з обігу, послаблює </a:t>
            </a:r>
            <a:r>
              <a:rPr lang="uk-UA" sz="2200" dirty="0" smtClean="0">
                <a:solidFill>
                  <a:srgbClr val="000000"/>
                </a:solidFill>
                <a:latin typeface="Times New Roman" panose="02020603050405020304" pitchFamily="18" charset="0"/>
                <a:cs typeface="Times New Roman" panose="02020603050405020304" pitchFamily="18" charset="0"/>
              </a:rPr>
              <a:t>інфляційний тиск </a:t>
            </a:r>
            <a:r>
              <a:rPr lang="uk-UA" sz="2200" dirty="0">
                <a:solidFill>
                  <a:srgbClr val="000000"/>
                </a:solidFill>
                <a:latin typeface="Times New Roman" panose="02020603050405020304" pitchFamily="18" charset="0"/>
                <a:cs typeface="Times New Roman" panose="02020603050405020304" pitchFamily="18" charset="0"/>
              </a:rPr>
              <a:t>на товарні ціни, і вони певний час залишаються незмінними чи </a:t>
            </a:r>
            <a:r>
              <a:rPr lang="uk-UA" sz="2200" dirty="0" smtClean="0">
                <a:solidFill>
                  <a:srgbClr val="000000"/>
                </a:solidFill>
                <a:latin typeface="Times New Roman" panose="02020603050405020304" pitchFamily="18" charset="0"/>
                <a:cs typeface="Times New Roman" panose="02020603050405020304" pitchFamily="18" charset="0"/>
              </a:rPr>
              <a:t>підвищуються </a:t>
            </a:r>
            <a:r>
              <a:rPr lang="uk-UA" sz="2200" dirty="0">
                <a:solidFill>
                  <a:srgbClr val="000000"/>
                </a:solidFill>
                <a:latin typeface="Times New Roman" panose="02020603050405020304" pitchFamily="18" charset="0"/>
                <a:cs typeface="Times New Roman" panose="02020603050405020304" pitchFamily="18" charset="0"/>
              </a:rPr>
              <a:t>повільніше, ніж зростає маса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Указані </a:t>
            </a:r>
            <a:r>
              <a:rPr lang="uk-UA" sz="2200" dirty="0">
                <a:solidFill>
                  <a:srgbClr val="000000"/>
                </a:solidFill>
                <a:latin typeface="Times New Roman" panose="02020603050405020304" pitchFamily="18" charset="0"/>
                <a:cs typeface="Times New Roman" panose="02020603050405020304" pitchFamily="18" charset="0"/>
              </a:rPr>
              <a:t>процеси зумовлюють ще один чинник послаблення інфляційних </a:t>
            </a:r>
            <a:r>
              <a:rPr lang="uk-UA" sz="2200" dirty="0" smtClean="0">
                <a:solidFill>
                  <a:srgbClr val="000000"/>
                </a:solidFill>
                <a:latin typeface="Times New Roman" panose="02020603050405020304" pitchFamily="18" charset="0"/>
                <a:cs typeface="Times New Roman" panose="02020603050405020304" pitchFamily="18" charset="0"/>
              </a:rPr>
              <a:t>наслідків </a:t>
            </a:r>
            <a:r>
              <a:rPr lang="uk-UA" sz="2200" dirty="0">
                <a:solidFill>
                  <a:srgbClr val="000000"/>
                </a:solidFill>
                <a:latin typeface="Times New Roman" panose="02020603050405020304" pitchFamily="18" charset="0"/>
                <a:cs typeface="Times New Roman" panose="02020603050405020304" pitchFamily="18" charset="0"/>
              </a:rPr>
              <a:t>надмірної емісії. Зростання грошових нагромаджень у період, поки </a:t>
            </a:r>
            <a:r>
              <a:rPr lang="uk-UA" sz="2200" dirty="0" smtClean="0">
                <a:solidFill>
                  <a:srgbClr val="000000"/>
                </a:solidFill>
                <a:latin typeface="Times New Roman" panose="02020603050405020304" pitchFamily="18" charset="0"/>
                <a:cs typeface="Times New Roman" panose="02020603050405020304" pitchFamily="18" charset="0"/>
              </a:rPr>
              <a:t>не проявилася тенденція до знецінення грошей, посилює стимули активізації підприємництва,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532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товарно-грошових відносин, підвищення продуктивності праці, що веде до розширення виробництва та реалізації товарів і поліпшення співвідношення між попитом і пропозицією на товарних ринках</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На другій стадії інфляції темпи знецінення грошей випереджають </a:t>
            </a:r>
            <a:r>
              <a:rPr lang="uk-UA" sz="2200" dirty="0" smtClean="0">
                <a:solidFill>
                  <a:srgbClr val="000000"/>
                </a:solidFill>
                <a:latin typeface="Times New Roman" panose="02020603050405020304" pitchFamily="18" charset="0"/>
                <a:cs typeface="Times New Roman" panose="02020603050405020304" pitchFamily="18" charset="0"/>
              </a:rPr>
              <a:t>темпи зростання </a:t>
            </a:r>
            <a:r>
              <a:rPr lang="uk-UA" sz="2200" dirty="0">
                <a:solidFill>
                  <a:srgbClr val="000000"/>
                </a:solidFill>
                <a:latin typeface="Times New Roman" panose="02020603050405020304" pitchFamily="18" charset="0"/>
                <a:cs typeface="Times New Roman" panose="02020603050405020304" pitchFamily="18" charset="0"/>
              </a:rPr>
              <a:t>їх пропозиції. Це зумовлюється такими чинниками: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 певний момент власники грошових нагромаджень починають </a:t>
            </a:r>
            <a:r>
              <a:rPr lang="uk-UA" sz="2200" dirty="0" smtClean="0">
                <a:solidFill>
                  <a:srgbClr val="000000"/>
                </a:solidFill>
                <a:latin typeface="Times New Roman" panose="02020603050405020304" pitchFamily="18" charset="0"/>
                <a:cs typeface="Times New Roman" panose="02020603050405020304" pitchFamily="18" charset="0"/>
              </a:rPr>
              <a:t>розуміти їх </a:t>
            </a:r>
            <a:r>
              <a:rPr lang="uk-UA" sz="2200" dirty="0">
                <a:solidFill>
                  <a:srgbClr val="000000"/>
                </a:solidFill>
                <a:latin typeface="Times New Roman" panose="02020603050405020304" pitchFamily="18" charset="0"/>
                <a:cs typeface="Times New Roman" panose="02020603050405020304" pitchFamily="18" charset="0"/>
              </a:rPr>
              <a:t>надмірність і скидають на ринок для купівлі товарів. Це прискорює </a:t>
            </a:r>
            <a:r>
              <a:rPr lang="uk-UA" sz="2200" dirty="0" smtClean="0">
                <a:solidFill>
                  <a:srgbClr val="000000"/>
                </a:solidFill>
                <a:latin typeface="Times New Roman" panose="02020603050405020304" pitchFamily="18" charset="0"/>
                <a:cs typeface="Times New Roman" panose="02020603050405020304" pitchFamily="18" charset="0"/>
              </a:rPr>
              <a:t>швидкість </a:t>
            </a:r>
            <a:r>
              <a:rPr lang="uk-UA" sz="2200" dirty="0">
                <a:solidFill>
                  <a:srgbClr val="000000"/>
                </a:solidFill>
                <a:latin typeface="Times New Roman" panose="02020603050405020304" pitchFamily="18" charset="0"/>
                <a:cs typeface="Times New Roman" panose="02020603050405020304" pitchFamily="18" charset="0"/>
              </a:rPr>
              <a:t>руху грошей та збільшує платоспроможний попит порівняно з </a:t>
            </a:r>
            <a:r>
              <a:rPr lang="uk-UA" sz="2200" dirty="0" smtClean="0">
                <a:solidFill>
                  <a:srgbClr val="000000"/>
                </a:solidFill>
                <a:latin typeface="Times New Roman" panose="02020603050405020304" pitchFamily="18" charset="0"/>
                <a:cs typeface="Times New Roman" panose="02020603050405020304" pitchFamily="18" charset="0"/>
              </a:rPr>
              <a:t>поточною емісією</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одночасно зменшується відплив у нагромадження нових пропозицій </a:t>
            </a:r>
            <a:r>
              <a:rPr lang="uk-UA" sz="2200" dirty="0" smtClean="0">
                <a:solidFill>
                  <a:srgbClr val="000000"/>
                </a:solidFill>
                <a:latin typeface="Times New Roman" panose="02020603050405020304" pitchFamily="18" charset="0"/>
                <a:cs typeface="Times New Roman" panose="02020603050405020304" pitchFamily="18" charset="0"/>
              </a:rPr>
              <a:t>грошей</a:t>
            </a:r>
            <a:r>
              <a:rPr lang="uk-UA" sz="2200" dirty="0">
                <a:solidFill>
                  <a:srgbClr val="000000"/>
                </a:solidFill>
                <a:latin typeface="Times New Roman" panose="02020603050405020304" pitchFamily="18" charset="0"/>
                <a:cs typeface="Times New Roman" panose="02020603050405020304" pitchFamily="18" charset="0"/>
              </a:rPr>
              <a:t>, унаслідок чого ще більше зростає швидкість обігу всієї грошової маси;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виникають і швидко поширюються бартерні операції, звужуючи </a:t>
            </a:r>
            <a:r>
              <a:rPr lang="uk-UA" sz="2200" dirty="0" smtClean="0">
                <a:solidFill>
                  <a:srgbClr val="000000"/>
                </a:solidFill>
                <a:latin typeface="Times New Roman" panose="02020603050405020304" pitchFamily="18" charset="0"/>
                <a:cs typeface="Times New Roman" panose="02020603050405020304" pitchFamily="18" charset="0"/>
              </a:rPr>
              <a:t>товарну основу </a:t>
            </a:r>
            <a:r>
              <a:rPr lang="uk-UA" sz="2200" dirty="0">
                <a:solidFill>
                  <a:srgbClr val="000000"/>
                </a:solidFill>
                <a:latin typeface="Times New Roman" panose="02020603050405020304" pitchFamily="18" charset="0"/>
                <a:cs typeface="Times New Roman" panose="02020603050405020304" pitchFamily="18" charset="0"/>
              </a:rPr>
              <a:t>грошової маси в обігу;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знецінення грошей призводить до відпливу робочої сили зі сфери </a:t>
            </a:r>
            <a:r>
              <a:rPr lang="uk-UA" sz="2200" dirty="0" smtClean="0">
                <a:solidFill>
                  <a:srgbClr val="000000"/>
                </a:solidFill>
                <a:latin typeface="Times New Roman" panose="02020603050405020304" pitchFamily="18" charset="0"/>
                <a:cs typeface="Times New Roman" panose="02020603050405020304" pitchFamily="18" charset="0"/>
              </a:rPr>
              <a:t>виробництва </a:t>
            </a:r>
            <a:r>
              <a:rPr lang="uk-UA" sz="2200" dirty="0">
                <a:solidFill>
                  <a:srgbClr val="000000"/>
                </a:solidFill>
                <a:latin typeface="Times New Roman" panose="02020603050405020304" pitchFamily="18" charset="0"/>
                <a:cs typeface="Times New Roman" panose="02020603050405020304" pitchFamily="18" charset="0"/>
              </a:rPr>
              <a:t>у сферу спекулятивного обміну, що зумовлює падіння виробництва і </a:t>
            </a:r>
            <a:r>
              <a:rPr lang="uk-UA" sz="2200" dirty="0" smtClean="0">
                <a:solidFill>
                  <a:srgbClr val="000000"/>
                </a:solidFill>
                <a:latin typeface="Times New Roman" panose="02020603050405020304" pitchFamily="18" charset="0"/>
                <a:cs typeface="Times New Roman" panose="02020603050405020304" pitchFamily="18" charset="0"/>
              </a:rPr>
              <a:t>товарообороту</a:t>
            </a:r>
            <a:r>
              <a:rPr lang="uk-UA" sz="2200" dirty="0">
                <a:solidFill>
                  <a:srgbClr val="000000"/>
                </a:solidFill>
                <a:latin typeface="Times New Roman" panose="02020603050405020304" pitchFamily="18" charset="0"/>
                <a:cs typeface="Times New Roman" panose="02020603050405020304" pitchFamily="18" charset="0"/>
              </a:rPr>
              <a:t>, через що зменшується попит на гроші</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4505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Унаслідок дії зазначених чинників з’являються так звані інфляційні очікування, коли економічні суб’єкти починають усвідомлювати неминучість майбутнього підвищення цін. Щоб уникнути пов’язаних з ним майбутніх втрат, вони починають негайно купувати товари не тільки для поточного споживання, а й для майбутнього. Для цього на ринок «викидаються» не тільки всі поточні доходи, а й заощадження попередніх періодів. Неминучим наслідком стає випереджувальне зростання рівня цін порівняно зі зростанням грошової маси і падіння рівня монетизації </a:t>
            </a:r>
            <a:r>
              <a:rPr lang="uk-UA" sz="2200" dirty="0" smtClean="0">
                <a:solidFill>
                  <a:srgbClr val="000000"/>
                </a:solidFill>
                <a:latin typeface="Times New Roman" panose="02020603050405020304" pitchFamily="18" charset="0"/>
                <a:cs typeface="Times New Roman" panose="02020603050405020304" pitchFamily="18" charset="0"/>
              </a:rPr>
              <a:t>ВВП.</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Точно виміряти інфляцію можна за допомогою </a:t>
            </a:r>
            <a:r>
              <a:rPr lang="uk-UA" sz="2200" i="1" dirty="0" smtClean="0">
                <a:solidFill>
                  <a:srgbClr val="000000"/>
                </a:solidFill>
                <a:latin typeface="Times New Roman" panose="02020603050405020304" pitchFamily="18" charset="0"/>
                <a:cs typeface="Times New Roman" panose="02020603050405020304" pitchFamily="18" charset="0"/>
              </a:rPr>
              <a:t>індексу цін</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за певний період — рік, квартал, місяць. </a:t>
            </a:r>
            <a:r>
              <a:rPr lang="uk-UA" sz="2200" dirty="0" smtClean="0">
                <a:solidFill>
                  <a:srgbClr val="000000"/>
                </a:solidFill>
                <a:latin typeface="Times New Roman" panose="02020603050405020304" pitchFamily="18" charset="0"/>
                <a:cs typeface="Times New Roman" panose="02020603050405020304" pitchFamily="18" charset="0"/>
              </a:rPr>
              <a:t>	На практиці розраховується </a:t>
            </a:r>
            <a:r>
              <a:rPr lang="uk-UA" sz="2200" dirty="0">
                <a:solidFill>
                  <a:srgbClr val="000000"/>
                </a:solidFill>
                <a:latin typeface="Times New Roman" panose="02020603050405020304" pitchFamily="18" charset="0"/>
                <a:cs typeface="Times New Roman" panose="02020603050405020304" pitchFamily="18" charset="0"/>
              </a:rPr>
              <a:t>кілька різних індексів цін. В Україні </a:t>
            </a:r>
            <a:r>
              <a:rPr lang="uk-UA" sz="2200" dirty="0" smtClean="0">
                <a:solidFill>
                  <a:srgbClr val="000000"/>
                </a:solidFill>
                <a:latin typeface="Times New Roman" panose="02020603050405020304" pitchFamily="18" charset="0"/>
                <a:cs typeface="Times New Roman" panose="02020603050405020304" pitchFamily="18" charset="0"/>
              </a:rPr>
              <a:t>застосовується </a:t>
            </a:r>
            <a:r>
              <a:rPr lang="uk-UA" sz="2200" dirty="0">
                <a:solidFill>
                  <a:srgbClr val="000000"/>
                </a:solidFill>
                <a:latin typeface="Times New Roman" panose="02020603050405020304" pitchFamily="18" charset="0"/>
                <a:cs typeface="Times New Roman" panose="02020603050405020304" pitchFamily="18" charset="0"/>
              </a:rPr>
              <a:t>три їх види: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індекс цін споживчих товарів (ІСЦ);</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індекс цін виробників промислової продукції (ІЦВ);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індекс цін ВВП, або індекс-</a:t>
            </a:r>
            <a:r>
              <a:rPr lang="uk-UA" sz="2200" dirty="0" err="1">
                <a:solidFill>
                  <a:srgbClr val="000000"/>
                </a:solidFill>
                <a:latin typeface="Times New Roman" panose="02020603050405020304" pitchFamily="18" charset="0"/>
                <a:cs typeface="Times New Roman" panose="02020603050405020304" pitchFamily="18" charset="0"/>
              </a:rPr>
              <a:t>дефлятор</a:t>
            </a:r>
            <a:r>
              <a:rPr lang="uk-UA" sz="2200" dirty="0">
                <a:solidFill>
                  <a:srgbClr val="000000"/>
                </a:solidFill>
                <a:latin typeface="Times New Roman" panose="02020603050405020304" pitchFamily="18" charset="0"/>
                <a:cs typeface="Times New Roman" panose="02020603050405020304" pitchFamily="18" charset="0"/>
              </a:rPr>
              <a:t> ВВП.</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Індекс </a:t>
            </a:r>
            <a:r>
              <a:rPr lang="uk-UA" sz="2200" dirty="0">
                <a:solidFill>
                  <a:srgbClr val="000000"/>
                </a:solidFill>
                <a:latin typeface="Times New Roman" panose="02020603050405020304" pitchFamily="18" charset="0"/>
                <a:cs typeface="Times New Roman" panose="02020603050405020304" pitchFamily="18" charset="0"/>
              </a:rPr>
              <a:t>споживчих цін характеризує зміну в часі загального рівня цін на </a:t>
            </a:r>
            <a:r>
              <a:rPr lang="uk-UA" sz="2200" dirty="0" smtClean="0">
                <a:solidFill>
                  <a:srgbClr val="000000"/>
                </a:solidFill>
                <a:latin typeface="Times New Roman" panose="02020603050405020304" pitchFamily="18" charset="0"/>
                <a:cs typeface="Times New Roman" panose="02020603050405020304" pitchFamily="18" charset="0"/>
              </a:rPr>
              <a:t>товари </a:t>
            </a:r>
            <a:r>
              <a:rPr lang="uk-UA" sz="2200" dirty="0">
                <a:solidFill>
                  <a:srgbClr val="000000"/>
                </a:solidFill>
                <a:latin typeface="Times New Roman" panose="02020603050405020304" pitchFamily="18" charset="0"/>
                <a:cs typeface="Times New Roman" panose="02020603050405020304" pitchFamily="18" charset="0"/>
              </a:rPr>
              <a:t>і послуги, які купує населення для особистого споживання. Цей </a:t>
            </a:r>
            <a:r>
              <a:rPr lang="uk-UA" sz="2200" dirty="0" smtClean="0">
                <a:solidFill>
                  <a:srgbClr val="000000"/>
                </a:solidFill>
                <a:latin typeface="Times New Roman" panose="02020603050405020304" pitchFamily="18" charset="0"/>
                <a:cs typeface="Times New Roman" panose="02020603050405020304" pitchFamily="18" charset="0"/>
              </a:rPr>
              <a:t>показник найчастіше </a:t>
            </a:r>
            <a:r>
              <a:rPr lang="uk-UA" sz="2200" dirty="0">
                <a:solidFill>
                  <a:srgbClr val="000000"/>
                </a:solidFill>
                <a:latin typeface="Times New Roman" panose="02020603050405020304" pitchFamily="18" charset="0"/>
                <a:cs typeface="Times New Roman" panose="02020603050405020304" pitchFamily="18" charset="0"/>
              </a:rPr>
              <a:t>використовується для характеристики інфляції, оскільки він </a:t>
            </a:r>
            <a:r>
              <a:rPr lang="uk-UA" sz="2200" dirty="0" smtClean="0">
                <a:solidFill>
                  <a:srgbClr val="000000"/>
                </a:solidFill>
                <a:latin typeface="Times New Roman" panose="02020603050405020304" pitchFamily="18" charset="0"/>
                <a:cs typeface="Times New Roman" panose="02020603050405020304" pitchFamily="18" charset="0"/>
              </a:rPr>
              <a:t>досить точно </a:t>
            </a:r>
            <a:r>
              <a:rPr lang="uk-UA" sz="2200" dirty="0">
                <a:solidFill>
                  <a:srgbClr val="000000"/>
                </a:solidFill>
                <a:latin typeface="Times New Roman" panose="02020603050405020304" pitchFamily="18" charset="0"/>
                <a:cs typeface="Times New Roman" panose="02020603050405020304" pitchFamily="18" charset="0"/>
              </a:rPr>
              <a:t>виражає не тільки економічні, а й соціальні аспекти інфляції, зокрема </a:t>
            </a:r>
            <a:r>
              <a:rPr lang="uk-UA" sz="2200" dirty="0" smtClean="0">
                <a:solidFill>
                  <a:srgbClr val="000000"/>
                </a:solidFill>
                <a:latin typeface="Times New Roman" panose="02020603050405020304" pitchFamily="18" charset="0"/>
                <a:cs typeface="Times New Roman" panose="02020603050405020304" pitchFamily="18" charset="0"/>
              </a:rPr>
              <a:t>її вплив </a:t>
            </a:r>
            <a:r>
              <a:rPr lang="uk-UA" sz="2200" dirty="0">
                <a:solidFill>
                  <a:srgbClr val="000000"/>
                </a:solidFill>
                <a:latin typeface="Times New Roman" panose="02020603050405020304" pitchFamily="18" charset="0"/>
                <a:cs typeface="Times New Roman" panose="02020603050405020304" pitchFamily="18" charset="0"/>
              </a:rPr>
              <a:t>на рівень </a:t>
            </a:r>
            <a:r>
              <a:rPr lang="uk-UA" sz="2200" dirty="0" smtClean="0">
                <a:solidFill>
                  <a:srgbClr val="000000"/>
                </a:solidFill>
                <a:latin typeface="Times New Roman" panose="02020603050405020304" pitchFamily="18" charset="0"/>
                <a:cs typeface="Times New Roman" panose="02020603050405020304" pitchFamily="18" charset="0"/>
              </a:rPr>
              <a:t>життя населення, а тому його називають ще індексом вартості життя. ІСЦ широко</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7112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застосовується при розробленні державної фінансової і соціальної політики, аналізі і прогнозуванні цінових процесів, регулюванні курсу національної валюти, вирішенні правових спорів тощо.</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Визначається ІСЦ за цінністю певного законодавчо зафіксованого набору товарів і послуг («споживчого кошика»), обчисленою у ринкових цінах базового і поточного періоду. Розрахувати ІСЦ можна за такою формулою:</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де </a:t>
            </a:r>
            <a:r>
              <a:rPr lang="uk-UA" sz="2200" dirty="0">
                <a:solidFill>
                  <a:srgbClr val="000000"/>
                </a:solidFill>
                <a:latin typeface="Times New Roman" panose="02020603050405020304" pitchFamily="18" charset="0"/>
                <a:cs typeface="Times New Roman" panose="02020603050405020304" pitchFamily="18" charset="0"/>
              </a:rPr>
              <a:t>Р</a:t>
            </a:r>
            <a:r>
              <a:rPr lang="uk-UA" sz="1400" dirty="0">
                <a:solidFill>
                  <a:srgbClr val="000000"/>
                </a:solidFill>
                <a:latin typeface="Times New Roman" panose="02020603050405020304" pitchFamily="18" charset="0"/>
                <a:cs typeface="Times New Roman" panose="02020603050405020304" pitchFamily="18" charset="0"/>
              </a:rPr>
              <a:t>0</a:t>
            </a:r>
            <a:r>
              <a:rPr lang="uk-UA" sz="2200" dirty="0">
                <a:solidFill>
                  <a:srgbClr val="000000"/>
                </a:solidFill>
                <a:latin typeface="Times New Roman" panose="02020603050405020304" pitchFamily="18" charset="0"/>
                <a:cs typeface="Times New Roman" panose="02020603050405020304" pitchFamily="18" charset="0"/>
              </a:rPr>
              <a:t> і Р</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 ціни одиниці товарів (послуг) на базову і звітну дату відповідно;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smtClean="0">
                <a:solidFill>
                  <a:srgbClr val="000000"/>
                </a:solidFill>
                <a:latin typeface="Times New Roman" panose="02020603050405020304" pitchFamily="18" charset="0"/>
                <a:cs typeface="Times New Roman" panose="02020603050405020304" pitchFamily="18" charset="0"/>
              </a:rPr>
              <a:t>g</a:t>
            </a:r>
            <a:r>
              <a:rPr lang="en-US" sz="1400" dirty="0" smtClean="0">
                <a:solidFill>
                  <a:srgbClr val="000000"/>
                </a:solidFill>
                <a:latin typeface="Times New Roman" panose="02020603050405020304" pitchFamily="18" charset="0"/>
                <a:cs typeface="Times New Roman" panose="02020603050405020304" pitchFamily="18" charset="0"/>
              </a:rPr>
              <a:t>0</a:t>
            </a:r>
            <a:r>
              <a:rPr lang="en-US"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кількість товарів «споживчого кошика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Незважаючи</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широке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застосування</a:t>
            </a:r>
            <a:r>
              <a:rPr lang="ru-RU" sz="2200" dirty="0">
                <a:solidFill>
                  <a:srgbClr val="000000"/>
                </a:solidFill>
                <a:latin typeface="Times New Roman" panose="02020603050405020304" pitchFamily="18" charset="0"/>
                <a:cs typeface="Times New Roman" panose="02020603050405020304" pitchFamily="18" charset="0"/>
              </a:rPr>
              <a:t> ІСЦ, </a:t>
            </a:r>
            <a:r>
              <a:rPr lang="ru-RU" sz="2200" dirty="0" err="1">
                <a:solidFill>
                  <a:srgbClr val="000000"/>
                </a:solidFill>
                <a:latin typeface="Times New Roman" panose="02020603050405020304" pitchFamily="18" charset="0"/>
                <a:cs typeface="Times New Roman" panose="02020603050405020304" pitchFamily="18" charset="0"/>
              </a:rPr>
              <a:t>він</a:t>
            </a:r>
            <a:r>
              <a:rPr lang="ru-RU" sz="2200" dirty="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досить</a:t>
            </a:r>
            <a:r>
              <a:rPr lang="ru-RU" sz="2200" dirty="0">
                <a:solidFill>
                  <a:srgbClr val="000000"/>
                </a:solidFill>
                <a:latin typeface="Times New Roman" panose="02020603050405020304" pitchFamily="18" charset="0"/>
                <a:cs typeface="Times New Roman" panose="02020603050405020304" pitchFamily="18" charset="0"/>
              </a:rPr>
              <a:t> точно </a:t>
            </a:r>
            <a:r>
              <a:rPr lang="ru-RU" sz="2200" dirty="0" err="1">
                <a:solidFill>
                  <a:srgbClr val="000000"/>
                </a:solidFill>
                <a:latin typeface="Times New Roman" panose="02020603050405020304" pitchFamily="18" charset="0"/>
                <a:cs typeface="Times New Roman" panose="02020603050405020304" pitchFamily="18" charset="0"/>
              </a:rPr>
              <a:t>виражає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інфляційний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процес</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вплив</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вартість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життя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Річ</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тім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ІСЦ </a:t>
            </a:r>
            <a:r>
              <a:rPr lang="ru-RU" sz="2200" dirty="0" err="1">
                <a:solidFill>
                  <a:srgbClr val="000000"/>
                </a:solidFill>
                <a:latin typeface="Times New Roman" panose="02020603050405020304" pitchFamily="18" charset="0"/>
                <a:cs typeface="Times New Roman" panose="02020603050405020304" pitchFamily="18" charset="0"/>
              </a:rPr>
              <a:t>розраховується</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фіксованим</a:t>
            </a:r>
            <a:r>
              <a:rPr lang="ru-RU" sz="2200" dirty="0">
                <a:solidFill>
                  <a:srgbClr val="000000"/>
                </a:solidFill>
                <a:latin typeface="Times New Roman" panose="02020603050405020304" pitchFamily="18" charset="0"/>
                <a:cs typeface="Times New Roman" panose="02020603050405020304" pitchFamily="18" charset="0"/>
              </a:rPr>
              <a:t> набором </a:t>
            </a:r>
            <a:r>
              <a:rPr lang="ru-RU" sz="2200" dirty="0" err="1">
                <a:solidFill>
                  <a:srgbClr val="000000"/>
                </a:solidFill>
                <a:latin typeface="Times New Roman" panose="02020603050405020304" pitchFamily="18" charset="0"/>
                <a:cs typeface="Times New Roman" panose="02020603050405020304" pitchFamily="18" charset="0"/>
              </a:rPr>
              <a:t>товарів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залишається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незмінним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протягом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тривалого</a:t>
            </a:r>
            <a:r>
              <a:rPr lang="ru-RU" sz="2200" dirty="0">
                <a:solidFill>
                  <a:srgbClr val="000000"/>
                </a:solidFill>
                <a:latin typeface="Times New Roman" panose="02020603050405020304" pitchFamily="18" charset="0"/>
                <a:cs typeface="Times New Roman" panose="02020603050405020304" pitchFamily="18" charset="0"/>
              </a:rPr>
              <a:t> часу. В </a:t>
            </a:r>
            <a:r>
              <a:rPr lang="ru-RU" sz="2200" dirty="0" err="1">
                <a:solidFill>
                  <a:srgbClr val="000000"/>
                </a:solidFill>
                <a:latin typeface="Times New Roman" panose="02020603050405020304" pitchFamily="18" charset="0"/>
                <a:cs typeface="Times New Roman" panose="02020603050405020304" pitchFamily="18" charset="0"/>
              </a:rPr>
              <a:t>умовах</a:t>
            </a:r>
            <a:r>
              <a:rPr lang="ru-RU" sz="2200" dirty="0">
                <a:solidFill>
                  <a:srgbClr val="000000"/>
                </a:solidFill>
                <a:latin typeface="Times New Roman" panose="02020603050405020304" pitchFamily="18" charset="0"/>
                <a:cs typeface="Times New Roman" panose="02020603050405020304" pitchFamily="18" charset="0"/>
              </a:rPr>
              <a:t> же</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262677" y="2734147"/>
            <a:ext cx="10142340" cy="907153"/>
          </a:xfrm>
          <a:prstGeom prst="rect">
            <a:avLst/>
          </a:prstGeom>
        </p:spPr>
      </p:pic>
    </p:spTree>
    <p:extLst>
      <p:ext uri="{BB962C8B-B14F-4D97-AF65-F5344CB8AC3E}">
        <p14:creationId xmlns:p14="http://schemas.microsoft.com/office/powerpoint/2010/main" val="4090469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інфляції </a:t>
            </a:r>
            <a:r>
              <a:rPr lang="uk-UA" sz="2200" dirty="0">
                <a:solidFill>
                  <a:srgbClr val="000000"/>
                </a:solidFill>
                <a:latin typeface="Times New Roman" panose="02020603050405020304" pitchFamily="18" charset="0"/>
                <a:cs typeface="Times New Roman" panose="02020603050405020304" pitchFamily="18" charset="0"/>
              </a:rPr>
              <a:t>населення часто замінює в </a:t>
            </a:r>
            <a:r>
              <a:rPr lang="uk-UA" sz="2200" dirty="0" smtClean="0">
                <a:solidFill>
                  <a:srgbClr val="000000"/>
                </a:solidFill>
                <a:latin typeface="Times New Roman" panose="02020603050405020304" pitchFamily="18" charset="0"/>
                <a:cs typeface="Times New Roman" panose="02020603050405020304" pitchFamily="18" charset="0"/>
              </a:rPr>
              <a:t>споживанні товари</a:t>
            </a:r>
            <a:r>
              <a:rPr lang="uk-UA" sz="2200" dirty="0">
                <a:solidFill>
                  <a:srgbClr val="000000"/>
                </a:solidFill>
                <a:latin typeface="Times New Roman" panose="02020603050405020304" pitchFamily="18" charset="0"/>
                <a:cs typeface="Times New Roman" panose="02020603050405020304" pitchFamily="18" charset="0"/>
              </a:rPr>
              <a:t>, що найбільше подорожчали, дешевшими. Як наслідок, структура </a:t>
            </a:r>
            <a:r>
              <a:rPr lang="uk-UA" sz="2200" dirty="0" smtClean="0">
                <a:solidFill>
                  <a:srgbClr val="000000"/>
                </a:solidFill>
                <a:latin typeface="Times New Roman" panose="02020603050405020304" pitchFamily="18" charset="0"/>
                <a:cs typeface="Times New Roman" panose="02020603050405020304" pitchFamily="18" charset="0"/>
              </a:rPr>
              <a:t>споживання </a:t>
            </a:r>
            <a:r>
              <a:rPr lang="uk-UA" sz="2200" dirty="0">
                <a:solidFill>
                  <a:srgbClr val="000000"/>
                </a:solidFill>
                <a:latin typeface="Times New Roman" panose="02020603050405020304" pitchFamily="18" charset="0"/>
                <a:cs typeface="Times New Roman" panose="02020603050405020304" pitchFamily="18" charset="0"/>
              </a:rPr>
              <a:t>істотно змінюється порівняно з тією, яка була зафіксована при </a:t>
            </a:r>
            <a:r>
              <a:rPr lang="uk-UA" sz="2200" dirty="0" smtClean="0">
                <a:solidFill>
                  <a:srgbClr val="000000"/>
                </a:solidFill>
                <a:latin typeface="Times New Roman" panose="02020603050405020304" pitchFamily="18" charset="0"/>
                <a:cs typeface="Times New Roman" panose="02020603050405020304" pitchFamily="18" charset="0"/>
              </a:rPr>
              <a:t>визначенні </a:t>
            </a:r>
            <a:r>
              <a:rPr lang="uk-UA" sz="2200" dirty="0">
                <a:solidFill>
                  <a:srgbClr val="000000"/>
                </a:solidFill>
                <a:latin typeface="Times New Roman" panose="02020603050405020304" pitchFamily="18" charset="0"/>
                <a:cs typeface="Times New Roman" panose="02020603050405020304" pitchFamily="18" charset="0"/>
              </a:rPr>
              <a:t>«кошика». Тому в умовах високої інфляції потрібно частіше </a:t>
            </a:r>
            <a:r>
              <a:rPr lang="uk-UA" sz="2200" dirty="0" smtClean="0">
                <a:solidFill>
                  <a:srgbClr val="000000"/>
                </a:solidFill>
                <a:latin typeface="Times New Roman" panose="02020603050405020304" pitchFamily="18" charset="0"/>
                <a:cs typeface="Times New Roman" panose="02020603050405020304" pitchFamily="18" charset="0"/>
              </a:rPr>
              <a:t>змінювати структуру </a:t>
            </a:r>
            <a:r>
              <a:rPr lang="uk-UA" sz="2200" dirty="0">
                <a:solidFill>
                  <a:srgbClr val="000000"/>
                </a:solidFill>
                <a:latin typeface="Times New Roman" panose="02020603050405020304" pitchFamily="18" charset="0"/>
                <a:cs typeface="Times New Roman" panose="02020603050405020304" pitchFamily="18" charset="0"/>
              </a:rPr>
              <a:t>«споживчого кошика».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Індекс </a:t>
            </a:r>
            <a:r>
              <a:rPr lang="uk-UA" sz="2200" dirty="0">
                <a:solidFill>
                  <a:srgbClr val="000000"/>
                </a:solidFill>
                <a:latin typeface="Times New Roman" panose="02020603050405020304" pitchFamily="18" charset="0"/>
                <a:cs typeface="Times New Roman" panose="02020603050405020304" pitchFamily="18" charset="0"/>
              </a:rPr>
              <a:t>цін виробників характеризує зміну в часі загального рівня цін на </a:t>
            </a:r>
            <a:r>
              <a:rPr lang="uk-UA" sz="2200" dirty="0" smtClean="0">
                <a:solidFill>
                  <a:srgbClr val="000000"/>
                </a:solidFill>
                <a:latin typeface="Times New Roman" panose="02020603050405020304" pitchFamily="18" charset="0"/>
                <a:cs typeface="Times New Roman" panose="02020603050405020304" pitchFamily="18" charset="0"/>
              </a:rPr>
              <a:t>товари </a:t>
            </a:r>
            <a:r>
              <a:rPr lang="uk-UA" sz="2200" dirty="0">
                <a:solidFill>
                  <a:srgbClr val="000000"/>
                </a:solidFill>
                <a:latin typeface="Times New Roman" panose="02020603050405020304" pitchFamily="18" charset="0"/>
                <a:cs typeface="Times New Roman" panose="02020603050405020304" pitchFamily="18" charset="0"/>
              </a:rPr>
              <a:t>виробничого споживання. Цей індекс виражає зростання оптових цін, </a:t>
            </a:r>
            <a:r>
              <a:rPr lang="uk-UA" sz="2200" dirty="0" smtClean="0">
                <a:solidFill>
                  <a:srgbClr val="000000"/>
                </a:solidFill>
                <a:latin typeface="Times New Roman" panose="02020603050405020304" pitchFamily="18" charset="0"/>
                <a:cs typeface="Times New Roman" panose="02020603050405020304" pitchFamily="18" charset="0"/>
              </a:rPr>
              <a:t>темпи якого </a:t>
            </a:r>
            <a:r>
              <a:rPr lang="uk-UA" sz="2200" dirty="0">
                <a:solidFill>
                  <a:srgbClr val="000000"/>
                </a:solidFill>
                <a:latin typeface="Times New Roman" panose="02020603050405020304" pitchFamily="18" charset="0"/>
                <a:cs typeface="Times New Roman" panose="02020603050405020304" pitchFamily="18" charset="0"/>
              </a:rPr>
              <a:t>не завжди збігаються з темпами зростання роздрібних цін, за якими </a:t>
            </a:r>
            <a:r>
              <a:rPr lang="uk-UA" sz="2200" dirty="0" smtClean="0">
                <a:solidFill>
                  <a:srgbClr val="000000"/>
                </a:solidFill>
                <a:latin typeface="Times New Roman" panose="02020603050405020304" pitchFamily="18" charset="0"/>
                <a:cs typeface="Times New Roman" panose="02020603050405020304" pitchFamily="18" charset="0"/>
              </a:rPr>
              <a:t>визначається </a:t>
            </a:r>
            <a:r>
              <a:rPr lang="uk-UA" sz="2200" dirty="0">
                <a:solidFill>
                  <a:srgbClr val="000000"/>
                </a:solidFill>
                <a:latin typeface="Times New Roman" panose="02020603050405020304" pitchFamily="18" charset="0"/>
                <a:cs typeface="Times New Roman" panose="02020603050405020304" pitchFamily="18" charset="0"/>
              </a:rPr>
              <a:t>ІСЦ. </a:t>
            </a:r>
            <a:r>
              <a:rPr lang="uk-UA" sz="2200" dirty="0" smtClean="0">
                <a:solidFill>
                  <a:srgbClr val="000000"/>
                </a:solidFill>
                <a:latin typeface="Times New Roman" panose="02020603050405020304" pitchFamily="18" charset="0"/>
                <a:cs typeface="Times New Roman" panose="02020603050405020304" pitchFamily="18" charset="0"/>
              </a:rPr>
              <a:t>	Індекс </a:t>
            </a:r>
            <a:r>
              <a:rPr lang="uk-UA" sz="2200" dirty="0">
                <a:solidFill>
                  <a:srgbClr val="000000"/>
                </a:solidFill>
                <a:latin typeface="Times New Roman" panose="02020603050405020304" pitchFamily="18" charset="0"/>
                <a:cs typeface="Times New Roman" panose="02020603050405020304" pitchFamily="18" charset="0"/>
              </a:rPr>
              <a:t>цін виробника </a:t>
            </a:r>
            <a:r>
              <a:rPr lang="uk-UA" sz="2200" dirty="0" err="1">
                <a:solidFill>
                  <a:srgbClr val="000000"/>
                </a:solidFill>
                <a:latin typeface="Times New Roman" panose="02020603050405020304" pitchFamily="18" charset="0"/>
                <a:cs typeface="Times New Roman" panose="02020603050405020304" pitchFamily="18" charset="0"/>
              </a:rPr>
              <a:t>чутливіший</a:t>
            </a:r>
            <a:r>
              <a:rPr lang="uk-UA" sz="2200" dirty="0">
                <a:solidFill>
                  <a:srgbClr val="000000"/>
                </a:solidFill>
                <a:latin typeface="Times New Roman" panose="02020603050405020304" pitchFamily="18" charset="0"/>
                <a:cs typeface="Times New Roman" panose="02020603050405020304" pitchFamily="18" charset="0"/>
              </a:rPr>
              <a:t> до зміни витрат на </a:t>
            </a:r>
            <a:r>
              <a:rPr lang="uk-UA" sz="2200" dirty="0" smtClean="0">
                <a:solidFill>
                  <a:srgbClr val="000000"/>
                </a:solidFill>
                <a:latin typeface="Times New Roman" panose="02020603050405020304" pitchFamily="18" charset="0"/>
                <a:cs typeface="Times New Roman" panose="02020603050405020304" pitchFamily="18" charset="0"/>
              </a:rPr>
              <a:t>виробництво</a:t>
            </a:r>
            <a:r>
              <a:rPr lang="uk-UA" sz="2200" dirty="0">
                <a:solidFill>
                  <a:srgbClr val="000000"/>
                </a:solidFill>
                <a:latin typeface="Times New Roman" panose="02020603050405020304" pitchFamily="18" charset="0"/>
                <a:cs typeface="Times New Roman" panose="02020603050405020304" pitchFamily="18" charset="0"/>
              </a:rPr>
              <a:t>, ніж до зміни кінцевого попиту. Тому його часто використовують при </a:t>
            </a:r>
            <a:r>
              <a:rPr lang="uk-UA" sz="2200" dirty="0" smtClean="0">
                <a:solidFill>
                  <a:srgbClr val="000000"/>
                </a:solidFill>
                <a:latin typeface="Times New Roman" panose="02020603050405020304" pitchFamily="18" charset="0"/>
                <a:cs typeface="Times New Roman" panose="02020603050405020304" pitchFamily="18" charset="0"/>
              </a:rPr>
              <a:t>характеристиці </a:t>
            </a:r>
            <a:r>
              <a:rPr lang="uk-UA" sz="2200" dirty="0">
                <a:solidFill>
                  <a:srgbClr val="000000"/>
                </a:solidFill>
                <a:latin typeface="Times New Roman" panose="02020603050405020304" pitchFamily="18" charset="0"/>
                <a:cs typeface="Times New Roman" panose="02020603050405020304" pitchFamily="18" charset="0"/>
              </a:rPr>
              <a:t>інфляції витрат. Наприклад, якщо зростання оптових цін </a:t>
            </a:r>
            <a:r>
              <a:rPr lang="uk-UA" sz="2200" dirty="0" smtClean="0">
                <a:solidFill>
                  <a:srgbClr val="000000"/>
                </a:solidFill>
                <a:latin typeface="Times New Roman" panose="02020603050405020304" pitchFamily="18" charset="0"/>
                <a:cs typeface="Times New Roman" panose="02020603050405020304" pitchFamily="18" charset="0"/>
              </a:rPr>
              <a:t>відбувається раніше</a:t>
            </a:r>
            <a:r>
              <a:rPr lang="uk-UA" sz="2200" dirty="0">
                <a:solidFill>
                  <a:srgbClr val="000000"/>
                </a:solidFill>
                <a:latin typeface="Times New Roman" panose="02020603050405020304" pitchFamily="18" charset="0"/>
                <a:cs typeface="Times New Roman" panose="02020603050405020304" pitchFamily="18" charset="0"/>
              </a:rPr>
              <a:t>, ніж зростання роздрібних цін, то це свідчить про накопичення </a:t>
            </a:r>
            <a:r>
              <a:rPr lang="uk-UA" sz="2200" dirty="0" smtClean="0">
                <a:solidFill>
                  <a:srgbClr val="000000"/>
                </a:solidFill>
                <a:latin typeface="Times New Roman" panose="02020603050405020304" pitchFamily="18" charset="0"/>
                <a:cs typeface="Times New Roman" panose="02020603050405020304" pitchFamily="18" charset="0"/>
              </a:rPr>
              <a:t>інфляційного </a:t>
            </a:r>
            <a:r>
              <a:rPr lang="uk-UA" sz="2200" dirty="0">
                <a:solidFill>
                  <a:srgbClr val="000000"/>
                </a:solidFill>
                <a:latin typeface="Times New Roman" panose="02020603050405020304" pitchFamily="18" charset="0"/>
                <a:cs typeface="Times New Roman" panose="02020603050405020304" pitchFamily="18" charset="0"/>
              </a:rPr>
              <a:t>потенціалу у сфері виробництва. І якщо стан платоспроможного </a:t>
            </a:r>
            <a:r>
              <a:rPr lang="uk-UA" sz="2200" dirty="0" smtClean="0">
                <a:solidFill>
                  <a:srgbClr val="000000"/>
                </a:solidFill>
                <a:latin typeface="Times New Roman" panose="02020603050405020304" pitchFamily="18" charset="0"/>
                <a:cs typeface="Times New Roman" panose="02020603050405020304" pitchFamily="18" charset="0"/>
              </a:rPr>
              <a:t>попиту «</a:t>
            </a:r>
            <a:r>
              <a:rPr lang="uk-UA" sz="2200" dirty="0">
                <a:solidFill>
                  <a:srgbClr val="000000"/>
                </a:solidFill>
                <a:latin typeface="Times New Roman" panose="02020603050405020304" pitchFamily="18" charset="0"/>
                <a:cs typeface="Times New Roman" panose="02020603050405020304" pitchFamily="18" charset="0"/>
              </a:rPr>
              <a:t>дозволить» (завдяки зростанню пропозиції грошей), то цей потенціал </a:t>
            </a:r>
            <a:r>
              <a:rPr lang="uk-UA" sz="2200" dirty="0" smtClean="0">
                <a:solidFill>
                  <a:srgbClr val="000000"/>
                </a:solidFill>
                <a:latin typeface="Times New Roman" panose="02020603050405020304" pitchFamily="18" charset="0"/>
                <a:cs typeface="Times New Roman" panose="02020603050405020304" pitchFamily="18" charset="0"/>
              </a:rPr>
              <a:t>спричинить </a:t>
            </a:r>
            <a:r>
              <a:rPr lang="uk-UA" sz="2200" dirty="0">
                <a:solidFill>
                  <a:srgbClr val="000000"/>
                </a:solidFill>
                <a:latin typeface="Times New Roman" panose="02020603050405020304" pitchFamily="18" charset="0"/>
                <a:cs typeface="Times New Roman" panose="02020603050405020304" pitchFamily="18" charset="0"/>
              </a:rPr>
              <a:t>зростання ІСЦ. Визначається індекс цін виробника за формулою </a:t>
            </a:r>
            <a:r>
              <a:rPr lang="uk-UA" sz="2200" dirty="0" smtClean="0">
                <a:solidFill>
                  <a:srgbClr val="000000"/>
                </a:solidFill>
                <a:latin typeface="Times New Roman" panose="02020603050405020304" pitchFamily="18" charset="0"/>
                <a:cs typeface="Times New Roman" panose="02020603050405020304" pitchFamily="18" charset="0"/>
              </a:rPr>
              <a:t>агрегатного </a:t>
            </a:r>
            <a:r>
              <a:rPr lang="uk-UA" sz="2200" dirty="0">
                <a:solidFill>
                  <a:srgbClr val="000000"/>
                </a:solidFill>
                <a:latin typeface="Times New Roman" panose="02020603050405020304" pitchFamily="18" charset="0"/>
                <a:cs typeface="Times New Roman" panose="02020603050405020304" pitchFamily="18" charset="0"/>
              </a:rPr>
              <a:t>індексу цін </a:t>
            </a:r>
            <a:r>
              <a:rPr lang="uk-UA" sz="2200" dirty="0" err="1">
                <a:solidFill>
                  <a:srgbClr val="000000"/>
                </a:solidFill>
                <a:latin typeface="Times New Roman" panose="02020603050405020304" pitchFamily="18" charset="0"/>
                <a:cs typeface="Times New Roman" panose="02020603050405020304" pitchFamily="18" charset="0"/>
              </a:rPr>
              <a:t>Ласпейреса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5093327" y="5350597"/>
            <a:ext cx="2672650" cy="905347"/>
          </a:xfrm>
          <a:prstGeom prst="rect">
            <a:avLst/>
          </a:prstGeom>
        </p:spPr>
      </p:pic>
    </p:spTree>
    <p:extLst>
      <p:ext uri="{BB962C8B-B14F-4D97-AF65-F5344CB8AC3E}">
        <p14:creationId xmlns:p14="http://schemas.microsoft.com/office/powerpoint/2010/main" val="1281690710"/>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2943</TotalTime>
  <Words>834</Words>
  <Application>Microsoft Office PowerPoint</Application>
  <PresentationFormat>Широкоэкранный</PresentationFormat>
  <Paragraphs>154</Paragraphs>
  <Slides>35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35</vt:i4>
      </vt:variant>
    </vt:vector>
  </HeadingPairs>
  <TitlesOfParts>
    <vt:vector size="40" baseType="lpstr">
      <vt:lpstr>Arial</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260</cp:revision>
  <dcterms:created xsi:type="dcterms:W3CDTF">2021-12-07T18:51:55Z</dcterms:created>
  <dcterms:modified xsi:type="dcterms:W3CDTF">2022-10-26T14:55:19Z</dcterms:modified>
</cp:coreProperties>
</file>