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52"/>
  </p:notesMasterIdLst>
  <p:sldIdLst>
    <p:sldId id="259" r:id="rId2"/>
    <p:sldId id="306" r:id="rId3"/>
    <p:sldId id="307" r:id="rId4"/>
    <p:sldId id="258" r:id="rId5"/>
    <p:sldId id="339" r:id="rId6"/>
    <p:sldId id="330" r:id="rId7"/>
    <p:sldId id="326" r:id="rId8"/>
    <p:sldId id="257" r:id="rId9"/>
    <p:sldId id="308" r:id="rId10"/>
    <p:sldId id="313" r:id="rId11"/>
    <p:sldId id="325" r:id="rId12"/>
    <p:sldId id="341" r:id="rId13"/>
    <p:sldId id="343" r:id="rId14"/>
    <p:sldId id="309" r:id="rId15"/>
    <p:sldId id="340" r:id="rId16"/>
    <p:sldId id="310" r:id="rId17"/>
    <p:sldId id="305" r:id="rId18"/>
    <p:sldId id="311" r:id="rId19"/>
    <p:sldId id="342" r:id="rId20"/>
    <p:sldId id="327" r:id="rId21"/>
    <p:sldId id="338" r:id="rId22"/>
    <p:sldId id="328" r:id="rId23"/>
    <p:sldId id="329" r:id="rId24"/>
    <p:sldId id="332" r:id="rId25"/>
    <p:sldId id="333" r:id="rId26"/>
    <p:sldId id="334" r:id="rId27"/>
    <p:sldId id="335" r:id="rId28"/>
    <p:sldId id="336" r:id="rId29"/>
    <p:sldId id="337" r:id="rId30"/>
    <p:sldId id="344" r:id="rId31"/>
    <p:sldId id="316" r:id="rId32"/>
    <p:sldId id="317" r:id="rId33"/>
    <p:sldId id="348" r:id="rId34"/>
    <p:sldId id="318" r:id="rId35"/>
    <p:sldId id="319" r:id="rId36"/>
    <p:sldId id="320" r:id="rId37"/>
    <p:sldId id="321" r:id="rId38"/>
    <p:sldId id="324" r:id="rId39"/>
    <p:sldId id="349" r:id="rId40"/>
    <p:sldId id="350" r:id="rId41"/>
    <p:sldId id="345" r:id="rId42"/>
    <p:sldId id="322" r:id="rId43"/>
    <p:sldId id="351" r:id="rId44"/>
    <p:sldId id="352" r:id="rId45"/>
    <p:sldId id="353" r:id="rId46"/>
    <p:sldId id="354" r:id="rId47"/>
    <p:sldId id="355" r:id="rId48"/>
    <p:sldId id="323" r:id="rId49"/>
    <p:sldId id="346" r:id="rId50"/>
    <p:sldId id="347" r:id="rId5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882" autoAdjust="0"/>
  </p:normalViewPr>
  <p:slideViewPr>
    <p:cSldViewPr>
      <p:cViewPr varScale="1">
        <p:scale>
          <a:sx n="75" d="100"/>
          <a:sy n="75" d="100"/>
        </p:scale>
        <p:origin x="166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C09863-3F8E-4908-8093-B1AC5E3D4DEA}" type="doc">
      <dgm:prSet loTypeId="urn:microsoft.com/office/officeart/2005/8/layout/bList2" loCatId="list" qsTypeId="urn:microsoft.com/office/officeart/2005/8/quickstyle/simple1" qsCatId="simple" csTypeId="urn:microsoft.com/office/officeart/2005/8/colors/accent1_2" csCatId="accent1" phldr="1"/>
      <dgm:spPr/>
    </dgm:pt>
    <dgm:pt modelId="{889FCECC-D555-42D2-A161-5E18431FB2E2}">
      <dgm:prSet phldrT="[Текст]"/>
      <dgm:spPr/>
      <dgm:t>
        <a:bodyPr/>
        <a:lstStyle/>
        <a:p>
          <a:r>
            <a:rPr lang="uk-UA" dirty="0"/>
            <a:t>За формами</a:t>
          </a:r>
          <a:endParaRPr lang="ru-RU" dirty="0"/>
        </a:p>
      </dgm:t>
    </dgm:pt>
    <dgm:pt modelId="{35AEE5C5-2196-4671-BE9D-30A87DFF2E9C}" type="parTrans" cxnId="{07C37572-B849-4753-AEF0-E52995BC002B}">
      <dgm:prSet/>
      <dgm:spPr/>
      <dgm:t>
        <a:bodyPr/>
        <a:lstStyle/>
        <a:p>
          <a:endParaRPr lang="ru-RU"/>
        </a:p>
      </dgm:t>
    </dgm:pt>
    <dgm:pt modelId="{48A43E0E-5E0F-4450-83F1-1EACBE43AA91}" type="sibTrans" cxnId="{07C37572-B849-4753-AEF0-E52995BC002B}">
      <dgm:prSet/>
      <dgm:spPr/>
      <dgm:t>
        <a:bodyPr/>
        <a:lstStyle/>
        <a:p>
          <a:endParaRPr lang="ru-RU"/>
        </a:p>
      </dgm:t>
    </dgm:pt>
    <dgm:pt modelId="{F4D1BDE5-F42E-499C-B988-7142116592DA}">
      <dgm:prSet phldrT="[Текст]"/>
      <dgm:spPr/>
      <dgm:t>
        <a:bodyPr/>
        <a:lstStyle/>
        <a:p>
          <a:r>
            <a:rPr lang="uk-UA" dirty="0"/>
            <a:t>За місцем банку</a:t>
          </a:r>
          <a:endParaRPr lang="ru-RU" dirty="0"/>
        </a:p>
      </dgm:t>
    </dgm:pt>
    <dgm:pt modelId="{DFB39D86-639A-464B-A06E-0356DD24A4B8}" type="parTrans" cxnId="{2DB728CD-692C-423E-ADE7-5C2E88DABBD4}">
      <dgm:prSet/>
      <dgm:spPr/>
      <dgm:t>
        <a:bodyPr/>
        <a:lstStyle/>
        <a:p>
          <a:endParaRPr lang="ru-RU"/>
        </a:p>
      </dgm:t>
    </dgm:pt>
    <dgm:pt modelId="{9DA3A58C-A4D4-4762-BF89-E9FA4B48B5B1}" type="sibTrans" cxnId="{2DB728CD-692C-423E-ADE7-5C2E88DABBD4}">
      <dgm:prSet/>
      <dgm:spPr/>
      <dgm:t>
        <a:bodyPr/>
        <a:lstStyle/>
        <a:p>
          <a:endParaRPr lang="ru-RU"/>
        </a:p>
      </dgm:t>
    </dgm:pt>
    <dgm:pt modelId="{33F7A162-C944-4D0E-824B-9C63AEC0D8F6}">
      <dgm:prSet phldrT="[Текст]"/>
      <dgm:spPr/>
      <dgm:t>
        <a:bodyPr/>
        <a:lstStyle/>
        <a:p>
          <a:r>
            <a:rPr lang="uk-UA" dirty="0"/>
            <a:t>За операціями</a:t>
          </a:r>
          <a:endParaRPr lang="ru-RU" dirty="0"/>
        </a:p>
      </dgm:t>
    </dgm:pt>
    <dgm:pt modelId="{6D73E327-09E9-4A47-AEDF-A55C3B190197}" type="parTrans" cxnId="{D53D6D0F-DAEC-470E-ACCA-245F15BA51D5}">
      <dgm:prSet/>
      <dgm:spPr/>
      <dgm:t>
        <a:bodyPr/>
        <a:lstStyle/>
        <a:p>
          <a:endParaRPr lang="ru-RU"/>
        </a:p>
      </dgm:t>
    </dgm:pt>
    <dgm:pt modelId="{EEE4EDF9-ED39-4E6F-ADC8-A989B25B7799}" type="sibTrans" cxnId="{D53D6D0F-DAEC-470E-ACCA-245F15BA51D5}">
      <dgm:prSet/>
      <dgm:spPr/>
      <dgm:t>
        <a:bodyPr/>
        <a:lstStyle/>
        <a:p>
          <a:endParaRPr lang="ru-RU"/>
        </a:p>
      </dgm:t>
    </dgm:pt>
    <dgm:pt modelId="{2EE6678F-9016-4F80-842C-BCAA80571A5D}">
      <dgm:prSet/>
      <dgm:spPr/>
      <dgm:t>
        <a:bodyPr/>
        <a:lstStyle/>
        <a:p>
          <a:r>
            <a:rPr lang="uk-UA" dirty="0"/>
            <a:t>Платіжне доручення</a:t>
          </a:r>
          <a:endParaRPr lang="ru-RU" dirty="0"/>
        </a:p>
      </dgm:t>
    </dgm:pt>
    <dgm:pt modelId="{34B4F0AF-FAA3-465C-9613-3F3E248F42EA}" type="parTrans" cxnId="{C99D18D4-4992-4882-8D8E-4D367B6D3C7F}">
      <dgm:prSet/>
      <dgm:spPr/>
      <dgm:t>
        <a:bodyPr/>
        <a:lstStyle/>
        <a:p>
          <a:endParaRPr lang="ru-RU"/>
        </a:p>
      </dgm:t>
    </dgm:pt>
    <dgm:pt modelId="{C1CDE213-8DCA-40AA-BA00-B433A0769597}" type="sibTrans" cxnId="{C99D18D4-4992-4882-8D8E-4D367B6D3C7F}">
      <dgm:prSet/>
      <dgm:spPr/>
      <dgm:t>
        <a:bodyPr/>
        <a:lstStyle/>
        <a:p>
          <a:endParaRPr lang="ru-RU"/>
        </a:p>
      </dgm:t>
    </dgm:pt>
    <dgm:pt modelId="{8991DF11-BA88-4908-AC8C-1D5686985A5F}">
      <dgm:prSet/>
      <dgm:spPr/>
      <dgm:t>
        <a:bodyPr/>
        <a:lstStyle/>
        <a:p>
          <a:r>
            <a:rPr lang="uk-UA" dirty="0"/>
            <a:t>товарні</a:t>
          </a:r>
          <a:endParaRPr lang="ru-RU" dirty="0"/>
        </a:p>
      </dgm:t>
    </dgm:pt>
    <dgm:pt modelId="{627EE365-17C7-4CE2-91C1-BDC585A77DCF}" type="parTrans" cxnId="{9B8B6B64-36E4-4E6A-90DE-62AEF289BA6E}">
      <dgm:prSet/>
      <dgm:spPr/>
      <dgm:t>
        <a:bodyPr/>
        <a:lstStyle/>
        <a:p>
          <a:endParaRPr lang="ru-RU"/>
        </a:p>
      </dgm:t>
    </dgm:pt>
    <dgm:pt modelId="{A875E261-C250-4DFD-9AAC-F86D9747A5BC}" type="sibTrans" cxnId="{9B8B6B64-36E4-4E6A-90DE-62AEF289BA6E}">
      <dgm:prSet/>
      <dgm:spPr/>
      <dgm:t>
        <a:bodyPr/>
        <a:lstStyle/>
        <a:p>
          <a:endParaRPr lang="ru-RU"/>
        </a:p>
      </dgm:t>
    </dgm:pt>
    <dgm:pt modelId="{01909066-4577-4244-A1FF-4AC75533035C}">
      <dgm:prSet/>
      <dgm:spPr/>
      <dgm:t>
        <a:bodyPr/>
        <a:lstStyle/>
        <a:p>
          <a:r>
            <a:rPr lang="uk-UA" dirty="0"/>
            <a:t>нетоварні</a:t>
          </a:r>
          <a:endParaRPr lang="ru-RU" dirty="0"/>
        </a:p>
      </dgm:t>
    </dgm:pt>
    <dgm:pt modelId="{D06516F4-F2F3-432C-98C4-5E7321345E7E}" type="parTrans" cxnId="{1E9E58DB-9ED7-4459-A743-6AC8E780DCAB}">
      <dgm:prSet/>
      <dgm:spPr/>
      <dgm:t>
        <a:bodyPr/>
        <a:lstStyle/>
        <a:p>
          <a:endParaRPr lang="ru-RU"/>
        </a:p>
      </dgm:t>
    </dgm:pt>
    <dgm:pt modelId="{04BF187A-FD28-4E31-BB5A-8606BF0D046E}" type="sibTrans" cxnId="{1E9E58DB-9ED7-4459-A743-6AC8E780DCAB}">
      <dgm:prSet/>
      <dgm:spPr/>
      <dgm:t>
        <a:bodyPr/>
        <a:lstStyle/>
        <a:p>
          <a:endParaRPr lang="ru-RU"/>
        </a:p>
      </dgm:t>
    </dgm:pt>
    <dgm:pt modelId="{3BA3A5B3-C896-445E-AB22-1891A4974A7D}">
      <dgm:prSet/>
      <dgm:spPr/>
      <dgm:t>
        <a:bodyPr/>
        <a:lstStyle/>
        <a:p>
          <a:r>
            <a:rPr lang="uk-UA" dirty="0"/>
            <a:t>Місцеві</a:t>
          </a:r>
          <a:endParaRPr lang="ru-RU" dirty="0"/>
        </a:p>
      </dgm:t>
    </dgm:pt>
    <dgm:pt modelId="{4896C163-3F0C-4897-87DB-0F3BBD1C08BB}" type="parTrans" cxnId="{88D41419-27B4-4D11-9B08-CB7BF8712021}">
      <dgm:prSet/>
      <dgm:spPr/>
      <dgm:t>
        <a:bodyPr/>
        <a:lstStyle/>
        <a:p>
          <a:endParaRPr lang="ru-RU"/>
        </a:p>
      </dgm:t>
    </dgm:pt>
    <dgm:pt modelId="{AED120FF-5209-43BC-BAEF-51404E9984B8}" type="sibTrans" cxnId="{88D41419-27B4-4D11-9B08-CB7BF8712021}">
      <dgm:prSet/>
      <dgm:spPr/>
      <dgm:t>
        <a:bodyPr/>
        <a:lstStyle/>
        <a:p>
          <a:endParaRPr lang="ru-RU"/>
        </a:p>
      </dgm:t>
    </dgm:pt>
    <dgm:pt modelId="{94C51CFB-E117-456A-8763-ABD720ECAB43}">
      <dgm:prSet/>
      <dgm:spPr/>
      <dgm:t>
        <a:bodyPr/>
        <a:lstStyle/>
        <a:p>
          <a:r>
            <a:rPr lang="uk-UA" dirty="0"/>
            <a:t>Міжміські</a:t>
          </a:r>
          <a:endParaRPr lang="ru-RU" dirty="0"/>
        </a:p>
      </dgm:t>
    </dgm:pt>
    <dgm:pt modelId="{7AF10558-0C45-4626-9632-1F9F8E6D780B}" type="parTrans" cxnId="{6B95411E-4D00-4B32-A0D0-A005DFC0AA1E}">
      <dgm:prSet/>
      <dgm:spPr/>
      <dgm:t>
        <a:bodyPr/>
        <a:lstStyle/>
        <a:p>
          <a:endParaRPr lang="ru-RU"/>
        </a:p>
      </dgm:t>
    </dgm:pt>
    <dgm:pt modelId="{4DA27CE2-2EB2-4FD6-B6FB-7B8120A69206}" type="sibTrans" cxnId="{6B95411E-4D00-4B32-A0D0-A005DFC0AA1E}">
      <dgm:prSet/>
      <dgm:spPr/>
      <dgm:t>
        <a:bodyPr/>
        <a:lstStyle/>
        <a:p>
          <a:endParaRPr lang="ru-RU"/>
        </a:p>
      </dgm:t>
    </dgm:pt>
    <dgm:pt modelId="{CD3DD7D8-D85A-4BFB-BD75-4B7CCB2F2A5B}">
      <dgm:prSet/>
      <dgm:spPr/>
      <dgm:t>
        <a:bodyPr/>
        <a:lstStyle/>
        <a:p>
          <a:r>
            <a:rPr lang="uk-UA" dirty="0"/>
            <a:t>міжнародні</a:t>
          </a:r>
          <a:endParaRPr lang="ru-RU" dirty="0"/>
        </a:p>
      </dgm:t>
    </dgm:pt>
    <dgm:pt modelId="{2FA33C5A-700C-489C-8E7F-DE2F55668361}" type="parTrans" cxnId="{AB81FE32-F1D2-45B9-B52B-A84E4130A1A3}">
      <dgm:prSet/>
      <dgm:spPr/>
      <dgm:t>
        <a:bodyPr/>
        <a:lstStyle/>
        <a:p>
          <a:endParaRPr lang="ru-RU"/>
        </a:p>
      </dgm:t>
    </dgm:pt>
    <dgm:pt modelId="{C461BD61-7E3E-47C3-91E6-926B6042ED30}" type="sibTrans" cxnId="{AB81FE32-F1D2-45B9-B52B-A84E4130A1A3}">
      <dgm:prSet/>
      <dgm:spPr/>
      <dgm:t>
        <a:bodyPr/>
        <a:lstStyle/>
        <a:p>
          <a:endParaRPr lang="ru-RU"/>
        </a:p>
      </dgm:t>
    </dgm:pt>
    <dgm:pt modelId="{52A51ACD-1FCF-4862-9DAD-A80F1941370F}">
      <dgm:prSet/>
      <dgm:spPr/>
      <dgm:t>
        <a:bodyPr/>
        <a:lstStyle/>
        <a:p>
          <a:r>
            <a:rPr lang="uk-UA" dirty="0"/>
            <a:t>Вимога-доручення</a:t>
          </a:r>
          <a:endParaRPr lang="ru-RU" dirty="0"/>
        </a:p>
      </dgm:t>
    </dgm:pt>
    <dgm:pt modelId="{8B01518B-7864-4B05-98BF-AD479DA7BE66}" type="parTrans" cxnId="{AE2FE2A6-B246-483E-8FE7-6C837FA707E6}">
      <dgm:prSet/>
      <dgm:spPr/>
      <dgm:t>
        <a:bodyPr/>
        <a:lstStyle/>
        <a:p>
          <a:endParaRPr lang="ru-RU"/>
        </a:p>
      </dgm:t>
    </dgm:pt>
    <dgm:pt modelId="{E5607D80-5D15-4C59-845C-E3D4E14980C3}" type="sibTrans" cxnId="{AE2FE2A6-B246-483E-8FE7-6C837FA707E6}">
      <dgm:prSet/>
      <dgm:spPr/>
      <dgm:t>
        <a:bodyPr/>
        <a:lstStyle/>
        <a:p>
          <a:endParaRPr lang="ru-RU"/>
        </a:p>
      </dgm:t>
    </dgm:pt>
    <dgm:pt modelId="{18A986C6-8448-4949-AC9B-A01E71FA6541}">
      <dgm:prSet/>
      <dgm:spPr/>
      <dgm:t>
        <a:bodyPr/>
        <a:lstStyle/>
        <a:p>
          <a:endParaRPr lang="ru-RU" dirty="0"/>
        </a:p>
      </dgm:t>
    </dgm:pt>
    <dgm:pt modelId="{59D853D7-15B6-48C2-967A-E2C424FAA4E8}" type="parTrans" cxnId="{8B600F32-1BB7-4CA8-AEE3-96FD65DE5450}">
      <dgm:prSet/>
      <dgm:spPr/>
      <dgm:t>
        <a:bodyPr/>
        <a:lstStyle/>
        <a:p>
          <a:endParaRPr lang="ru-RU"/>
        </a:p>
      </dgm:t>
    </dgm:pt>
    <dgm:pt modelId="{6034A866-9A7B-4EB6-A2AD-727CDAD97EEF}" type="sibTrans" cxnId="{8B600F32-1BB7-4CA8-AEE3-96FD65DE5450}">
      <dgm:prSet/>
      <dgm:spPr/>
      <dgm:t>
        <a:bodyPr/>
        <a:lstStyle/>
        <a:p>
          <a:endParaRPr lang="ru-RU"/>
        </a:p>
      </dgm:t>
    </dgm:pt>
    <dgm:pt modelId="{F44D611F-1E58-4856-8730-2A7A3C71576D}">
      <dgm:prSet/>
      <dgm:spPr/>
      <dgm:t>
        <a:bodyPr/>
        <a:lstStyle/>
        <a:p>
          <a:r>
            <a:rPr lang="uk-UA" dirty="0"/>
            <a:t>Чек</a:t>
          </a:r>
          <a:endParaRPr lang="ru-RU" dirty="0"/>
        </a:p>
      </dgm:t>
    </dgm:pt>
    <dgm:pt modelId="{023DFF86-79D3-4468-A40E-68141528277C}" type="parTrans" cxnId="{CBEF0A11-29FB-4015-8B11-6046AC7791F4}">
      <dgm:prSet/>
      <dgm:spPr/>
      <dgm:t>
        <a:bodyPr/>
        <a:lstStyle/>
        <a:p>
          <a:endParaRPr lang="ru-RU"/>
        </a:p>
      </dgm:t>
    </dgm:pt>
    <dgm:pt modelId="{F37A47EE-162F-4B03-8BAD-B737EF840FFA}" type="sibTrans" cxnId="{CBEF0A11-29FB-4015-8B11-6046AC7791F4}">
      <dgm:prSet/>
      <dgm:spPr/>
      <dgm:t>
        <a:bodyPr/>
        <a:lstStyle/>
        <a:p>
          <a:endParaRPr lang="ru-RU"/>
        </a:p>
      </dgm:t>
    </dgm:pt>
    <dgm:pt modelId="{B36680D5-FD62-4224-BE32-B65D2578327C}">
      <dgm:prSet/>
      <dgm:spPr/>
      <dgm:t>
        <a:bodyPr/>
        <a:lstStyle/>
        <a:p>
          <a:r>
            <a:rPr lang="uk-UA" dirty="0"/>
            <a:t>Акредитив</a:t>
          </a:r>
          <a:endParaRPr lang="ru-RU" dirty="0"/>
        </a:p>
      </dgm:t>
    </dgm:pt>
    <dgm:pt modelId="{FAB625ED-90D5-46F2-8644-A53AEDD75ADB}" type="parTrans" cxnId="{D7B2C425-5F18-4E8D-BDFA-A0C2143C9714}">
      <dgm:prSet/>
      <dgm:spPr/>
      <dgm:t>
        <a:bodyPr/>
        <a:lstStyle/>
        <a:p>
          <a:endParaRPr lang="ru-RU"/>
        </a:p>
      </dgm:t>
    </dgm:pt>
    <dgm:pt modelId="{644C15C8-C896-4F3A-BC4D-528939FA4F25}" type="sibTrans" cxnId="{D7B2C425-5F18-4E8D-BDFA-A0C2143C9714}">
      <dgm:prSet/>
      <dgm:spPr/>
      <dgm:t>
        <a:bodyPr/>
        <a:lstStyle/>
        <a:p>
          <a:endParaRPr lang="ru-RU"/>
        </a:p>
      </dgm:t>
    </dgm:pt>
    <dgm:pt modelId="{66BB2603-C704-49A4-B187-0D4198F6E59C}">
      <dgm:prSet/>
      <dgm:spPr/>
      <dgm:t>
        <a:bodyPr/>
        <a:lstStyle/>
        <a:p>
          <a:endParaRPr lang="ru-RU" dirty="0"/>
        </a:p>
      </dgm:t>
    </dgm:pt>
    <dgm:pt modelId="{30F65721-B4A6-4BD2-AA44-66C14C1B0C9C}" type="parTrans" cxnId="{CE06D2D7-BB6E-42CC-81AE-34FF3B6A66C8}">
      <dgm:prSet/>
      <dgm:spPr/>
      <dgm:t>
        <a:bodyPr/>
        <a:lstStyle/>
        <a:p>
          <a:endParaRPr lang="ru-RU"/>
        </a:p>
      </dgm:t>
    </dgm:pt>
    <dgm:pt modelId="{67C425A9-A8AF-4295-BAB4-D0B44B643F7E}" type="sibTrans" cxnId="{CE06D2D7-BB6E-42CC-81AE-34FF3B6A66C8}">
      <dgm:prSet/>
      <dgm:spPr/>
      <dgm:t>
        <a:bodyPr/>
        <a:lstStyle/>
        <a:p>
          <a:endParaRPr lang="ru-RU"/>
        </a:p>
      </dgm:t>
    </dgm:pt>
    <dgm:pt modelId="{CA57EBB7-D936-4D2B-BDFD-5FCCED51F356}" type="pres">
      <dgm:prSet presAssocID="{DAC09863-3F8E-4908-8093-B1AC5E3D4DEA}" presName="diagram" presStyleCnt="0">
        <dgm:presLayoutVars>
          <dgm:dir/>
          <dgm:animLvl val="lvl"/>
          <dgm:resizeHandles val="exact"/>
        </dgm:presLayoutVars>
      </dgm:prSet>
      <dgm:spPr/>
    </dgm:pt>
    <dgm:pt modelId="{20EA7DCC-72BF-4362-9C22-8F480B51CA90}" type="pres">
      <dgm:prSet presAssocID="{889FCECC-D555-42D2-A161-5E18431FB2E2}" presName="compNode" presStyleCnt="0"/>
      <dgm:spPr/>
    </dgm:pt>
    <dgm:pt modelId="{8FD99FC1-4F43-4DF9-B227-A21555E3D62E}" type="pres">
      <dgm:prSet presAssocID="{889FCECC-D555-42D2-A161-5E18431FB2E2}" presName="childRect" presStyleLbl="bgAcc1" presStyleIdx="0" presStyleCnt="3" custScaleY="215524" custLinFactNeighborX="2444" custLinFactNeighborY="11583">
        <dgm:presLayoutVars>
          <dgm:bulletEnabled val="1"/>
        </dgm:presLayoutVars>
      </dgm:prSet>
      <dgm:spPr/>
    </dgm:pt>
    <dgm:pt modelId="{6509FB46-68BF-4A50-9FC3-18C6D8C1DF69}" type="pres">
      <dgm:prSet presAssocID="{889FCECC-D555-42D2-A161-5E18431FB2E2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787C2236-A783-49C9-9B81-FCF8F6904801}" type="pres">
      <dgm:prSet presAssocID="{889FCECC-D555-42D2-A161-5E18431FB2E2}" presName="parentRect" presStyleLbl="alignNode1" presStyleIdx="0" presStyleCnt="3" custScaleY="142687" custLinFactNeighborX="-232" custLinFactNeighborY="48649"/>
      <dgm:spPr/>
    </dgm:pt>
    <dgm:pt modelId="{EC0EEE25-FE09-4AA3-BEE7-983EEFADD9F2}" type="pres">
      <dgm:prSet presAssocID="{889FCECC-D555-42D2-A161-5E18431FB2E2}" presName="adorn" presStyleLbl="fgAccFollowNode1" presStyleIdx="0" presStyleCnt="3"/>
      <dgm:spPr/>
    </dgm:pt>
    <dgm:pt modelId="{F1E1A6B6-75C9-4897-B3D9-0AED01326051}" type="pres">
      <dgm:prSet presAssocID="{48A43E0E-5E0F-4450-83F1-1EACBE43AA91}" presName="sibTrans" presStyleLbl="sibTrans2D1" presStyleIdx="0" presStyleCnt="0"/>
      <dgm:spPr/>
    </dgm:pt>
    <dgm:pt modelId="{D95C9623-A768-405E-BAA4-E59EF3577C77}" type="pres">
      <dgm:prSet presAssocID="{F4D1BDE5-F42E-499C-B988-7142116592DA}" presName="compNode" presStyleCnt="0"/>
      <dgm:spPr/>
    </dgm:pt>
    <dgm:pt modelId="{6E400159-45EE-4A0F-AC9A-F189429B96BB}" type="pres">
      <dgm:prSet presAssocID="{F4D1BDE5-F42E-499C-B988-7142116592DA}" presName="childRect" presStyleLbl="bgAcc1" presStyleIdx="1" presStyleCnt="3" custScaleY="147502" custLinFactNeighborX="-2076" custLinFactNeighborY="-8047">
        <dgm:presLayoutVars>
          <dgm:bulletEnabled val="1"/>
        </dgm:presLayoutVars>
      </dgm:prSet>
      <dgm:spPr/>
    </dgm:pt>
    <dgm:pt modelId="{C06BDBAE-1ECF-49AD-B84F-401F6075D500}" type="pres">
      <dgm:prSet presAssocID="{F4D1BDE5-F42E-499C-B988-7142116592DA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D4B220A-8852-4C4A-877E-E63D41FF8602}" type="pres">
      <dgm:prSet presAssocID="{F4D1BDE5-F42E-499C-B988-7142116592DA}" presName="parentRect" presStyleLbl="alignNode1" presStyleIdx="1" presStyleCnt="3" custScaleY="150025" custLinFactNeighborX="-2076" custLinFactNeighborY="68687"/>
      <dgm:spPr/>
    </dgm:pt>
    <dgm:pt modelId="{1B41AD32-82C8-411B-B02B-0F25162DD946}" type="pres">
      <dgm:prSet presAssocID="{F4D1BDE5-F42E-499C-B988-7142116592DA}" presName="adorn" presStyleLbl="fgAccFollowNode1" presStyleIdx="1" presStyleCnt="3"/>
      <dgm:spPr/>
    </dgm:pt>
    <dgm:pt modelId="{85E9DAF6-ABB6-4066-8032-1E48C7047714}" type="pres">
      <dgm:prSet presAssocID="{9DA3A58C-A4D4-4762-BF89-E9FA4B48B5B1}" presName="sibTrans" presStyleLbl="sibTrans2D1" presStyleIdx="0" presStyleCnt="0"/>
      <dgm:spPr/>
    </dgm:pt>
    <dgm:pt modelId="{6ED9F86E-D04B-4F09-937C-38819526345A}" type="pres">
      <dgm:prSet presAssocID="{33F7A162-C944-4D0E-824B-9C63AEC0D8F6}" presName="compNode" presStyleCnt="0"/>
      <dgm:spPr/>
    </dgm:pt>
    <dgm:pt modelId="{25F2E1D8-1FE4-42E4-8B36-7E4AB0EE06F6}" type="pres">
      <dgm:prSet presAssocID="{33F7A162-C944-4D0E-824B-9C63AEC0D8F6}" presName="childRect" presStyleLbl="bgAcc1" presStyleIdx="2" presStyleCnt="3" custScaleY="145402" custLinFactNeighborX="-6595" custLinFactNeighborY="-11260">
        <dgm:presLayoutVars>
          <dgm:bulletEnabled val="1"/>
        </dgm:presLayoutVars>
      </dgm:prSet>
      <dgm:spPr/>
    </dgm:pt>
    <dgm:pt modelId="{8502BBFD-4EE8-4655-9E98-39808F7A49DF}" type="pres">
      <dgm:prSet presAssocID="{33F7A162-C944-4D0E-824B-9C63AEC0D8F6}" presName="parentText" presStyleLbl="node1" presStyleIdx="0" presStyleCnt="0">
        <dgm:presLayoutVars>
          <dgm:chMax val="0"/>
          <dgm:bulletEnabled val="1"/>
        </dgm:presLayoutVars>
      </dgm:prSet>
      <dgm:spPr/>
    </dgm:pt>
    <dgm:pt modelId="{4362688C-0046-4B5E-8F43-ECAB735CEA56}" type="pres">
      <dgm:prSet presAssocID="{33F7A162-C944-4D0E-824B-9C63AEC0D8F6}" presName="parentRect" presStyleLbl="alignNode1" presStyleIdx="2" presStyleCnt="3" custScaleY="175040" custLinFactNeighborX="-2581" custLinFactNeighborY="69864"/>
      <dgm:spPr/>
    </dgm:pt>
    <dgm:pt modelId="{0361740B-04F7-4FD3-A26B-43C21BB90704}" type="pres">
      <dgm:prSet presAssocID="{33F7A162-C944-4D0E-824B-9C63AEC0D8F6}" presName="adorn" presStyleLbl="fgAccFollowNode1" presStyleIdx="2" presStyleCnt="3"/>
      <dgm:spPr/>
    </dgm:pt>
  </dgm:ptLst>
  <dgm:cxnLst>
    <dgm:cxn modelId="{E54DB304-D3CA-41D2-B2EF-8668024DB1F7}" type="presOf" srcId="{3BA3A5B3-C896-445E-AB22-1891A4974A7D}" destId="{6E400159-45EE-4A0F-AC9A-F189429B96BB}" srcOrd="0" destOrd="0" presId="urn:microsoft.com/office/officeart/2005/8/layout/bList2"/>
    <dgm:cxn modelId="{D53D6D0F-DAEC-470E-ACCA-245F15BA51D5}" srcId="{DAC09863-3F8E-4908-8093-B1AC5E3D4DEA}" destId="{33F7A162-C944-4D0E-824B-9C63AEC0D8F6}" srcOrd="2" destOrd="0" parTransId="{6D73E327-09E9-4A47-AEDF-A55C3B190197}" sibTransId="{EEE4EDF9-ED39-4E6F-ADC8-A989B25B7799}"/>
    <dgm:cxn modelId="{CBEF0A11-29FB-4015-8B11-6046AC7791F4}" srcId="{889FCECC-D555-42D2-A161-5E18431FB2E2}" destId="{F44D611F-1E58-4856-8730-2A7A3C71576D}" srcOrd="2" destOrd="0" parTransId="{023DFF86-79D3-4468-A40E-68141528277C}" sibTransId="{F37A47EE-162F-4B03-8BAD-B737EF840FFA}"/>
    <dgm:cxn modelId="{9BE4CA12-B758-41BC-A76D-E7C6BAB96B68}" type="presOf" srcId="{F4D1BDE5-F42E-499C-B988-7142116592DA}" destId="{C06BDBAE-1ECF-49AD-B84F-401F6075D500}" srcOrd="0" destOrd="0" presId="urn:microsoft.com/office/officeart/2005/8/layout/bList2"/>
    <dgm:cxn modelId="{88D41419-27B4-4D11-9B08-CB7BF8712021}" srcId="{F4D1BDE5-F42E-499C-B988-7142116592DA}" destId="{3BA3A5B3-C896-445E-AB22-1891A4974A7D}" srcOrd="0" destOrd="0" parTransId="{4896C163-3F0C-4897-87DB-0F3BBD1C08BB}" sibTransId="{AED120FF-5209-43BC-BAEF-51404E9984B8}"/>
    <dgm:cxn modelId="{6B95411E-4D00-4B32-A0D0-A005DFC0AA1E}" srcId="{F4D1BDE5-F42E-499C-B988-7142116592DA}" destId="{94C51CFB-E117-456A-8763-ABD720ECAB43}" srcOrd="1" destOrd="0" parTransId="{7AF10558-0C45-4626-9632-1F9F8E6D780B}" sibTransId="{4DA27CE2-2EB2-4FD6-B6FB-7B8120A69206}"/>
    <dgm:cxn modelId="{DF534C1E-F59D-40A3-BD39-9225D34026AD}" type="presOf" srcId="{01909066-4577-4244-A1FF-4AC75533035C}" destId="{25F2E1D8-1FE4-42E4-8B36-7E4AB0EE06F6}" srcOrd="0" destOrd="1" presId="urn:microsoft.com/office/officeart/2005/8/layout/bList2"/>
    <dgm:cxn modelId="{D9E9161F-9229-479A-959D-86F01899C3F9}" type="presOf" srcId="{52A51ACD-1FCF-4862-9DAD-A80F1941370F}" destId="{8FD99FC1-4F43-4DF9-B227-A21555E3D62E}" srcOrd="0" destOrd="1" presId="urn:microsoft.com/office/officeart/2005/8/layout/bList2"/>
    <dgm:cxn modelId="{D7B2C425-5F18-4E8D-BDFA-A0C2143C9714}" srcId="{889FCECC-D555-42D2-A161-5E18431FB2E2}" destId="{B36680D5-FD62-4224-BE32-B65D2578327C}" srcOrd="3" destOrd="0" parTransId="{FAB625ED-90D5-46F2-8644-A53AEDD75ADB}" sibTransId="{644C15C8-C896-4F3A-BC4D-528939FA4F25}"/>
    <dgm:cxn modelId="{85E16227-8B50-4029-98BC-D17CFDEE2657}" type="presOf" srcId="{889FCECC-D555-42D2-A161-5E18431FB2E2}" destId="{787C2236-A783-49C9-9B81-FCF8F6904801}" srcOrd="1" destOrd="0" presId="urn:microsoft.com/office/officeart/2005/8/layout/bList2"/>
    <dgm:cxn modelId="{8B600F32-1BB7-4CA8-AEE3-96FD65DE5450}" srcId="{889FCECC-D555-42D2-A161-5E18431FB2E2}" destId="{18A986C6-8448-4949-AC9B-A01E71FA6541}" srcOrd="5" destOrd="0" parTransId="{59D853D7-15B6-48C2-967A-E2C424FAA4E8}" sibTransId="{6034A866-9A7B-4EB6-A2AD-727CDAD97EEF}"/>
    <dgm:cxn modelId="{AB81FE32-F1D2-45B9-B52B-A84E4130A1A3}" srcId="{F4D1BDE5-F42E-499C-B988-7142116592DA}" destId="{CD3DD7D8-D85A-4BFB-BD75-4B7CCB2F2A5B}" srcOrd="2" destOrd="0" parTransId="{2FA33C5A-700C-489C-8E7F-DE2F55668361}" sibTransId="{C461BD61-7E3E-47C3-91E6-926B6042ED30}"/>
    <dgm:cxn modelId="{4DD04C34-33E5-4EE6-9DDB-B4F575F1D603}" type="presOf" srcId="{48A43E0E-5E0F-4450-83F1-1EACBE43AA91}" destId="{F1E1A6B6-75C9-4897-B3D9-0AED01326051}" srcOrd="0" destOrd="0" presId="urn:microsoft.com/office/officeart/2005/8/layout/bList2"/>
    <dgm:cxn modelId="{A3146639-C2FA-4910-B59D-974E40E36CF5}" type="presOf" srcId="{B36680D5-FD62-4224-BE32-B65D2578327C}" destId="{8FD99FC1-4F43-4DF9-B227-A21555E3D62E}" srcOrd="0" destOrd="3" presId="urn:microsoft.com/office/officeart/2005/8/layout/bList2"/>
    <dgm:cxn modelId="{5886D23F-AEBF-4FEF-BD8E-6CFFDBFECEE2}" type="presOf" srcId="{889FCECC-D555-42D2-A161-5E18431FB2E2}" destId="{6509FB46-68BF-4A50-9FC3-18C6D8C1DF69}" srcOrd="0" destOrd="0" presId="urn:microsoft.com/office/officeart/2005/8/layout/bList2"/>
    <dgm:cxn modelId="{9B8B6B64-36E4-4E6A-90DE-62AEF289BA6E}" srcId="{33F7A162-C944-4D0E-824B-9C63AEC0D8F6}" destId="{8991DF11-BA88-4908-AC8C-1D5686985A5F}" srcOrd="0" destOrd="0" parTransId="{627EE365-17C7-4CE2-91C1-BDC585A77DCF}" sibTransId="{A875E261-C250-4DFD-9AAC-F86D9747A5BC}"/>
    <dgm:cxn modelId="{07C37572-B849-4753-AEF0-E52995BC002B}" srcId="{DAC09863-3F8E-4908-8093-B1AC5E3D4DEA}" destId="{889FCECC-D555-42D2-A161-5E18431FB2E2}" srcOrd="0" destOrd="0" parTransId="{35AEE5C5-2196-4671-BE9D-30A87DFF2E9C}" sibTransId="{48A43E0E-5E0F-4450-83F1-1EACBE43AA91}"/>
    <dgm:cxn modelId="{8867C172-2957-4421-BF30-BE879BE4746D}" type="presOf" srcId="{33F7A162-C944-4D0E-824B-9C63AEC0D8F6}" destId="{4362688C-0046-4B5E-8F43-ECAB735CEA56}" srcOrd="1" destOrd="0" presId="urn:microsoft.com/office/officeart/2005/8/layout/bList2"/>
    <dgm:cxn modelId="{9D50D558-6467-44DA-A76A-8AA0A527F2C1}" type="presOf" srcId="{9DA3A58C-A4D4-4762-BF89-E9FA4B48B5B1}" destId="{85E9DAF6-ABB6-4066-8032-1E48C7047714}" srcOrd="0" destOrd="0" presId="urn:microsoft.com/office/officeart/2005/8/layout/bList2"/>
    <dgm:cxn modelId="{40D69459-F849-431D-8AD9-C404BAD771EA}" type="presOf" srcId="{F44D611F-1E58-4856-8730-2A7A3C71576D}" destId="{8FD99FC1-4F43-4DF9-B227-A21555E3D62E}" srcOrd="0" destOrd="2" presId="urn:microsoft.com/office/officeart/2005/8/layout/bList2"/>
    <dgm:cxn modelId="{9381977A-F315-4CFC-8FFD-56DD1D56E84E}" type="presOf" srcId="{CD3DD7D8-D85A-4BFB-BD75-4B7CCB2F2A5B}" destId="{6E400159-45EE-4A0F-AC9A-F189429B96BB}" srcOrd="0" destOrd="2" presId="urn:microsoft.com/office/officeart/2005/8/layout/bList2"/>
    <dgm:cxn modelId="{E8138E8B-14A5-4268-B109-8838AF12943D}" type="presOf" srcId="{F4D1BDE5-F42E-499C-B988-7142116592DA}" destId="{4D4B220A-8852-4C4A-877E-E63D41FF8602}" srcOrd="1" destOrd="0" presId="urn:microsoft.com/office/officeart/2005/8/layout/bList2"/>
    <dgm:cxn modelId="{FA35978B-59BE-4792-9B35-EE2E553CBD40}" type="presOf" srcId="{DAC09863-3F8E-4908-8093-B1AC5E3D4DEA}" destId="{CA57EBB7-D936-4D2B-BDFD-5FCCED51F356}" srcOrd="0" destOrd="0" presId="urn:microsoft.com/office/officeart/2005/8/layout/bList2"/>
    <dgm:cxn modelId="{C134FDA3-442D-4996-A354-F59C0244DCF8}" type="presOf" srcId="{8991DF11-BA88-4908-AC8C-1D5686985A5F}" destId="{25F2E1D8-1FE4-42E4-8B36-7E4AB0EE06F6}" srcOrd="0" destOrd="0" presId="urn:microsoft.com/office/officeart/2005/8/layout/bList2"/>
    <dgm:cxn modelId="{C0114EA4-47EE-4FCE-BF13-00C77D744A96}" type="presOf" srcId="{94C51CFB-E117-456A-8763-ABD720ECAB43}" destId="{6E400159-45EE-4A0F-AC9A-F189429B96BB}" srcOrd="0" destOrd="1" presId="urn:microsoft.com/office/officeart/2005/8/layout/bList2"/>
    <dgm:cxn modelId="{AE2FE2A6-B246-483E-8FE7-6C837FA707E6}" srcId="{889FCECC-D555-42D2-A161-5E18431FB2E2}" destId="{52A51ACD-1FCF-4862-9DAD-A80F1941370F}" srcOrd="1" destOrd="0" parTransId="{8B01518B-7864-4B05-98BF-AD479DA7BE66}" sibTransId="{E5607D80-5D15-4C59-845C-E3D4E14980C3}"/>
    <dgm:cxn modelId="{07CB7EC1-A6A2-4BA6-9A8E-7192A6E2D1C7}" type="presOf" srcId="{66BB2603-C704-49A4-B187-0D4198F6E59C}" destId="{8FD99FC1-4F43-4DF9-B227-A21555E3D62E}" srcOrd="0" destOrd="4" presId="urn:microsoft.com/office/officeart/2005/8/layout/bList2"/>
    <dgm:cxn modelId="{2DB728CD-692C-423E-ADE7-5C2E88DABBD4}" srcId="{DAC09863-3F8E-4908-8093-B1AC5E3D4DEA}" destId="{F4D1BDE5-F42E-499C-B988-7142116592DA}" srcOrd="1" destOrd="0" parTransId="{DFB39D86-639A-464B-A06E-0356DD24A4B8}" sibTransId="{9DA3A58C-A4D4-4762-BF89-E9FA4B48B5B1}"/>
    <dgm:cxn modelId="{E30E41D0-9656-448E-A821-8B7816301F41}" type="presOf" srcId="{2EE6678F-9016-4F80-842C-BCAA80571A5D}" destId="{8FD99FC1-4F43-4DF9-B227-A21555E3D62E}" srcOrd="0" destOrd="0" presId="urn:microsoft.com/office/officeart/2005/8/layout/bList2"/>
    <dgm:cxn modelId="{C99D18D4-4992-4882-8D8E-4D367B6D3C7F}" srcId="{889FCECC-D555-42D2-A161-5E18431FB2E2}" destId="{2EE6678F-9016-4F80-842C-BCAA80571A5D}" srcOrd="0" destOrd="0" parTransId="{34B4F0AF-FAA3-465C-9613-3F3E248F42EA}" sibTransId="{C1CDE213-8DCA-40AA-BA00-B433A0769597}"/>
    <dgm:cxn modelId="{CE06D2D7-BB6E-42CC-81AE-34FF3B6A66C8}" srcId="{889FCECC-D555-42D2-A161-5E18431FB2E2}" destId="{66BB2603-C704-49A4-B187-0D4198F6E59C}" srcOrd="4" destOrd="0" parTransId="{30F65721-B4A6-4BD2-AA44-66C14C1B0C9C}" sibTransId="{67C425A9-A8AF-4295-BAB4-D0B44B643F7E}"/>
    <dgm:cxn modelId="{625346DA-F17C-4FC9-8369-FF6B3F23BA28}" type="presOf" srcId="{18A986C6-8448-4949-AC9B-A01E71FA6541}" destId="{8FD99FC1-4F43-4DF9-B227-A21555E3D62E}" srcOrd="0" destOrd="5" presId="urn:microsoft.com/office/officeart/2005/8/layout/bList2"/>
    <dgm:cxn modelId="{1E9E58DB-9ED7-4459-A743-6AC8E780DCAB}" srcId="{33F7A162-C944-4D0E-824B-9C63AEC0D8F6}" destId="{01909066-4577-4244-A1FF-4AC75533035C}" srcOrd="1" destOrd="0" parTransId="{D06516F4-F2F3-432C-98C4-5E7321345E7E}" sibTransId="{04BF187A-FD28-4E31-BB5A-8606BF0D046E}"/>
    <dgm:cxn modelId="{2238A9FC-895C-45B9-9E85-231E2A0E0149}" type="presOf" srcId="{33F7A162-C944-4D0E-824B-9C63AEC0D8F6}" destId="{8502BBFD-4EE8-4655-9E98-39808F7A49DF}" srcOrd="0" destOrd="0" presId="urn:microsoft.com/office/officeart/2005/8/layout/bList2"/>
    <dgm:cxn modelId="{74DF8FFD-3823-470B-9633-188844BF31B4}" type="presParOf" srcId="{CA57EBB7-D936-4D2B-BDFD-5FCCED51F356}" destId="{20EA7DCC-72BF-4362-9C22-8F480B51CA90}" srcOrd="0" destOrd="0" presId="urn:microsoft.com/office/officeart/2005/8/layout/bList2"/>
    <dgm:cxn modelId="{8314A934-1E21-45B1-AAB1-54E13F78B70C}" type="presParOf" srcId="{20EA7DCC-72BF-4362-9C22-8F480B51CA90}" destId="{8FD99FC1-4F43-4DF9-B227-A21555E3D62E}" srcOrd="0" destOrd="0" presId="urn:microsoft.com/office/officeart/2005/8/layout/bList2"/>
    <dgm:cxn modelId="{E8A36AD5-2292-4A5F-B6BD-572945413564}" type="presParOf" srcId="{20EA7DCC-72BF-4362-9C22-8F480B51CA90}" destId="{6509FB46-68BF-4A50-9FC3-18C6D8C1DF69}" srcOrd="1" destOrd="0" presId="urn:microsoft.com/office/officeart/2005/8/layout/bList2"/>
    <dgm:cxn modelId="{2A30B383-7E3B-4B06-BEC5-CBF73F9FFAD1}" type="presParOf" srcId="{20EA7DCC-72BF-4362-9C22-8F480B51CA90}" destId="{787C2236-A783-49C9-9B81-FCF8F6904801}" srcOrd="2" destOrd="0" presId="urn:microsoft.com/office/officeart/2005/8/layout/bList2"/>
    <dgm:cxn modelId="{D5058DF0-45D7-4807-9628-3F15BDB3DACC}" type="presParOf" srcId="{20EA7DCC-72BF-4362-9C22-8F480B51CA90}" destId="{EC0EEE25-FE09-4AA3-BEE7-983EEFADD9F2}" srcOrd="3" destOrd="0" presId="urn:microsoft.com/office/officeart/2005/8/layout/bList2"/>
    <dgm:cxn modelId="{D7815779-BDC0-41BD-A7AA-F6CDA83E4CBD}" type="presParOf" srcId="{CA57EBB7-D936-4D2B-BDFD-5FCCED51F356}" destId="{F1E1A6B6-75C9-4897-B3D9-0AED01326051}" srcOrd="1" destOrd="0" presId="urn:microsoft.com/office/officeart/2005/8/layout/bList2"/>
    <dgm:cxn modelId="{BE8DD729-BD02-482C-98C7-572CBDB6DBCD}" type="presParOf" srcId="{CA57EBB7-D936-4D2B-BDFD-5FCCED51F356}" destId="{D95C9623-A768-405E-BAA4-E59EF3577C77}" srcOrd="2" destOrd="0" presId="urn:microsoft.com/office/officeart/2005/8/layout/bList2"/>
    <dgm:cxn modelId="{39BC91B4-F0DD-4416-A041-9E187DAEB93C}" type="presParOf" srcId="{D95C9623-A768-405E-BAA4-E59EF3577C77}" destId="{6E400159-45EE-4A0F-AC9A-F189429B96BB}" srcOrd="0" destOrd="0" presId="urn:microsoft.com/office/officeart/2005/8/layout/bList2"/>
    <dgm:cxn modelId="{142A3B4B-ACB7-4162-9B2D-34B50BEB077F}" type="presParOf" srcId="{D95C9623-A768-405E-BAA4-E59EF3577C77}" destId="{C06BDBAE-1ECF-49AD-B84F-401F6075D500}" srcOrd="1" destOrd="0" presId="urn:microsoft.com/office/officeart/2005/8/layout/bList2"/>
    <dgm:cxn modelId="{75FB75C2-CADF-4D63-93FB-12D5B3A8500F}" type="presParOf" srcId="{D95C9623-A768-405E-BAA4-E59EF3577C77}" destId="{4D4B220A-8852-4C4A-877E-E63D41FF8602}" srcOrd="2" destOrd="0" presId="urn:microsoft.com/office/officeart/2005/8/layout/bList2"/>
    <dgm:cxn modelId="{4F53DF9E-E983-412E-96F7-C9F909F0E0CD}" type="presParOf" srcId="{D95C9623-A768-405E-BAA4-E59EF3577C77}" destId="{1B41AD32-82C8-411B-B02B-0F25162DD946}" srcOrd="3" destOrd="0" presId="urn:microsoft.com/office/officeart/2005/8/layout/bList2"/>
    <dgm:cxn modelId="{5BA30D01-BDE7-4278-BBE8-A4E1F6CA8536}" type="presParOf" srcId="{CA57EBB7-D936-4D2B-BDFD-5FCCED51F356}" destId="{85E9DAF6-ABB6-4066-8032-1E48C7047714}" srcOrd="3" destOrd="0" presId="urn:microsoft.com/office/officeart/2005/8/layout/bList2"/>
    <dgm:cxn modelId="{F46A7309-4A4E-474B-9037-B9089260928F}" type="presParOf" srcId="{CA57EBB7-D936-4D2B-BDFD-5FCCED51F356}" destId="{6ED9F86E-D04B-4F09-937C-38819526345A}" srcOrd="4" destOrd="0" presId="urn:microsoft.com/office/officeart/2005/8/layout/bList2"/>
    <dgm:cxn modelId="{9F3DBC2C-9604-4B99-910F-228687E6A968}" type="presParOf" srcId="{6ED9F86E-D04B-4F09-937C-38819526345A}" destId="{25F2E1D8-1FE4-42E4-8B36-7E4AB0EE06F6}" srcOrd="0" destOrd="0" presId="urn:microsoft.com/office/officeart/2005/8/layout/bList2"/>
    <dgm:cxn modelId="{116F8710-36E7-4D1F-B6C1-73343086A527}" type="presParOf" srcId="{6ED9F86E-D04B-4F09-937C-38819526345A}" destId="{8502BBFD-4EE8-4655-9E98-39808F7A49DF}" srcOrd="1" destOrd="0" presId="urn:microsoft.com/office/officeart/2005/8/layout/bList2"/>
    <dgm:cxn modelId="{B399A47A-FB6D-458D-8C37-C7AAE995F771}" type="presParOf" srcId="{6ED9F86E-D04B-4F09-937C-38819526345A}" destId="{4362688C-0046-4B5E-8F43-ECAB735CEA56}" srcOrd="2" destOrd="0" presId="urn:microsoft.com/office/officeart/2005/8/layout/bList2"/>
    <dgm:cxn modelId="{C3853FF2-5275-4A64-AEB9-EDCB5A262E6A}" type="presParOf" srcId="{6ED9F86E-D04B-4F09-937C-38819526345A}" destId="{0361740B-04F7-4FD3-A26B-43C21BB9070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D99FC1-4F43-4DF9-B227-A21555E3D62E}">
      <dsp:nvSpPr>
        <dsp:cNvPr id="0" name=""/>
        <dsp:cNvSpPr/>
      </dsp:nvSpPr>
      <dsp:spPr>
        <a:xfrm>
          <a:off x="47612" y="1079818"/>
          <a:ext cx="1779546" cy="28630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Платіжне доручення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Вимога-доручення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Чек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Акредитив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100" kern="1200" dirty="0"/>
        </a:p>
      </dsp:txBody>
      <dsp:txXfrm>
        <a:off x="89309" y="1121515"/>
        <a:ext cx="1696152" cy="2821310"/>
      </dsp:txXfrm>
    </dsp:sp>
    <dsp:sp modelId="{787C2236-A783-49C9-9B81-FCF8F6904801}">
      <dsp:nvSpPr>
        <dsp:cNvPr id="0" name=""/>
        <dsp:cNvSpPr/>
      </dsp:nvSpPr>
      <dsp:spPr>
        <a:xfrm>
          <a:off x="0" y="3177622"/>
          <a:ext cx="1779546" cy="8150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формами</a:t>
          </a:r>
          <a:endParaRPr lang="ru-RU" sz="1700" kern="1200" dirty="0"/>
        </a:p>
      </dsp:txBody>
      <dsp:txXfrm>
        <a:off x="0" y="3177622"/>
        <a:ext cx="1253201" cy="815041"/>
      </dsp:txXfrm>
    </dsp:sp>
    <dsp:sp modelId="{EC0EEE25-FE09-4AA3-BEE7-983EEFADD9F2}">
      <dsp:nvSpPr>
        <dsp:cNvPr id="0" name=""/>
        <dsp:cNvSpPr/>
      </dsp:nvSpPr>
      <dsp:spPr>
        <a:xfrm>
          <a:off x="1307662" y="3112382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400159-45EE-4A0F-AC9A-F189429B96BB}">
      <dsp:nvSpPr>
        <dsp:cNvPr id="0" name=""/>
        <dsp:cNvSpPr/>
      </dsp:nvSpPr>
      <dsp:spPr>
        <a:xfrm>
          <a:off x="2047865" y="1071566"/>
          <a:ext cx="1779546" cy="1959407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Місцеві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Міжміські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міжнародні</a:t>
          </a:r>
          <a:endParaRPr lang="ru-RU" sz="2100" kern="1200" dirty="0"/>
        </a:p>
      </dsp:txBody>
      <dsp:txXfrm>
        <a:off x="2089562" y="1113263"/>
        <a:ext cx="1696152" cy="1917710"/>
      </dsp:txXfrm>
    </dsp:sp>
    <dsp:sp modelId="{4D4B220A-8852-4C4A-877E-E63D41FF8602}">
      <dsp:nvSpPr>
        <dsp:cNvPr id="0" name=""/>
        <dsp:cNvSpPr/>
      </dsp:nvSpPr>
      <dsp:spPr>
        <a:xfrm>
          <a:off x="2047865" y="3071835"/>
          <a:ext cx="1779546" cy="8569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місцем банку</a:t>
          </a:r>
          <a:endParaRPr lang="ru-RU" sz="1700" kern="1200" dirty="0"/>
        </a:p>
      </dsp:txBody>
      <dsp:txXfrm>
        <a:off x="2047865" y="3071835"/>
        <a:ext cx="1253201" cy="856956"/>
      </dsp:txXfrm>
    </dsp:sp>
    <dsp:sp modelId="{1B41AD32-82C8-411B-B02B-0F25162DD946}">
      <dsp:nvSpPr>
        <dsp:cNvPr id="0" name=""/>
        <dsp:cNvSpPr/>
      </dsp:nvSpPr>
      <dsp:spPr>
        <a:xfrm>
          <a:off x="3388350" y="2913094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F2E1D8-1FE4-42E4-8B36-7E4AB0EE06F6}">
      <dsp:nvSpPr>
        <dsp:cNvPr id="0" name=""/>
        <dsp:cNvSpPr/>
      </dsp:nvSpPr>
      <dsp:spPr>
        <a:xfrm>
          <a:off x="4048135" y="1000137"/>
          <a:ext cx="1779546" cy="193151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80010" rIns="26670" bIns="26670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товарні</a:t>
          </a:r>
          <a:endParaRPr lang="ru-RU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100" kern="1200" dirty="0"/>
            <a:t>нетоварні</a:t>
          </a:r>
          <a:endParaRPr lang="ru-RU" sz="2100" kern="1200" dirty="0"/>
        </a:p>
      </dsp:txBody>
      <dsp:txXfrm>
        <a:off x="4089832" y="1041834"/>
        <a:ext cx="1696152" cy="1889813"/>
      </dsp:txXfrm>
    </dsp:sp>
    <dsp:sp modelId="{4362688C-0046-4B5E-8F43-ECAB735CEA56}">
      <dsp:nvSpPr>
        <dsp:cNvPr id="0" name=""/>
        <dsp:cNvSpPr/>
      </dsp:nvSpPr>
      <dsp:spPr>
        <a:xfrm>
          <a:off x="4119566" y="2964418"/>
          <a:ext cx="1779546" cy="9998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0" rIns="21590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kern="1200" dirty="0"/>
            <a:t>За операціями</a:t>
          </a:r>
          <a:endParaRPr lang="ru-RU" sz="1700" kern="1200" dirty="0"/>
        </a:p>
      </dsp:txBody>
      <dsp:txXfrm>
        <a:off x="4119566" y="2964418"/>
        <a:ext cx="1253201" cy="999844"/>
      </dsp:txXfrm>
    </dsp:sp>
    <dsp:sp modelId="{0361740B-04F7-4FD3-A26B-43C21BB90704}">
      <dsp:nvSpPr>
        <dsp:cNvPr id="0" name=""/>
        <dsp:cNvSpPr/>
      </dsp:nvSpPr>
      <dsp:spPr>
        <a:xfrm>
          <a:off x="5469038" y="2870398"/>
          <a:ext cx="622841" cy="622841"/>
        </a:xfrm>
        <a:prstGeom prst="ellips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23.03.2025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1. Класифікація безготівкових розрахунків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37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23.03.2025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2888-2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>
              <a:lnSpc>
                <a:spcPct val="200000"/>
              </a:lnSpc>
              <a:spcBef>
                <a:spcPts val="1200"/>
              </a:spcBef>
              <a:spcAft>
                <a:spcPts val="300"/>
              </a:spcAft>
            </a:pP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Тема 2. </a:t>
            </a:r>
            <a:r>
              <a:rPr lang="ru-RU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Грошові</a:t>
            </a: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br>
              <a:rPr lang="uk-UA" sz="2400" b="1" i="1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4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br>
              <a:rPr lang="uk-UA" sz="1800" b="1" i="1" dirty="0">
                <a:effectLst/>
                <a:latin typeface="Calibri" panose="020F0502020204030204" pitchFamily="34" charset="0"/>
                <a:cs typeface="Times New Roman" panose="02020603050405020304" pitchFamily="18" charset="0"/>
              </a:rPr>
            </a:b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642918"/>
            <a:ext cx="714380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ринку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свободу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безготівкових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банк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посередником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платежах;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момент платежу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максимально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зближений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виникненням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боргового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суб’єкти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вибору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банку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/>
              <a:t>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b="1" dirty="0" err="1"/>
              <a:t>Принципи</a:t>
            </a:r>
            <a:r>
              <a:rPr lang="ru-RU" b="1" dirty="0"/>
              <a:t> </a:t>
            </a:r>
            <a:r>
              <a:rPr lang="ru-RU" b="1" dirty="0" err="1"/>
              <a:t>безготівкових</a:t>
            </a:r>
            <a:r>
              <a:rPr lang="ru-RU" b="1" dirty="0"/>
              <a:t> </a:t>
            </a:r>
            <a:r>
              <a:rPr lang="ru-RU" b="1" dirty="0" err="1"/>
              <a:t>розрахунків</a:t>
            </a:r>
            <a:r>
              <a:rPr lang="ru-RU" b="1" dirty="0"/>
              <a:t> </a:t>
            </a:r>
            <a:r>
              <a:rPr lang="ru-RU" b="1" dirty="0" err="1"/>
              <a:t>доповнюються</a:t>
            </a:r>
            <a:r>
              <a:rPr lang="ru-RU" b="1" dirty="0"/>
              <a:t> низкою </a:t>
            </a:r>
            <a:r>
              <a:rPr lang="ru-RU" b="1" dirty="0" err="1"/>
              <a:t>вимог</a:t>
            </a:r>
            <a:r>
              <a:rPr lang="ru-RU" b="1" dirty="0"/>
              <a:t>: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господарському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національній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списуються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розпорядженням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безперечного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стягнення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безакцептного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списання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приймаються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банком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межах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клієнта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допускаються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винятком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поступки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переведення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боргу;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суб’єктів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підлягають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обов’язковому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зберіганню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банку,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готівки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касах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8159AC-CF60-6315-0F77-3796964DB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dirty="0"/>
              <a:t>Переваги безготівкових розрахунків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3D68F4-8877-00C0-AFEA-6CC57F10F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посилення прозорості фінансово-господарської діяльності підприємства та легкість державного фінансового контролю;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економія на емісії готівки, що зменшує витрати на обслуговування грошового обігу;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безпека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бізнесу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 захист від підробки грошових знаків;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висока оперативність проведення платіжних операцій;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можливість збільшення доходів банківської установи за рахунок комісійних;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незалежність здійснення безготівкових операцій від країни;</a:t>
            </a:r>
            <a:endParaRPr lang="uk-UA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скорочення тіньових операцій, що в цілому позитивно впливатиме  на доходи державного бюджету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726003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06F957A-8DF0-3776-0321-3260F0FF25C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20" y="764704"/>
            <a:ext cx="7632848" cy="4863672"/>
          </a:xfrm>
        </p:spPr>
      </p:pic>
    </p:spTree>
    <p:extLst>
      <p:ext uri="{BB962C8B-B14F-4D97-AF65-F5344CB8AC3E}">
        <p14:creationId xmlns:p14="http://schemas.microsoft.com/office/powerpoint/2010/main" val="29121836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357290" y="1142984"/>
          <a:ext cx="609600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CABE76E-38B1-552B-A1F5-1A455EB470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7239000" cy="5907056"/>
          </a:xfrm>
        </p:spPr>
        <p:txBody>
          <a:bodyPr>
            <a:normAutofit fontScale="47500" lnSpcReduction="20000"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Найбільш поширеними ознаками безготівкових розрахунків, яку виділяє переважна більшість науковців [А. М.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Поддерьогін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Г.Г. </a:t>
            </a:r>
            <a:r>
              <a:rPr lang="uk-UA" sz="3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Кірейцев</a:t>
            </a: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Н. Демчук, І.  Довгань ], є такі: 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місцем здійснення платежу (міські, міжміські та міжнародні);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сферою (міжгосподарські, міжбанківські та міжнародні); 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забезпеченням (забезпечені і незабезпечені). Додатково І. Демчук та О. Довгань  до цієї класифікаційної групи відносять депоновані безготівкові розрахунки;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операціями, що обслуговуються (товарні і нетоварні). Товарні операції передбачають розрахунки за конкретний товар, роботу, послугу, продукцію Нетоварні – розрахунки за фінансовими зобов’язаннями. Деякі вчені до цієї групи додатково включають розрахунки за послуги, хоча вважаємо за доцільне їх включити до товарних операцій;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способом реалізації угод: прямі розрахунки (здійснюються без залучення посередників) та непрямі розрахунки (або транзитні, що передбачають участь посередників);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формами (документарні та недокументарні операції);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arenR"/>
            </a:pPr>
            <a:r>
              <a:rPr lang="uk-UA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платіжними інструментами (</a:t>
            </a:r>
            <a:r>
              <a:rPr lang="uk-UA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платіжні інструкції; електронні гроші; платіжні (емісійні) інструменти; документарні інструменти).</a:t>
            </a:r>
            <a:endParaRPr lang="uk-UA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92737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28641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/>
              <a:t>Види банківських рахунків</a:t>
            </a:r>
          </a:p>
          <a:p>
            <a:pPr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		Форма безготівкових розрахунків – це регламентований державою документообіг розрахункових документів певної форми при здійсненні платежів між суб’єктами господарювання.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		Передумовою існування різних форм розрахунків є можливість відкриття та ведення операцій за рахунками юридичних і фізичних осіб в установах банків.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785794"/>
            <a:ext cx="7000924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Поточні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підприємствам усіх видів та форм власності, а також їх відокремленим підрозділам для зберігання грошових коштів та здійснення усіх видів банківських операцій відповідно до чинного законодавства України.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Бюджетні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підприємствам (їх відокремленим підрозділам), яким виділяються кошти за рахунок державного або місцевого бюджету для цільового їх використання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Кредитні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відкриваються на договірній основі як юридичним, так і фізичним особам в будь-якій установі банку, яка має право видавати кредити з дотриманням вимог чинного законодавства. </a:t>
            </a:r>
          </a:p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Депозитні 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підприємствам та їх відокремленим підрозділам відкриваються на підставі укладеного депозитного договору між власником рахунку та установою банку на визначений у договорі строк.</a:t>
            </a:r>
          </a:p>
          <a:p>
            <a:pPr algn="just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6755E38-7908-85C9-47D4-4359C6C55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b="1" dirty="0"/>
              <a:t>3. Характеристика окремих форм безготівкових розрахунків в </a:t>
            </a:r>
            <a:r>
              <a:rPr lang="uk-UA" b="1" dirty="0" err="1"/>
              <a:t>Україн</a:t>
            </a:r>
            <a:r>
              <a:rPr lang="uk-UA" b="1" dirty="0"/>
              <a:t> та світі</a:t>
            </a:r>
            <a:endParaRPr lang="ru-RU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261262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marL="342900" lvl="0" indent="-342900" algn="just" fontAlgn="auto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Економічний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зміст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принципи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 fontAlgn="auto">
              <a:lnSpc>
                <a:spcPts val="18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Поточні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інші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рахунки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банку, порядок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відкриття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рух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них.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Черговість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платежів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Порядок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відображення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операцій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зарахуванню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грошових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коштів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рахунок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і по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списанню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нього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у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виписці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банку. Порядок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умови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закриття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рахунку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банку.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призупиняють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операцію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поточних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рахунках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підприємства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розрахунків за допомогою платіжних інструкцій.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Електронні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гроші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+mj-lt"/>
              <a:buAutoNum type="arabicPeriod"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платіжних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інструментів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емісійних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електронний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платіжний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засіб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(ЕПЗ),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платіжна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картка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передплачений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платіжний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Документарні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операції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інструменти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характеристика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акредитив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гарантія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endParaRPr lang="uk-U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360000" algn="ctr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будь-яке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переказ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зняття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незалежно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правовідносин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платником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підставою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— особа, яка на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законних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підставах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ініціює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особа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формує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подає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відповідну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в т. ч.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інструменту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належать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стягувач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обтяжувач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банк,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якому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відкритий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банки та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небанківські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надавачі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(п. 6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85860"/>
            <a:ext cx="7239000" cy="484632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оформлена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платником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електронній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повинна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містити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дату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номер;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унікальний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ідентифікатор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прізвище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код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номер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4) суму цифрами та словами;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5)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платежу;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6)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підпис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(и)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7)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унікальний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ідентифікатор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прізвище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ім'я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по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батькові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код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номер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8)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руки/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згодою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застосуванням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технічних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22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9" y="714356"/>
            <a:ext cx="6929486" cy="5387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Загальні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оформлює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державною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електронній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Форму, порядок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дистанційної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комунікації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ініціювання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передбачають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договору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користувачем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банком;</a:t>
            </a:r>
          </a:p>
          <a:p>
            <a:pPr algn="just"/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реквізитами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передбаченими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в пунктах 37 та 40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заповнювати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латинськими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літерами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дозволяють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правила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внутрішні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правила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банку (п. 9, 10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7239000" cy="1143008"/>
          </a:xfrm>
        </p:spPr>
        <p:txBody>
          <a:bodyPr>
            <a:normAutofit/>
          </a:bodyPr>
          <a:lstStyle/>
          <a:p>
            <a:pPr algn="ctr"/>
            <a:r>
              <a:rPr lang="ru-RU" sz="2200" dirty="0" err="1"/>
              <a:t>Виконання</a:t>
            </a:r>
            <a:r>
              <a:rPr lang="ru-RU" sz="2200" dirty="0"/>
              <a:t> банком </a:t>
            </a:r>
            <a:r>
              <a:rPr lang="ru-RU" sz="2200" dirty="0" err="1"/>
              <a:t>платіжної</a:t>
            </a:r>
            <a:r>
              <a:rPr lang="ru-RU" sz="2200" dirty="0"/>
              <a:t> </a:t>
            </a:r>
            <a:r>
              <a:rPr lang="ru-RU" sz="2200" dirty="0" err="1"/>
              <a:t>інструкції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черговості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як вони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випадків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законом),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винятково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межах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момент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протягом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дня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надходження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платникові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визначили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договорі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(п. 8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відмовити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обов'язкові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встановлені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правилами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заповнення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установлених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внутрішніми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правилами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передбачено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Інструкцією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закінчився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строк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супровідних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документів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подано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порушенням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виконано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прийнятті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ініціатором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повинен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негайно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повідомити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зазначенням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причини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норми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Ініціатор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право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відкликати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того, як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спишуть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настання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валютування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Відкликати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можете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повній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Відповідальність:</a:t>
            </a:r>
          </a:p>
          <a:p>
            <a:pPr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Платник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перед банком,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обслуговує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яку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зазначив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умовам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договору (п. 35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Банк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перед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користувачами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невиконання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неналежне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умов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(п. 36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№ 163).</a:t>
            </a:r>
          </a:p>
          <a:p>
            <a:pPr algn="ctr"/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зараховує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операцією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зазначеної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підпункті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підпункті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2 пункту 22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розділу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зберігається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невідповідності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номера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та/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зупинити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проведення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строк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чотирьох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робочих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враховується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день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з'ясування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надавачем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зарахувати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з'ясування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належного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отримувача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оформленій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ініціатором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паперовій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заповнює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реквізити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прийняття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проставляє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відмітку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Вечірня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надійшла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закінчення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операційного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часу;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робить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зворотному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напис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про причину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відмови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[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обов'язковим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норму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(за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наявності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/та пункт нормативно-правового акта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Національного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банку,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порушено]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зазначає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дату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зробити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виправлення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ініціатора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часткового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стягувача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зміни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номера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найменування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ініціативи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реорганізацією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зміною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правил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бухгалтерського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обліку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виконанням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надавачем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вимог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законодавства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).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зворотному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боці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платіжної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зазначаються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дата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виправлень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посилання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пункт 27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розділу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згідно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вносяться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підстава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унесення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засвідчується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власноручним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підписом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уповноваженого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працівника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176774"/>
          </a:xfrm>
        </p:spPr>
        <p:txBody>
          <a:bodyPr/>
          <a:lstStyle/>
          <a:p>
            <a:pPr algn="just"/>
            <a:r>
              <a:rPr lang="ru-RU" dirty="0" err="1"/>
              <a:t>Платник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зазначати</a:t>
            </a:r>
            <a:r>
              <a:rPr lang="ru-RU" dirty="0"/>
              <a:t> в </a:t>
            </a:r>
            <a:r>
              <a:rPr lang="ru-RU" dirty="0" err="1"/>
              <a:t>платіжній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 дату </a:t>
            </a:r>
            <a:r>
              <a:rPr lang="ru-RU" dirty="0" err="1"/>
              <a:t>валютування</a:t>
            </a:r>
            <a:r>
              <a:rPr lang="ru-RU" dirty="0"/>
              <a:t>, яка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пізніше</a:t>
            </a:r>
            <a:r>
              <a:rPr lang="ru-RU" dirty="0"/>
              <a:t> 10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платіжної</a:t>
            </a:r>
            <a:r>
              <a:rPr lang="ru-RU" dirty="0"/>
              <a:t> </a:t>
            </a:r>
            <a:r>
              <a:rPr lang="ru-RU" dirty="0" err="1"/>
              <a:t>інструкції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Сутність розрахункових відносин. Принципи організації та класифікація безготівкових розрахунків в Україні</a:t>
            </a:r>
          </a:p>
          <a:p>
            <a:pPr algn="just"/>
            <a:endParaRPr lang="uk-UA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представляють собою відносини, що виникають між підприємствами і організаціями в процесі реалізації, розподілу та перерозподілу суспільного продукту на підставі здійснення статутної діяльності. Розрахунки базуються на переміщенні товарів у відповідності до укладених договорів.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76F9B54-E723-B5E8-E176-E90D56D5B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Чек – розрахунковий документ, що містить письмове доручення власника рахунку (чекодавця) банку-емітенту, в якому відкрито його рахунок, про сплату чекодержателю зазначеної в чеку суми коштів. Чеки використовуються для отримання готівки і для безготівкових розрахунків підприємств та фізичних осіб</a:t>
            </a:r>
          </a:p>
        </p:txBody>
      </p:sp>
    </p:spTree>
    <p:extLst>
      <p:ext uri="{BB962C8B-B14F-4D97-AF65-F5344CB8AC3E}">
        <p14:creationId xmlns:p14="http://schemas.microsoft.com/office/powerpoint/2010/main" val="29114372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r>
              <a:rPr lang="uk-UA" b="1" i="1" dirty="0"/>
              <a:t>Рис. 4.</a:t>
            </a:r>
            <a:r>
              <a:rPr lang="uk-UA" i="1" dirty="0"/>
              <a:t> Порядок розрахунків чеками</a:t>
            </a:r>
            <a:endParaRPr lang="ru-RU" dirty="0"/>
          </a:p>
          <a:p>
            <a:endParaRPr lang="ru-RU" dirty="0"/>
          </a:p>
        </p:txBody>
      </p:sp>
      <p:sp>
        <p:nvSpPr>
          <p:cNvPr id="1904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0465" name="Object 1"/>
          <p:cNvGraphicFramePr>
            <a:graphicFrameLocks noChangeAspect="1"/>
          </p:cNvGraphicFramePr>
          <p:nvPr/>
        </p:nvGraphicFramePr>
        <p:xfrm>
          <a:off x="214282" y="571480"/>
          <a:ext cx="7643866" cy="41434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2" imgW="3657600" imgH="1447920" progId="Word.Picture.8">
                  <p:embed/>
                </p:oleObj>
              </mc:Choice>
              <mc:Fallback>
                <p:oleObj name="Picture" r:id="rId2" imgW="3657600" imgH="144792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282" y="571480"/>
                        <a:ext cx="7643866" cy="41434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3" name="Rectangle 1"/>
          <p:cNvSpPr>
            <a:spLocks noChangeArrowheads="1"/>
          </p:cNvSpPr>
          <p:nvPr/>
        </p:nvSpPr>
        <p:spPr bwMode="auto">
          <a:xfrm>
            <a:off x="785786" y="1071547"/>
            <a:ext cx="664373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Де: 1 – подача заяви на придбання чекової книжки; 2 – видача чекової книжки з депонуванням суми ліміту;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 – відвантаження продукції, товарів, робіт, послуг; 4 – передача чека на оплату продукції, товарів, послуг;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 – документи на оплату і реєстр чеків; 6 – передача документів до банку покупця;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 – зарахування грошей на рахунок постачальника; 8 – надання виписок з рахунків постачальнику та покупцю.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30C5446-8CD0-026C-45BA-7A900AE68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6712"/>
            <a:ext cx="7239000" cy="561902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Чекова форма розрахунків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 від банківської установи дотримання відповідних правил: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 зобов'язаний упевнитися в достовірності чека (форма, термін дії, відсутність виправлень, відповідність підпису чекодавця зразку підпису, який є в банківській установі).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 може бути оплачений тільки тій особі, яку вказано в ньому (іменний чек); або пред'явнику, коли чек видано на пред'явника.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Чекодавець не тільки несе відповідальність за оплату чека банком-платником, а й зобов'язаний забезпечити цей платіж, заздалегідь надавши банку необхідні кошти для покриття своїх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чеків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(кошти на рахунку чекодавця чи кредит). За видачу чека без покриття чекодавець несе відповідальність. Банк-платник, підпис якого на чеку відсутній, як правило, не несе відповідальності перед власником чека за його оплату, крім випадків, коли чек банком акцептовано.</a:t>
            </a:r>
          </a:p>
        </p:txBody>
      </p:sp>
    </p:spTree>
    <p:extLst>
      <p:ext uri="{BB962C8B-B14F-4D97-AF65-F5344CB8AC3E}">
        <p14:creationId xmlns:p14="http://schemas.microsoft.com/office/powerpoint/2010/main" val="31618252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57224" y="714356"/>
            <a:ext cx="678661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Акредитив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 –  це грошове зобов’язання банку за дорученням свого клієнта здійснити третій особі (постачальнику,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), безпосередньо або через інший уповноважений банк платежі за поставлені товари, виконані роботи та надані послуги за умовами, передбаченими в акредитив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Види акредитивів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Банк-емітент може відкривати такі види акредитивів: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покритий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акредитив, для здійснення платежів за яким завчасно бронюються кошти платника в повній сумі на окремому рахунку в банку-емітенті або у виконуючому банку  –  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“Розрахунки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акредитивами”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непокритий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  акредитив, оплата за яким, у разі тимчасової відсутності коштів на рахунку платника, гарантується банком-емітентом за рахунок банківського кредиту.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Види акредитивів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Відкличний акредитив може бути змінений або анульований банком-емітентом у будь-який час без попереднього повідомлення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бенефіціара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Безвідкличний акредитив –  це акредитив, який може бути анульований або умови якого можуть бути змінені тільки за згодою на це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бенефіціара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на користь якого він був відкритий, і банка-емітента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857224" y="4357694"/>
            <a:ext cx="671517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5. Схема здійснення розрахунків покритими акредитивами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3537" name="Object 1"/>
          <p:cNvGraphicFramePr>
            <a:graphicFrameLocks noChangeAspect="1"/>
          </p:cNvGraphicFramePr>
          <p:nvPr/>
        </p:nvGraphicFramePr>
        <p:xfrm>
          <a:off x="1000100" y="457200"/>
          <a:ext cx="6357982" cy="3543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icture" r:id="rId3" imgW="3657600" imgH="1727200" progId="Word.Picture.8">
                  <p:embed/>
                </p:oleObj>
              </mc:Choice>
              <mc:Fallback>
                <p:oleObj name="Picture" r:id="rId3" imgW="3657600" imgH="1727200" progId="Word.Picture.8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457200"/>
                        <a:ext cx="6357982" cy="3543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4290"/>
            <a:ext cx="8072462" cy="624144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Де: 1 – укладання комерційного договору з визначенням форми розрахунків; 2 – покупець-платник передає до свого банку заяву на відкриття акредитиву; 3 – банк депонує кошти на рахунку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“Розрахунки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акредитивами”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; 4 – банк покупця авізо повідомляє банк постачальника про відкриття акредитиву; 5 – банк постачальника (виконуючий), одержавши повідомлення, інформує постачальника і його банк (емітент) про відкриття акредитиву, який виконавець обліковує на позабалансовому рахунку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“Акредитиви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uk-UA" sz="3100" dirty="0" err="1">
                <a:latin typeface="Times New Roman" pitchFamily="18" charset="0"/>
                <a:cs typeface="Times New Roman" pitchFamily="18" charset="0"/>
              </a:rPr>
              <a:t>сплати”</a:t>
            </a:r>
            <a:r>
              <a:rPr lang="uk-UA" sz="3100" dirty="0">
                <a:latin typeface="Times New Roman" pitchFamily="18" charset="0"/>
                <a:cs typeface="Times New Roman" pitchFamily="18" charset="0"/>
              </a:rPr>
              <a:t>; 6 – постачальник відвантажує товар покупцю; 7 – постачальник передає товарно-транспортні та платіжні документи своєму банку для сплати; 8 – банк постачальника, одержавши зазначені документи, надсилає їх спецзв’язком до банку покупця; 9 – банк-емітент після перевірки документів з умовами акредитиву перераховує гроші банку постачальника; 10 – банк-емітент передає товарно-транспортні та платіжні документи покупцю; 11 –  банк постачальника зараховує кошти на рахунок постачальника.</a:t>
            </a:r>
            <a:endParaRPr lang="ru-RU" sz="3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14D7DB-C962-0F6F-727E-C65D5DB285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Закриття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дальшого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чинності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відкликання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повністю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2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uk-UA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Розрахунки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охоплюють дві сфери грошового обороту: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готівкову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безготівкову. </a:t>
            </a:r>
          </a:p>
          <a:p>
            <a:pPr algn="just">
              <a:buNone/>
            </a:pP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		Готівкові кошти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обслуговують рух доходів і витрат населення, приватних громадян, що займаються індивідуальною трудовою діяльністю, приватних підприємців. </a:t>
            </a:r>
          </a:p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Безготівкові розрахунки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використовуються між підприємствами, установами, організаціями та все більшою мірою населенням.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endParaRPr lang="uk-UA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7E4741C-88A3-9C11-B112-24B4827B66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7239000" cy="5691032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Акредитивна форма розрахунку дає постачальнику впевненість, що відвантажений товар буде своєчасно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оплачено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постачальників (отримувачів коштів) акредитивна форма розрахунків надійна, відносно проста і приваблива, оскільки гарантує оплату.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 розрахунки з використанням акредитива не вигідні, бо на певний час кошти вилучаються з обороту, що погіршує фінансове становище підприємств- покупців.</a:t>
            </a:r>
          </a:p>
        </p:txBody>
      </p:sp>
    </p:spTree>
    <p:extLst>
      <p:ext uri="{BB962C8B-B14F-4D97-AF65-F5344CB8AC3E}">
        <p14:creationId xmlns:p14="http://schemas.microsoft.com/office/powerpoint/2010/main" val="227704175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F7357F4-0574-E190-454F-01C8C57134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0" dirty="0">
                <a:solidFill>
                  <a:srgbClr val="282828"/>
                </a:solidFill>
                <a:effectLst/>
                <a:latin typeface="Geometria"/>
              </a:rPr>
              <a:t>Вексель – це: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боргове зобов’язання оплатити певну суму в обумовлений час;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засіб платежу, обіговий розрахунковий інструмент, який може передаватися від однієї особи іншій, це кредитні, торговельні гроші, що виникли з кредиту продавця, наданого покупцеві, який він надав покупцеві. Оплата векселем – це відстрочення платежу грошима;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різновид цінних паперів, укладений у суворо встановленій формі, що містить письмове абстрактне та безумовне зобов’язання сплатити певну суму певній особі (або тому, кому вона </a:t>
            </a:r>
            <a:r>
              <a:rPr lang="uk-UA" b="0" i="0" dirty="0" err="1">
                <a:solidFill>
                  <a:srgbClr val="282828"/>
                </a:solidFill>
                <a:effectLst/>
                <a:latin typeface="Geometria"/>
              </a:rPr>
              <a:t>накаже</a:t>
            </a:r>
            <a:r>
              <a:rPr lang="uk-UA" b="0" i="0" dirty="0">
                <a:solidFill>
                  <a:srgbClr val="282828"/>
                </a:solidFill>
                <a:effectLst/>
                <a:latin typeface="Geometria"/>
              </a:rPr>
              <a:t>) у зазначений час.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387698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ukrkniga.org.ua/images/_book-73.files/image01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5" y="428604"/>
            <a:ext cx="6643734" cy="5929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CBF1E51-6FE9-4F62-B876-AE0A54B24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один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покриття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бюджету. Вони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-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-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зарахування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податків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державного бюджету; - як застава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платежів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казначейськими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векселями є Головне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казначейства. 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Приватні векселі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емітуються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корпораціями, фінансовими групами, комерційними банками. Спеціального забезпечення ці папери не мають. Як гарантія їхньої надійності виступає рейтинг векселедавця, стабільність його фінансового стану та авторитет на ринку цінних паперів. </a:t>
            </a:r>
          </a:p>
        </p:txBody>
      </p:sp>
    </p:spTree>
    <p:extLst>
      <p:ext uri="{BB962C8B-B14F-4D97-AF65-F5344CB8AC3E}">
        <p14:creationId xmlns:p14="http://schemas.microsoft.com/office/powerpoint/2010/main" val="301944828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FF9B17D-F8DA-A391-1467-25AEF7373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Фінансовий вексель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 своїй основі депозитну природу. Якщо класичний вексель видається за реальної товарної угоди, то фінансовий в основному використовується для мобілізації грошових ресурсів.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торговельних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погашення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вексе-ледавцем-боржником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-кредитором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0202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09FCB89-745A-F3FA-2B10-B885761B6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7239000" cy="5763040"/>
          </a:xfrm>
        </p:spPr>
        <p:txBody>
          <a:bodyPr/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(соло-вексель)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векселедавцем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борговим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зобов'язанням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вказану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в установлений час.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простого векселя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правилах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обігу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простому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векселедавець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прямим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зобов'язаний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простим векселем так само, як і акцептант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векселем.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Виходячи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акцептувати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546710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84CF396-1CA6-3E6A-5B0C-2949A29DB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7239000" cy="54030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(тратта)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регулює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відносини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трьох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кредитора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боржника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отримувача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кредитор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особа,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тратту,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переказує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платіж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особу. </a:t>
            </a:r>
          </a:p>
          <a:p>
            <a:pPr algn="just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наказ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трасату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особі-боржнику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векселедавця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сплатити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установлений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пред'явнику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тратти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Ремітент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переказного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векселя. Ним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банк.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040855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F450EF2-9CE1-514F-86AB-21E7B35BA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7239000" cy="525898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гарантований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заставою, яка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кредиторові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банку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доки борг не буде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сплачено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Заставою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дебіторська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заборгованість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товарні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запаси,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виробничі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пред'явника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негайно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дебітором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Вексель,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указаний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строковим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Доміцильований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вексель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платежу.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585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143" name="Рисунок 4" descr="http://ukrkniga.org.ua/images/_book-73.files/image01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57200"/>
            <a:ext cx="6786610" cy="3829056"/>
          </a:xfrm>
          <a:prstGeom prst="rect">
            <a:avLst/>
          </a:prstGeom>
          <a:noFill/>
        </p:spPr>
      </p:pic>
      <p:sp>
        <p:nvSpPr>
          <p:cNvPr id="219145" name="Rectangle 9"/>
          <p:cNvSpPr>
            <a:spLocks noChangeArrowheads="1"/>
          </p:cNvSpPr>
          <p:nvPr/>
        </p:nvSpPr>
        <p:spPr bwMode="auto">
          <a:xfrm>
            <a:off x="0" y="1785926"/>
            <a:ext cx="9144000" cy="44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2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7.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Простий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вексельний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обіг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покупець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власник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векселя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пред’являє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 до акцепту;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векселедавець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погашає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вексель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його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ремітенту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—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власник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векселя (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ремітент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вручає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погашений вексель </a:t>
            </a:r>
            <a:r>
              <a:rPr kumimoji="0" lang="ru-RU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векселедавцеві</a:t>
            </a:r>
            <a:r>
              <a: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67FD976D-3CE9-AFB7-BF60-C24A17E04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764704"/>
            <a:ext cx="7427168" cy="5365905"/>
          </a:xfrm>
        </p:spPr>
      </p:pic>
    </p:spTree>
    <p:extLst>
      <p:ext uri="{BB962C8B-B14F-4D97-AF65-F5344CB8AC3E}">
        <p14:creationId xmlns:p14="http://schemas.microsoft.com/office/powerpoint/2010/main" val="15892814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F9A590B-4B82-136A-B0AF-96359EEF4A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80728"/>
            <a:ext cx="7239000" cy="5475008"/>
          </a:xfrm>
        </p:spPr>
        <p:txBody>
          <a:bodyPr/>
          <a:lstStyle/>
          <a:p>
            <a:pPr algn="just"/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Нормативно-правове забезпечення розрахункових операцій банків регламентується такими документами: 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Господарський кодекс України,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ЗУ «Про національний банк України»,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ЗУ «Про банки та банківську діяльність»,</a:t>
            </a:r>
          </a:p>
          <a:p>
            <a:pPr algn="just"/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ЗУ</a:t>
            </a:r>
            <a:r>
              <a:rPr lang="uk-UA" sz="24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"Про платіжні системи та переказ коштів в Україні", </a:t>
            </a:r>
          </a:p>
          <a:p>
            <a:pPr algn="just"/>
            <a:r>
              <a:rPr lang="uk-UA" sz="24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Постанова НБУ «</a:t>
            </a: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 затвердження Інструкції про безготівкові розрахунки в національній валюті користувачів платіжних послуг від 29 липня 2022 року».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657056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9FA80A9E-882B-F21C-F68A-464A35DCA0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052736"/>
            <a:ext cx="6851771" cy="5403850"/>
          </a:xfrm>
        </p:spPr>
      </p:pic>
    </p:spTree>
    <p:extLst>
      <p:ext uri="{BB962C8B-B14F-4D97-AF65-F5344CB8AC3E}">
        <p14:creationId xmlns:p14="http://schemas.microsoft.com/office/powerpoint/2010/main" val="1940349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3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3" y="571480"/>
            <a:ext cx="7215238" cy="5884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br>
              <a:rPr lang="en-US" sz="1800" dirty="0"/>
            </a:br>
            <a:br>
              <a:rPr lang="en-US" sz="1800" dirty="0"/>
            </a:br>
            <a:br>
              <a:rPr lang="ru-RU" sz="1800" dirty="0"/>
            </a:b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ЗАКОН УКРАЇНИ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платіжні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послуги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». Документ 1591-IX,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чинний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поточна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Редакція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01.02.2023,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підстава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800" dirty="0">
                <a:latin typeface="Times New Roman" pitchFamily="18" charset="0"/>
                <a:cs typeface="Times New Roman" pitchFamily="18" charset="0"/>
                <a:hlinkClick r:id="rId2"/>
              </a:rPr>
              <a:t>2888-IX</a:t>
            </a:r>
            <a:br>
              <a:rPr lang="ru-RU" sz="1800" dirty="0">
                <a:latin typeface="Times New Roman" pitchFamily="18" charset="0"/>
                <a:cs typeface="Times New Roman" pitchFamily="18" charset="0"/>
              </a:rPr>
            </a:br>
            <a:br>
              <a:rPr lang="ru-RU" sz="1800" dirty="0"/>
            </a:br>
            <a:endParaRPr lang="ru-RU" sz="1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105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err="1"/>
              <a:t>Стаття</a:t>
            </a:r>
            <a:r>
              <a:rPr lang="ru-RU" sz="2400" b="1" dirty="0"/>
              <a:t> 3</a:t>
            </a:r>
            <a:r>
              <a:rPr lang="ru-RU" sz="2400" dirty="0"/>
              <a:t>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в </a:t>
            </a:r>
            <a:r>
              <a:rPr lang="ru-RU" sz="2400" dirty="0" err="1"/>
              <a:t>Україні</a:t>
            </a:r>
            <a:endParaRPr lang="ru-RU" sz="2400" dirty="0"/>
          </a:p>
          <a:p>
            <a:pPr algn="just">
              <a:buNone/>
            </a:pPr>
            <a:r>
              <a:rPr lang="ru-RU" sz="2400" dirty="0"/>
              <a:t>1.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в </a:t>
            </a:r>
            <a:r>
              <a:rPr lang="ru-RU" sz="2400" dirty="0" err="1"/>
              <a:t>Україні</a:t>
            </a:r>
            <a:r>
              <a:rPr lang="ru-RU" sz="2400" dirty="0"/>
              <a:t> у </a:t>
            </a:r>
            <a:r>
              <a:rPr lang="ru-RU" sz="2400" dirty="0" err="1"/>
              <a:t>готівковій</a:t>
            </a:r>
            <a:r>
              <a:rPr lang="ru-RU" sz="2400" dirty="0"/>
              <a:t> (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грошових</a:t>
            </a:r>
            <a:r>
              <a:rPr lang="ru-RU" sz="2400" dirty="0"/>
              <a:t> </a:t>
            </a:r>
            <a:r>
              <a:rPr lang="ru-RU" sz="2400" dirty="0" err="1"/>
              <a:t>знаків</a:t>
            </a:r>
            <a:r>
              <a:rPr lang="ru-RU" sz="2400" dirty="0"/>
              <a:t>) та </a:t>
            </a:r>
            <a:r>
              <a:rPr lang="ru-RU" sz="2400" dirty="0" err="1"/>
              <a:t>безготівковій</a:t>
            </a:r>
            <a:r>
              <a:rPr lang="ru-RU" sz="2400" dirty="0"/>
              <a:t> (</a:t>
            </a:r>
            <a:r>
              <a:rPr lang="ru-RU" sz="2400" dirty="0" err="1"/>
              <a:t>формі</a:t>
            </a:r>
            <a:r>
              <a:rPr lang="ru-RU" sz="2400" dirty="0"/>
              <a:t> </a:t>
            </a:r>
            <a:r>
              <a:rPr lang="ru-RU" sz="2400" dirty="0" err="1"/>
              <a:t>записів</a:t>
            </a:r>
            <a:r>
              <a:rPr lang="ru-RU" sz="2400" dirty="0"/>
              <a:t> на </a:t>
            </a:r>
            <a:r>
              <a:rPr lang="ru-RU" sz="2400" dirty="0" err="1"/>
              <a:t>рахунках</a:t>
            </a:r>
            <a:r>
              <a:rPr lang="ru-RU" sz="2400" dirty="0"/>
              <a:t>) формах.</a:t>
            </a:r>
          </a:p>
          <a:p>
            <a:pPr algn="just">
              <a:buNone/>
            </a:pPr>
            <a:r>
              <a:rPr lang="ru-RU" sz="2400" dirty="0"/>
              <a:t>2. </a:t>
            </a:r>
            <a:r>
              <a:rPr lang="ru-RU" sz="2400" dirty="0" err="1"/>
              <a:t>Грошові</a:t>
            </a:r>
            <a:r>
              <a:rPr lang="ru-RU" sz="2400" dirty="0"/>
              <a:t> </a:t>
            </a:r>
            <a:r>
              <a:rPr lang="ru-RU" sz="2400" dirty="0" err="1"/>
              <a:t>кошти</a:t>
            </a:r>
            <a:r>
              <a:rPr lang="ru-RU" sz="2400" dirty="0"/>
              <a:t> для </a:t>
            </a:r>
            <a:r>
              <a:rPr lang="ru-RU" sz="2400" dirty="0" err="1"/>
              <a:t>цілей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Закону </a:t>
            </a:r>
            <a:r>
              <a:rPr lang="ru-RU" sz="2400" dirty="0" err="1"/>
              <a:t>включають</a:t>
            </a:r>
            <a:r>
              <a:rPr lang="ru-RU" sz="2400" dirty="0"/>
              <a:t> </a:t>
            </a:r>
            <a:r>
              <a:rPr lang="ru-RU" sz="2400" dirty="0" err="1"/>
              <a:t>також</a:t>
            </a:r>
            <a:r>
              <a:rPr lang="ru-RU" sz="2400" dirty="0"/>
              <a:t> </a:t>
            </a: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та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у </a:t>
            </a:r>
            <a:r>
              <a:rPr lang="ru-RU" sz="2400" dirty="0" err="1"/>
              <a:t>випадках</a:t>
            </a:r>
            <a:r>
              <a:rPr lang="ru-RU" sz="2400" dirty="0"/>
              <a:t>, </a:t>
            </a:r>
            <a:r>
              <a:rPr lang="ru-RU" sz="2400" dirty="0" err="1"/>
              <a:t>передбачених</a:t>
            </a:r>
            <a:r>
              <a:rPr lang="ru-RU" sz="2400" dirty="0"/>
              <a:t> </a:t>
            </a:r>
            <a:r>
              <a:rPr lang="ru-RU" sz="2400" dirty="0" err="1"/>
              <a:t>цим</a:t>
            </a:r>
            <a:r>
              <a:rPr lang="ru-RU" sz="2400" dirty="0"/>
              <a:t> Законом.</a:t>
            </a:r>
          </a:p>
          <a:p>
            <a:pPr algn="just">
              <a:buNone/>
            </a:pPr>
            <a:r>
              <a:rPr lang="ru-RU" sz="2400" dirty="0" err="1"/>
              <a:t>Електронні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та </a:t>
            </a:r>
            <a:r>
              <a:rPr lang="ru-RU" sz="2400" dirty="0" err="1"/>
              <a:t>цифрові</a:t>
            </a:r>
            <a:r>
              <a:rPr lang="ru-RU" sz="2400" dirty="0"/>
              <a:t> </a:t>
            </a:r>
            <a:r>
              <a:rPr lang="ru-RU" sz="2400" dirty="0" err="1"/>
              <a:t>гроші</a:t>
            </a:r>
            <a:r>
              <a:rPr lang="ru-RU" sz="2400" dirty="0"/>
              <a:t> </a:t>
            </a:r>
            <a:r>
              <a:rPr lang="ru-RU" sz="2400" dirty="0" err="1"/>
              <a:t>існують</a:t>
            </a:r>
            <a:r>
              <a:rPr lang="ru-RU" sz="2400" dirty="0"/>
              <a:t> </a:t>
            </a:r>
            <a:r>
              <a:rPr lang="ru-RU" sz="2400" dirty="0" err="1"/>
              <a:t>лише</a:t>
            </a:r>
            <a:r>
              <a:rPr lang="ru-RU" sz="2400" dirty="0"/>
              <a:t> в </a:t>
            </a:r>
            <a:r>
              <a:rPr lang="ru-RU" sz="2400" dirty="0" err="1"/>
              <a:t>безготівковій</a:t>
            </a:r>
            <a:r>
              <a:rPr lang="ru-RU" sz="2400" dirty="0"/>
              <a:t> </a:t>
            </a:r>
            <a:r>
              <a:rPr lang="ru-RU" sz="2400" dirty="0" err="1"/>
              <a:t>формі</a:t>
            </a:r>
            <a:r>
              <a:rPr lang="ru-RU" sz="2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−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перерахування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платників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отримувачів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перерахування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надавачами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унесених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платниками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готівкою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отримувачів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Про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Інструкції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безготівкові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національній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валюті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користувачів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платіжних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послуг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29 </a:t>
            </a:r>
            <a:r>
              <a:rPr lang="ru-RU" sz="2800" b="1" i="1" dirty="0" err="1">
                <a:latin typeface="Times New Roman" pitchFamily="18" charset="0"/>
                <a:cs typeface="Times New Roman" pitchFamily="18" charset="0"/>
              </a:rPr>
              <a:t>липня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2022 року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1000101" y="1142984"/>
            <a:ext cx="61436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Основні принципи організації безготівкових розрахунків є наступними:</a:t>
            </a:r>
          </a:p>
          <a:p>
            <a:pPr marL="457200" indent="-457200" algn="just">
              <a:buAutoNum type="arabicParenR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розрахунки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банківські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відкриті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клієнтам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зберігання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переказу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розпорядженням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власників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порядку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встановленої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ними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черговості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в межах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платника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uk-UA" sz="2400" dirty="0"/>
          </a:p>
          <a:p>
            <a:pPr indent="457200"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/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1713</TotalTime>
  <Words>3308</Words>
  <Application>Microsoft Office PowerPoint</Application>
  <PresentationFormat>Экран (4:3)</PresentationFormat>
  <Paragraphs>205</Paragraphs>
  <Slides>50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50</vt:i4>
      </vt:variant>
    </vt:vector>
  </HeadingPairs>
  <TitlesOfParts>
    <vt:vector size="59" baseType="lpstr">
      <vt:lpstr>Arial</vt:lpstr>
      <vt:lpstr>Calibri</vt:lpstr>
      <vt:lpstr>Geometria</vt:lpstr>
      <vt:lpstr>Times New Roman</vt:lpstr>
      <vt:lpstr>Trebuchet MS</vt:lpstr>
      <vt:lpstr>Wingdings</vt:lpstr>
      <vt:lpstr>Wingdings 2</vt:lpstr>
      <vt:lpstr>Изящная</vt:lpstr>
      <vt:lpstr>Picture</vt:lpstr>
      <vt:lpstr>Тема 2. Грошові кошти і організація розрахунків на підприємствах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ЗАКОН УКРАЇНИ «Про платіжні послуги». Документ 1591-IX, чинний, поточна редакція — Редакція від 01.02.2023, підстава - 2888-IX  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Переваги безготівкових розрахунків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Виконання банком платіжної інструкції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Види акредитивів</vt:lpstr>
      <vt:lpstr>Види акредитивів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Користувач</cp:lastModifiedBy>
  <cp:revision>204</cp:revision>
  <dcterms:created xsi:type="dcterms:W3CDTF">2013-11-10T19:44:41Z</dcterms:created>
  <dcterms:modified xsi:type="dcterms:W3CDTF">2025-03-23T19:13:56Z</dcterms:modified>
</cp:coreProperties>
</file>