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537" r:id="rId2"/>
    <p:sldId id="538" r:id="rId3"/>
    <p:sldId id="560" r:id="rId4"/>
    <p:sldId id="562" r:id="rId5"/>
    <p:sldId id="563" r:id="rId6"/>
    <p:sldId id="564" r:id="rId7"/>
    <p:sldId id="565" r:id="rId8"/>
    <p:sldId id="566" r:id="rId9"/>
    <p:sldId id="539" r:id="rId10"/>
    <p:sldId id="540" r:id="rId11"/>
    <p:sldId id="561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7" r:id="rId32"/>
    <p:sldId id="536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17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8F8C2-0E4A-4381-A2F3-8A265DDF805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8C8617CC-D2F2-4A1A-87FC-A41CF8EA98FF}">
      <dgm:prSet custT="1"/>
      <dgm:spPr/>
      <dgm:t>
        <a:bodyPr/>
        <a:lstStyle/>
        <a:p>
          <a:pPr rtl="0"/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Медична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модель, яка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передбачає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навчання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дітей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з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обмеженими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можливостями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здоров’я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у закладах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спеціальних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світи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. Дана модель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визначена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як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сегрегаційне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навчання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у закладах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спеціальної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освіти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1800" b="0" dirty="0" err="1" smtClean="0">
              <a:latin typeface="+mn-lt"/>
              <a:cs typeface="Times New Roman" panose="02020603050405020304" pitchFamily="18" charset="0"/>
            </a:rPr>
            <a:t>інтернатного</a:t>
          </a:r>
          <a:r>
            <a:rPr lang="ru-RU" sz="1800" b="0" dirty="0" smtClean="0">
              <a:latin typeface="+mn-lt"/>
              <a:cs typeface="Times New Roman" panose="02020603050405020304" pitchFamily="18" charset="0"/>
            </a:rPr>
            <a:t> типу;</a:t>
          </a:r>
          <a:endParaRPr lang="uk-UA" sz="1800" b="0" dirty="0">
            <a:latin typeface="+mn-lt"/>
            <a:cs typeface="Times New Roman" panose="02020603050405020304" pitchFamily="18" charset="0"/>
          </a:endParaRPr>
        </a:p>
      </dgm:t>
    </dgm:pt>
    <dgm:pt modelId="{7307BC31-2A0B-42F4-ADCF-2FF58CA692F2}" type="parTrans" cxnId="{E8A8A7A5-1166-4CF0-AADE-0058AAE4AE5D}">
      <dgm:prSet/>
      <dgm:spPr/>
      <dgm:t>
        <a:bodyPr/>
        <a:lstStyle/>
        <a:p>
          <a:endParaRPr lang="uk-UA"/>
        </a:p>
      </dgm:t>
    </dgm:pt>
    <dgm:pt modelId="{EC6A6C23-266B-4E22-98A7-0533F059A76C}" type="sibTrans" cxnId="{E8A8A7A5-1166-4CF0-AADE-0058AAE4AE5D}">
      <dgm:prSet/>
      <dgm:spPr/>
      <dgm:t>
        <a:bodyPr/>
        <a:lstStyle/>
        <a:p>
          <a:endParaRPr lang="uk-UA"/>
        </a:p>
      </dgm:t>
    </dgm:pt>
    <dgm:pt modelId="{4F6EFE40-C5C5-4449-95DA-ABA564500B8E}">
      <dgm:prSet custT="1"/>
      <dgm:spPr/>
      <dgm:t>
        <a:bodyPr/>
        <a:lstStyle/>
        <a:p>
          <a:pPr rtl="0"/>
          <a:r>
            <a:rPr lang="uk-UA" sz="1600" dirty="0" smtClean="0"/>
            <a:t>Модель нормалізації (інтеграція), котра забезпечує доступ дітей з обмеженими можливостями здоров’я до навчання у заклади загальної середньої освіти з урахуванням їхньої адаптації до існуючих у ній умов: інтегроване навчання у корекційних класах; </a:t>
          </a:r>
          <a:endParaRPr lang="uk-UA" sz="1600" dirty="0"/>
        </a:p>
      </dgm:t>
    </dgm:pt>
    <dgm:pt modelId="{0D0FD4D4-DAD2-4684-9EFD-07EBFF43F4F4}" type="parTrans" cxnId="{84AA4F87-DA60-4AE4-BF36-F11F84017780}">
      <dgm:prSet/>
      <dgm:spPr/>
      <dgm:t>
        <a:bodyPr/>
        <a:lstStyle/>
        <a:p>
          <a:endParaRPr lang="uk-UA"/>
        </a:p>
      </dgm:t>
    </dgm:pt>
    <dgm:pt modelId="{5C09701E-70CA-4EF0-8203-09CC034CFE7F}" type="sibTrans" cxnId="{84AA4F87-DA60-4AE4-BF36-F11F84017780}">
      <dgm:prSet/>
      <dgm:spPr/>
      <dgm:t>
        <a:bodyPr/>
        <a:lstStyle/>
        <a:p>
          <a:endParaRPr lang="uk-UA"/>
        </a:p>
      </dgm:t>
    </dgm:pt>
    <dgm:pt modelId="{5C047309-AB9A-403A-974E-7957649C3220}">
      <dgm:prSet custT="1"/>
      <dgm:spPr/>
      <dgm:t>
        <a:bodyPr/>
        <a:lstStyle/>
        <a:p>
          <a:pPr rtl="0"/>
          <a:r>
            <a:rPr lang="uk-UA" sz="1600" dirty="0" smtClean="0"/>
            <a:t>Соціальна (інклюзивна) модель ґрунтується на створенні такого універсального дизайну у закладі освіти - дизайн предметів, навколишнього середовища, освітніх програм та послуг, що забезпечує здобувачам освіти максимальну придатність для використання всіма особами без необхідної адаптації чи спеціального дизайну. </a:t>
          </a:r>
          <a:endParaRPr lang="uk-UA" sz="1600" dirty="0"/>
        </a:p>
      </dgm:t>
    </dgm:pt>
    <dgm:pt modelId="{3AF7F231-F09C-47EA-BA15-FFB0C6F6069C}" type="parTrans" cxnId="{D616AED5-D49A-4093-8848-7B0DAFE67099}">
      <dgm:prSet/>
      <dgm:spPr/>
      <dgm:t>
        <a:bodyPr/>
        <a:lstStyle/>
        <a:p>
          <a:endParaRPr lang="uk-UA"/>
        </a:p>
      </dgm:t>
    </dgm:pt>
    <dgm:pt modelId="{A5ABC84E-8E5F-4A4A-80F9-CA7B21B20B75}" type="sibTrans" cxnId="{D616AED5-D49A-4093-8848-7B0DAFE67099}">
      <dgm:prSet/>
      <dgm:spPr/>
      <dgm:t>
        <a:bodyPr/>
        <a:lstStyle/>
        <a:p>
          <a:endParaRPr lang="uk-UA"/>
        </a:p>
      </dgm:t>
    </dgm:pt>
    <dgm:pt modelId="{E0F02274-381D-464B-9944-C64C3D5B95B2}" type="pres">
      <dgm:prSet presAssocID="{7928F8C2-0E4A-4381-A2F3-8A265DDF80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22B6AF98-308A-403A-BA75-3045919918CA}" type="pres">
      <dgm:prSet presAssocID="{7928F8C2-0E4A-4381-A2F3-8A265DDF8059}" presName="Name1" presStyleCnt="0"/>
      <dgm:spPr/>
    </dgm:pt>
    <dgm:pt modelId="{9CD2B677-0409-4015-97C8-4EAEEB53225B}" type="pres">
      <dgm:prSet presAssocID="{7928F8C2-0E4A-4381-A2F3-8A265DDF8059}" presName="cycle" presStyleCnt="0"/>
      <dgm:spPr/>
    </dgm:pt>
    <dgm:pt modelId="{49519EE8-9928-4EED-85B9-6022CE096B18}" type="pres">
      <dgm:prSet presAssocID="{7928F8C2-0E4A-4381-A2F3-8A265DDF8059}" presName="srcNode" presStyleLbl="node1" presStyleIdx="0" presStyleCnt="3"/>
      <dgm:spPr/>
    </dgm:pt>
    <dgm:pt modelId="{2F295953-DF19-4AF5-8228-362CB0D6DDC4}" type="pres">
      <dgm:prSet presAssocID="{7928F8C2-0E4A-4381-A2F3-8A265DDF8059}" presName="conn" presStyleLbl="parChTrans1D2" presStyleIdx="0" presStyleCnt="1"/>
      <dgm:spPr/>
      <dgm:t>
        <a:bodyPr/>
        <a:lstStyle/>
        <a:p>
          <a:endParaRPr lang="uk-UA"/>
        </a:p>
      </dgm:t>
    </dgm:pt>
    <dgm:pt modelId="{F0DACFE4-FDAA-4B2C-B49C-42EDD385CBBD}" type="pres">
      <dgm:prSet presAssocID="{7928F8C2-0E4A-4381-A2F3-8A265DDF8059}" presName="extraNode" presStyleLbl="node1" presStyleIdx="0" presStyleCnt="3"/>
      <dgm:spPr/>
    </dgm:pt>
    <dgm:pt modelId="{BE75C5C9-DD7F-4FB4-A032-918791FE627A}" type="pres">
      <dgm:prSet presAssocID="{7928F8C2-0E4A-4381-A2F3-8A265DDF8059}" presName="dstNode" presStyleLbl="node1" presStyleIdx="0" presStyleCnt="3"/>
      <dgm:spPr/>
    </dgm:pt>
    <dgm:pt modelId="{EA8B9CF5-0202-45B8-8A26-28F3E0662744}" type="pres">
      <dgm:prSet presAssocID="{8C8617CC-D2F2-4A1A-87FC-A41CF8EA98FF}" presName="text_1" presStyleLbl="node1" presStyleIdx="0" presStyleCnt="3" custScaleY="1305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1857A3-F5D3-4C37-8D4C-FD8DF0E95A29}" type="pres">
      <dgm:prSet presAssocID="{8C8617CC-D2F2-4A1A-87FC-A41CF8EA98FF}" presName="accent_1" presStyleCnt="0"/>
      <dgm:spPr/>
    </dgm:pt>
    <dgm:pt modelId="{7F97D669-1FCF-4675-9E00-F9E556531F74}" type="pres">
      <dgm:prSet presAssocID="{8C8617CC-D2F2-4A1A-87FC-A41CF8EA98FF}" presName="accentRepeatNode" presStyleLbl="solidFgAcc1" presStyleIdx="0" presStyleCnt="3"/>
      <dgm:spPr/>
    </dgm:pt>
    <dgm:pt modelId="{04C2671D-3DB0-447B-A093-DDC4031A3EB5}" type="pres">
      <dgm:prSet presAssocID="{4F6EFE40-C5C5-4449-95DA-ABA564500B8E}" presName="text_2" presStyleLbl="node1" presStyleIdx="1" presStyleCnt="3" custScaleY="1543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AA9E89-D824-45BB-92E2-BC0EE4A717A4}" type="pres">
      <dgm:prSet presAssocID="{4F6EFE40-C5C5-4449-95DA-ABA564500B8E}" presName="accent_2" presStyleCnt="0"/>
      <dgm:spPr/>
    </dgm:pt>
    <dgm:pt modelId="{66A6A9CE-113D-47FD-826D-71A72C7CFC2D}" type="pres">
      <dgm:prSet presAssocID="{4F6EFE40-C5C5-4449-95DA-ABA564500B8E}" presName="accentRepeatNode" presStyleLbl="solidFgAcc1" presStyleIdx="1" presStyleCnt="3"/>
      <dgm:spPr/>
    </dgm:pt>
    <dgm:pt modelId="{B1C050EC-4F4C-4D10-9493-0260FBE3A6E1}" type="pres">
      <dgm:prSet presAssocID="{5C047309-AB9A-403A-974E-7957649C3220}" presName="text_3" presStyleLbl="node1" presStyleIdx="2" presStyleCnt="3" custScaleY="1383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DF5946-E738-412B-B397-82C23A011C33}" type="pres">
      <dgm:prSet presAssocID="{5C047309-AB9A-403A-974E-7957649C3220}" presName="accent_3" presStyleCnt="0"/>
      <dgm:spPr/>
    </dgm:pt>
    <dgm:pt modelId="{B7F309B7-49D1-47E4-A0B0-DE5E4118A637}" type="pres">
      <dgm:prSet presAssocID="{5C047309-AB9A-403A-974E-7957649C3220}" presName="accentRepeatNode" presStyleLbl="solidFgAcc1" presStyleIdx="2" presStyleCnt="3"/>
      <dgm:spPr/>
    </dgm:pt>
  </dgm:ptLst>
  <dgm:cxnLst>
    <dgm:cxn modelId="{D616AED5-D49A-4093-8848-7B0DAFE67099}" srcId="{7928F8C2-0E4A-4381-A2F3-8A265DDF8059}" destId="{5C047309-AB9A-403A-974E-7957649C3220}" srcOrd="2" destOrd="0" parTransId="{3AF7F231-F09C-47EA-BA15-FFB0C6F6069C}" sibTransId="{A5ABC84E-8E5F-4A4A-80F9-CA7B21B20B75}"/>
    <dgm:cxn modelId="{08743F2A-EC57-424E-B4B5-26F4020037C8}" type="presOf" srcId="{7928F8C2-0E4A-4381-A2F3-8A265DDF8059}" destId="{E0F02274-381D-464B-9944-C64C3D5B95B2}" srcOrd="0" destOrd="0" presId="urn:microsoft.com/office/officeart/2008/layout/VerticalCurvedList"/>
    <dgm:cxn modelId="{A856F88F-D47F-4512-AEB2-237EC3D2352D}" type="presOf" srcId="{5C047309-AB9A-403A-974E-7957649C3220}" destId="{B1C050EC-4F4C-4D10-9493-0260FBE3A6E1}" srcOrd="0" destOrd="0" presId="urn:microsoft.com/office/officeart/2008/layout/VerticalCurvedList"/>
    <dgm:cxn modelId="{E8A8A7A5-1166-4CF0-AADE-0058AAE4AE5D}" srcId="{7928F8C2-0E4A-4381-A2F3-8A265DDF8059}" destId="{8C8617CC-D2F2-4A1A-87FC-A41CF8EA98FF}" srcOrd="0" destOrd="0" parTransId="{7307BC31-2A0B-42F4-ADCF-2FF58CA692F2}" sibTransId="{EC6A6C23-266B-4E22-98A7-0533F059A76C}"/>
    <dgm:cxn modelId="{4DED0FC5-7CC6-4587-8480-A4143D8AB201}" type="presOf" srcId="{8C8617CC-D2F2-4A1A-87FC-A41CF8EA98FF}" destId="{EA8B9CF5-0202-45B8-8A26-28F3E0662744}" srcOrd="0" destOrd="0" presId="urn:microsoft.com/office/officeart/2008/layout/VerticalCurvedList"/>
    <dgm:cxn modelId="{09C3E57C-2241-4EB9-88DE-4EA1B18F013C}" type="presOf" srcId="{EC6A6C23-266B-4E22-98A7-0533F059A76C}" destId="{2F295953-DF19-4AF5-8228-362CB0D6DDC4}" srcOrd="0" destOrd="0" presId="urn:microsoft.com/office/officeart/2008/layout/VerticalCurvedList"/>
    <dgm:cxn modelId="{84AA4F87-DA60-4AE4-BF36-F11F84017780}" srcId="{7928F8C2-0E4A-4381-A2F3-8A265DDF8059}" destId="{4F6EFE40-C5C5-4449-95DA-ABA564500B8E}" srcOrd="1" destOrd="0" parTransId="{0D0FD4D4-DAD2-4684-9EFD-07EBFF43F4F4}" sibTransId="{5C09701E-70CA-4EF0-8203-09CC034CFE7F}"/>
    <dgm:cxn modelId="{7F13ECF9-4586-4190-A4AD-ED6CB9F6A5BA}" type="presOf" srcId="{4F6EFE40-C5C5-4449-95DA-ABA564500B8E}" destId="{04C2671D-3DB0-447B-A093-DDC4031A3EB5}" srcOrd="0" destOrd="0" presId="urn:microsoft.com/office/officeart/2008/layout/VerticalCurvedList"/>
    <dgm:cxn modelId="{599666DB-7788-4C32-8405-96E0461CB747}" type="presParOf" srcId="{E0F02274-381D-464B-9944-C64C3D5B95B2}" destId="{22B6AF98-308A-403A-BA75-3045919918CA}" srcOrd="0" destOrd="0" presId="urn:microsoft.com/office/officeart/2008/layout/VerticalCurvedList"/>
    <dgm:cxn modelId="{C6D4BEF9-81AD-4034-ABB4-46E623CAFEC8}" type="presParOf" srcId="{22B6AF98-308A-403A-BA75-3045919918CA}" destId="{9CD2B677-0409-4015-97C8-4EAEEB53225B}" srcOrd="0" destOrd="0" presId="urn:microsoft.com/office/officeart/2008/layout/VerticalCurvedList"/>
    <dgm:cxn modelId="{487BA2ED-9617-4BCE-942C-80C4AB8B4C0C}" type="presParOf" srcId="{9CD2B677-0409-4015-97C8-4EAEEB53225B}" destId="{49519EE8-9928-4EED-85B9-6022CE096B18}" srcOrd="0" destOrd="0" presId="urn:microsoft.com/office/officeart/2008/layout/VerticalCurvedList"/>
    <dgm:cxn modelId="{16B50841-9285-4507-BB72-9B819035DDDB}" type="presParOf" srcId="{9CD2B677-0409-4015-97C8-4EAEEB53225B}" destId="{2F295953-DF19-4AF5-8228-362CB0D6DDC4}" srcOrd="1" destOrd="0" presId="urn:microsoft.com/office/officeart/2008/layout/VerticalCurvedList"/>
    <dgm:cxn modelId="{C7285EDC-FB29-4050-8053-7CD25F547FE6}" type="presParOf" srcId="{9CD2B677-0409-4015-97C8-4EAEEB53225B}" destId="{F0DACFE4-FDAA-4B2C-B49C-42EDD385CBBD}" srcOrd="2" destOrd="0" presId="urn:microsoft.com/office/officeart/2008/layout/VerticalCurvedList"/>
    <dgm:cxn modelId="{0EC8C352-6D61-4EE2-9451-7BCF0D54439B}" type="presParOf" srcId="{9CD2B677-0409-4015-97C8-4EAEEB53225B}" destId="{BE75C5C9-DD7F-4FB4-A032-918791FE627A}" srcOrd="3" destOrd="0" presId="urn:microsoft.com/office/officeart/2008/layout/VerticalCurvedList"/>
    <dgm:cxn modelId="{60AC3C5F-1F07-40A2-BA24-138F804C7A05}" type="presParOf" srcId="{22B6AF98-308A-403A-BA75-3045919918CA}" destId="{EA8B9CF5-0202-45B8-8A26-28F3E0662744}" srcOrd="1" destOrd="0" presId="urn:microsoft.com/office/officeart/2008/layout/VerticalCurvedList"/>
    <dgm:cxn modelId="{21A4B50C-8547-47CA-B4FC-F91EC4F556E5}" type="presParOf" srcId="{22B6AF98-308A-403A-BA75-3045919918CA}" destId="{6D1857A3-F5D3-4C37-8D4C-FD8DF0E95A29}" srcOrd="2" destOrd="0" presId="urn:microsoft.com/office/officeart/2008/layout/VerticalCurvedList"/>
    <dgm:cxn modelId="{522508FD-D00F-4B4E-AC47-2158BF565E8E}" type="presParOf" srcId="{6D1857A3-F5D3-4C37-8D4C-FD8DF0E95A29}" destId="{7F97D669-1FCF-4675-9E00-F9E556531F74}" srcOrd="0" destOrd="0" presId="urn:microsoft.com/office/officeart/2008/layout/VerticalCurvedList"/>
    <dgm:cxn modelId="{232A898C-AE62-4099-9DF8-B61D2A95175E}" type="presParOf" srcId="{22B6AF98-308A-403A-BA75-3045919918CA}" destId="{04C2671D-3DB0-447B-A093-DDC4031A3EB5}" srcOrd="3" destOrd="0" presId="urn:microsoft.com/office/officeart/2008/layout/VerticalCurvedList"/>
    <dgm:cxn modelId="{95488E7B-54DF-4E7A-BEF8-8912E3D7476A}" type="presParOf" srcId="{22B6AF98-308A-403A-BA75-3045919918CA}" destId="{C6AA9E89-D824-45BB-92E2-BC0EE4A717A4}" srcOrd="4" destOrd="0" presId="urn:microsoft.com/office/officeart/2008/layout/VerticalCurvedList"/>
    <dgm:cxn modelId="{3ECB9D20-78D7-44DE-A549-A372161E9FA6}" type="presParOf" srcId="{C6AA9E89-D824-45BB-92E2-BC0EE4A717A4}" destId="{66A6A9CE-113D-47FD-826D-71A72C7CFC2D}" srcOrd="0" destOrd="0" presId="urn:microsoft.com/office/officeart/2008/layout/VerticalCurvedList"/>
    <dgm:cxn modelId="{D7464233-8BF9-44BD-B9FC-D42F6E7FFF39}" type="presParOf" srcId="{22B6AF98-308A-403A-BA75-3045919918CA}" destId="{B1C050EC-4F4C-4D10-9493-0260FBE3A6E1}" srcOrd="5" destOrd="0" presId="urn:microsoft.com/office/officeart/2008/layout/VerticalCurvedList"/>
    <dgm:cxn modelId="{FC1EE20B-CC19-46C1-8D96-70BA8EC65747}" type="presParOf" srcId="{22B6AF98-308A-403A-BA75-3045919918CA}" destId="{24DF5946-E738-412B-B397-82C23A011C33}" srcOrd="6" destOrd="0" presId="urn:microsoft.com/office/officeart/2008/layout/VerticalCurvedList"/>
    <dgm:cxn modelId="{20F678B4-668A-4948-ABAD-2CD7E18429B6}" type="presParOf" srcId="{24DF5946-E738-412B-B397-82C23A011C33}" destId="{B7F309B7-49D1-47E4-A0B0-DE5E4118A6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06.09.2023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5E2171-9817-4C64-92D4-6351AAE83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 як загальна теорія інклюзивної освіти та навчання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Фото Книги и цветы, более 25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865339"/>
            <a:ext cx="4118535" cy="2743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329" y="3797223"/>
            <a:ext cx="45083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нормативно-правовому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заявлено,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 дала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прискорила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ow Do People with Disabilities Access the Web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13" y="604299"/>
            <a:ext cx="4498652" cy="31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7236" y="1407383"/>
            <a:ext cx="40612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 р.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інвалідів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причину, характер і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каліцтв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співгромадяни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ж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6" descr="Конвенція про права інвалідів в питаннях та відповідях - 10 Травня 2013 -  Спілка нечуючих юристів (СНЮ)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Конвенція про права інвалідів в питаннях та відповідях - 10 Травня 2013 -  Спілка нечуючих юристів (СНЮ)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Конвенція про права інвалідів в питаннях та відповідях - 10 Травня 2013 -  Спілка нечуючих юристів (СНЮ)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5513294"/>
            <a:ext cx="758484" cy="8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Number of persons with disabilities twice than previously asses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93" y="5084565"/>
            <a:ext cx="1839258" cy="14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4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Конвенція про права інвалідів в питаннях та відповідях - 10 Травня 2013 -  Спілка нечуючих юристів (СНЮ)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Конвенція про права інвалідів в питаннях та відповідях - 10 Травня 2013 -  Спілка нечуючих юристів (СНЮ)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Конвенція про права інвалідів в питаннях та відповідях - 10 Травня 2013 -  Спілка нечуючих юристів (СНЮ)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5513294"/>
            <a:ext cx="758484" cy="8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Number of persons with disabilities twice than previously asses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0048"/>
            <a:ext cx="1839258" cy="14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90" y="376427"/>
            <a:ext cx="8660040" cy="49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2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1863" y="4744514"/>
            <a:ext cx="3193801" cy="1736376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21941" y="4858650"/>
            <a:ext cx="2881878" cy="20005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нтеграція </a:t>
            </a:r>
            <a:r>
              <a:rPr lang="uk-UA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приведення у відповідність потреб дітей, у яких відзначаються психічні й фізичні порушення, із системою освіти, що залишається в цілому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незмінною.</a:t>
            </a:r>
            <a:endPara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155" y="3165492"/>
            <a:ext cx="2369252" cy="11881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561209"/>
            <a:ext cx="193562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озширення</a:t>
            </a:r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освіти</a:t>
            </a:r>
            <a:endParaRPr lang="uk-UA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3851" y="516836"/>
            <a:ext cx="3001427" cy="23112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339622" y="224679"/>
            <a:ext cx="1408676" cy="185445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76151" y="459071"/>
            <a:ext cx="320127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і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одержало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підходів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ловать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PowerPointBase.</a:t>
            </a:r>
            <a:r>
              <a:rPr lang="ru-RU" sz="1600" dirty="0" smtClean="0">
                <a:solidFill>
                  <a:schemeClr val="bg1"/>
                </a:solidFill>
              </a:rPr>
              <a:t>com!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723" y="1351623"/>
            <a:ext cx="3296090" cy="22252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138234" y="2464228"/>
            <a:ext cx="1702100" cy="22407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1" t="3097" r="10561" b="62389"/>
          <a:stretch/>
        </p:blipFill>
        <p:spPr>
          <a:xfrm>
            <a:off x="138235" y="4420122"/>
            <a:ext cx="1636961" cy="215498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76151" y="3928051"/>
            <a:ext cx="3445343" cy="2428521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t="46573" r="42443" b="18913"/>
          <a:stretch/>
        </p:blipFill>
        <p:spPr>
          <a:xfrm>
            <a:off x="7939813" y="39294"/>
            <a:ext cx="1205775" cy="15873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46573" r="70787" b="18913"/>
          <a:stretch/>
        </p:blipFill>
        <p:spPr>
          <a:xfrm>
            <a:off x="7977420" y="1852609"/>
            <a:ext cx="1096619" cy="14436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81331" y="1366594"/>
            <a:ext cx="3713946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ейнстрімінг</a:t>
            </a:r>
            <a:r>
              <a:rPr lang="uk-UA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mainstream</a:t>
            </a:r>
            <a:r>
              <a:rPr lang="uk-U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вирівнювання, приведення до розповсюдженого зразка).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Мейнстрімінг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соціально-освітньої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спілкуються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однолітками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святах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рамках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дозвіллєневих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включені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для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мети;</a:t>
            </a:r>
            <a:endParaRPr lang="uk-UA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76150" y="4099818"/>
            <a:ext cx="3803073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нклюзія</a:t>
            </a:r>
            <a:r>
              <a:rPr lang="uk-UA" sz="1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uk-UA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включення).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перепланування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потреб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Інклюзивні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високоякісною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освітою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усуненню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дискримінаційних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і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настроїв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сприятливу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у громадах для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змінюючи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</a:t>
            </a:r>
            <a:r>
              <a:rPr 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25286" y="581318"/>
            <a:ext cx="2906957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</a:t>
            </a:r>
            <a:r>
              <a:rPr lang="ru-RU" sz="1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сегрегації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десегрегації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Сегрегація</a:t>
            </a:r>
            <a:r>
              <a:rPr lang="uk-UA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розміщення владою дітей з особливими освітніми потребами у спеціальні навчальні заклади, що змушує їх вести ізольоване життя.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Упродовж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розумовими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вадами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ускладнювалися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концентрувало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недоліках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потенційних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можливостях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2141883" y="559925"/>
            <a:ext cx="61722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uk-UA" sz="3600" b="1" dirty="0" smtClean="0">
                <a:solidFill>
                  <a:schemeClr val="accent2"/>
                </a:solidFill>
                <a:latin typeface="Times New Roman" pitchFamily="18" charset="0"/>
              </a:rPr>
              <a:t>Перехід від сегрегації до інклюзії</a:t>
            </a:r>
            <a:endParaRPr lang="ru-RU" altLang="uk-UA" sz="36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2113"/>
            <a:ext cx="7866365" cy="22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16859" y="4437112"/>
            <a:ext cx="8135470" cy="219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uk-UA" altLang="uk-UA" sz="2800" b="1" dirty="0" smtClean="0">
                <a:solidFill>
                  <a:schemeClr val="accent2"/>
                </a:solidFill>
                <a:latin typeface="Times New Roman" pitchFamily="18" charset="0"/>
              </a:rPr>
              <a:t>“Сегрегація”-</a:t>
            </a:r>
            <a:r>
              <a:rPr lang="uk-UA" altLang="uk-UA" sz="2800" dirty="0" smtClean="0">
                <a:latin typeface="Times New Roman" pitchFamily="18" charset="0"/>
              </a:rPr>
              <a:t> діти з ООП та з типовим розвитком навчаються окремо в різних закладах.</a:t>
            </a:r>
          </a:p>
          <a:p>
            <a:pPr>
              <a:lnSpc>
                <a:spcPct val="80000"/>
              </a:lnSpc>
            </a:pPr>
            <a:r>
              <a:rPr lang="uk-UA" altLang="uk-UA" sz="2800" b="1" dirty="0" smtClean="0">
                <a:solidFill>
                  <a:schemeClr val="accent2"/>
                </a:solidFill>
                <a:latin typeface="Times New Roman" pitchFamily="18" charset="0"/>
              </a:rPr>
              <a:t>“Інтеграція”</a:t>
            </a:r>
            <a:r>
              <a:rPr lang="uk-UA" altLang="uk-UA" sz="2800" dirty="0" smtClean="0">
                <a:latin typeface="Times New Roman" pitchFamily="18" charset="0"/>
              </a:rPr>
              <a:t> – спільне навчання в одній школі  за різними навчальними програмами.</a:t>
            </a:r>
          </a:p>
          <a:p>
            <a:pPr>
              <a:lnSpc>
                <a:spcPct val="80000"/>
              </a:lnSpc>
            </a:pPr>
            <a:r>
              <a:rPr lang="uk-UA" altLang="uk-UA" sz="2800" b="1" dirty="0" smtClean="0">
                <a:solidFill>
                  <a:schemeClr val="accent2"/>
                </a:solidFill>
                <a:latin typeface="Times New Roman" pitchFamily="18" charset="0"/>
              </a:rPr>
              <a:t>“Інклюзія”</a:t>
            </a:r>
            <a:r>
              <a:rPr lang="uk-UA" altLang="uk-UA" sz="2800" dirty="0" smtClean="0">
                <a:latin typeface="Times New Roman" pitchFamily="18" charset="0"/>
              </a:rPr>
              <a:t> – спільне навчання в одному класі з психолого-педагогічним супроводом.</a:t>
            </a:r>
            <a:endParaRPr lang="ru-RU" altLang="uk-UA" sz="28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alt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29282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991" y="852743"/>
            <a:ext cx="2975776" cy="586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7113" y="588155"/>
            <a:ext cx="2680584" cy="54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665" y="1136226"/>
            <a:ext cx="3023482" cy="55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9"/>
          <p:cNvSpPr/>
          <p:nvPr/>
        </p:nvSpPr>
        <p:spPr>
          <a:xfrm>
            <a:off x="524786" y="852743"/>
            <a:ext cx="2421173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82600" algn="l"/>
              </a:tabLst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2001 р. Міністерство освіти і науки України, Інститут спеціальної педагогіки АПН України та Всеукраїнський фонд „Крок за кроком” започаткували науково-педагогічний експеримент „Соціальна адаптація та інтеграція в суспільство дітей з особливостями психофізичного розвитку шляхом організації їх навчання у загальноосвітніх закладах”, основна мета якого є розробка і реалізація механізму інтеграції дітей з особливостями психофізичного розвитку в загальноосвітні навчальні заклади, ранньої інтеграції цих дітей в соціальне середовище з урахуванням їх типологічних та індивідуальних особливостей .</a:t>
            </a:r>
            <a:endParaRPr lang="en-US" altLang="ko-KR" sz="14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3530441" y="596794"/>
            <a:ext cx="1836690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кроком у модернізації системи освіти дітей з особливостями психофізичного розвитку, наближенням її до європейських стандартів стала ратифікація у 2009 р. Верховною Радою України Конвенції ООН «Про права інвалідів» і Факультативного протоколу до неї, мета яких полягає в заохочені, захисті й забезпеченні повного й рівного здійснення всіма людьми з інвалідністю всіх прав людини й основоположних свобод.</a:t>
            </a:r>
          </a:p>
        </p:txBody>
      </p:sp>
      <p:sp>
        <p:nvSpPr>
          <p:cNvPr id="11" name="Rectangle 23"/>
          <p:cNvSpPr/>
          <p:nvPr/>
        </p:nvSpPr>
        <p:spPr>
          <a:xfrm>
            <a:off x="5907771" y="1106804"/>
            <a:ext cx="2916450" cy="54476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482600" algn="l"/>
              </a:tabLst>
            </a:pP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 інклюзивна освіта стала підтримуватись законодавчою базою України з 2010 року, коли до Закону України „Про загальну середню освіту” були внесені зміни, згідно з якими загальноосвітні навчальні заклади могли повноправно створювати спеціальні та інклюзивні класи для навчання дітей з особливими потребами. У жовтні 2010 року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 молоді та спорту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затвердило „Концепцію розвитку інклюзивної освіти”, а в серпні 2011 року Кабінет міністрів України затвердив „Порядок організації інклюзивного навчання в загальноосвітніх навчальних закладах”, де у загальному вигляді окреслюються конкретні заходи щодо організації цієї інноваційної форми освіти, надання освітніх послуг учням, створення умов для безперешкодного доступу до таких закладів, забезпечення їх навчально-методичними, наочно-дидактичними посібниками та індивідуальними засобами, створення інклюзивних класів, комплектування та наповнення їх учнями, а також забезпечення шкіл з інклюзивною формою навчання відповідними педагогічними кадрами</a:t>
            </a:r>
            <a:endParaRPr lang="en-US" altLang="ko-KR" sz="120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6567" y="415169"/>
            <a:ext cx="5609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і завдання дидактики інклюзивної освіти, її категорії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77768" y="3140968"/>
            <a:ext cx="42758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дидактики інклюзивної освіти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є двосторонній процес вчителя і учнів: </a:t>
            </a:r>
            <a:r>
              <a:rPr lang="uk-UA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вчителя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початкових класів (викладання) і </a:t>
            </a:r>
            <a:r>
              <a:rPr lang="uk-UA" sz="20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учбова </a:t>
            </a:r>
            <a:r>
              <a:rPr lang="uk-UA" sz="20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учня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(учіння), котрий спрямований на створення комфортних умов для особистісного розвитку і творчої самореалізації молодших школярів з різним рівнем психофізичного розвитку.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0567" y="13820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 </a:t>
            </a:r>
            <a:r>
              <a:rPr lang="uk-UA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didaktikus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uk-UA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навчаю)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галузь педагогіки, що розробляє теорію навчання та освіти. Вона вивчає теорію інклюзивної освіти і навчання, закономірності, форми, засоби і методи. </a:t>
            </a:r>
          </a:p>
        </p:txBody>
      </p:sp>
      <p:pic>
        <p:nvPicPr>
          <p:cNvPr id="1030" name="Picture 6" descr="ІНКЛЮЗИВНА ОСВІТА ВІД &quot;А&quot; ДО &quot;Я&quot; - Роменська СЗОШ І-ІІІ ступенів №1  ім.П.І.Калнишевського Роменської міської ради Сум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5" y="3684101"/>
            <a:ext cx="3757261" cy="28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будова інклюзії в школі: ролі основних учасників та дієві підходи.  Пояснюють експерти | Українська правда _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34152"/>
            <a:ext cx="2844945" cy="20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-1716554" y="1108964"/>
            <a:ext cx="9816382" cy="5351947"/>
            <a:chOff x="-1344" y="912"/>
            <a:chExt cx="6384" cy="2791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>
                    <a:gamma/>
                    <a:tint val="0"/>
                    <a:invGamma/>
                    <a:alpha val="0"/>
                  </a:srgbClr>
                </a:gs>
                <a:gs pos="100000">
                  <a:srgbClr val="00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gray">
            <a:xfrm rot="5400000">
              <a:off x="-1173" y="1088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980" y="1245"/>
              <a:ext cx="3676" cy="339"/>
              <a:chOff x="980" y="1245"/>
              <a:chExt cx="3676" cy="339"/>
            </a:xfrm>
          </p:grpSpPr>
          <p:sp>
            <p:nvSpPr>
              <p:cNvPr id="39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493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40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43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4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41" name="Text Box 10"/>
              <p:cNvSpPr txBox="1">
                <a:spLocks noChangeArrowheads="1"/>
              </p:cNvSpPr>
              <p:nvPr/>
            </p:nvSpPr>
            <p:spPr bwMode="gray">
              <a:xfrm>
                <a:off x="1031" y="1317"/>
                <a:ext cx="20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1200" y="1709"/>
              <a:ext cx="3817" cy="385"/>
              <a:chOff x="1200" y="1709"/>
              <a:chExt cx="3817" cy="385"/>
            </a:xfrm>
          </p:grpSpPr>
          <p:sp>
            <p:nvSpPr>
              <p:cNvPr id="33" name="AutoShape 4"/>
              <p:cNvSpPr>
                <a:spLocks noChangeArrowheads="1"/>
              </p:cNvSpPr>
              <p:nvPr/>
            </p:nvSpPr>
            <p:spPr bwMode="gray">
              <a:xfrm>
                <a:off x="1442" y="1711"/>
                <a:ext cx="3575" cy="38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gray">
              <a:xfrm>
                <a:off x="1516" y="1709"/>
                <a:ext cx="3204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uk-UA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навчатися</a:t>
                </a:r>
                <a:r>
                  <a:rPr lang="uk-UA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uk-UA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які форми організації інклюзивного навчання найбільш придатні для навчання в умовах загальноосвітньої школи (повна інклюзія, часткова чи тимчасова інтеграція);</a:t>
                </a:r>
              </a:p>
            </p:txBody>
          </p:sp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37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36" name="Text Box 17"/>
              <p:cNvSpPr txBox="1">
                <a:spLocks noChangeArrowheads="1"/>
              </p:cNvSpPr>
              <p:nvPr/>
            </p:nvSpPr>
            <p:spPr bwMode="gray">
              <a:xfrm>
                <a:off x="1253" y="1776"/>
                <a:ext cx="20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1289" y="2160"/>
              <a:ext cx="3703" cy="339"/>
              <a:chOff x="1289" y="2160"/>
              <a:chExt cx="3703" cy="339"/>
            </a:xfrm>
          </p:grpSpPr>
          <p:sp>
            <p:nvSpPr>
              <p:cNvPr id="27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520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8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31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2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gray">
              <a:xfrm>
                <a:off x="1340" y="2232"/>
                <a:ext cx="20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1200" y="2634"/>
              <a:ext cx="3648" cy="340"/>
              <a:chOff x="1200" y="2634"/>
              <a:chExt cx="3648" cy="340"/>
            </a:xfrm>
          </p:grpSpPr>
          <p:sp>
            <p:nvSpPr>
              <p:cNvPr id="21" name="AutoShape 24"/>
              <p:cNvSpPr>
                <a:spLocks noChangeArrowheads="1"/>
              </p:cNvSpPr>
              <p:nvPr/>
            </p:nvSpPr>
            <p:spPr bwMode="gray">
              <a:xfrm>
                <a:off x="1417" y="2634"/>
                <a:ext cx="3431" cy="33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3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25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0099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6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gray">
              <a:xfrm>
                <a:off x="1253" y="2706"/>
                <a:ext cx="20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921" y="3120"/>
              <a:ext cx="4119" cy="339"/>
              <a:chOff x="921" y="3120"/>
              <a:chExt cx="4119" cy="339"/>
            </a:xfrm>
          </p:grpSpPr>
          <p:sp>
            <p:nvSpPr>
              <p:cNvPr id="15" name="AutoShape 30"/>
              <p:cNvSpPr>
                <a:spLocks noChangeArrowheads="1"/>
              </p:cNvSpPr>
              <p:nvPr/>
            </p:nvSpPr>
            <p:spPr bwMode="gray">
              <a:xfrm>
                <a:off x="1104" y="3120"/>
                <a:ext cx="3936" cy="334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33"/>
                  </a:gs>
                  <a:gs pos="100000">
                    <a:schemeClr val="tx1">
                      <a:alpha val="0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16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19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20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7" name="Text Box 34"/>
              <p:cNvSpPr txBox="1">
                <a:spLocks noChangeArrowheads="1"/>
              </p:cNvSpPr>
              <p:nvPr/>
            </p:nvSpPr>
            <p:spPr bwMode="gray">
              <a:xfrm>
                <a:off x="972" y="3192"/>
                <a:ext cx="203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</p:grpSp>
      <p:sp>
        <p:nvSpPr>
          <p:cNvPr id="45" name="Прямоугольник 44"/>
          <p:cNvSpPr/>
          <p:nvPr/>
        </p:nvSpPr>
        <p:spPr>
          <a:xfrm>
            <a:off x="2536258" y="245169"/>
            <a:ext cx="5802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змісті інклюзивного процесу можна виділити наступні ключові проблеми інклюзивного навчання: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96501" y="17719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навчається, які групи дітей з особливими освітніми потребами можуть навчатися у загальноосвітній школі;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817987" y="35056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754943" y="4430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навчати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які найсприятливіший вік дитини для інклюзивного навчання;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282884" y="5245456"/>
            <a:ext cx="4713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хто навчає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яку підготовку повинен мати учитель початкової школи для роботи з дітьми з особливими освітніми потребами в умовах інклюзивної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24530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0112" y="1526649"/>
            <a:ext cx="5644928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 категоріями дидактики є: </a:t>
            </a:r>
            <a:endParaRPr lang="uk-UA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навчання, самоосвіта, викладання, </a:t>
            </a: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учбова діяльність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закономірності, принципи освіти та навчання</a:t>
            </a: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процес і його компоненти:</a:t>
            </a:r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зміст, форми, засоби, методи, результати; елементи навчання: знання, уміння та навички; мотивація, потреби, інтереси.</a:t>
            </a:r>
          </a:p>
          <a:p>
            <a:endParaRPr lang="uk-UA" dirty="0"/>
          </a:p>
        </p:txBody>
      </p:sp>
      <p:pic>
        <p:nvPicPr>
          <p:cNvPr id="3074" name="Picture 2" descr="Категорії труднощів та рівні підтримки в навчанні дітей з ООП: МОН пропонує  проект для обговор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92" y="1526650"/>
            <a:ext cx="3064255" cy="370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3"/>
          <p:cNvSpPr txBox="1"/>
          <p:nvPr/>
        </p:nvSpPr>
        <p:spPr>
          <a:xfrm>
            <a:off x="2130253" y="5145612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+mj-lt"/>
              </a:rPr>
              <a:t>Honest</a:t>
            </a:r>
          </a:p>
        </p:txBody>
      </p:sp>
      <p:sp>
        <p:nvSpPr>
          <p:cNvPr id="5" name="TextBox 134"/>
          <p:cNvSpPr txBox="1"/>
          <p:nvPr/>
        </p:nvSpPr>
        <p:spPr>
          <a:xfrm>
            <a:off x="2052122" y="5508729"/>
            <a:ext cx="921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+mj-lt"/>
              </a:rPr>
              <a:t>Strategic</a:t>
            </a:r>
          </a:p>
        </p:txBody>
      </p:sp>
      <p:grpSp>
        <p:nvGrpSpPr>
          <p:cNvPr id="6" name="组合 10"/>
          <p:cNvGrpSpPr/>
          <p:nvPr/>
        </p:nvGrpSpPr>
        <p:grpSpPr>
          <a:xfrm>
            <a:off x="483326" y="1541926"/>
            <a:ext cx="8007442" cy="4023949"/>
            <a:chOff x="-8806" y="3934124"/>
            <a:chExt cx="22105839" cy="8331572"/>
          </a:xfrm>
        </p:grpSpPr>
        <p:sp>
          <p:nvSpPr>
            <p:cNvPr id="7" name="Shape 561"/>
            <p:cNvSpPr/>
            <p:nvPr/>
          </p:nvSpPr>
          <p:spPr>
            <a:xfrm>
              <a:off x="-8806" y="5098469"/>
              <a:ext cx="19583952" cy="71672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534"/>
                  </a:moveTo>
                  <a:cubicBezTo>
                    <a:pt x="17821" y="120000"/>
                    <a:pt x="19688" y="62325"/>
                    <a:pt x="28005" y="62790"/>
                  </a:cubicBezTo>
                  <a:cubicBezTo>
                    <a:pt x="36322" y="63255"/>
                    <a:pt x="41414" y="85581"/>
                    <a:pt x="52277" y="83720"/>
                  </a:cubicBezTo>
                  <a:cubicBezTo>
                    <a:pt x="63140" y="81860"/>
                    <a:pt x="63988" y="40930"/>
                    <a:pt x="75190" y="37209"/>
                  </a:cubicBezTo>
                  <a:cubicBezTo>
                    <a:pt x="86393" y="33488"/>
                    <a:pt x="87538" y="57093"/>
                    <a:pt x="98231" y="55697"/>
                  </a:cubicBezTo>
                  <a:cubicBezTo>
                    <a:pt x="108925" y="54302"/>
                    <a:pt x="109137" y="9767"/>
                    <a:pt x="120000" y="0"/>
                  </a:cubicBezTo>
                </a:path>
              </a:pathLst>
            </a:custGeom>
            <a:noFill/>
            <a:ln w="15875" cap="flat" cmpd="sng">
              <a:solidFill>
                <a:srgbClr val="BFBFB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lIns="182825" tIns="91400" rIns="182825" bIns="914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562"/>
            <p:cNvSpPr/>
            <p:nvPr/>
          </p:nvSpPr>
          <p:spPr>
            <a:xfrm>
              <a:off x="7475140" y="9129746"/>
              <a:ext cx="1991413" cy="1986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Shape 563"/>
            <p:cNvSpPr/>
            <p:nvPr/>
          </p:nvSpPr>
          <p:spPr>
            <a:xfrm>
              <a:off x="11270297" y="6418546"/>
              <a:ext cx="1991413" cy="1986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564"/>
            <p:cNvSpPr/>
            <p:nvPr/>
          </p:nvSpPr>
          <p:spPr>
            <a:xfrm>
              <a:off x="15065456" y="7470979"/>
              <a:ext cx="1991413" cy="1986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Shape 565"/>
            <p:cNvSpPr/>
            <p:nvPr/>
          </p:nvSpPr>
          <p:spPr>
            <a:xfrm>
              <a:off x="3679982" y="7887128"/>
              <a:ext cx="1991413" cy="19864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182825" tIns="91400" rIns="182825" bIns="914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" name="Shape 566"/>
            <p:cNvGrpSpPr/>
            <p:nvPr/>
          </p:nvGrpSpPr>
          <p:grpSpPr>
            <a:xfrm>
              <a:off x="19464338" y="3934124"/>
              <a:ext cx="2632695" cy="1580015"/>
              <a:chOff x="10452100" y="1779589"/>
              <a:chExt cx="365125" cy="219075"/>
            </a:xfrm>
          </p:grpSpPr>
          <p:sp>
            <p:nvSpPr>
              <p:cNvPr id="13" name="Shape 567"/>
              <p:cNvSpPr/>
              <p:nvPr/>
            </p:nvSpPr>
            <p:spPr>
              <a:xfrm>
                <a:off x="10550525" y="1900239"/>
                <a:ext cx="112713" cy="984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806"/>
                    </a:moveTo>
                    <a:lnTo>
                      <a:pt x="0" y="120000"/>
                    </a:lnTo>
                    <a:lnTo>
                      <a:pt x="23661" y="0"/>
                    </a:lnTo>
                    <a:lnTo>
                      <a:pt x="120000" y="580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4" name="Shape 568"/>
              <p:cNvSpPr/>
              <p:nvPr/>
            </p:nvSpPr>
            <p:spPr>
              <a:xfrm>
                <a:off x="10452100" y="1779589"/>
                <a:ext cx="365125" cy="188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26218"/>
                    </a:lnTo>
                    <a:lnTo>
                      <a:pt x="73043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sp>
            <p:nvSpPr>
              <p:cNvPr id="15" name="Shape 569"/>
              <p:cNvSpPr/>
              <p:nvPr/>
            </p:nvSpPr>
            <p:spPr>
              <a:xfrm>
                <a:off x="10531475" y="1792289"/>
                <a:ext cx="258763" cy="206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0" y="48000"/>
                    </a:lnTo>
                    <a:lnTo>
                      <a:pt x="8834" y="120000"/>
                    </a:lnTo>
                    <a:lnTo>
                      <a:pt x="19141" y="6276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16" name="文本框 24"/>
          <p:cNvSpPr txBox="1"/>
          <p:nvPr/>
        </p:nvSpPr>
        <p:spPr>
          <a:xfrm>
            <a:off x="5486326" y="4273513"/>
            <a:ext cx="1854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ласи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закладах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文本框 25"/>
          <p:cNvSpPr txBox="1"/>
          <p:nvPr/>
        </p:nvSpPr>
        <p:spPr>
          <a:xfrm>
            <a:off x="4083981" y="1970327"/>
            <a:ext cx="16913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авчально-реабілітаційні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endParaRPr lang="ru-RU" altLang="zh-CN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8" name="文本框 26"/>
          <p:cNvSpPr txBox="1"/>
          <p:nvPr/>
        </p:nvSpPr>
        <p:spPr>
          <a:xfrm>
            <a:off x="2600512" y="5196844"/>
            <a:ext cx="21879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коли-інтернати</a:t>
            </a:r>
            <a:endParaRPr lang="en-US" altLang="zh-C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9" name="文本框 27"/>
          <p:cNvSpPr txBox="1"/>
          <p:nvPr/>
        </p:nvSpPr>
        <p:spPr>
          <a:xfrm>
            <a:off x="1214635" y="2915920"/>
            <a:ext cx="18446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endParaRPr lang="ru-RU" altLang="zh-CN" sz="2400" b="1" dirty="0">
              <a:solidFill>
                <a:srgbClr val="0070C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36950" y="922916"/>
            <a:ext cx="6016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донедавна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176628"/>
            <a:ext cx="7605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закладів освіти для дітей з обмеженнями життєдіяльності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19955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20688"/>
            <a:ext cx="6552728" cy="334272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освіти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сукупність складників освіти, рівнів і ступенів освіти, кваліфікацій, освітніх програм, стандартів освіти, ліцензійних умов, закладів освіти та інших суб’єктів освітньої діяльності, учасників освітнього процесу, органів управління у сфері освіти, а також нормативно-правових актів, що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 між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ними.</a:t>
            </a:r>
            <a:endParaRPr lang="uk-UA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Вища освіта в Україні має відповідати європейським стандарт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25" y="437322"/>
            <a:ext cx="1710928" cy="30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7544" y="1900361"/>
            <a:ext cx="73291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Виникнення і розвиток інклюзивної освіти та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і завдання дидактики інклюзивної освіти, її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закладів освіти для дітей з обмеженнями життєдіяльності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організації інклюзивного навчання в ЗЗСО.</a:t>
            </a:r>
          </a:p>
        </p:txBody>
      </p:sp>
    </p:spTree>
    <p:extLst>
      <p:ext uri="{BB962C8B-B14F-4D97-AF65-F5344CB8AC3E}">
        <p14:creationId xmlns:p14="http://schemas.microsoft.com/office/powerpoint/2010/main" val="40761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637415"/>
              </p:ext>
            </p:extLst>
          </p:nvPr>
        </p:nvGraphicFramePr>
        <p:xfrm>
          <a:off x="590384" y="1486895"/>
          <a:ext cx="7913039" cy="478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00684" y="515006"/>
            <a:ext cx="6211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навчаючись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моделями. У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606040" y="481855"/>
            <a:ext cx="6142384" cy="9255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обмеженнями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вертикально-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структуру.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113" y="1772816"/>
            <a:ext cx="33753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Вертикальна структура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 на вікових особливостях учнів та рівнях загальноосвітніх програм.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віковими періодами: раннього дитинства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0 до 3 років); дошкільний період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3 до 6- 7 років); період шкільного </a:t>
            </a:r>
            <a:endParaRPr lang="uk-UA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6-7 до 16 років) професійного навчання 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16-21 років)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132856"/>
            <a:ext cx="3329163" cy="358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00277" y="57218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Вертикальна система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0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1167" y="332656"/>
            <a:ext cx="6742209" cy="21102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Горизонтальна структура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характер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Горизонтальна структура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закладами, 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322" y="295017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слабочуючих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слабозорих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322" y="5760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2343" y="2538165"/>
            <a:ext cx="6051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Горизонтальна система </a:t>
            </a:r>
            <a:r>
              <a:rPr lang="ru-RU" b="1" dirty="0" err="1"/>
              <a:t>спеціальної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endParaRPr lang="uk-UA" dirty="0"/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86" y="2907497"/>
            <a:ext cx="4108837" cy="31212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45541" y="61011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Горизонтальна система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02037" y="1305173"/>
            <a:ext cx="3951302" cy="75059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1" y="2315956"/>
            <a:ext cx="3130826" cy="28126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81" y="5684762"/>
            <a:ext cx="3927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81811" y="1280362"/>
            <a:ext cx="4769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48" y="2130951"/>
            <a:ext cx="3047336" cy="313281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12995" y="5667971"/>
            <a:ext cx="46592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188640"/>
            <a:ext cx="7002493" cy="10368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подбати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320" y="1451791"/>
            <a:ext cx="845515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безперешкодного 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доступу учнів з порушеннями </a:t>
            </a:r>
            <a:r>
              <a:rPr lang="uk-UA" sz="2000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опорнорухового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апарату, зокрема тих, що пересуваються на візках, та дітей з вадами зору до будівель та приміщень </a:t>
            </a: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закладу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 smtClean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відповідними 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педагогічними фахівцями, необхідними </a:t>
            </a: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навчально-методичними 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і наочно-дидактичними посібниками та індивідуальними технічними засобами навчання</a:t>
            </a: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психолого-педагогічного 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супроводу учнів як комплексної система заходів з організації освітнього процесу та розвитку школяра, передбачених індивідуальною програмою розвитку; </a:t>
            </a:r>
            <a:endParaRPr lang="uk-UA" sz="2000" dirty="0" smtClean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психологічної 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підтримки вчителів</a:t>
            </a: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облаштування кабінетів для професійної діяльності кожного фахівця команди з метою проведення </a:t>
            </a: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корекційно-</a:t>
            </a:r>
            <a:r>
              <a:rPr lang="uk-UA" sz="2000" dirty="0" err="1" smtClean="0">
                <a:latin typeface="Bahnschrift" panose="020B0502040204020203" pitchFamily="34" charset="0"/>
                <a:cs typeface="Times New Roman" panose="02020603050405020304" pitchFamily="18" charset="0"/>
              </a:rPr>
              <a:t>розвиткових</a:t>
            </a:r>
            <a:r>
              <a:rPr lang="uk-UA" sz="2000" dirty="0" smtClean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та реабілітаційних занять</a:t>
            </a:r>
          </a:p>
        </p:txBody>
      </p:sp>
    </p:spTree>
    <p:extLst>
      <p:ext uri="{BB962C8B-B14F-4D97-AF65-F5344CB8AC3E}">
        <p14:creationId xmlns:p14="http://schemas.microsoft.com/office/powerpoint/2010/main" val="18125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581" y="400606"/>
            <a:ext cx="7722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інклюзивного навчання в ЗЗСО.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481" y="1335823"/>
            <a:ext cx="52955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інклюзивному закладі створюються найоптимальніші (спеціальні) умови здобуття освіти зазначеними учнями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створення необхідних умов відбувається для того, щоб інклюзія дітей з особливостями життєдіяльності в системі соціальних відносин в інклюзивному освітньому середовищі проходив максимально ефективно, адже він є надзвичайно складним.</a:t>
            </a:r>
          </a:p>
        </p:txBody>
      </p:sp>
      <p:pic>
        <p:nvPicPr>
          <p:cNvPr id="6" name="Picture 2" descr="Інклюзія: Реалії інклюзії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97" y="5589240"/>
            <a:ext cx="3600967" cy="8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Про інклюзію без ілюзії - Вільне життя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4" descr="Про інклюзію без ілюзії - Вільне життя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6" descr="Про інклюзію без ілюзії - Вільне життя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8" descr="КЗО &quot;СЗШ №77&quot; ДМР Новокодацького району - Інклюзивна освіта"/>
          <p:cNvSpPr>
            <a:spLocks noChangeAspect="1" noChangeArrowheads="1"/>
          </p:cNvSpPr>
          <p:nvPr/>
        </p:nvSpPr>
        <p:spPr bwMode="auto">
          <a:xfrm>
            <a:off x="459581" y="3127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0" descr="КЗО &quot;СЗШ №77&quot; ДМР Новокодацького району - Інклюзивна освіта"/>
          <p:cNvSpPr>
            <a:spLocks noChangeAspect="1" noChangeArrowheads="1"/>
          </p:cNvSpPr>
          <p:nvPr/>
        </p:nvSpPr>
        <p:spPr bwMode="auto">
          <a:xfrm>
            <a:off x="573881" y="4651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50" y="1160891"/>
            <a:ext cx="3124862" cy="226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3965" y="1173618"/>
            <a:ext cx="5817869" cy="1529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порядком. Уряд затвердив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ООП,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3910" y="2857399"/>
            <a:ext cx="4530258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736" y="4800761"/>
            <a:ext cx="523991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засадах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2030 року.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Близько 500 фахівців долучилися до обговорень Національної стратегії зі  створення безбар'єрного простору | Громадський Прості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38" y="692696"/>
            <a:ext cx="2192042" cy="183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ЗО &quot;СЗШ №77&quot; ДМР Новокодацького району - Інклюзивна осві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83" y="5413895"/>
            <a:ext cx="2857500" cy="12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Інклюзивна освіта Archives - ДНЗ №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73" y="2888828"/>
            <a:ext cx="2915219" cy="17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0030" y="617028"/>
            <a:ext cx="788670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якісного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простору;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психолого-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корекційно-розвиткових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психофізичного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1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4;p26"/>
          <p:cNvPicPr preferRelativeResize="0">
            <a:picLocks noGrp="1"/>
          </p:cNvPicPr>
          <p:nvPr>
            <p:ph idx="4294967295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1499" y="1272209"/>
            <a:ext cx="6875890" cy="469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47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erezna-school.pp.ua/wp-content/uploads/2021/05/in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6" y="188640"/>
            <a:ext cx="8746537" cy="6183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6" y="1340768"/>
            <a:ext cx="869633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47738"/>
            <a:ext cx="7107389" cy="521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1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4" y="1052736"/>
            <a:ext cx="8142905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852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Цитати про життя до сліз Українською мовою – читат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84" y="2636912"/>
            <a:ext cx="5482535" cy="3655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1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/>
          <a:stretch/>
        </p:blipFill>
        <p:spPr bwMode="auto">
          <a:xfrm>
            <a:off x="138190" y="312738"/>
            <a:ext cx="8892526" cy="2232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4491281" cy="205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" y="2780928"/>
            <a:ext cx="8997724" cy="141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2039"/>
            <a:ext cx="4275257" cy="1957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375" y="76492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Завдання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інклюзивної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педагогіки</a:t>
            </a:r>
            <a:r>
              <a:rPr lang="ru-RU" sz="2200" dirty="0" smtClean="0"/>
              <a:t>:</a:t>
            </a:r>
          </a:p>
          <a:p>
            <a:pPr algn="ctr"/>
            <a:r>
              <a:rPr lang="ru-RU" sz="2200" dirty="0" smtClean="0"/>
              <a:t> </a:t>
            </a:r>
            <a:r>
              <a:rPr lang="ru-RU" sz="2200" dirty="0"/>
              <a:t> </a:t>
            </a:r>
            <a:r>
              <a:rPr lang="ru-RU" sz="2200" dirty="0" err="1"/>
              <a:t>розробка</a:t>
            </a:r>
            <a:r>
              <a:rPr lang="ru-RU" sz="2200" dirty="0"/>
              <a:t> </a:t>
            </a:r>
            <a:r>
              <a:rPr lang="ru-RU" sz="2200" dirty="0" err="1"/>
              <a:t>нових</a:t>
            </a:r>
            <a:r>
              <a:rPr lang="ru-RU" sz="2200" dirty="0"/>
              <a:t> та </a:t>
            </a:r>
            <a:r>
              <a:rPr lang="ru-RU" sz="2200" dirty="0" err="1"/>
              <a:t>модернізація</a:t>
            </a:r>
            <a:r>
              <a:rPr lang="ru-RU" sz="2200" dirty="0"/>
              <a:t> </a:t>
            </a:r>
            <a:r>
              <a:rPr lang="ru-RU" sz="2200" dirty="0" err="1"/>
              <a:t>наявних</a:t>
            </a:r>
            <a:r>
              <a:rPr lang="ru-RU" sz="2200" dirty="0"/>
              <a:t> </a:t>
            </a:r>
            <a:r>
              <a:rPr lang="ru-RU" sz="2200" dirty="0" err="1"/>
              <a:t>методів</a:t>
            </a:r>
            <a:r>
              <a:rPr lang="ru-RU" sz="2200" dirty="0"/>
              <a:t> </a:t>
            </a:r>
            <a:r>
              <a:rPr lang="ru-RU" sz="2200" dirty="0" err="1"/>
              <a:t>навчання</a:t>
            </a:r>
            <a:r>
              <a:rPr lang="ru-RU" sz="2200" dirty="0"/>
              <a:t> і </a:t>
            </a:r>
            <a:r>
              <a:rPr lang="ru-RU" sz="2200" dirty="0" err="1"/>
              <a:t>виховання</a:t>
            </a:r>
            <a:r>
              <a:rPr lang="ru-RU" sz="2200" dirty="0"/>
              <a:t>, </a:t>
            </a:r>
            <a:r>
              <a:rPr lang="ru-RU" sz="2200" dirty="0" err="1"/>
              <a:t>навчального</a:t>
            </a:r>
            <a:r>
              <a:rPr lang="ru-RU" sz="2200" dirty="0"/>
              <a:t> </a:t>
            </a:r>
            <a:r>
              <a:rPr lang="ru-RU" sz="2200" dirty="0" err="1"/>
              <a:t>обладнання</a:t>
            </a:r>
            <a:r>
              <a:rPr lang="ru-RU" sz="2200" dirty="0"/>
              <a:t>; </a:t>
            </a:r>
            <a:endParaRPr lang="ru-RU" sz="2200" dirty="0" smtClean="0"/>
          </a:p>
          <a:p>
            <a:pPr algn="ctr"/>
            <a:r>
              <a:rPr lang="ru-RU" sz="2200" dirty="0" smtClean="0"/>
              <a:t> </a:t>
            </a:r>
            <a:r>
              <a:rPr lang="ru-RU" sz="2200" dirty="0" err="1"/>
              <a:t>підготовка</a:t>
            </a:r>
            <a:r>
              <a:rPr lang="ru-RU" sz="2200" dirty="0"/>
              <a:t> </a:t>
            </a:r>
            <a:r>
              <a:rPr lang="ru-RU" sz="2200" dirty="0" err="1"/>
              <a:t>підручників</a:t>
            </a:r>
            <a:r>
              <a:rPr lang="ru-RU" sz="2200" dirty="0"/>
              <a:t>, </a:t>
            </a:r>
            <a:r>
              <a:rPr lang="ru-RU" sz="2200" dirty="0" err="1"/>
              <a:t>посібників</a:t>
            </a:r>
            <a:r>
              <a:rPr lang="ru-RU" sz="2200" dirty="0"/>
              <a:t> і </a:t>
            </a:r>
            <a:r>
              <a:rPr lang="ru-RU" sz="2200" dirty="0" err="1" smtClean="0"/>
              <a:t>навчально</a:t>
            </a:r>
            <a:r>
              <a:rPr lang="ru-RU" sz="2200" dirty="0" smtClean="0"/>
              <a:t>-методичного </a:t>
            </a:r>
            <a:r>
              <a:rPr lang="ru-RU" sz="2200" dirty="0" err="1"/>
              <a:t>забезпечення</a:t>
            </a:r>
            <a:r>
              <a:rPr lang="ru-RU" sz="2200" dirty="0" smtClean="0"/>
              <a:t>;</a:t>
            </a:r>
          </a:p>
          <a:p>
            <a:pPr algn="ctr"/>
            <a:r>
              <a:rPr lang="ru-RU" sz="2200" dirty="0" err="1"/>
              <a:t>визначення</a:t>
            </a:r>
            <a:r>
              <a:rPr lang="ru-RU" sz="2200" dirty="0"/>
              <a:t> </a:t>
            </a:r>
            <a:r>
              <a:rPr lang="ru-RU" sz="2200" dirty="0" err="1"/>
              <a:t>функцій</a:t>
            </a:r>
            <a:r>
              <a:rPr lang="ru-RU" sz="2200" dirty="0"/>
              <a:t> </a:t>
            </a:r>
            <a:r>
              <a:rPr lang="ru-RU" sz="2200" dirty="0" err="1"/>
              <a:t>соціально-педагогічної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вчителя</a:t>
            </a:r>
            <a:r>
              <a:rPr lang="ru-RU" sz="2200" dirty="0"/>
              <a:t> </a:t>
            </a:r>
            <a:r>
              <a:rPr lang="ru-RU" sz="2200" dirty="0" err="1"/>
              <a:t>інклюзивного</a:t>
            </a:r>
            <a:r>
              <a:rPr lang="ru-RU" sz="2200" dirty="0"/>
              <a:t> </a:t>
            </a:r>
            <a:r>
              <a:rPr lang="ru-RU" sz="2200" dirty="0" err="1"/>
              <a:t>навчання</a:t>
            </a:r>
            <a:r>
              <a:rPr lang="ru-RU" sz="2200" dirty="0"/>
              <a:t>; </a:t>
            </a:r>
            <a:endParaRPr lang="ru-RU" sz="2200" dirty="0" smtClean="0"/>
          </a:p>
          <a:p>
            <a:pPr algn="ctr"/>
            <a:r>
              <a:rPr lang="ru-RU" sz="2200" dirty="0" smtClean="0"/>
              <a:t> </a:t>
            </a:r>
            <a:r>
              <a:rPr lang="ru-RU" sz="2200" dirty="0" err="1"/>
              <a:t>підготовка</a:t>
            </a:r>
            <a:r>
              <a:rPr lang="ru-RU" sz="2200" dirty="0"/>
              <a:t> </a:t>
            </a:r>
            <a:r>
              <a:rPr lang="ru-RU" sz="2200" dirty="0" err="1"/>
              <a:t>вчителів</a:t>
            </a:r>
            <a:r>
              <a:rPr lang="ru-RU" sz="2200" dirty="0"/>
              <a:t> </a:t>
            </a:r>
            <a:r>
              <a:rPr lang="ru-RU" sz="2200" dirty="0" err="1"/>
              <a:t>загальноосвітніх</a:t>
            </a:r>
            <a:r>
              <a:rPr lang="ru-RU" sz="2200" dirty="0"/>
              <a:t> </a:t>
            </a:r>
            <a:r>
              <a:rPr lang="ru-RU" sz="2200" dirty="0" err="1"/>
              <a:t>шкіл</a:t>
            </a:r>
            <a:r>
              <a:rPr lang="ru-RU" sz="2200" dirty="0"/>
              <a:t> до </a:t>
            </a:r>
            <a:r>
              <a:rPr lang="ru-RU" sz="2200" dirty="0" err="1"/>
              <a:t>виконання</a:t>
            </a:r>
            <a:r>
              <a:rPr lang="ru-RU" sz="2200" dirty="0"/>
              <a:t> </a:t>
            </a:r>
            <a:r>
              <a:rPr lang="ru-RU" sz="2200" dirty="0" err="1"/>
              <a:t>соціально-педагогічної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та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функцій</a:t>
            </a:r>
            <a:r>
              <a:rPr lang="ru-RU" sz="2200" dirty="0"/>
              <a:t>: </a:t>
            </a:r>
            <a:r>
              <a:rPr lang="ru-RU" sz="2200" dirty="0" err="1"/>
              <a:t>комунікативної</a:t>
            </a:r>
            <a:r>
              <a:rPr lang="ru-RU" sz="2200" dirty="0"/>
              <a:t>, </a:t>
            </a:r>
            <a:r>
              <a:rPr lang="ru-RU" sz="2200" dirty="0" err="1"/>
              <a:t>охоронно-захисної</a:t>
            </a:r>
            <a:r>
              <a:rPr lang="ru-RU" sz="2200" dirty="0"/>
              <a:t>, </a:t>
            </a:r>
            <a:r>
              <a:rPr lang="ru-RU" sz="2200" dirty="0" err="1"/>
              <a:t>діагностичної</a:t>
            </a:r>
            <a:r>
              <a:rPr lang="ru-RU" sz="2200" dirty="0"/>
              <a:t>, </a:t>
            </a:r>
            <a:r>
              <a:rPr lang="ru-RU" sz="2200" dirty="0" err="1"/>
              <a:t>превентивної</a:t>
            </a:r>
            <a:r>
              <a:rPr lang="ru-RU" sz="2200" dirty="0"/>
              <a:t>, </a:t>
            </a:r>
            <a:r>
              <a:rPr lang="ru-RU" sz="2200" dirty="0" err="1" smtClean="0"/>
              <a:t>корекційно-розвивальної</a:t>
            </a:r>
            <a:r>
              <a:rPr lang="ru-RU" sz="2200" dirty="0"/>
              <a:t>, </a:t>
            </a:r>
            <a:r>
              <a:rPr lang="ru-RU" sz="2200" dirty="0" err="1"/>
              <a:t>реабілітаційної</a:t>
            </a:r>
            <a:r>
              <a:rPr lang="ru-RU" sz="2200" dirty="0"/>
              <a:t>, </a:t>
            </a:r>
            <a:r>
              <a:rPr lang="ru-RU" sz="2200" dirty="0" err="1"/>
              <a:t>соціально-терапевтичної</a:t>
            </a:r>
            <a:r>
              <a:rPr lang="ru-RU" sz="2200" dirty="0"/>
              <a:t>; </a:t>
            </a:r>
            <a:endParaRPr lang="ru-RU" sz="2200" dirty="0" smtClean="0"/>
          </a:p>
          <a:p>
            <a:pPr algn="ctr"/>
            <a:r>
              <a:rPr lang="ru-RU" sz="2200" dirty="0" smtClean="0"/>
              <a:t> </a:t>
            </a:r>
            <a:r>
              <a:rPr lang="ru-RU" sz="2200" dirty="0" err="1"/>
              <a:t>посилення</a:t>
            </a:r>
            <a:r>
              <a:rPr lang="ru-RU" sz="2200" dirty="0"/>
              <a:t> </a:t>
            </a:r>
            <a:r>
              <a:rPr lang="ru-RU" sz="2200" dirty="0" err="1"/>
              <a:t>соціалізуючої</a:t>
            </a:r>
            <a:r>
              <a:rPr lang="ru-RU" sz="2200" dirty="0"/>
              <a:t> та </a:t>
            </a:r>
            <a:r>
              <a:rPr lang="ru-RU" sz="2200" dirty="0" err="1"/>
              <a:t>корекційно-розвивальної</a:t>
            </a:r>
            <a:r>
              <a:rPr lang="ru-RU" sz="2200" dirty="0"/>
              <a:t> мети </a:t>
            </a:r>
            <a:r>
              <a:rPr lang="ru-RU" sz="2200" dirty="0" smtClean="0"/>
              <a:t>уроку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072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76492"/>
            <a:ext cx="8504113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Основні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категорії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інклюзивної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педагогіки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ІНКЛЮЗ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69" y="4509120"/>
            <a:ext cx="2324100" cy="196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69" y="764704"/>
            <a:ext cx="78865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0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76492"/>
            <a:ext cx="8504113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Основні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категорії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інклюзивної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педагогіки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ІНКЛЮЗ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" y="2564904"/>
            <a:ext cx="1818840" cy="153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947376"/>
            <a:ext cx="7128792" cy="537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1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76492"/>
            <a:ext cx="8504113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Основні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категорії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інклюзивної</a:t>
            </a:r>
            <a:r>
              <a:rPr lang="ru-RU" sz="3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педагогіки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AutoShape 2" descr="ІНКЛЮЗІ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45480"/>
            <a:ext cx="6984776" cy="56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Інклюзія (Інклюзія в Палаці) – Київський Палац дітей та юнац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1860743" cy="1836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6508" y="1176940"/>
            <a:ext cx="6778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Інноваційна освітня концепція інклюзивної освіти і навчання почала активно розвиватися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приблизно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з 1970 років.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обмеженими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можливостями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економічно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розвинених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країнах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проходить,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наскільки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звичайних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 школах.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Робота художника Нікіти Тіто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98910"/>
            <a:ext cx="5562303" cy="26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21334"/>
            <a:ext cx="7581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і розвиток інклюзивної освіти та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11530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1250</TotalTime>
  <Words>1560</Words>
  <Application>Microsoft Office PowerPoint</Application>
  <PresentationFormat>Экран (4:3)</PresentationFormat>
  <Paragraphs>120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Дидактика як загальна теорія інклюзивної освіти та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182</cp:revision>
  <dcterms:created xsi:type="dcterms:W3CDTF">2015-10-20T11:06:18Z</dcterms:created>
  <dcterms:modified xsi:type="dcterms:W3CDTF">2023-09-06T14:50:35Z</dcterms:modified>
</cp:coreProperties>
</file>