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7816DEF-6921-4BDA-81F0-79E65A313370}" type="datetimeFigureOut">
              <a:rPr lang="uk-UA" smtClean="0"/>
              <a:t>22.02.2024</a:t>
            </a:fld>
            <a:endParaRPr lang="uk-UA"/>
          </a:p>
        </p:txBody>
      </p:sp>
      <p:sp>
        <p:nvSpPr>
          <p:cNvPr id="5" name="Footer Placeholder 4"/>
          <p:cNvSpPr>
            <a:spLocks noGrp="1"/>
          </p:cNvSpPr>
          <p:nvPr>
            <p:ph type="ftr" sz="quarter" idx="11"/>
          </p:nvPr>
        </p:nvSpPr>
        <p:spPr>
          <a:xfrm>
            <a:off x="2416500" y="329307"/>
            <a:ext cx="4973915" cy="309201"/>
          </a:xfrm>
        </p:spPr>
        <p:txBody>
          <a:bodyPr/>
          <a:lstStyle/>
          <a:p>
            <a:endParaRPr lang="uk-UA"/>
          </a:p>
        </p:txBody>
      </p:sp>
      <p:sp>
        <p:nvSpPr>
          <p:cNvPr id="6" name="Slide Number Placeholder 5"/>
          <p:cNvSpPr>
            <a:spLocks noGrp="1"/>
          </p:cNvSpPr>
          <p:nvPr>
            <p:ph type="sldNum" sz="quarter" idx="12"/>
          </p:nvPr>
        </p:nvSpPr>
        <p:spPr>
          <a:xfrm>
            <a:off x="1437664" y="798973"/>
            <a:ext cx="811019" cy="503578"/>
          </a:xfrm>
        </p:spPr>
        <p:txBody>
          <a:bodyPr/>
          <a:lstStyle/>
          <a:p>
            <a:fld id="{D482BF45-9A9D-4513-9996-447DEBE4000C}" type="slidenum">
              <a:rPr lang="uk-UA" smtClean="0"/>
              <a:t>‹#›</a:t>
            </a:fld>
            <a:endParaRPr lang="uk-UA"/>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683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816DEF-6921-4BDA-81F0-79E65A313370}" type="datetimeFigureOut">
              <a:rPr lang="uk-UA" smtClean="0"/>
              <a:t>22.02.2024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82BF45-9A9D-4513-9996-447DEBE4000C}" type="slidenum">
              <a:rPr lang="uk-UA" smtClean="0"/>
              <a:t>‹#›</a:t>
            </a:fld>
            <a:endParaRPr lang="uk-UA"/>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11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816DEF-6921-4BDA-81F0-79E65A313370}" type="datetimeFigureOut">
              <a:rPr lang="uk-UA" smtClean="0"/>
              <a:t>22.02.2024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82BF45-9A9D-4513-9996-447DEBE4000C}" type="slidenum">
              <a:rPr lang="uk-UA" smtClean="0"/>
              <a:t>‹#›</a:t>
            </a:fld>
            <a:endParaRPr lang="uk-UA"/>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1265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816DEF-6921-4BDA-81F0-79E65A313370}" type="datetimeFigureOut">
              <a:rPr lang="uk-UA" smtClean="0"/>
              <a:t>22.02.2024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82BF45-9A9D-4513-9996-447DEBE4000C}" type="slidenum">
              <a:rPr lang="uk-UA" smtClean="0"/>
              <a:t>‹#›</a:t>
            </a:fld>
            <a:endParaRPr lang="uk-UA"/>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2222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7816DEF-6921-4BDA-81F0-79E65A313370}" type="datetimeFigureOut">
              <a:rPr lang="uk-UA" smtClean="0"/>
              <a:t>22.02.2024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82BF45-9A9D-4513-9996-447DEBE4000C}" type="slidenum">
              <a:rPr lang="uk-UA" smtClean="0"/>
              <a:t>‹#›</a:t>
            </a:fld>
            <a:endParaRPr lang="uk-UA"/>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6363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7816DEF-6921-4BDA-81F0-79E65A313370}" type="datetimeFigureOut">
              <a:rPr lang="uk-UA" smtClean="0"/>
              <a:t>22.02.2024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482BF45-9A9D-4513-9996-447DEBE4000C}" type="slidenum">
              <a:rPr lang="uk-UA" smtClean="0"/>
              <a:t>‹#›</a:t>
            </a:fld>
            <a:endParaRPr lang="uk-UA"/>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3145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7816DEF-6921-4BDA-81F0-79E65A313370}" type="datetimeFigureOut">
              <a:rPr lang="uk-UA" smtClean="0"/>
              <a:t>22.02.2024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482BF45-9A9D-4513-9996-447DEBE4000C}" type="slidenum">
              <a:rPr lang="uk-UA" smtClean="0"/>
              <a:t>‹#›</a:t>
            </a:fld>
            <a:endParaRPr lang="uk-UA"/>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7901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7816DEF-6921-4BDA-81F0-79E65A313370}" type="datetimeFigureOut">
              <a:rPr lang="uk-UA" smtClean="0"/>
              <a:t>22.02.2024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482BF45-9A9D-4513-9996-447DEBE4000C}" type="slidenum">
              <a:rPr lang="uk-UA" smtClean="0"/>
              <a:t>‹#›</a:t>
            </a:fld>
            <a:endParaRPr lang="uk-UA"/>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8559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16DEF-6921-4BDA-81F0-79E65A313370}" type="datetimeFigureOut">
              <a:rPr lang="uk-UA" smtClean="0"/>
              <a:t>22.02.2024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482BF45-9A9D-4513-9996-447DEBE4000C}" type="slidenum">
              <a:rPr lang="uk-UA" smtClean="0"/>
              <a:t>‹#›</a:t>
            </a:fld>
            <a:endParaRPr lang="uk-UA"/>
          </a:p>
        </p:txBody>
      </p:sp>
    </p:spTree>
    <p:extLst>
      <p:ext uri="{BB962C8B-B14F-4D97-AF65-F5344CB8AC3E}">
        <p14:creationId xmlns:p14="http://schemas.microsoft.com/office/powerpoint/2010/main" val="307498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7816DEF-6921-4BDA-81F0-79E65A313370}" type="datetimeFigureOut">
              <a:rPr lang="uk-UA" smtClean="0"/>
              <a:t>22.02.2024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482BF45-9A9D-4513-9996-447DEBE4000C}" type="slidenum">
              <a:rPr lang="uk-UA" smtClean="0"/>
              <a:t>‹#›</a:t>
            </a:fld>
            <a:endParaRPr lang="uk-UA"/>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15471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7816DEF-6921-4BDA-81F0-79E65A313370}" type="datetimeFigureOut">
              <a:rPr lang="uk-UA" smtClean="0"/>
              <a:t>22.02.2024</a:t>
            </a:fld>
            <a:endParaRPr lang="uk-UA"/>
          </a:p>
        </p:txBody>
      </p:sp>
      <p:sp>
        <p:nvSpPr>
          <p:cNvPr id="6" name="Footer Placeholder 5"/>
          <p:cNvSpPr>
            <a:spLocks noGrp="1"/>
          </p:cNvSpPr>
          <p:nvPr>
            <p:ph type="ftr" sz="quarter" idx="11"/>
          </p:nvPr>
        </p:nvSpPr>
        <p:spPr>
          <a:xfrm>
            <a:off x="1447382" y="318640"/>
            <a:ext cx="5541004" cy="320931"/>
          </a:xfrm>
        </p:spPr>
        <p:txBody>
          <a:bodyPr/>
          <a:lstStyle/>
          <a:p>
            <a:endParaRPr lang="uk-UA"/>
          </a:p>
        </p:txBody>
      </p:sp>
      <p:sp>
        <p:nvSpPr>
          <p:cNvPr id="7" name="Slide Number Placeholder 6"/>
          <p:cNvSpPr>
            <a:spLocks noGrp="1"/>
          </p:cNvSpPr>
          <p:nvPr>
            <p:ph type="sldNum" sz="quarter" idx="12"/>
          </p:nvPr>
        </p:nvSpPr>
        <p:spPr/>
        <p:txBody>
          <a:bodyPr/>
          <a:lstStyle/>
          <a:p>
            <a:fld id="{D482BF45-9A9D-4513-9996-447DEBE4000C}" type="slidenum">
              <a:rPr lang="uk-UA" smtClean="0"/>
              <a:t>‹#›</a:t>
            </a:fld>
            <a:endParaRPr lang="uk-UA"/>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833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7816DEF-6921-4BDA-81F0-79E65A313370}" type="datetimeFigureOut">
              <a:rPr lang="uk-UA" smtClean="0"/>
              <a:t>22.02.2024</a:t>
            </a:fld>
            <a:endParaRPr lang="uk-UA"/>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482BF45-9A9D-4513-9996-447DEBE4000C}" type="slidenum">
              <a:rPr lang="uk-UA" smtClean="0"/>
              <a:t>‹#›</a:t>
            </a:fld>
            <a:endParaRPr lang="uk-UA"/>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685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BE9AD6-5D36-4E71-9D83-B3718DDB11D1}"/>
              </a:ext>
            </a:extLst>
          </p:cNvPr>
          <p:cNvSpPr>
            <a:spLocks noGrp="1"/>
          </p:cNvSpPr>
          <p:nvPr>
            <p:ph type="ctrTitle"/>
          </p:nvPr>
        </p:nvSpPr>
        <p:spPr>
          <a:xfrm>
            <a:off x="2417779" y="535650"/>
            <a:ext cx="8637073" cy="3020172"/>
          </a:xfrm>
        </p:spPr>
        <p:txBody>
          <a:bodyPr>
            <a:normAutofit/>
          </a:bodyPr>
          <a:lstStyle/>
          <a:p>
            <a:pPr algn="ctr"/>
            <a:r>
              <a:rPr lang="ru-RU" sz="7200" b="1" dirty="0" err="1"/>
              <a:t>Об'єднання</a:t>
            </a:r>
            <a:r>
              <a:rPr lang="ru-RU" sz="7200" b="1" dirty="0"/>
              <a:t> </a:t>
            </a:r>
            <a:r>
              <a:rPr lang="ru-RU" sz="7200" b="1" dirty="0" err="1"/>
              <a:t>підприємств</a:t>
            </a:r>
            <a:r>
              <a:rPr lang="ru-RU" sz="7200" b="1" dirty="0"/>
              <a:t> </a:t>
            </a:r>
            <a:br>
              <a:rPr lang="ru-RU" sz="7200" b="1" dirty="0"/>
            </a:br>
            <a:r>
              <a:rPr lang="ru-RU" sz="7200" b="1" dirty="0"/>
              <a:t>та </a:t>
            </a:r>
            <a:r>
              <a:rPr lang="ru-RU" sz="7200" b="1" dirty="0" err="1"/>
              <a:t>його</a:t>
            </a:r>
            <a:r>
              <a:rPr lang="ru-RU" sz="7200" b="1" dirty="0"/>
              <a:t> </a:t>
            </a:r>
            <a:r>
              <a:rPr lang="ru-RU" sz="7200" b="1" dirty="0" err="1"/>
              <a:t>види</a:t>
            </a:r>
            <a:endParaRPr lang="uk-UA" sz="7200" b="1" dirty="0"/>
          </a:p>
        </p:txBody>
      </p:sp>
      <p:sp>
        <p:nvSpPr>
          <p:cNvPr id="3" name="Подзаголовок 2">
            <a:extLst>
              <a:ext uri="{FF2B5EF4-FFF2-40B4-BE49-F238E27FC236}">
                <a16:creationId xmlns:a16="http://schemas.microsoft.com/office/drawing/2014/main" id="{B2638697-59BB-4B45-B8DF-7A5434BA7C85}"/>
              </a:ext>
            </a:extLst>
          </p:cNvPr>
          <p:cNvSpPr>
            <a:spLocks noGrp="1"/>
          </p:cNvSpPr>
          <p:nvPr>
            <p:ph type="subTitle" idx="1"/>
          </p:nvPr>
        </p:nvSpPr>
        <p:spPr/>
        <p:txBody>
          <a:bodyPr/>
          <a:lstStyle/>
          <a:p>
            <a:pPr algn="r"/>
            <a:r>
              <a:rPr lang="uk-UA" i="1" dirty="0"/>
              <a:t>Підготувала студентка групи ООМ-11</a:t>
            </a:r>
          </a:p>
          <a:p>
            <a:pPr algn="r"/>
            <a:r>
              <a:rPr lang="uk-UA" i="1" dirty="0" err="1"/>
              <a:t>Чермак</a:t>
            </a:r>
            <a:r>
              <a:rPr lang="uk-UA" i="1" dirty="0"/>
              <a:t> Валерія Олександрівна</a:t>
            </a:r>
          </a:p>
        </p:txBody>
      </p:sp>
    </p:spTree>
    <p:extLst>
      <p:ext uri="{BB962C8B-B14F-4D97-AF65-F5344CB8AC3E}">
        <p14:creationId xmlns:p14="http://schemas.microsoft.com/office/powerpoint/2010/main" val="78776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A739CD-A4E0-4B67-BF25-E7CD977ECBE9}"/>
              </a:ext>
            </a:extLst>
          </p:cNvPr>
          <p:cNvSpPr>
            <a:spLocks noGrp="1"/>
          </p:cNvSpPr>
          <p:nvPr>
            <p:ph type="title"/>
          </p:nvPr>
        </p:nvSpPr>
        <p:spPr/>
        <p:txBody>
          <a:bodyPr anchor="ctr">
            <a:normAutofit/>
          </a:bodyPr>
          <a:lstStyle/>
          <a:p>
            <a:pPr algn="ctr"/>
            <a:r>
              <a:rPr lang="uk-UA" sz="5400" b="1" dirty="0"/>
              <a:t>Об'єднання підприємств</a:t>
            </a:r>
          </a:p>
        </p:txBody>
      </p:sp>
      <p:sp>
        <p:nvSpPr>
          <p:cNvPr id="3" name="Объект 2">
            <a:extLst>
              <a:ext uri="{FF2B5EF4-FFF2-40B4-BE49-F238E27FC236}">
                <a16:creationId xmlns:a16="http://schemas.microsoft.com/office/drawing/2014/main" id="{5EB8BABF-DE6D-42C6-8109-596DF8027B07}"/>
              </a:ext>
            </a:extLst>
          </p:cNvPr>
          <p:cNvSpPr>
            <a:spLocks noGrp="1"/>
          </p:cNvSpPr>
          <p:nvPr>
            <p:ph idx="1"/>
          </p:nvPr>
        </p:nvSpPr>
        <p:spPr>
          <a:xfrm>
            <a:off x="203981" y="1853754"/>
            <a:ext cx="11784038" cy="4199727"/>
          </a:xfrm>
        </p:spPr>
        <p:txBody>
          <a:bodyPr>
            <a:normAutofit fontScale="92500"/>
          </a:bodyPr>
          <a:lstStyle/>
          <a:p>
            <a:pPr algn="just"/>
            <a:r>
              <a:rPr lang="uk-UA" b="1" dirty="0"/>
              <a:t>Господарська організація, утворена у складі двох або більше підприємств з метою координації їх виробничої, наукової та іншої діяльності для вирішення спільних економічних та соціальних завдань.</a:t>
            </a:r>
          </a:p>
          <a:p>
            <a:pPr algn="just"/>
            <a:r>
              <a:rPr lang="uk-UA" b="1" dirty="0"/>
              <a:t>Об'єднання діють на основі договору або статуту, який затверджують їх засновники чи власники. Об'єднання підприємств утворюються на невизначений строк або як тимчасові об'єднання. В об'єднання підприємств можуть входити підприємства, утворені за законодавством інших держав, а підприємства України можуть входити в об'єднання підприємств, утворені на території інших держав.</a:t>
            </a:r>
          </a:p>
          <a:p>
            <a:pPr algn="just"/>
            <a:r>
              <a:rPr lang="uk-UA" b="1" dirty="0"/>
              <a:t>Об’єднання підприємств має статус юридичної особи, може мати самостійний і завершений баланс, розрахунковий та інші рахунки в балансах, печатку зі своїм найменуванням.</a:t>
            </a:r>
          </a:p>
          <a:p>
            <a:pPr algn="just"/>
            <a:r>
              <a:rPr lang="uk-UA" b="1" dirty="0"/>
              <a:t>Майно об’єднань підприємств класифікується на </a:t>
            </a:r>
            <a:r>
              <a:rPr lang="uk-UA" b="1" dirty="0" err="1"/>
              <a:t>тов</a:t>
            </a:r>
            <a:r>
              <a:rPr lang="en-US" b="1" dirty="0"/>
              <a:t>a</a:t>
            </a:r>
            <a:r>
              <a:rPr lang="uk-UA" b="1" dirty="0" err="1"/>
              <a:t>ри</a:t>
            </a:r>
            <a:r>
              <a:rPr lang="uk-UA" b="1" dirty="0"/>
              <a:t>, вироблену (готову) продукцію, </a:t>
            </a:r>
            <a:r>
              <a:rPr lang="uk-UA" b="1" dirty="0" err="1"/>
              <a:t>викон</a:t>
            </a:r>
            <a:r>
              <a:rPr lang="en-US" b="1" dirty="0"/>
              <a:t>a</a:t>
            </a:r>
            <a:r>
              <a:rPr lang="uk-UA" b="1" dirty="0"/>
              <a:t>ні роботи (роботи), послуги та цінні п</a:t>
            </a:r>
            <a:r>
              <a:rPr lang="en-US" b="1" dirty="0"/>
              <a:t>a</a:t>
            </a:r>
            <a:r>
              <a:rPr lang="uk-UA" b="1" dirty="0"/>
              <a:t>пери.</a:t>
            </a:r>
          </a:p>
        </p:txBody>
      </p:sp>
    </p:spTree>
    <p:extLst>
      <p:ext uri="{BB962C8B-B14F-4D97-AF65-F5344CB8AC3E}">
        <p14:creationId xmlns:p14="http://schemas.microsoft.com/office/powerpoint/2010/main" val="3627025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BE5327-5485-4DEA-9604-09C4DB22E414}"/>
              </a:ext>
            </a:extLst>
          </p:cNvPr>
          <p:cNvSpPr>
            <a:spLocks noGrp="1"/>
          </p:cNvSpPr>
          <p:nvPr>
            <p:ph type="title"/>
          </p:nvPr>
        </p:nvSpPr>
        <p:spPr/>
        <p:txBody>
          <a:bodyPr anchor="ctr">
            <a:normAutofit/>
          </a:bodyPr>
          <a:lstStyle/>
          <a:p>
            <a:pPr algn="ctr"/>
            <a:r>
              <a:rPr lang="uk-UA" sz="4400" b="1" dirty="0"/>
              <a:t>Види об'єднання підприємств</a:t>
            </a:r>
          </a:p>
        </p:txBody>
      </p:sp>
      <p:sp>
        <p:nvSpPr>
          <p:cNvPr id="3" name="Объект 2">
            <a:extLst>
              <a:ext uri="{FF2B5EF4-FFF2-40B4-BE49-F238E27FC236}">
                <a16:creationId xmlns:a16="http://schemas.microsoft.com/office/drawing/2014/main" id="{405AFB0F-77BF-4354-9818-0148C4F3DABE}"/>
              </a:ext>
            </a:extLst>
          </p:cNvPr>
          <p:cNvSpPr>
            <a:spLocks noGrp="1"/>
          </p:cNvSpPr>
          <p:nvPr>
            <p:ph idx="1"/>
          </p:nvPr>
        </p:nvSpPr>
        <p:spPr>
          <a:xfrm>
            <a:off x="267287" y="1853754"/>
            <a:ext cx="11774658" cy="4068744"/>
          </a:xfrm>
        </p:spPr>
        <p:txBody>
          <a:bodyPr/>
          <a:lstStyle/>
          <a:p>
            <a:pPr marL="0" indent="0" algn="just">
              <a:buNone/>
            </a:pPr>
            <a:r>
              <a:rPr lang="uk-UA" b="1" dirty="0"/>
              <a:t>Об'єднання підприємств можуть утворюватися, як господарські об'єднання або як державні чи комунальні господарські об'єднання. (ст. 119 ГК України).</a:t>
            </a:r>
          </a:p>
          <a:p>
            <a:pPr algn="just"/>
            <a:r>
              <a:rPr lang="uk-UA" b="1" dirty="0"/>
              <a:t>Господарське об'єднання - об'єднання підприємств, утворене за ініціативою підприємств, незалежно від їх виду, які на добровільних засадах об'єднали свою господарську діяльність.</a:t>
            </a:r>
          </a:p>
          <a:p>
            <a:pPr algn="just"/>
            <a:r>
              <a:rPr lang="uk-UA" b="1" dirty="0"/>
              <a:t>Державне (комунальне) господарське об'єднання - об'єднання підприємств, утворене державними (комунальними) підприємствами за рішенням Кабінету Міністрів України або, у визначених законом випадках, рішенням міністерств (інших органів, до сфери управління яких входять підприємства, що утворюють об'єднання), або рішенням компетентних органів місцевого самоврядування.</a:t>
            </a:r>
          </a:p>
        </p:txBody>
      </p:sp>
    </p:spTree>
    <p:extLst>
      <p:ext uri="{BB962C8B-B14F-4D97-AF65-F5344CB8AC3E}">
        <p14:creationId xmlns:p14="http://schemas.microsoft.com/office/powerpoint/2010/main" val="263197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0D226A-6515-4750-A66F-E811C5C12453}"/>
              </a:ext>
            </a:extLst>
          </p:cNvPr>
          <p:cNvSpPr>
            <a:spLocks noGrp="1"/>
          </p:cNvSpPr>
          <p:nvPr>
            <p:ph type="title"/>
          </p:nvPr>
        </p:nvSpPr>
        <p:spPr/>
        <p:txBody>
          <a:bodyPr anchor="ctr">
            <a:normAutofit fontScale="90000"/>
          </a:bodyPr>
          <a:lstStyle/>
          <a:p>
            <a:pPr algn="ctr"/>
            <a:r>
              <a:rPr lang="uk-UA" sz="3600" b="1" dirty="0"/>
              <a:t>Організаційно-правові форми об'єднань підприємств</a:t>
            </a:r>
          </a:p>
        </p:txBody>
      </p:sp>
      <p:sp>
        <p:nvSpPr>
          <p:cNvPr id="3" name="Объект 2">
            <a:extLst>
              <a:ext uri="{FF2B5EF4-FFF2-40B4-BE49-F238E27FC236}">
                <a16:creationId xmlns:a16="http://schemas.microsoft.com/office/drawing/2014/main" id="{5B5B38B5-716B-4CDF-98FB-45E0DD4E65B4}"/>
              </a:ext>
            </a:extLst>
          </p:cNvPr>
          <p:cNvSpPr>
            <a:spLocks noGrp="1"/>
          </p:cNvSpPr>
          <p:nvPr>
            <p:ph idx="1"/>
          </p:nvPr>
        </p:nvSpPr>
        <p:spPr>
          <a:xfrm>
            <a:off x="154744" y="1853754"/>
            <a:ext cx="12037255" cy="4199727"/>
          </a:xfrm>
        </p:spPr>
        <p:txBody>
          <a:bodyPr>
            <a:normAutofit fontScale="92500" lnSpcReduction="10000"/>
          </a:bodyPr>
          <a:lstStyle/>
          <a:p>
            <a:pPr marL="0" indent="0" algn="just">
              <a:buNone/>
            </a:pPr>
            <a:r>
              <a:rPr lang="uk-UA" b="1" dirty="0"/>
              <a:t>Господарські об'єднання утворюються як асоціації, корпорації, консорціуми, концерни, інші об'єднання підприємств, передбачені законом (ст. 120 ГК України).</a:t>
            </a:r>
          </a:p>
          <a:p>
            <a:pPr algn="just"/>
            <a:r>
              <a:rPr lang="uk-UA" b="1" dirty="0"/>
              <a:t>Господарські асоціації - договірні об'єднання підприємств і організацій, які створюються для спільного виконання однорідних функцій та координації загальної діяльності. Асоціації належать до м'яких форм об'єднання, мінімально обмежуючи дії членів асоціації, які входять до них. Учасники асоціації володіють правом входити до будь-яких інших асоціацій.</a:t>
            </a:r>
          </a:p>
          <a:p>
            <a:pPr algn="just"/>
            <a:r>
              <a:rPr lang="uk-UA" b="1" dirty="0"/>
              <a:t>Трест - монополістичне об'єднання підприємств, що раніше належали різним підприємцям, у єдиний виробничо-господарський комплекс. При цьому підприємства повністю втрачають свою юридичну і господарську самостійність, оскільки інтегруються усі напрямки діяльності.</a:t>
            </a:r>
          </a:p>
          <a:p>
            <a:pPr algn="just"/>
            <a:r>
              <a:rPr lang="uk-UA" b="1" dirty="0"/>
              <a:t>Картель -договірне об'єднання підприємств переважно однієї галузі для здійснення спільної комерційної діяльності - регулювання збуту виготовленої продукції.</a:t>
            </a:r>
          </a:p>
        </p:txBody>
      </p:sp>
    </p:spTree>
    <p:extLst>
      <p:ext uri="{BB962C8B-B14F-4D97-AF65-F5344CB8AC3E}">
        <p14:creationId xmlns:p14="http://schemas.microsoft.com/office/powerpoint/2010/main" val="1772123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08532D-25CF-4D27-B603-63621256793B}"/>
              </a:ext>
            </a:extLst>
          </p:cNvPr>
          <p:cNvSpPr>
            <a:spLocks noGrp="1"/>
          </p:cNvSpPr>
          <p:nvPr>
            <p:ph type="title"/>
          </p:nvPr>
        </p:nvSpPr>
        <p:spPr/>
        <p:txBody>
          <a:bodyPr anchor="ctr">
            <a:normAutofit/>
          </a:bodyPr>
          <a:lstStyle/>
          <a:p>
            <a:pPr algn="ctr"/>
            <a:r>
              <a:rPr lang="uk-UA" sz="4400" b="1" dirty="0"/>
              <a:t>Господарські асоціації</a:t>
            </a:r>
          </a:p>
        </p:txBody>
      </p:sp>
      <p:sp>
        <p:nvSpPr>
          <p:cNvPr id="3" name="Объект 2">
            <a:extLst>
              <a:ext uri="{FF2B5EF4-FFF2-40B4-BE49-F238E27FC236}">
                <a16:creationId xmlns:a16="http://schemas.microsoft.com/office/drawing/2014/main" id="{899666C8-E024-419F-9706-850C3EF295F2}"/>
              </a:ext>
            </a:extLst>
          </p:cNvPr>
          <p:cNvSpPr>
            <a:spLocks noGrp="1"/>
          </p:cNvSpPr>
          <p:nvPr>
            <p:ph idx="1"/>
          </p:nvPr>
        </p:nvSpPr>
        <p:spPr>
          <a:xfrm>
            <a:off x="173502" y="1853754"/>
            <a:ext cx="11844997" cy="3450613"/>
          </a:xfrm>
        </p:spPr>
        <p:txBody>
          <a:bodyPr/>
          <a:lstStyle/>
          <a:p>
            <a:pPr marL="0" indent="0" algn="just">
              <a:buNone/>
            </a:pPr>
            <a:r>
              <a:rPr lang="uk-UA" b="1" dirty="0"/>
              <a:t>На сьогодні в Україні господарські об’єднання створені у найбільш важливих сферах діяльності держави: авіабудівній (Державний авіабудівний концерн “Авіація України”), торфовидобувній (Державний концерн “</a:t>
            </a:r>
            <a:r>
              <a:rPr lang="uk-UA" b="1" dirty="0" err="1"/>
              <a:t>Укрторф</a:t>
            </a:r>
            <a:r>
              <a:rPr lang="uk-UA" b="1" dirty="0"/>
              <a:t>”), ядерній енергетиці (Державний концерн “Ядерне паливо”), спиртовій (Державний концерн “Укрспирт”), телерадіомовлення (Концерн радіомовлення, радіозв’язку та телебачення) та інших.</a:t>
            </a:r>
          </a:p>
        </p:txBody>
      </p:sp>
      <p:pic>
        <p:nvPicPr>
          <p:cNvPr id="4" name="Рисунок 3">
            <a:extLst>
              <a:ext uri="{FF2B5EF4-FFF2-40B4-BE49-F238E27FC236}">
                <a16:creationId xmlns:a16="http://schemas.microsoft.com/office/drawing/2014/main" id="{C6979AD8-2FB4-4C99-B717-A2ADE0DCBE59}"/>
              </a:ext>
            </a:extLst>
          </p:cNvPr>
          <p:cNvPicPr>
            <a:picLocks noChangeAspect="1"/>
          </p:cNvPicPr>
          <p:nvPr/>
        </p:nvPicPr>
        <p:blipFill>
          <a:blip r:embed="rId2"/>
          <a:stretch>
            <a:fillRect/>
          </a:stretch>
        </p:blipFill>
        <p:spPr>
          <a:xfrm>
            <a:off x="173501" y="3934777"/>
            <a:ext cx="1905000" cy="1914525"/>
          </a:xfrm>
          <a:prstGeom prst="rect">
            <a:avLst/>
          </a:prstGeom>
          <a:ln>
            <a:noFill/>
          </a:ln>
          <a:effectLst>
            <a:softEdge rad="112500"/>
          </a:effectLst>
        </p:spPr>
      </p:pic>
      <p:pic>
        <p:nvPicPr>
          <p:cNvPr id="5" name="Рисунок 4">
            <a:extLst>
              <a:ext uri="{FF2B5EF4-FFF2-40B4-BE49-F238E27FC236}">
                <a16:creationId xmlns:a16="http://schemas.microsoft.com/office/drawing/2014/main" id="{5F03D420-46A0-47D8-BAD5-70B10C48CDF9}"/>
              </a:ext>
            </a:extLst>
          </p:cNvPr>
          <p:cNvPicPr>
            <a:picLocks noChangeAspect="1"/>
          </p:cNvPicPr>
          <p:nvPr/>
        </p:nvPicPr>
        <p:blipFill>
          <a:blip r:embed="rId3"/>
          <a:stretch>
            <a:fillRect/>
          </a:stretch>
        </p:blipFill>
        <p:spPr>
          <a:xfrm>
            <a:off x="2245742" y="3934777"/>
            <a:ext cx="1799818" cy="1914524"/>
          </a:xfrm>
          <a:prstGeom prst="rect">
            <a:avLst/>
          </a:prstGeom>
          <a:ln>
            <a:noFill/>
          </a:ln>
          <a:effectLst>
            <a:softEdge rad="112500"/>
          </a:effectLst>
        </p:spPr>
      </p:pic>
      <p:pic>
        <p:nvPicPr>
          <p:cNvPr id="6" name="Рисунок 5">
            <a:extLst>
              <a:ext uri="{FF2B5EF4-FFF2-40B4-BE49-F238E27FC236}">
                <a16:creationId xmlns:a16="http://schemas.microsoft.com/office/drawing/2014/main" id="{EF001700-B85A-4AD0-8409-55AEC95DD69B}"/>
              </a:ext>
            </a:extLst>
          </p:cNvPr>
          <p:cNvPicPr>
            <a:picLocks noChangeAspect="1"/>
          </p:cNvPicPr>
          <p:nvPr/>
        </p:nvPicPr>
        <p:blipFill>
          <a:blip r:embed="rId4"/>
          <a:stretch>
            <a:fillRect/>
          </a:stretch>
        </p:blipFill>
        <p:spPr>
          <a:xfrm>
            <a:off x="4315484" y="3820476"/>
            <a:ext cx="2143125" cy="2143125"/>
          </a:xfrm>
          <a:prstGeom prst="rect">
            <a:avLst/>
          </a:prstGeom>
          <a:ln>
            <a:noFill/>
          </a:ln>
          <a:effectLst>
            <a:softEdge rad="112500"/>
          </a:effectLst>
        </p:spPr>
      </p:pic>
      <p:pic>
        <p:nvPicPr>
          <p:cNvPr id="7" name="Рисунок 6">
            <a:extLst>
              <a:ext uri="{FF2B5EF4-FFF2-40B4-BE49-F238E27FC236}">
                <a16:creationId xmlns:a16="http://schemas.microsoft.com/office/drawing/2014/main" id="{E9A3151D-BFC2-4FDE-A6F7-77FD9B2B7C1A}"/>
              </a:ext>
            </a:extLst>
          </p:cNvPr>
          <p:cNvPicPr>
            <a:picLocks noChangeAspect="1"/>
          </p:cNvPicPr>
          <p:nvPr/>
        </p:nvPicPr>
        <p:blipFill rotWithShape="1">
          <a:blip r:embed="rId5"/>
          <a:srcRect l="11097" r="11203"/>
          <a:stretch/>
        </p:blipFill>
        <p:spPr>
          <a:xfrm>
            <a:off x="6808762" y="3820475"/>
            <a:ext cx="2803467" cy="2028825"/>
          </a:xfrm>
          <a:prstGeom prst="rect">
            <a:avLst/>
          </a:prstGeom>
          <a:ln>
            <a:noFill/>
          </a:ln>
          <a:effectLst>
            <a:softEdge rad="112500"/>
          </a:effectLst>
        </p:spPr>
      </p:pic>
      <p:pic>
        <p:nvPicPr>
          <p:cNvPr id="8" name="Рисунок 7">
            <a:extLst>
              <a:ext uri="{FF2B5EF4-FFF2-40B4-BE49-F238E27FC236}">
                <a16:creationId xmlns:a16="http://schemas.microsoft.com/office/drawing/2014/main" id="{7DEA1BFE-943D-4EB1-BF0E-290CF65F2238}"/>
              </a:ext>
            </a:extLst>
          </p:cNvPr>
          <p:cNvPicPr>
            <a:picLocks noChangeAspect="1"/>
          </p:cNvPicPr>
          <p:nvPr/>
        </p:nvPicPr>
        <p:blipFill>
          <a:blip r:embed="rId6"/>
          <a:stretch>
            <a:fillRect/>
          </a:stretch>
        </p:blipFill>
        <p:spPr>
          <a:xfrm>
            <a:off x="9743801" y="3839587"/>
            <a:ext cx="2143125" cy="2047937"/>
          </a:xfrm>
          <a:prstGeom prst="rect">
            <a:avLst/>
          </a:prstGeom>
          <a:ln>
            <a:noFill/>
          </a:ln>
          <a:effectLst>
            <a:softEdge rad="112500"/>
          </a:effectLst>
        </p:spPr>
      </p:pic>
    </p:spTree>
    <p:extLst>
      <p:ext uri="{BB962C8B-B14F-4D97-AF65-F5344CB8AC3E}">
        <p14:creationId xmlns:p14="http://schemas.microsoft.com/office/powerpoint/2010/main" val="295589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1719CC-BE5D-4DA3-B723-7999F99EA9C9}"/>
              </a:ext>
            </a:extLst>
          </p:cNvPr>
          <p:cNvSpPr>
            <a:spLocks noGrp="1"/>
          </p:cNvSpPr>
          <p:nvPr>
            <p:ph type="title"/>
          </p:nvPr>
        </p:nvSpPr>
        <p:spPr/>
        <p:txBody>
          <a:bodyPr anchor="ctr">
            <a:normAutofit/>
          </a:bodyPr>
          <a:lstStyle/>
          <a:p>
            <a:pPr algn="ctr"/>
            <a:r>
              <a:rPr lang="uk-UA" sz="4400" b="1" dirty="0"/>
              <a:t>Трест</a:t>
            </a:r>
          </a:p>
        </p:txBody>
      </p:sp>
      <p:sp>
        <p:nvSpPr>
          <p:cNvPr id="3" name="Объект 2">
            <a:extLst>
              <a:ext uri="{FF2B5EF4-FFF2-40B4-BE49-F238E27FC236}">
                <a16:creationId xmlns:a16="http://schemas.microsoft.com/office/drawing/2014/main" id="{CDA552E9-69D9-4C86-B980-8CDA0C784364}"/>
              </a:ext>
            </a:extLst>
          </p:cNvPr>
          <p:cNvSpPr>
            <a:spLocks noGrp="1"/>
          </p:cNvSpPr>
          <p:nvPr>
            <p:ph idx="1"/>
          </p:nvPr>
        </p:nvSpPr>
        <p:spPr>
          <a:xfrm>
            <a:off x="182880" y="1853754"/>
            <a:ext cx="11901267" cy="4199727"/>
          </a:xfrm>
        </p:spPr>
        <p:txBody>
          <a:bodyPr>
            <a:normAutofit/>
          </a:bodyPr>
          <a:lstStyle/>
          <a:p>
            <a:pPr marL="0" indent="0" algn="just">
              <a:buNone/>
            </a:pPr>
            <a:r>
              <a:rPr lang="uk-UA" b="1" dirty="0"/>
              <a:t>Спілка «</a:t>
            </a:r>
            <a:r>
              <a:rPr lang="uk-UA" b="1" dirty="0" err="1"/>
              <a:t>Борошномели</a:t>
            </a:r>
            <a:r>
              <a:rPr lang="uk-UA" b="1" dirty="0"/>
              <a:t> України» створена для підтримки українських виробників борошна, круп, та інших продуктів переробки зернових. Головною метою об'єднання є захист інтересів представників зернопереробної галузі всередині держави та </a:t>
            </a:r>
            <a:r>
              <a:rPr lang="uk-UA" b="1" dirty="0" err="1"/>
              <a:t>кординації</a:t>
            </a:r>
            <a:r>
              <a:rPr lang="uk-UA" b="1" dirty="0"/>
              <a:t> експортної політики для розширення ринків збуту готової продукції. Представниками є </a:t>
            </a:r>
            <a:r>
              <a:rPr lang="ru-RU" b="1" dirty="0" err="1"/>
              <a:t>власники</a:t>
            </a:r>
            <a:r>
              <a:rPr lang="ru-RU" b="1" dirty="0"/>
              <a:t> </a:t>
            </a:r>
            <a:r>
              <a:rPr lang="ru-RU" b="1" dirty="0" err="1"/>
              <a:t>зернопереробних</a:t>
            </a:r>
            <a:r>
              <a:rPr lang="ru-RU" b="1" dirty="0"/>
              <a:t> </a:t>
            </a:r>
            <a:r>
              <a:rPr lang="ru-RU" b="1" dirty="0" err="1"/>
              <a:t>заводів</a:t>
            </a:r>
            <a:r>
              <a:rPr lang="ru-RU" b="1" dirty="0"/>
              <a:t>, </a:t>
            </a:r>
            <a:r>
              <a:rPr lang="ru-RU" b="1" dirty="0" err="1"/>
              <a:t>хлібоприймальних</a:t>
            </a:r>
            <a:r>
              <a:rPr lang="ru-RU" b="1" dirty="0"/>
              <a:t> </a:t>
            </a:r>
            <a:r>
              <a:rPr lang="ru-RU" b="1" dirty="0" err="1"/>
              <a:t>підприємств</a:t>
            </a:r>
            <a:r>
              <a:rPr lang="ru-RU" b="1" dirty="0"/>
              <a:t>, </a:t>
            </a:r>
            <a:r>
              <a:rPr lang="ru-RU" b="1" dirty="0" err="1"/>
              <a:t>елеваторів</a:t>
            </a:r>
            <a:r>
              <a:rPr lang="ru-RU" b="1" dirty="0"/>
              <a:t> та </a:t>
            </a:r>
            <a:r>
              <a:rPr lang="ru-RU" b="1" dirty="0" err="1"/>
              <a:t>зернових</a:t>
            </a:r>
            <a:r>
              <a:rPr lang="ru-RU" b="1" dirty="0"/>
              <a:t> </a:t>
            </a:r>
            <a:r>
              <a:rPr lang="ru-RU" b="1" dirty="0" err="1"/>
              <a:t>складів</a:t>
            </a:r>
            <a:r>
              <a:rPr lang="ru-RU" b="1" dirty="0"/>
              <a:t>. </a:t>
            </a:r>
          </a:p>
          <a:p>
            <a:pPr marL="0" indent="0" algn="just">
              <a:buNone/>
            </a:pPr>
            <a:r>
              <a:rPr lang="ru-RU" b="1" dirty="0" err="1"/>
              <a:t>Завданнями</a:t>
            </a:r>
            <a:r>
              <a:rPr lang="ru-RU" b="1" dirty="0"/>
              <a:t> тресту є:  </a:t>
            </a:r>
            <a:r>
              <a:rPr lang="ru-RU" b="1" dirty="0" err="1"/>
              <a:t>Налагодження</a:t>
            </a:r>
            <a:r>
              <a:rPr lang="ru-RU" b="1" dirty="0"/>
              <a:t> та </a:t>
            </a:r>
            <a:r>
              <a:rPr lang="ru-RU" b="1" dirty="0" err="1"/>
              <a:t>сприяння</a:t>
            </a:r>
            <a:r>
              <a:rPr lang="ru-RU" b="1" dirty="0"/>
              <a:t> </a:t>
            </a:r>
            <a:r>
              <a:rPr lang="ru-RU" b="1" dirty="0" err="1"/>
              <a:t>розширенню</a:t>
            </a:r>
            <a:r>
              <a:rPr lang="ru-RU" b="1" dirty="0"/>
              <a:t> </a:t>
            </a:r>
            <a:r>
              <a:rPr lang="ru-RU" b="1" dirty="0" err="1"/>
              <a:t>співробітництва</a:t>
            </a:r>
            <a:r>
              <a:rPr lang="ru-RU" b="1" dirty="0"/>
              <a:t>, </a:t>
            </a:r>
            <a:r>
              <a:rPr lang="ru-RU" b="1" dirty="0" err="1"/>
              <a:t>Вплив</a:t>
            </a:r>
            <a:r>
              <a:rPr lang="ru-RU" b="1" dirty="0"/>
              <a:t> на </a:t>
            </a:r>
            <a:r>
              <a:rPr lang="ru-RU" b="1" dirty="0" err="1"/>
              <a:t>формування</a:t>
            </a:r>
            <a:r>
              <a:rPr lang="ru-RU" b="1" dirty="0"/>
              <a:t> економічної </a:t>
            </a:r>
            <a:r>
              <a:rPr lang="ru-RU" b="1" dirty="0" err="1"/>
              <a:t>політики</a:t>
            </a:r>
            <a:r>
              <a:rPr lang="ru-RU" b="1" dirty="0"/>
              <a:t> </a:t>
            </a:r>
            <a:r>
              <a:rPr lang="ru-RU" b="1" dirty="0" err="1"/>
              <a:t>держави</a:t>
            </a:r>
            <a:r>
              <a:rPr lang="ru-RU" b="1" dirty="0"/>
              <a:t> на </a:t>
            </a:r>
            <a:r>
              <a:rPr lang="ru-RU" b="1" dirty="0" err="1"/>
              <a:t>зернопереробну</a:t>
            </a:r>
            <a:r>
              <a:rPr lang="ru-RU" b="1" dirty="0"/>
              <a:t> </a:t>
            </a:r>
            <a:r>
              <a:rPr lang="ru-RU" b="1" dirty="0" err="1"/>
              <a:t>галузь</a:t>
            </a:r>
            <a:r>
              <a:rPr lang="ru-RU" b="1" dirty="0"/>
              <a:t>, </a:t>
            </a:r>
            <a:r>
              <a:rPr lang="ru-RU" b="1" dirty="0" err="1"/>
              <a:t>Підвищення</a:t>
            </a:r>
            <a:r>
              <a:rPr lang="ru-RU" b="1" dirty="0"/>
              <a:t> </a:t>
            </a:r>
            <a:r>
              <a:rPr lang="ru-RU" b="1" dirty="0" err="1"/>
              <a:t>економічного</a:t>
            </a:r>
            <a:r>
              <a:rPr lang="ru-RU" b="1" dirty="0"/>
              <a:t> та правового статусу </a:t>
            </a:r>
            <a:r>
              <a:rPr lang="ru-RU" b="1" dirty="0" err="1"/>
              <a:t>своїх</a:t>
            </a:r>
            <a:r>
              <a:rPr lang="ru-RU" b="1" dirty="0"/>
              <a:t> </a:t>
            </a:r>
            <a:r>
              <a:rPr lang="ru-RU" b="1" dirty="0" err="1"/>
              <a:t>учасників</a:t>
            </a:r>
            <a:r>
              <a:rPr lang="ru-RU" b="1" dirty="0"/>
              <a:t>, </a:t>
            </a:r>
            <a:r>
              <a:rPr lang="ru-RU" b="1" dirty="0" err="1"/>
              <a:t>Взаємодопомога</a:t>
            </a:r>
            <a:r>
              <a:rPr lang="ru-RU" b="1" dirty="0"/>
              <a:t> і </a:t>
            </a:r>
            <a:r>
              <a:rPr lang="ru-RU" b="1" dirty="0" err="1"/>
              <a:t>взаємна</a:t>
            </a:r>
            <a:r>
              <a:rPr lang="ru-RU" b="1" dirty="0"/>
              <a:t> </a:t>
            </a:r>
            <a:r>
              <a:rPr lang="ru-RU" b="1" dirty="0" err="1"/>
              <a:t>підтримка</a:t>
            </a:r>
            <a:r>
              <a:rPr lang="ru-RU" b="1" dirty="0"/>
              <a:t>, </a:t>
            </a:r>
            <a:r>
              <a:rPr lang="ru-RU" b="1" dirty="0" err="1"/>
              <a:t>розв’язання</a:t>
            </a:r>
            <a:r>
              <a:rPr lang="ru-RU" b="1" dirty="0"/>
              <a:t> </a:t>
            </a:r>
            <a:r>
              <a:rPr lang="ru-RU" b="1" dirty="0" err="1"/>
              <a:t>економічних</a:t>
            </a:r>
            <a:r>
              <a:rPr lang="ru-RU" b="1" dirty="0"/>
              <a:t> проблем, </a:t>
            </a:r>
            <a:r>
              <a:rPr lang="ru-RU" b="1" dirty="0" err="1"/>
              <a:t>Підвищення</a:t>
            </a:r>
            <a:r>
              <a:rPr lang="ru-RU" b="1" dirty="0"/>
              <a:t> </a:t>
            </a:r>
            <a:r>
              <a:rPr lang="ru-RU" b="1" dirty="0" err="1"/>
              <a:t>кваліфікації</a:t>
            </a:r>
            <a:r>
              <a:rPr lang="ru-RU" b="1" dirty="0"/>
              <a:t> та </a:t>
            </a:r>
            <a:r>
              <a:rPr lang="ru-RU" b="1" dirty="0" err="1"/>
              <a:t>освітнього</a:t>
            </a:r>
            <a:r>
              <a:rPr lang="ru-RU" b="1" dirty="0"/>
              <a:t> рівня </a:t>
            </a:r>
            <a:r>
              <a:rPr lang="ru-RU" b="1" dirty="0" err="1"/>
              <a:t>учасників</a:t>
            </a:r>
            <a:r>
              <a:rPr lang="ru-RU" b="1" dirty="0"/>
              <a:t> </a:t>
            </a:r>
            <a:r>
              <a:rPr lang="ru-RU" b="1" dirty="0" err="1"/>
              <a:t>Спілки</a:t>
            </a:r>
            <a:r>
              <a:rPr lang="ru-RU" b="1" dirty="0"/>
              <a:t>, </a:t>
            </a:r>
            <a:r>
              <a:rPr lang="ru-RU" b="1" dirty="0" err="1"/>
              <a:t>Організація</a:t>
            </a:r>
            <a:r>
              <a:rPr lang="ru-RU" b="1" dirty="0"/>
              <a:t> </a:t>
            </a:r>
            <a:r>
              <a:rPr lang="ru-RU" b="1" dirty="0" err="1"/>
              <a:t>юридичного</a:t>
            </a:r>
            <a:r>
              <a:rPr lang="ru-RU" b="1" dirty="0"/>
              <a:t> та </a:t>
            </a:r>
            <a:r>
              <a:rPr lang="ru-RU" b="1" dirty="0" err="1"/>
              <a:t>соціального</a:t>
            </a:r>
            <a:r>
              <a:rPr lang="ru-RU" b="1" dirty="0"/>
              <a:t> </a:t>
            </a:r>
            <a:r>
              <a:rPr lang="ru-RU" b="1" dirty="0" err="1"/>
              <a:t>захисту</a:t>
            </a:r>
            <a:r>
              <a:rPr lang="ru-RU" b="1" dirty="0"/>
              <a:t> </a:t>
            </a:r>
            <a:r>
              <a:rPr lang="ru-RU" b="1" dirty="0" err="1"/>
              <a:t>учасників</a:t>
            </a:r>
            <a:r>
              <a:rPr lang="ru-RU" b="1" dirty="0"/>
              <a:t>.</a:t>
            </a:r>
          </a:p>
        </p:txBody>
      </p:sp>
      <p:pic>
        <p:nvPicPr>
          <p:cNvPr id="4" name="Рисунок 3">
            <a:extLst>
              <a:ext uri="{FF2B5EF4-FFF2-40B4-BE49-F238E27FC236}">
                <a16:creationId xmlns:a16="http://schemas.microsoft.com/office/drawing/2014/main" id="{2CFEC085-6C48-4AC8-A767-56D0057BFB76}"/>
              </a:ext>
            </a:extLst>
          </p:cNvPr>
          <p:cNvPicPr>
            <a:picLocks noChangeAspect="1"/>
          </p:cNvPicPr>
          <p:nvPr/>
        </p:nvPicPr>
        <p:blipFill>
          <a:blip r:embed="rId2"/>
          <a:stretch>
            <a:fillRect/>
          </a:stretch>
        </p:blipFill>
        <p:spPr>
          <a:xfrm>
            <a:off x="182880" y="117923"/>
            <a:ext cx="5149696" cy="1373252"/>
          </a:xfrm>
          <a:prstGeom prst="rect">
            <a:avLst/>
          </a:prstGeom>
        </p:spPr>
      </p:pic>
    </p:spTree>
    <p:extLst>
      <p:ext uri="{BB962C8B-B14F-4D97-AF65-F5344CB8AC3E}">
        <p14:creationId xmlns:p14="http://schemas.microsoft.com/office/powerpoint/2010/main" val="4167008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65B5BC-6453-4FC9-9C2D-1CC4E998DB0E}"/>
              </a:ext>
            </a:extLst>
          </p:cNvPr>
          <p:cNvSpPr>
            <a:spLocks noGrp="1"/>
          </p:cNvSpPr>
          <p:nvPr>
            <p:ph type="title"/>
          </p:nvPr>
        </p:nvSpPr>
        <p:spPr>
          <a:xfrm>
            <a:off x="1479715" y="804519"/>
            <a:ext cx="9603275" cy="1049235"/>
          </a:xfrm>
        </p:spPr>
        <p:txBody>
          <a:bodyPr anchor="ctr">
            <a:normAutofit/>
          </a:bodyPr>
          <a:lstStyle/>
          <a:p>
            <a:pPr algn="ctr"/>
            <a:r>
              <a:rPr lang="uk-UA" sz="4400" b="1" dirty="0"/>
              <a:t>Картель</a:t>
            </a:r>
          </a:p>
        </p:txBody>
      </p:sp>
      <p:sp>
        <p:nvSpPr>
          <p:cNvPr id="3" name="Объект 2">
            <a:extLst>
              <a:ext uri="{FF2B5EF4-FFF2-40B4-BE49-F238E27FC236}">
                <a16:creationId xmlns:a16="http://schemas.microsoft.com/office/drawing/2014/main" id="{2FD05D6A-B8DB-411F-B674-63D211754D25}"/>
              </a:ext>
            </a:extLst>
          </p:cNvPr>
          <p:cNvSpPr>
            <a:spLocks noGrp="1"/>
          </p:cNvSpPr>
          <p:nvPr>
            <p:ph idx="1"/>
          </p:nvPr>
        </p:nvSpPr>
        <p:spPr>
          <a:xfrm>
            <a:off x="225083" y="1853754"/>
            <a:ext cx="11774659" cy="4199727"/>
          </a:xfrm>
        </p:spPr>
        <p:txBody>
          <a:bodyPr>
            <a:normAutofit fontScale="92500" lnSpcReduction="20000"/>
          </a:bodyPr>
          <a:lstStyle/>
          <a:p>
            <a:pPr marL="0" indent="0" algn="just">
              <a:buNone/>
            </a:pPr>
            <a:r>
              <a:rPr lang="uk-UA" b="1" dirty="0"/>
              <a:t>Найяскравішим і відомим прикладом картелю може служити ОПЕК — Організація країн — експортерів нафти, до яку входять 14 країн: Алжир, Ангола, Венесуела, Габон, Ірак, Іран, Конго, Кувейт, Лівія, Об'єднані Арабські Емірати, Нігерія, Саудівська Аравія, Еквадор, Екваторіальна Гвінея. Це міжнародна міжурядова організація зі штаб-квартирою у Відні. Країни — учасники картелю сумарно контролюють близько 2/3 світових запасів нафти і, регулярно зустрічаючись, цілком відкрито домовляються про спільні дії на нафтовому ринку. Як правило, йдеться про скорочення видобутку з метою утримання цін. </a:t>
            </a:r>
            <a:br>
              <a:rPr lang="uk-UA" b="1" dirty="0"/>
            </a:br>
            <a:r>
              <a:rPr lang="uk-UA" b="1" dirty="0"/>
              <a:t>До речі, США, незважаючи на те що є одним з найбільших видобувачів нафти, не входить в ОПЕК — участь в картельних змовах заборонена американським законодавством і суворо карається.</a:t>
            </a:r>
            <a:br>
              <a:rPr lang="uk-UA" b="1" dirty="0"/>
            </a:br>
            <a:r>
              <a:rPr lang="ru-RU" b="1" dirty="0" err="1"/>
              <a:t>Розслідуванням</a:t>
            </a:r>
            <a:r>
              <a:rPr lang="ru-RU" b="1" dirty="0"/>
              <a:t> </a:t>
            </a:r>
            <a:r>
              <a:rPr lang="ru-RU" b="1" dirty="0" err="1"/>
              <a:t>картельних</a:t>
            </a:r>
            <a:r>
              <a:rPr lang="ru-RU" b="1" dirty="0"/>
              <a:t> </a:t>
            </a:r>
            <a:r>
              <a:rPr lang="ru-RU" b="1" dirty="0" err="1"/>
              <a:t>змов</a:t>
            </a:r>
            <a:r>
              <a:rPr lang="ru-RU" b="1" dirty="0"/>
              <a:t> в </a:t>
            </a:r>
            <a:r>
              <a:rPr lang="ru-RU" b="1" dirty="0" err="1"/>
              <a:t>Україні</a:t>
            </a:r>
            <a:r>
              <a:rPr lang="ru-RU" b="1" dirty="0"/>
              <a:t> </a:t>
            </a:r>
            <a:r>
              <a:rPr lang="ru-RU" b="1" dirty="0" err="1"/>
              <a:t>займається</a:t>
            </a:r>
            <a:r>
              <a:rPr lang="ru-RU" b="1" dirty="0"/>
              <a:t> </a:t>
            </a:r>
            <a:r>
              <a:rPr lang="ru-RU" b="1" dirty="0" err="1"/>
              <a:t>Антимонопольний</a:t>
            </a:r>
            <a:r>
              <a:rPr lang="ru-RU" b="1" dirty="0"/>
              <a:t> </a:t>
            </a:r>
            <a:r>
              <a:rPr lang="ru-RU" b="1" dirty="0" err="1"/>
              <a:t>комітет</a:t>
            </a:r>
            <a:r>
              <a:rPr lang="ru-RU" b="1" dirty="0"/>
              <a:t> </a:t>
            </a:r>
            <a:r>
              <a:rPr lang="ru-RU" b="1" dirty="0" err="1"/>
              <a:t>України</a:t>
            </a:r>
            <a:r>
              <a:rPr lang="ru-RU" b="1" dirty="0"/>
              <a:t> (АМКУ). </a:t>
            </a:r>
            <a:r>
              <a:rPr lang="ru-RU" b="1" dirty="0" err="1"/>
              <a:t>Вітчизняне</a:t>
            </a:r>
            <a:r>
              <a:rPr lang="ru-RU" b="1" dirty="0"/>
              <a:t> </a:t>
            </a:r>
            <a:r>
              <a:rPr lang="ru-RU" b="1" dirty="0" err="1"/>
              <a:t>законодавство</a:t>
            </a:r>
            <a:r>
              <a:rPr lang="ru-RU" b="1" dirty="0"/>
              <a:t> </a:t>
            </a:r>
            <a:r>
              <a:rPr lang="ru-RU" b="1" dirty="0" err="1"/>
              <a:t>передбачає</a:t>
            </a:r>
            <a:r>
              <a:rPr lang="ru-RU" b="1" dirty="0"/>
              <a:t>, що за </a:t>
            </a:r>
            <a:r>
              <a:rPr lang="ru-RU" b="1" dirty="0" err="1"/>
              <a:t>вчинення</a:t>
            </a:r>
            <a:r>
              <a:rPr lang="ru-RU" b="1" dirty="0"/>
              <a:t> </a:t>
            </a:r>
            <a:r>
              <a:rPr lang="ru-RU" b="1" dirty="0" err="1"/>
              <a:t>антиконкурентних</a:t>
            </a:r>
            <a:r>
              <a:rPr lang="ru-RU" b="1" dirty="0"/>
              <a:t> </a:t>
            </a:r>
            <a:r>
              <a:rPr lang="ru-RU" b="1" dirty="0" err="1"/>
              <a:t>узгоджених</a:t>
            </a:r>
            <a:r>
              <a:rPr lang="ru-RU" b="1" dirty="0"/>
              <a:t> </a:t>
            </a:r>
            <a:r>
              <a:rPr lang="ru-RU" b="1" dirty="0" err="1"/>
              <a:t>дій</a:t>
            </a:r>
            <a:r>
              <a:rPr lang="ru-RU" b="1" dirty="0"/>
              <a:t> (</a:t>
            </a:r>
            <a:r>
              <a:rPr lang="ru-RU" b="1" dirty="0" err="1"/>
              <a:t>інша</a:t>
            </a:r>
            <a:r>
              <a:rPr lang="ru-RU" b="1" dirty="0"/>
              <a:t> </a:t>
            </a:r>
            <a:r>
              <a:rPr lang="ru-RU" b="1" dirty="0" err="1"/>
              <a:t>назва</a:t>
            </a:r>
            <a:r>
              <a:rPr lang="ru-RU" b="1" dirty="0"/>
              <a:t> </a:t>
            </a:r>
            <a:r>
              <a:rPr lang="ru-RU" b="1" dirty="0" err="1"/>
              <a:t>картельної</a:t>
            </a:r>
            <a:r>
              <a:rPr lang="ru-RU" b="1" dirty="0"/>
              <a:t> </a:t>
            </a:r>
            <a:r>
              <a:rPr lang="ru-RU" b="1" dirty="0" err="1"/>
              <a:t>змови</a:t>
            </a:r>
            <a:r>
              <a:rPr lang="ru-RU" b="1" dirty="0"/>
              <a:t>) </a:t>
            </a:r>
            <a:r>
              <a:rPr lang="ru-RU" b="1" dirty="0" err="1"/>
              <a:t>компанія-учасник</a:t>
            </a:r>
            <a:r>
              <a:rPr lang="ru-RU" b="1" dirty="0"/>
              <a:t> </a:t>
            </a:r>
            <a:r>
              <a:rPr lang="ru-RU" b="1" dirty="0" err="1"/>
              <a:t>може</a:t>
            </a:r>
            <a:r>
              <a:rPr lang="ru-RU" b="1" dirty="0"/>
              <a:t> бути оштрафована на суму до 10% від </a:t>
            </a:r>
            <a:r>
              <a:rPr lang="ru-RU" b="1" dirty="0" err="1"/>
              <a:t>її</a:t>
            </a:r>
            <a:r>
              <a:rPr lang="ru-RU" b="1" dirty="0"/>
              <a:t> обороту за </a:t>
            </a:r>
            <a:r>
              <a:rPr lang="ru-RU" b="1" dirty="0" err="1"/>
              <a:t>попередній</a:t>
            </a:r>
            <a:r>
              <a:rPr lang="ru-RU" b="1" dirty="0"/>
              <a:t> </a:t>
            </a:r>
            <a:r>
              <a:rPr lang="ru-RU" b="1" dirty="0" err="1"/>
              <a:t>рік</a:t>
            </a:r>
            <a:r>
              <a:rPr lang="ru-RU" b="1" dirty="0"/>
              <a:t>. </a:t>
            </a:r>
            <a:r>
              <a:rPr lang="ru-RU" b="1" dirty="0" err="1"/>
              <a:t>Однак</a:t>
            </a:r>
            <a:r>
              <a:rPr lang="ru-RU" b="1" dirty="0"/>
              <a:t> </a:t>
            </a:r>
            <a:r>
              <a:rPr lang="ru-RU" b="1" dirty="0" err="1"/>
              <a:t>якщо</a:t>
            </a:r>
            <a:r>
              <a:rPr lang="ru-RU" b="1" dirty="0"/>
              <a:t> </a:t>
            </a:r>
            <a:r>
              <a:rPr lang="ru-RU" b="1" dirty="0" err="1"/>
              <a:t>учасник</a:t>
            </a:r>
            <a:r>
              <a:rPr lang="ru-RU" b="1" dirty="0"/>
              <a:t> </a:t>
            </a:r>
            <a:r>
              <a:rPr lang="ru-RU" b="1" dirty="0" err="1"/>
              <a:t>змови</a:t>
            </a:r>
            <a:r>
              <a:rPr lang="ru-RU" b="1" dirty="0"/>
              <a:t> </a:t>
            </a:r>
            <a:r>
              <a:rPr lang="ru-RU" b="1" dirty="0" err="1"/>
              <a:t>повідомить</a:t>
            </a:r>
            <a:r>
              <a:rPr lang="ru-RU" b="1" dirty="0"/>
              <a:t> про </a:t>
            </a:r>
            <a:r>
              <a:rPr lang="ru-RU" b="1" dirty="0" err="1"/>
              <a:t>неї</a:t>
            </a:r>
            <a:r>
              <a:rPr lang="ru-RU" b="1" dirty="0"/>
              <a:t> в </a:t>
            </a:r>
            <a:r>
              <a:rPr lang="ru-RU" b="1" dirty="0" err="1"/>
              <a:t>антимонопольне</a:t>
            </a:r>
            <a:r>
              <a:rPr lang="ru-RU" b="1" dirty="0"/>
              <a:t> </a:t>
            </a:r>
            <a:r>
              <a:rPr lang="ru-RU" b="1" dirty="0" err="1"/>
              <a:t>відомство</a:t>
            </a:r>
            <a:r>
              <a:rPr lang="ru-RU" b="1" dirty="0"/>
              <a:t>, то </a:t>
            </a:r>
            <a:r>
              <a:rPr lang="ru-RU" b="1" dirty="0" err="1"/>
              <a:t>може</a:t>
            </a:r>
            <a:r>
              <a:rPr lang="ru-RU" b="1" dirty="0"/>
              <a:t> </a:t>
            </a:r>
            <a:r>
              <a:rPr lang="ru-RU" b="1" dirty="0" err="1"/>
              <a:t>уникнути</a:t>
            </a:r>
            <a:r>
              <a:rPr lang="ru-RU" b="1" dirty="0"/>
              <a:t> </a:t>
            </a:r>
            <a:r>
              <a:rPr lang="ru-RU" b="1" dirty="0" err="1"/>
              <a:t>відповідальності</a:t>
            </a:r>
            <a:r>
              <a:rPr lang="ru-RU" b="1" dirty="0"/>
              <a:t>.</a:t>
            </a:r>
            <a:endParaRPr lang="uk-UA" b="1" dirty="0"/>
          </a:p>
        </p:txBody>
      </p:sp>
      <p:pic>
        <p:nvPicPr>
          <p:cNvPr id="5" name="Рисунок 4">
            <a:extLst>
              <a:ext uri="{FF2B5EF4-FFF2-40B4-BE49-F238E27FC236}">
                <a16:creationId xmlns:a16="http://schemas.microsoft.com/office/drawing/2014/main" id="{6D779B36-566F-4661-9574-74B416BEDCD9}"/>
              </a:ext>
            </a:extLst>
          </p:cNvPr>
          <p:cNvPicPr>
            <a:picLocks noChangeAspect="1"/>
          </p:cNvPicPr>
          <p:nvPr/>
        </p:nvPicPr>
        <p:blipFill rotWithShape="1">
          <a:blip r:embed="rId2"/>
          <a:srcRect l="15812" r="11327"/>
          <a:stretch/>
        </p:blipFill>
        <p:spPr>
          <a:xfrm>
            <a:off x="9808548" y="115661"/>
            <a:ext cx="2252492" cy="1738093"/>
          </a:xfrm>
          <a:prstGeom prst="rect">
            <a:avLst/>
          </a:prstGeom>
          <a:ln>
            <a:noFill/>
          </a:ln>
          <a:effectLst>
            <a:softEdge rad="112500"/>
          </a:effectLst>
        </p:spPr>
      </p:pic>
    </p:spTree>
    <p:extLst>
      <p:ext uri="{BB962C8B-B14F-4D97-AF65-F5344CB8AC3E}">
        <p14:creationId xmlns:p14="http://schemas.microsoft.com/office/powerpoint/2010/main" val="1631328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891656F-A4F7-42E9-AA65-A801B5BCDB16}"/>
              </a:ext>
            </a:extLst>
          </p:cNvPr>
          <p:cNvSpPr>
            <a:spLocks noGrp="1"/>
          </p:cNvSpPr>
          <p:nvPr>
            <p:ph type="ctrTitle"/>
          </p:nvPr>
        </p:nvSpPr>
        <p:spPr/>
        <p:txBody>
          <a:bodyPr/>
          <a:lstStyle/>
          <a:p>
            <a:pPr algn="ctr"/>
            <a:r>
              <a:rPr lang="uk-UA" b="1" dirty="0"/>
              <a:t>ДЯКУЮ ЗА УВАГУ!</a:t>
            </a:r>
          </a:p>
        </p:txBody>
      </p:sp>
    </p:spTree>
    <p:extLst>
      <p:ext uri="{BB962C8B-B14F-4D97-AF65-F5344CB8AC3E}">
        <p14:creationId xmlns:p14="http://schemas.microsoft.com/office/powerpoint/2010/main" val="3027530242"/>
      </p:ext>
    </p:extLst>
  </p:cSld>
  <p:clrMapOvr>
    <a:masterClrMapping/>
  </p:clrMapOvr>
</p:sld>
</file>

<file path=ppt/theme/theme1.xml><?xml version="1.0" encoding="utf-8"?>
<a:theme xmlns:a="http://schemas.openxmlformats.org/drawingml/2006/main" name="Галерея">
  <a:themeElements>
    <a:clrScheme name="Галерея">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Галерея">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48</TotalTime>
  <Words>754</Words>
  <Application>Microsoft Office PowerPoint</Application>
  <PresentationFormat>Широкоэкранный</PresentationFormat>
  <Paragraphs>25</Paragraphs>
  <Slides>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8</vt:i4>
      </vt:variant>
    </vt:vector>
  </HeadingPairs>
  <TitlesOfParts>
    <vt:vector size="11" baseType="lpstr">
      <vt:lpstr>Arial</vt:lpstr>
      <vt:lpstr>Gill Sans MT</vt:lpstr>
      <vt:lpstr>Галерея</vt:lpstr>
      <vt:lpstr>Об'єднання підприємств  та його види</vt:lpstr>
      <vt:lpstr>Об'єднання підприємств</vt:lpstr>
      <vt:lpstr>Види об'єднання підприємств</vt:lpstr>
      <vt:lpstr>Організаційно-правові форми об'єднань підприємств</vt:lpstr>
      <vt:lpstr>Господарські асоціації</vt:lpstr>
      <vt:lpstr>Трест</vt:lpstr>
      <vt:lpstr>Картель</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Об'єднання підприємств  та його види</dc:title>
  <dc:creator>Валерия Рыхальская</dc:creator>
  <cp:lastModifiedBy>Валерия Рыхальская</cp:lastModifiedBy>
  <cp:revision>4</cp:revision>
  <dcterms:created xsi:type="dcterms:W3CDTF">2024-02-22T09:01:39Z</dcterms:created>
  <dcterms:modified xsi:type="dcterms:W3CDTF">2024-02-22T09:50:03Z</dcterms:modified>
</cp:coreProperties>
</file>