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26"/>
  </p:notesMasterIdLst>
  <p:sldIdLst>
    <p:sldId id="310" r:id="rId2"/>
    <p:sldId id="916" r:id="rId3"/>
    <p:sldId id="917" r:id="rId4"/>
    <p:sldId id="922" r:id="rId5"/>
    <p:sldId id="924" r:id="rId6"/>
    <p:sldId id="921" r:id="rId7"/>
    <p:sldId id="925" r:id="rId8"/>
    <p:sldId id="928" r:id="rId9"/>
    <p:sldId id="923" r:id="rId10"/>
    <p:sldId id="920" r:id="rId11"/>
    <p:sldId id="919" r:id="rId12"/>
    <p:sldId id="918" r:id="rId13"/>
    <p:sldId id="929" r:id="rId14"/>
    <p:sldId id="930" r:id="rId15"/>
    <p:sldId id="932" r:id="rId16"/>
    <p:sldId id="933" r:id="rId17"/>
    <p:sldId id="934" r:id="rId18"/>
    <p:sldId id="935" r:id="rId19"/>
    <p:sldId id="946" r:id="rId20"/>
    <p:sldId id="947" r:id="rId21"/>
    <p:sldId id="948" r:id="rId22"/>
    <p:sldId id="949" r:id="rId23"/>
    <p:sldId id="950" r:id="rId24"/>
    <p:sldId id="914" r:id="rId25"/>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1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4378"/>
    <a:srgbClr val="3186E3"/>
    <a:srgbClr val="A7BDF6"/>
    <a:srgbClr val="0F2E51"/>
    <a:srgbClr val="CDD9FC"/>
    <a:srgbClr val="1D528D"/>
    <a:srgbClr val="91AAEC"/>
    <a:srgbClr val="FFFFFF"/>
    <a:srgbClr val="E6E6E6"/>
    <a:srgbClr val="E8ED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Помір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A111915-BE36-4E01-A7E5-04B1672EAD32}" styleName="Світлий стиль 2 – акцент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Світли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Світли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DF18680-E054-41AD-8BC1-D1AEF772440D}" styleName="Помір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Помір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Стиль із теми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Помір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5455" autoAdjust="0"/>
  </p:normalViewPr>
  <p:slideViewPr>
    <p:cSldViewPr>
      <p:cViewPr>
        <p:scale>
          <a:sx n="66" d="100"/>
          <a:sy n="66" d="100"/>
        </p:scale>
        <p:origin x="-2106" y="-570"/>
      </p:cViewPr>
      <p:guideLst>
        <p:guide orient="horz" pos="2115"/>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28.03.2025</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39044835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extLst>
      <p:ext uri="{BB962C8B-B14F-4D97-AF65-F5344CB8AC3E}">
        <p14:creationId xmlns:p14="http://schemas.microsoft.com/office/powerpoint/2010/main" val="1014347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28.03.2025</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28.03.2025</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28.03.2025</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28.03.2025</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28.03.2025</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28.03.2025</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28.03.2025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28.03.2025</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6.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uk-UA" sz="5400" i="0" dirty="0">
                <a:solidFill>
                  <a:schemeClr val="accent4">
                    <a:lumMod val="50000"/>
                  </a:schemeClr>
                </a:solidFill>
                <a:latin typeface="Bookman Old Style" pitchFamily="18" charset="0"/>
              </a:rPr>
              <a:t>6</a:t>
            </a:r>
            <a:r>
              <a:rPr lang="uk-UA" sz="5400" i="0" dirty="0" smtClean="0">
                <a:solidFill>
                  <a:schemeClr val="accent4">
                    <a:lumMod val="50000"/>
                  </a:schemeClr>
                </a:solidFill>
                <a:latin typeface="Bookman Old Style" pitchFamily="18" charset="0"/>
              </a:rPr>
              <a:t>.</a:t>
            </a:r>
            <a:r>
              <a:rPr lang="ru-RU" sz="4400" i="0" dirty="0">
                <a:latin typeface="Bookman Old Style" pitchFamily="18" charset="0"/>
              </a:rPr>
              <a:t/>
            </a:r>
            <a:br>
              <a:rPr lang="ru-RU" sz="4400" i="0" dirty="0">
                <a:latin typeface="Bookman Old Style" pitchFamily="18" charset="0"/>
              </a:rPr>
            </a:br>
            <a:r>
              <a:rPr lang="ru-RU" sz="4400" i="0" dirty="0" err="1" smtClean="0">
                <a:latin typeface="Bookman Old Style" pitchFamily="18" charset="0"/>
              </a:rPr>
              <a:t>Бухгалтерський</a:t>
            </a:r>
            <a:r>
              <a:rPr lang="ru-RU" sz="4400" i="0" dirty="0" smtClean="0">
                <a:latin typeface="Bookman Old Style" pitchFamily="18" charset="0"/>
              </a:rPr>
              <a:t> об</a:t>
            </a:r>
            <a:r>
              <a:rPr lang="uk-UA" sz="4400" i="0" dirty="0" smtClean="0">
                <a:latin typeface="Bookman Old Style" pitchFamily="18" charset="0"/>
              </a:rPr>
              <a:t>лік в системі наук</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3458" y="-24714"/>
            <a:ext cx="9144000" cy="892552"/>
          </a:xfrm>
          <a:prstGeom prst="rect">
            <a:avLst/>
          </a:prstGeom>
        </p:spPr>
        <p:txBody>
          <a:bodyPr wrap="square">
            <a:spAutoFit/>
          </a:bodyPr>
          <a:lstStyle/>
          <a:p>
            <a:pPr algn="ctr"/>
            <a:r>
              <a:rPr lang="ru-RU" sz="2600" dirty="0" err="1">
                <a:latin typeface="Bookman Old Style" panose="02050604050505020204" pitchFamily="18" charset="0"/>
              </a:rPr>
              <a:t>Країни</a:t>
            </a:r>
            <a:r>
              <a:rPr lang="ru-RU" sz="2600" dirty="0">
                <a:latin typeface="Bookman Old Style" panose="02050604050505020204" pitchFamily="18" charset="0"/>
              </a:rPr>
              <a:t> – члени </a:t>
            </a:r>
            <a:r>
              <a:rPr lang="ru-RU" sz="2600" dirty="0" err="1">
                <a:latin typeface="Bookman Old Style" panose="02050604050505020204" pitchFamily="18" charset="0"/>
              </a:rPr>
              <a:t>Міжнародного</a:t>
            </a:r>
            <a:r>
              <a:rPr lang="ru-RU" sz="2600" dirty="0">
                <a:latin typeface="Bookman Old Style" panose="02050604050505020204" pitchFamily="18" charset="0"/>
              </a:rPr>
              <a:t> </a:t>
            </a:r>
            <a:r>
              <a:rPr lang="ru-RU" sz="2600" dirty="0" err="1">
                <a:latin typeface="Bookman Old Style" panose="02050604050505020204" pitchFamily="18" charset="0"/>
              </a:rPr>
              <a:t>комітету</a:t>
            </a:r>
            <a:r>
              <a:rPr lang="ru-RU" sz="2600" dirty="0">
                <a:latin typeface="Bookman Old Style" panose="02050604050505020204" pitchFamily="18" charset="0"/>
              </a:rPr>
              <a:t> з </a:t>
            </a:r>
            <a:r>
              <a:rPr lang="ru-RU" sz="2600" dirty="0" err="1" smtClean="0">
                <a:latin typeface="Bookman Old Style" panose="02050604050505020204" pitchFamily="18" charset="0"/>
              </a:rPr>
              <a:t>розробки</a:t>
            </a:r>
            <a:r>
              <a:rPr lang="ru-RU" sz="2600" dirty="0" smtClean="0">
                <a:latin typeface="Bookman Old Style" panose="02050604050505020204" pitchFamily="18" charset="0"/>
              </a:rPr>
              <a:t> </a:t>
            </a:r>
            <a:r>
              <a:rPr lang="ru-RU" sz="2600" dirty="0" err="1" smtClean="0">
                <a:latin typeface="Bookman Old Style" panose="02050604050505020204" pitchFamily="18" charset="0"/>
              </a:rPr>
              <a:t>бухгалтерських</a:t>
            </a:r>
            <a:r>
              <a:rPr lang="ru-RU" sz="2600" dirty="0" smtClean="0">
                <a:latin typeface="Bookman Old Style" panose="02050604050505020204" pitchFamily="18" charset="0"/>
              </a:rPr>
              <a:t> </a:t>
            </a:r>
            <a:r>
              <a:rPr lang="ru-RU" sz="2600" dirty="0" err="1">
                <a:latin typeface="Bookman Old Style" panose="02050604050505020204" pitchFamily="18" charset="0"/>
              </a:rPr>
              <a:t>стандартів</a:t>
            </a:r>
            <a:endParaRPr lang="ru-RU" sz="2600" dirty="0">
              <a:latin typeface="Bookman Old Style" panose="02050604050505020204" pitchFamily="18" charset="0"/>
            </a:endParaRPr>
          </a:p>
        </p:txBody>
      </p:sp>
      <p:sp>
        <p:nvSpPr>
          <p:cNvPr id="3" name="Горизонтальний сувій 2"/>
          <p:cNvSpPr/>
          <p:nvPr/>
        </p:nvSpPr>
        <p:spPr bwMode="auto">
          <a:xfrm>
            <a:off x="1656875" y="1744409"/>
            <a:ext cx="5184576" cy="2016224"/>
          </a:xfrm>
          <a:prstGeom prst="horizontalScroll">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Міжнародний комітет з розробки бухгалтерських стандартів</a:t>
            </a:r>
          </a:p>
        </p:txBody>
      </p:sp>
      <p:sp>
        <p:nvSpPr>
          <p:cNvPr id="9" name="Горизонтальний сувій 8"/>
          <p:cNvSpPr/>
          <p:nvPr/>
        </p:nvSpPr>
        <p:spPr bwMode="auto">
          <a:xfrm>
            <a:off x="218964" y="1912320"/>
            <a:ext cx="1152128" cy="865777"/>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ФРН</a:t>
            </a:r>
          </a:p>
        </p:txBody>
      </p:sp>
      <p:sp>
        <p:nvSpPr>
          <p:cNvPr id="10" name="Горизонтальний сувій 9"/>
          <p:cNvSpPr/>
          <p:nvPr/>
        </p:nvSpPr>
        <p:spPr bwMode="auto">
          <a:xfrm>
            <a:off x="173272" y="2917828"/>
            <a:ext cx="1272757" cy="962167"/>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США</a:t>
            </a:r>
          </a:p>
        </p:txBody>
      </p:sp>
      <p:sp>
        <p:nvSpPr>
          <p:cNvPr id="11" name="Горизонтальний сувій 10"/>
          <p:cNvSpPr/>
          <p:nvPr/>
        </p:nvSpPr>
        <p:spPr bwMode="auto">
          <a:xfrm>
            <a:off x="133636" y="4662616"/>
            <a:ext cx="2208583" cy="1008112"/>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Південна</a:t>
            </a:r>
            <a:r>
              <a:rPr kumimoji="0" lang="uk-UA" sz="2400" b="1" i="0" u="none" strike="noStrike" cap="none" normalizeH="0" dirty="0" smtClean="0">
                <a:ln>
                  <a:noFill/>
                </a:ln>
                <a:solidFill>
                  <a:schemeClr val="tx1"/>
                </a:solidFill>
                <a:effectLst/>
                <a:latin typeface="Bookman Old Style" panose="02050604050505020204" pitchFamily="18" charset="0"/>
              </a:rPr>
              <a:t> </a:t>
            </a:r>
            <a:r>
              <a:rPr kumimoji="0" lang="uk-UA" sz="2400" b="1" i="0" u="none" strike="noStrike" cap="none" normalizeH="0" baseline="0" dirty="0" smtClean="0">
                <a:ln>
                  <a:noFill/>
                </a:ln>
                <a:solidFill>
                  <a:schemeClr val="tx1"/>
                </a:solidFill>
                <a:effectLst/>
                <a:latin typeface="Bookman Old Style" panose="02050604050505020204" pitchFamily="18" charset="0"/>
              </a:rPr>
              <a:t>Корея</a:t>
            </a:r>
          </a:p>
        </p:txBody>
      </p:sp>
      <p:sp>
        <p:nvSpPr>
          <p:cNvPr id="12" name="Горизонтальний сувій 11"/>
          <p:cNvSpPr/>
          <p:nvPr/>
        </p:nvSpPr>
        <p:spPr bwMode="auto">
          <a:xfrm>
            <a:off x="504528" y="3788800"/>
            <a:ext cx="1733128" cy="921847"/>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Японія</a:t>
            </a:r>
          </a:p>
        </p:txBody>
      </p:sp>
      <p:sp>
        <p:nvSpPr>
          <p:cNvPr id="13" name="Горизонтальний сувій 12"/>
          <p:cNvSpPr/>
          <p:nvPr/>
        </p:nvSpPr>
        <p:spPr bwMode="auto">
          <a:xfrm>
            <a:off x="2510685" y="4750967"/>
            <a:ext cx="1940768" cy="924943"/>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smtClean="0">
                <a:solidFill>
                  <a:schemeClr val="tx1"/>
                </a:solidFill>
                <a:latin typeface="Bookman Old Style" panose="02050604050505020204" pitchFamily="18" charset="0"/>
              </a:rPr>
              <a:t>Індія</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14" name="Горизонтальний сувій 13"/>
          <p:cNvSpPr/>
          <p:nvPr/>
        </p:nvSpPr>
        <p:spPr bwMode="auto">
          <a:xfrm>
            <a:off x="2118792" y="5663015"/>
            <a:ext cx="1409201" cy="789012"/>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ПАР</a:t>
            </a:r>
          </a:p>
        </p:txBody>
      </p:sp>
      <p:sp>
        <p:nvSpPr>
          <p:cNvPr id="15" name="Горизонтальний сувій 14"/>
          <p:cNvSpPr/>
          <p:nvPr/>
        </p:nvSpPr>
        <p:spPr bwMode="auto">
          <a:xfrm>
            <a:off x="3890530" y="5638853"/>
            <a:ext cx="2037929" cy="813174"/>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Мексика</a:t>
            </a:r>
          </a:p>
        </p:txBody>
      </p:sp>
      <p:sp>
        <p:nvSpPr>
          <p:cNvPr id="16" name="Горизонтальний сувій 15"/>
          <p:cNvSpPr/>
          <p:nvPr/>
        </p:nvSpPr>
        <p:spPr bwMode="auto">
          <a:xfrm>
            <a:off x="4909495" y="4750967"/>
            <a:ext cx="1411560" cy="887886"/>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Італія</a:t>
            </a:r>
          </a:p>
        </p:txBody>
      </p:sp>
      <p:sp>
        <p:nvSpPr>
          <p:cNvPr id="17" name="Горизонтальний сувій 16"/>
          <p:cNvSpPr/>
          <p:nvPr/>
        </p:nvSpPr>
        <p:spPr bwMode="auto">
          <a:xfrm>
            <a:off x="6521603" y="4557338"/>
            <a:ext cx="2481634" cy="887886"/>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Йорданія</a:t>
            </a:r>
          </a:p>
        </p:txBody>
      </p:sp>
      <p:sp>
        <p:nvSpPr>
          <p:cNvPr id="18" name="Горизонтальний сувій 17"/>
          <p:cNvSpPr/>
          <p:nvPr/>
        </p:nvSpPr>
        <p:spPr bwMode="auto">
          <a:xfrm>
            <a:off x="6521603" y="3596082"/>
            <a:ext cx="2485475" cy="764086"/>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Нідерланди</a:t>
            </a:r>
          </a:p>
        </p:txBody>
      </p:sp>
      <p:sp>
        <p:nvSpPr>
          <p:cNvPr id="19" name="Горизонтальний сувій 18"/>
          <p:cNvSpPr/>
          <p:nvPr/>
        </p:nvSpPr>
        <p:spPr bwMode="auto">
          <a:xfrm>
            <a:off x="6987014" y="2039144"/>
            <a:ext cx="2016224" cy="1359768"/>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Велика</a:t>
            </a:r>
            <a:r>
              <a:rPr kumimoji="0" lang="uk-UA" sz="2400" b="1" i="0" u="none" strike="noStrike" cap="none" normalizeH="0" dirty="0" smtClean="0">
                <a:ln>
                  <a:noFill/>
                </a:ln>
                <a:solidFill>
                  <a:schemeClr val="tx1"/>
                </a:solidFill>
                <a:effectLst/>
                <a:latin typeface="Bookman Old Style" panose="02050604050505020204" pitchFamily="18" charset="0"/>
              </a:rPr>
              <a:t> Британія</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Tree>
    <p:extLst>
      <p:ext uri="{BB962C8B-B14F-4D97-AF65-F5344CB8AC3E}">
        <p14:creationId xmlns:p14="http://schemas.microsoft.com/office/powerpoint/2010/main" val="1695367387"/>
      </p:ext>
    </p:extLst>
  </p:cSld>
  <p:clrMapOvr>
    <a:masterClrMapping/>
  </p:clrMapOvr>
  <p:transition>
    <p:strips dir="l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763687" y="2564904"/>
            <a:ext cx="5616624" cy="3930948"/>
          </a:xfrm>
          <a:prstGeom prst="rect">
            <a:avLst/>
          </a:prstGeom>
        </p:spPr>
      </p:pic>
      <p:sp>
        <p:nvSpPr>
          <p:cNvPr id="3" name="Прямокутник 2"/>
          <p:cNvSpPr/>
          <p:nvPr/>
        </p:nvSpPr>
        <p:spPr>
          <a:xfrm>
            <a:off x="-1" y="1484784"/>
            <a:ext cx="9144000" cy="646331"/>
          </a:xfrm>
          <a:prstGeom prst="rect">
            <a:avLst/>
          </a:prstGeom>
        </p:spPr>
        <p:txBody>
          <a:bodyPr wrap="square">
            <a:spAutoFit/>
          </a:bodyPr>
          <a:lstStyle/>
          <a:p>
            <a:pPr algn="ctr"/>
            <a:r>
              <a:rPr lang="uk-UA" sz="3600" dirty="0">
                <a:latin typeface="Bookman Old Style" panose="02050604050505020204" pitchFamily="18" charset="0"/>
              </a:rPr>
              <a:t>Герб бухгалтера</a:t>
            </a:r>
          </a:p>
        </p:txBody>
      </p:sp>
    </p:spTree>
    <p:extLst>
      <p:ext uri="{BB962C8B-B14F-4D97-AF65-F5344CB8AC3E}">
        <p14:creationId xmlns:p14="http://schemas.microsoft.com/office/powerpoint/2010/main" val="104916524"/>
      </p:ext>
    </p:extLst>
  </p:cSld>
  <p:clrMapOvr>
    <a:masterClrMapping/>
  </p:clrMapOvr>
  <p:transition>
    <p:strips dir="l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388" y="4983"/>
            <a:ext cx="9144000" cy="584775"/>
          </a:xfrm>
          <a:prstGeom prst="rect">
            <a:avLst/>
          </a:prstGeom>
        </p:spPr>
        <p:txBody>
          <a:bodyPr wrap="square">
            <a:spAutoFit/>
          </a:bodyPr>
          <a:lstStyle/>
          <a:p>
            <a:pPr algn="ctr"/>
            <a:r>
              <a:rPr lang="uk-UA" sz="3200" dirty="0">
                <a:latin typeface="Bookman Old Style" panose="02050604050505020204" pitchFamily="18" charset="0"/>
              </a:rPr>
              <a:t>Класифікація теорій проф. Г.І. Рузавіна</a:t>
            </a:r>
          </a:p>
        </p:txBody>
      </p:sp>
      <p:graphicFrame>
        <p:nvGraphicFramePr>
          <p:cNvPr id="3" name="Таблиця 2"/>
          <p:cNvGraphicFramePr>
            <a:graphicFrameLocks noGrp="1"/>
          </p:cNvGraphicFramePr>
          <p:nvPr>
            <p:extLst>
              <p:ext uri="{D42A27DB-BD31-4B8C-83A1-F6EECF244321}">
                <p14:modId xmlns:p14="http://schemas.microsoft.com/office/powerpoint/2010/main" val="1349999317"/>
              </p:ext>
            </p:extLst>
          </p:nvPr>
        </p:nvGraphicFramePr>
        <p:xfrm>
          <a:off x="-36511" y="1124744"/>
          <a:ext cx="9177123" cy="5669280"/>
        </p:xfrm>
        <a:graphic>
          <a:graphicData uri="http://schemas.openxmlformats.org/drawingml/2006/table">
            <a:tbl>
              <a:tblPr firstRow="1" firstCol="1">
                <a:tableStyleId>{7DF18680-E054-41AD-8BC1-D1AEF772440D}</a:tableStyleId>
              </a:tblPr>
              <a:tblGrid>
                <a:gridCol w="1944215">
                  <a:extLst>
                    <a:ext uri="{9D8B030D-6E8A-4147-A177-3AD203B41FA5}">
                      <a16:colId xmlns="" xmlns:a16="http://schemas.microsoft.com/office/drawing/2014/main" val="252569419"/>
                    </a:ext>
                  </a:extLst>
                </a:gridCol>
                <a:gridCol w="7232908">
                  <a:extLst>
                    <a:ext uri="{9D8B030D-6E8A-4147-A177-3AD203B41FA5}">
                      <a16:colId xmlns="" xmlns:a16="http://schemas.microsoft.com/office/drawing/2014/main" val="1723520428"/>
                    </a:ext>
                  </a:extLst>
                </a:gridCol>
              </a:tblGrid>
              <a:tr h="299757">
                <a:tc>
                  <a:txBody>
                    <a:bodyPr/>
                    <a:lstStyle/>
                    <a:p>
                      <a:pPr algn="ctr">
                        <a:lnSpc>
                          <a:spcPct val="100000"/>
                        </a:lnSpc>
                        <a:spcAft>
                          <a:spcPts val="0"/>
                        </a:spcAft>
                      </a:pPr>
                      <a:r>
                        <a:rPr lang="uk-UA" sz="2400" dirty="0" err="1" smtClean="0">
                          <a:solidFill>
                            <a:schemeClr val="tx1"/>
                          </a:solidFill>
                          <a:effectLst/>
                          <a:latin typeface="Bookman Old Style" panose="02050604050505020204" pitchFamily="18" charset="0"/>
                        </a:rPr>
                        <a:t>Класифіка-ція</a:t>
                      </a:r>
                      <a:r>
                        <a:rPr lang="uk-UA" sz="2400" dirty="0" smtClean="0">
                          <a:solidFill>
                            <a:schemeClr val="tx1"/>
                          </a:solidFill>
                          <a:effectLst/>
                          <a:latin typeface="Bookman Old Style" panose="02050604050505020204" pitchFamily="18" charset="0"/>
                        </a:rPr>
                        <a:t> </a:t>
                      </a:r>
                      <a:r>
                        <a:rPr lang="uk-UA" sz="2400" dirty="0">
                          <a:solidFill>
                            <a:schemeClr val="tx1"/>
                          </a:solidFill>
                          <a:effectLst/>
                          <a:latin typeface="Bookman Old Style" panose="02050604050505020204" pitchFamily="18" charset="0"/>
                        </a:rPr>
                        <a:t>теорій</a:t>
                      </a:r>
                      <a:endParaRPr lang="uk-UA" sz="24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tc>
                  <a:txBody>
                    <a:bodyPr/>
                    <a:lstStyle/>
                    <a:p>
                      <a:pPr algn="ctr">
                        <a:lnSpc>
                          <a:spcPct val="100000"/>
                        </a:lnSpc>
                        <a:spcAft>
                          <a:spcPts val="0"/>
                        </a:spcAft>
                      </a:pPr>
                      <a:r>
                        <a:rPr lang="uk-UA" sz="2200" dirty="0">
                          <a:solidFill>
                            <a:schemeClr val="tx1"/>
                          </a:solidFill>
                          <a:effectLst/>
                          <a:latin typeface="Bookman Old Style" panose="02050604050505020204" pitchFamily="18" charset="0"/>
                        </a:rPr>
                        <a:t>Характеристика</a:t>
                      </a:r>
                      <a:endParaRPr lang="uk-UA" sz="22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nchor="ctr"/>
                </a:tc>
                <a:extLst>
                  <a:ext uri="{0D108BD9-81ED-4DB2-BD59-A6C34878D82A}">
                    <a16:rowId xmlns="" xmlns:a16="http://schemas.microsoft.com/office/drawing/2014/main" val="2517767252"/>
                  </a:ext>
                </a:extLst>
              </a:tr>
              <a:tr h="4237032">
                <a:tc>
                  <a:txBody>
                    <a:bodyPr/>
                    <a:lstStyle/>
                    <a:p>
                      <a:pPr indent="-201295" algn="l">
                        <a:lnSpc>
                          <a:spcPct val="100000"/>
                        </a:lnSpc>
                        <a:spcAft>
                          <a:spcPts val="0"/>
                        </a:spcAft>
                      </a:pPr>
                      <a:r>
                        <a:rPr lang="uk-UA" sz="2000" dirty="0" err="1" smtClean="0">
                          <a:solidFill>
                            <a:schemeClr val="tx1"/>
                          </a:solidFill>
                          <a:effectLst/>
                          <a:latin typeface="Bookman Old Style" panose="02050604050505020204" pitchFamily="18" charset="0"/>
                        </a:rPr>
                        <a:t>Феноменоло-гічні</a:t>
                      </a:r>
                      <a:r>
                        <a:rPr lang="uk-UA" sz="2000" dirty="0" smtClean="0">
                          <a:solidFill>
                            <a:schemeClr val="tx1"/>
                          </a:solidFill>
                          <a:effectLst/>
                          <a:latin typeface="Bookman Old Style" panose="02050604050505020204" pitchFamily="18" charset="0"/>
                        </a:rPr>
                        <a:t> </a:t>
                      </a:r>
                      <a:r>
                        <a:rPr lang="uk-UA" sz="2000" dirty="0">
                          <a:solidFill>
                            <a:schemeClr val="tx1"/>
                          </a:solidFill>
                          <a:effectLst/>
                          <a:latin typeface="Bookman Old Style" panose="02050604050505020204" pitchFamily="18" charset="0"/>
                        </a:rPr>
                        <a:t>і </a:t>
                      </a:r>
                      <a:r>
                        <a:rPr lang="uk-UA" sz="2000" dirty="0" err="1" smtClean="0">
                          <a:solidFill>
                            <a:schemeClr val="tx1"/>
                          </a:solidFill>
                          <a:effectLst/>
                          <a:latin typeface="Bookman Old Style" panose="02050604050505020204" pitchFamily="18" charset="0"/>
                        </a:rPr>
                        <a:t>нефеномено</a:t>
                      </a:r>
                      <a:r>
                        <a:rPr lang="uk-UA" sz="2000" dirty="0" smtClean="0">
                          <a:solidFill>
                            <a:schemeClr val="tx1"/>
                          </a:solidFill>
                          <a:effectLst/>
                          <a:latin typeface="Bookman Old Style" panose="02050604050505020204" pitchFamily="18" charset="0"/>
                        </a:rPr>
                        <a:t>-логічні </a:t>
                      </a:r>
                      <a:endParaRPr lang="uk-UA" sz="2000" dirty="0">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48873" marR="48873" marT="0" marB="0" anchor="ctr"/>
                </a:tc>
                <a:tc>
                  <a:txBody>
                    <a:bodyPr/>
                    <a:lstStyle/>
                    <a:p>
                      <a:pPr algn="just">
                        <a:lnSpc>
                          <a:spcPct val="100000"/>
                        </a:lnSpc>
                        <a:spcAft>
                          <a:spcPts val="0"/>
                        </a:spcAft>
                      </a:pPr>
                      <a:r>
                        <a:rPr lang="uk-UA" sz="1800" spc="20" dirty="0">
                          <a:solidFill>
                            <a:schemeClr val="tx1"/>
                          </a:solidFill>
                          <a:effectLst/>
                          <a:latin typeface="Bookman Old Style" panose="02050604050505020204" pitchFamily="18" charset="0"/>
                        </a:rPr>
                        <a:t>Ця класифікація ґрунтується на глибині розкриття специфічних особливостей і закономірностей процесів, що вивчаються. Вона передбачає розгляд поняття “теорія” у широкому розумінні, коли до теорій можна віднести певну групу принципів чи ідей, узагальнене знання тощо. Феноменологічні (емпіричні, описові) теорії характеризуються тим, що глибина пізнання в них обмежується сферою явищ. Саме тому проф. В.Ф. </a:t>
                      </a:r>
                      <a:r>
                        <a:rPr lang="uk-UA" sz="1800" spc="20" dirty="0" err="1">
                          <a:solidFill>
                            <a:schemeClr val="tx1"/>
                          </a:solidFill>
                          <a:effectLst/>
                          <a:latin typeface="Bookman Old Style" panose="02050604050505020204" pitchFamily="18" charset="0"/>
                        </a:rPr>
                        <a:t>Юлов</a:t>
                      </a:r>
                      <a:r>
                        <a:rPr lang="uk-UA" sz="1800" spc="20" dirty="0">
                          <a:solidFill>
                            <a:schemeClr val="tx1"/>
                          </a:solidFill>
                          <a:effectLst/>
                          <a:latin typeface="Bookman Old Style" panose="02050604050505020204" pitchFamily="18" charset="0"/>
                        </a:rPr>
                        <a:t> сукупність емпіричних законів називає феноменологічною теорією. Нефеноменологічні (пояснювальні, аналітичні) теорії характеризуються тим, що глибина пізнання в них стосується теоретичного рівня мислення. К. Поппер називає пояснювальними теорії, що описують визначені структурні властивості світу і дають нам змогу за допомогою початкових умов – </a:t>
                      </a:r>
                      <a:r>
                        <a:rPr lang="uk-UA" sz="1800" spc="20" dirty="0" err="1">
                          <a:solidFill>
                            <a:schemeClr val="tx1"/>
                          </a:solidFill>
                          <a:effectLst/>
                          <a:latin typeface="Bookman Old Style" panose="02050604050505020204" pitchFamily="18" charset="0"/>
                        </a:rPr>
                        <a:t>дедуктувати</a:t>
                      </a:r>
                      <a:r>
                        <a:rPr lang="uk-UA" sz="1800" spc="20" dirty="0">
                          <a:solidFill>
                            <a:schemeClr val="tx1"/>
                          </a:solidFill>
                          <a:effectLst/>
                          <a:latin typeface="Bookman Old Style" panose="02050604050505020204" pitchFamily="18" charset="0"/>
                        </a:rPr>
                        <a:t> наслідки, які повинні бути пояснені. К. Попперу також належить популяризація вислову, що теорії – це сітки, які закидають в океан незвіданого і одержують улов нових знань</a:t>
                      </a:r>
                      <a:endParaRPr lang="uk-UA" sz="180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extLst>
                  <a:ext uri="{0D108BD9-81ED-4DB2-BD59-A6C34878D82A}">
                    <a16:rowId xmlns="" xmlns:a16="http://schemas.microsoft.com/office/drawing/2014/main" val="3262018838"/>
                  </a:ext>
                </a:extLst>
              </a:tr>
            </a:tbl>
          </a:graphicData>
        </a:graphic>
      </p:graphicFrame>
    </p:spTree>
    <p:extLst>
      <p:ext uri="{BB962C8B-B14F-4D97-AF65-F5344CB8AC3E}">
        <p14:creationId xmlns:p14="http://schemas.microsoft.com/office/powerpoint/2010/main" val="143556505"/>
      </p:ext>
    </p:extLst>
  </p:cSld>
  <p:clrMapOvr>
    <a:masterClrMapping/>
  </p:clrMapOvr>
  <p:transition>
    <p:strips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388" y="4983"/>
            <a:ext cx="9144000" cy="584775"/>
          </a:xfrm>
          <a:prstGeom prst="rect">
            <a:avLst/>
          </a:prstGeom>
        </p:spPr>
        <p:txBody>
          <a:bodyPr wrap="square">
            <a:spAutoFit/>
          </a:bodyPr>
          <a:lstStyle/>
          <a:p>
            <a:pPr algn="ctr"/>
            <a:r>
              <a:rPr lang="uk-UA" sz="3200" dirty="0">
                <a:latin typeface="Bookman Old Style" panose="02050604050505020204" pitchFamily="18" charset="0"/>
              </a:rPr>
              <a:t>Класифікація теорій проф. Г.І. Рузавіна</a:t>
            </a:r>
          </a:p>
        </p:txBody>
      </p:sp>
      <p:graphicFrame>
        <p:nvGraphicFramePr>
          <p:cNvPr id="3" name="Таблиця 2"/>
          <p:cNvGraphicFramePr>
            <a:graphicFrameLocks noGrp="1"/>
          </p:cNvGraphicFramePr>
          <p:nvPr>
            <p:extLst>
              <p:ext uri="{D42A27DB-BD31-4B8C-83A1-F6EECF244321}">
                <p14:modId xmlns:p14="http://schemas.microsoft.com/office/powerpoint/2010/main" val="2574387818"/>
              </p:ext>
            </p:extLst>
          </p:nvPr>
        </p:nvGraphicFramePr>
        <p:xfrm>
          <a:off x="-33123" y="762000"/>
          <a:ext cx="9177123" cy="6096000"/>
        </p:xfrm>
        <a:graphic>
          <a:graphicData uri="http://schemas.openxmlformats.org/drawingml/2006/table">
            <a:tbl>
              <a:tblPr firstCol="1">
                <a:tableStyleId>{7DF18680-E054-41AD-8BC1-D1AEF772440D}</a:tableStyleId>
              </a:tblPr>
              <a:tblGrid>
                <a:gridCol w="1544276">
                  <a:extLst>
                    <a:ext uri="{9D8B030D-6E8A-4147-A177-3AD203B41FA5}">
                      <a16:colId xmlns="" xmlns:a16="http://schemas.microsoft.com/office/drawing/2014/main" val="252569419"/>
                    </a:ext>
                  </a:extLst>
                </a:gridCol>
                <a:gridCol w="7632847">
                  <a:extLst>
                    <a:ext uri="{9D8B030D-6E8A-4147-A177-3AD203B41FA5}">
                      <a16:colId xmlns="" xmlns:a16="http://schemas.microsoft.com/office/drawing/2014/main" val="1723520428"/>
                    </a:ext>
                  </a:extLst>
                </a:gridCol>
              </a:tblGrid>
              <a:tr h="2154614">
                <a:tc>
                  <a:txBody>
                    <a:bodyPr/>
                    <a:lstStyle/>
                    <a:p>
                      <a:pPr indent="0" algn="l">
                        <a:lnSpc>
                          <a:spcPct val="100000"/>
                        </a:lnSpc>
                        <a:spcAft>
                          <a:spcPts val="0"/>
                        </a:spcAft>
                      </a:pPr>
                      <a:r>
                        <a:rPr lang="uk-UA" sz="2000" spc="-40" baseline="0" dirty="0" smtClean="0">
                          <a:solidFill>
                            <a:schemeClr val="tx1"/>
                          </a:solidFill>
                          <a:effectLst/>
                          <a:latin typeface="Bookman Old Style" panose="02050604050505020204" pitchFamily="18" charset="0"/>
                        </a:rPr>
                        <a:t>Детерміністичні </a:t>
                      </a:r>
                      <a:r>
                        <a:rPr lang="uk-UA" sz="2000" spc="-40" baseline="0" dirty="0">
                          <a:solidFill>
                            <a:schemeClr val="tx1"/>
                          </a:solidFill>
                          <a:effectLst/>
                          <a:latin typeface="Bookman Old Style" panose="02050604050505020204" pitchFamily="18" charset="0"/>
                        </a:rPr>
                        <a:t>і </a:t>
                      </a:r>
                      <a:r>
                        <a:rPr lang="uk-UA" sz="2000" spc="-40" baseline="0" dirty="0" err="1" smtClean="0">
                          <a:solidFill>
                            <a:schemeClr val="tx1"/>
                          </a:solidFill>
                          <a:effectLst/>
                          <a:latin typeface="Bookman Old Style" panose="02050604050505020204" pitchFamily="18" charset="0"/>
                        </a:rPr>
                        <a:t>стохасти-чні</a:t>
                      </a:r>
                      <a:endParaRPr lang="uk-UA" sz="2000" spc="-40" baseline="0" dirty="0">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48873" marR="48873" marT="0" marB="0" anchor="ctr"/>
                </a:tc>
                <a:tc>
                  <a:txBody>
                    <a:bodyPr/>
                    <a:lstStyle/>
                    <a:p>
                      <a:pPr algn="just">
                        <a:lnSpc>
                          <a:spcPct val="100000"/>
                        </a:lnSpc>
                        <a:spcAft>
                          <a:spcPts val="0"/>
                        </a:spcAft>
                      </a:pPr>
                      <a:r>
                        <a:rPr lang="uk-UA" sz="2000" dirty="0">
                          <a:effectLst/>
                          <a:latin typeface="Bookman Old Style" panose="02050604050505020204" pitchFamily="18" charset="0"/>
                        </a:rPr>
                        <a:t>Виділяють за ступенем точності передбачень. Детерміністичні теорії визначають достовірні передбачення, а стохастичні (</a:t>
                      </a:r>
                      <a:r>
                        <a:rPr lang="uk-UA" sz="2000" dirty="0" err="1">
                          <a:effectLst/>
                          <a:latin typeface="Bookman Old Style" panose="02050604050505020204" pitchFamily="18" charset="0"/>
                        </a:rPr>
                        <a:t>імовірнісно</a:t>
                      </a:r>
                      <a:r>
                        <a:rPr lang="uk-UA" sz="2000" dirty="0">
                          <a:effectLst/>
                          <a:latin typeface="Bookman Old Style" panose="02050604050505020204" pitchFamily="18" charset="0"/>
                        </a:rPr>
                        <a:t>-статистичні) – імовірнісні, випадкові передбачення і стосуються сфер реальності, які характеризуються значною невизначеністю і ризиком. Стохастичні теорії будуються на основі статистичної інформації у формі статистичних узагальнень і гіпотез.</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extLst>
                  <a:ext uri="{0D108BD9-81ED-4DB2-BD59-A6C34878D82A}">
                    <a16:rowId xmlns="" xmlns:a16="http://schemas.microsoft.com/office/drawing/2014/main" val="3907748551"/>
                  </a:ext>
                </a:extLst>
              </a:tr>
              <a:tr h="1346634">
                <a:tc>
                  <a:txBody>
                    <a:bodyPr/>
                    <a:lstStyle/>
                    <a:p>
                      <a:pPr indent="0" algn="l">
                        <a:lnSpc>
                          <a:spcPct val="100000"/>
                        </a:lnSpc>
                        <a:spcAft>
                          <a:spcPts val="0"/>
                        </a:spcAft>
                      </a:pPr>
                      <a:r>
                        <a:rPr lang="uk-UA" sz="2000" spc="-40" baseline="0" dirty="0" smtClean="0">
                          <a:solidFill>
                            <a:schemeClr val="tx1"/>
                          </a:solidFill>
                          <a:effectLst/>
                          <a:latin typeface="Bookman Old Style" panose="02050604050505020204" pitchFamily="18" charset="0"/>
                        </a:rPr>
                        <a:t>Динамічні </a:t>
                      </a:r>
                      <a:r>
                        <a:rPr lang="uk-UA" sz="2000" spc="-40" baseline="0" dirty="0">
                          <a:solidFill>
                            <a:schemeClr val="tx1"/>
                          </a:solidFill>
                          <a:effectLst/>
                          <a:latin typeface="Bookman Old Style" panose="02050604050505020204" pitchFamily="18" charset="0"/>
                        </a:rPr>
                        <a:t>і статичні</a:t>
                      </a:r>
                      <a:endParaRPr lang="uk-UA" sz="2000" spc="-40" baseline="0" dirty="0">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48873" marR="48873" marT="0" marB="0" anchor="ctr"/>
                </a:tc>
                <a:tc>
                  <a:txBody>
                    <a:bodyPr/>
                    <a:lstStyle/>
                    <a:p>
                      <a:pPr algn="just">
                        <a:lnSpc>
                          <a:spcPct val="100000"/>
                        </a:lnSpc>
                        <a:spcAft>
                          <a:spcPts val="0"/>
                        </a:spcAft>
                      </a:pPr>
                      <a:r>
                        <a:rPr lang="uk-UA" sz="2000" dirty="0">
                          <a:effectLst/>
                          <a:latin typeface="Bookman Old Style" panose="02050604050505020204" pitchFamily="18" charset="0"/>
                        </a:rPr>
                        <a:t>В основі цієї класифікації – рівновага і рух природних чи соціальних систем. Статичні теорії описують взаємозв’язки між елементами систем на певний момент часу, а динамічні – характеризують аналіз системи при переході від одного стану до іншого</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extLst>
                  <a:ext uri="{0D108BD9-81ED-4DB2-BD59-A6C34878D82A}">
                    <a16:rowId xmlns="" xmlns:a16="http://schemas.microsoft.com/office/drawing/2014/main" val="4213537489"/>
                  </a:ext>
                </a:extLst>
              </a:tr>
              <a:tr h="1885288">
                <a:tc>
                  <a:txBody>
                    <a:bodyPr/>
                    <a:lstStyle/>
                    <a:p>
                      <a:pPr indent="0" algn="l">
                        <a:lnSpc>
                          <a:spcPct val="100000"/>
                        </a:lnSpc>
                        <a:spcAft>
                          <a:spcPts val="0"/>
                        </a:spcAft>
                      </a:pPr>
                      <a:r>
                        <a:rPr lang="uk-UA" sz="2000" spc="-40" baseline="0" dirty="0">
                          <a:solidFill>
                            <a:schemeClr val="tx1"/>
                          </a:solidFill>
                          <a:effectLst/>
                          <a:latin typeface="Bookman Old Style" panose="02050604050505020204" pitchFamily="18" charset="0"/>
                        </a:rPr>
                        <a:t>Формальні і змістові </a:t>
                      </a:r>
                      <a:endParaRPr lang="uk-UA" sz="2000" spc="-40" baseline="0" dirty="0">
                        <a:solidFill>
                          <a:schemeClr val="tx1"/>
                        </a:solidFill>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48873" marR="48873" marT="0" marB="0" anchor="ctr"/>
                </a:tc>
                <a:tc>
                  <a:txBody>
                    <a:bodyPr/>
                    <a:lstStyle/>
                    <a:p>
                      <a:pPr algn="just">
                        <a:lnSpc>
                          <a:spcPct val="100000"/>
                        </a:lnSpc>
                        <a:spcAft>
                          <a:spcPts val="0"/>
                        </a:spcAft>
                      </a:pPr>
                      <a:r>
                        <a:rPr lang="uk-UA" sz="2000" dirty="0">
                          <a:effectLst/>
                          <a:latin typeface="Bookman Old Style" panose="02050604050505020204" pitchFamily="18" charset="0"/>
                        </a:rPr>
                        <a:t>Такий поділ здійснюють за глибиною охоплення явища. Як зазначає проф. В.І. </a:t>
                      </a:r>
                      <a:r>
                        <a:rPr lang="uk-UA" sz="2000" dirty="0" err="1">
                          <a:effectLst/>
                          <a:latin typeface="Bookman Old Style" panose="02050604050505020204" pitchFamily="18" charset="0"/>
                        </a:rPr>
                        <a:t>Моісеєв</a:t>
                      </a:r>
                      <a:r>
                        <a:rPr lang="uk-UA" sz="2000" dirty="0">
                          <a:effectLst/>
                          <a:latin typeface="Bookman Old Style" panose="02050604050505020204" pitchFamily="18" charset="0"/>
                        </a:rPr>
                        <a:t>, його виникнення пов’язане з вирішенням “парадоксу” категоричності. Формальні теорії досліджують загальну структуру чи форму явищ, предметів і процесів на основі абстрагування від конкретного, а змістовні – конкретні властивості і відношення</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8873" marR="48873" marT="0" marB="0"/>
                </a:tc>
                <a:extLst>
                  <a:ext uri="{0D108BD9-81ED-4DB2-BD59-A6C34878D82A}">
                    <a16:rowId xmlns="" xmlns:a16="http://schemas.microsoft.com/office/drawing/2014/main" val="1873177692"/>
                  </a:ext>
                </a:extLst>
              </a:tr>
            </a:tbl>
          </a:graphicData>
        </a:graphic>
      </p:graphicFrame>
    </p:spTree>
    <p:extLst>
      <p:ext uri="{BB962C8B-B14F-4D97-AF65-F5344CB8AC3E}">
        <p14:creationId xmlns:p14="http://schemas.microsoft.com/office/powerpoint/2010/main" val="3619141173"/>
      </p:ext>
    </p:extLst>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4292635812"/>
              </p:ext>
            </p:extLst>
          </p:nvPr>
        </p:nvGraphicFramePr>
        <p:xfrm>
          <a:off x="0" y="587625"/>
          <a:ext cx="9144000" cy="6379464"/>
        </p:xfrm>
        <a:graphic>
          <a:graphicData uri="http://schemas.openxmlformats.org/drawingml/2006/table">
            <a:tbl>
              <a:tblPr>
                <a:tableStyleId>{35758FB7-9AC5-4552-8A53-C91805E547FA}</a:tableStyleId>
              </a:tblPr>
              <a:tblGrid>
                <a:gridCol w="1942202">
                  <a:extLst>
                    <a:ext uri="{9D8B030D-6E8A-4147-A177-3AD203B41FA5}">
                      <a16:colId xmlns="" xmlns:a16="http://schemas.microsoft.com/office/drawing/2014/main" val="3487098769"/>
                    </a:ext>
                  </a:extLst>
                </a:gridCol>
                <a:gridCol w="7201798">
                  <a:extLst>
                    <a:ext uri="{9D8B030D-6E8A-4147-A177-3AD203B41FA5}">
                      <a16:colId xmlns="" xmlns:a16="http://schemas.microsoft.com/office/drawing/2014/main" val="3374819023"/>
                    </a:ext>
                  </a:extLst>
                </a:gridCol>
              </a:tblGrid>
              <a:tr h="294599">
                <a:tc>
                  <a:txBody>
                    <a:bodyPr/>
                    <a:lstStyle/>
                    <a:p>
                      <a:pPr algn="ctr">
                        <a:lnSpc>
                          <a:spcPct val="115000"/>
                        </a:lnSpc>
                        <a:spcAft>
                          <a:spcPts val="0"/>
                        </a:spcAft>
                      </a:pPr>
                      <a:r>
                        <a:rPr lang="uk-UA" sz="2400" b="1" dirty="0">
                          <a:effectLst/>
                          <a:latin typeface="Bookman Old Style" panose="02050604050505020204" pitchFamily="18" charset="0"/>
                        </a:rPr>
                        <a:t>Теорія</a:t>
                      </a:r>
                      <a:r>
                        <a:rPr lang="uk-UA" sz="2200" b="1" dirty="0">
                          <a:effectLst/>
                          <a:latin typeface="Bookman Old Style" panose="02050604050505020204" pitchFamily="18" charset="0"/>
                        </a:rPr>
                        <a:t> </a:t>
                      </a:r>
                      <a:endParaRPr lang="uk-UA" sz="22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3537405455"/>
                  </a:ext>
                </a:extLst>
              </a:tr>
              <a:tr h="2112289">
                <a:tc>
                  <a:txBody>
                    <a:bodyPr/>
                    <a:lstStyle/>
                    <a:p>
                      <a:pPr algn="ctr">
                        <a:lnSpc>
                          <a:spcPct val="115000"/>
                        </a:lnSpc>
                        <a:spcAft>
                          <a:spcPts val="0"/>
                        </a:spcAft>
                      </a:pPr>
                      <a:r>
                        <a:rPr lang="uk-UA" sz="2200" dirty="0">
                          <a:effectLst/>
                          <a:latin typeface="Bookman Old Style" panose="02050604050505020204" pitchFamily="18" charset="0"/>
                        </a:rPr>
                        <a:t>Обмінна </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2000" dirty="0">
                          <a:effectLst/>
                          <a:latin typeface="Bookman Old Style" panose="02050604050505020204" pitchFamily="18" charset="0"/>
                        </a:rPr>
                        <a:t>Була висунута у ХХ ст. Є. Є. </a:t>
                      </a:r>
                      <a:r>
                        <a:rPr lang="uk-UA" sz="2000" dirty="0" err="1">
                          <a:effectLst/>
                          <a:latin typeface="Bookman Old Style" panose="02050604050505020204" pitchFamily="18" charset="0"/>
                        </a:rPr>
                        <a:t>Сиверсом</a:t>
                      </a:r>
                      <a:r>
                        <a:rPr lang="uk-UA" sz="2000" dirty="0">
                          <a:effectLst/>
                          <a:latin typeface="Bookman Old Style" panose="02050604050505020204" pitchFamily="18" charset="0"/>
                        </a:rPr>
                        <a:t> і А. М. Вольфом, розвинена в подальшому М. А. </a:t>
                      </a:r>
                      <a:r>
                        <a:rPr lang="uk-UA" sz="2000" dirty="0" err="1">
                          <a:effectLst/>
                          <a:latin typeface="Bookman Old Style" panose="02050604050505020204" pitchFamily="18" charset="0"/>
                        </a:rPr>
                        <a:t>Блатовим</a:t>
                      </a:r>
                      <a:r>
                        <a:rPr lang="uk-UA" sz="2000" dirty="0">
                          <a:effectLst/>
                          <a:latin typeface="Bookman Old Style" panose="02050604050505020204" pitchFamily="18" charset="0"/>
                        </a:rPr>
                        <a:t>. Виокремлює три головних групи цінностей: речові, грошові й умовні. Під умовними розуміють зобов’язання провести сплату. Цінності розглядають як потоки у формі міни – обміну одних цінностей на інші, але обмін має бути завжди еквівалентним. Подвійний запис є природним наслідком обміну (міни)</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3303807625"/>
                  </a:ext>
                </a:extLst>
              </a:tr>
              <a:tr h="2378703">
                <a:tc>
                  <a:txBody>
                    <a:bodyPr/>
                    <a:lstStyle/>
                    <a:p>
                      <a:pPr algn="ctr">
                        <a:lnSpc>
                          <a:spcPct val="115000"/>
                        </a:lnSpc>
                        <a:spcAft>
                          <a:spcPts val="0"/>
                        </a:spcAft>
                      </a:pPr>
                      <a:r>
                        <a:rPr lang="uk-UA" sz="2200" dirty="0">
                          <a:effectLst/>
                          <a:latin typeface="Bookman Old Style" panose="02050604050505020204" pitchFamily="18" charset="0"/>
                        </a:rPr>
                        <a:t>Логічна або </a:t>
                      </a:r>
                      <a:r>
                        <a:rPr lang="uk-UA" sz="2200" dirty="0" smtClean="0">
                          <a:effectLst/>
                          <a:latin typeface="Bookman Old Style" panose="02050604050505020204" pitchFamily="18" charset="0"/>
                        </a:rPr>
                        <a:t>філософська </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2000" dirty="0">
                          <a:effectLst/>
                          <a:latin typeface="Bookman Old Style" panose="02050604050505020204" pitchFamily="18" charset="0"/>
                        </a:rPr>
                        <a:t>Передбачає виникнення причинно-наслідкових зв’язків (ХІХ ХХ ст. – Л. </a:t>
                      </a:r>
                      <a:r>
                        <a:rPr lang="uk-UA" sz="2000" dirty="0" err="1">
                          <a:effectLst/>
                          <a:latin typeface="Bookman Old Style" panose="02050604050505020204" pitchFamily="18" charset="0"/>
                        </a:rPr>
                        <a:t>Гомберг</a:t>
                      </a:r>
                      <a:r>
                        <a:rPr lang="uk-UA" sz="2000" dirty="0">
                          <a:effectLst/>
                          <a:latin typeface="Bookman Old Style" panose="02050604050505020204" pitchFamily="18" charset="0"/>
                        </a:rPr>
                        <a:t>, М.С. </a:t>
                      </a:r>
                      <a:r>
                        <a:rPr lang="uk-UA" sz="2000" dirty="0" err="1">
                          <a:effectLst/>
                          <a:latin typeface="Bookman Old Style" panose="02050604050505020204" pitchFamily="18" charset="0"/>
                        </a:rPr>
                        <a:t>Помазков</a:t>
                      </a:r>
                      <a:r>
                        <a:rPr lang="uk-UA" sz="2000" dirty="0">
                          <a:effectLst/>
                          <a:latin typeface="Bookman Old Style" panose="02050604050505020204" pitchFamily="18" charset="0"/>
                        </a:rPr>
                        <a:t> називав її філософською). Її сутність полягала в тому, що всі господарські операції розглядались незалежно від того, хто їх виконує (суб'єкт) і з яким майном ці операції проводяться (об'єкт). Автор вважав, що завданням облікових наук є дослідження господарської діяльності з метою з'ясування раціональності економіки</a:t>
                      </a:r>
                      <a:endParaRPr lang="uk-UA" sz="20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835409649"/>
                  </a:ext>
                </a:extLst>
              </a:tr>
            </a:tbl>
          </a:graphicData>
        </a:graphic>
      </p:graphicFrame>
    </p:spTree>
    <p:extLst>
      <p:ext uri="{BB962C8B-B14F-4D97-AF65-F5344CB8AC3E}">
        <p14:creationId xmlns:p14="http://schemas.microsoft.com/office/powerpoint/2010/main" val="3126839724"/>
      </p:ext>
    </p:extLst>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176143377"/>
              </p:ext>
            </p:extLst>
          </p:nvPr>
        </p:nvGraphicFramePr>
        <p:xfrm>
          <a:off x="0" y="587625"/>
          <a:ext cx="9144000" cy="6291071"/>
        </p:xfrm>
        <a:graphic>
          <a:graphicData uri="http://schemas.openxmlformats.org/drawingml/2006/table">
            <a:tbl>
              <a:tblPr>
                <a:tableStyleId>{35758FB7-9AC5-4552-8A53-C91805E547FA}</a:tableStyleId>
              </a:tblPr>
              <a:tblGrid>
                <a:gridCol w="1942202">
                  <a:extLst>
                    <a:ext uri="{9D8B030D-6E8A-4147-A177-3AD203B41FA5}">
                      <a16:colId xmlns="" xmlns:a16="http://schemas.microsoft.com/office/drawing/2014/main" val="3487098769"/>
                    </a:ext>
                  </a:extLst>
                </a:gridCol>
                <a:gridCol w="7201798">
                  <a:extLst>
                    <a:ext uri="{9D8B030D-6E8A-4147-A177-3AD203B41FA5}">
                      <a16:colId xmlns="" xmlns:a16="http://schemas.microsoft.com/office/drawing/2014/main" val="3374819023"/>
                    </a:ext>
                  </a:extLst>
                </a:gridCol>
              </a:tblGrid>
              <a:tr h="399928">
                <a:tc>
                  <a:txBody>
                    <a:bodyPr/>
                    <a:lstStyle/>
                    <a:p>
                      <a:pPr algn="ctr">
                        <a:lnSpc>
                          <a:spcPct val="115000"/>
                        </a:lnSpc>
                        <a:spcAft>
                          <a:spcPts val="0"/>
                        </a:spcAft>
                      </a:pPr>
                      <a:r>
                        <a:rPr lang="uk-UA" sz="2400" b="1" dirty="0">
                          <a:effectLst/>
                          <a:latin typeface="Bookman Old Style" panose="02050604050505020204" pitchFamily="18" charset="0"/>
                        </a:rPr>
                        <a:t>Теорія</a:t>
                      </a:r>
                      <a:r>
                        <a:rPr lang="uk-UA" sz="2200" b="1" dirty="0">
                          <a:effectLst/>
                          <a:latin typeface="Bookman Old Style" panose="02050604050505020204" pitchFamily="18" charset="0"/>
                        </a:rPr>
                        <a:t> </a:t>
                      </a:r>
                      <a:endParaRPr lang="uk-UA" sz="22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3537405455"/>
                  </a:ext>
                </a:extLst>
              </a:tr>
              <a:tr h="3340145">
                <a:tc>
                  <a:txBody>
                    <a:bodyPr/>
                    <a:lstStyle/>
                    <a:p>
                      <a:pPr algn="ctr">
                        <a:lnSpc>
                          <a:spcPct val="115000"/>
                        </a:lnSpc>
                        <a:spcAft>
                          <a:spcPts val="0"/>
                        </a:spcAft>
                      </a:pPr>
                      <a:r>
                        <a:rPr lang="uk-UA" sz="2200" dirty="0">
                          <a:effectLst/>
                          <a:latin typeface="Bookman Old Style" panose="02050604050505020204" pitchFamily="18" charset="0"/>
                        </a:rPr>
                        <a:t>Балансова </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spcAft>
                          <a:spcPts val="0"/>
                        </a:spcAft>
                      </a:pPr>
                      <a:r>
                        <a:rPr lang="uk-UA" sz="2400" dirty="0" err="1">
                          <a:effectLst/>
                          <a:latin typeface="Bookman Old Style" panose="02050604050505020204" pitchFamily="18" charset="0"/>
                        </a:rPr>
                        <a:t>Грунтується</a:t>
                      </a:r>
                      <a:r>
                        <a:rPr lang="uk-UA" sz="2400" dirty="0">
                          <a:effectLst/>
                          <a:latin typeface="Bookman Old Style" panose="02050604050505020204" pitchFamily="18" charset="0"/>
                        </a:rPr>
                        <a:t> на рівності активу й пасиву (ХІХ ст. – Ф. </a:t>
                      </a:r>
                      <a:r>
                        <a:rPr lang="uk-UA" sz="2400" dirty="0" err="1">
                          <a:effectLst/>
                          <a:latin typeface="Bookman Old Style" panose="02050604050505020204" pitchFamily="18" charset="0"/>
                        </a:rPr>
                        <a:t>Гюглі</a:t>
                      </a:r>
                      <a:r>
                        <a:rPr lang="uk-UA" sz="2400" dirty="0">
                          <a:effectLst/>
                          <a:latin typeface="Bookman Old Style" panose="02050604050505020204" pitchFamily="18" charset="0"/>
                        </a:rPr>
                        <a:t>, І. Ф. </a:t>
                      </a:r>
                      <a:r>
                        <a:rPr lang="uk-UA" sz="2400" dirty="0" err="1">
                          <a:effectLst/>
                          <a:latin typeface="Bookman Old Style" panose="02050604050505020204" pitchFamily="18" charset="0"/>
                        </a:rPr>
                        <a:t>Шерр</a:t>
                      </a:r>
                      <a:r>
                        <a:rPr lang="uk-UA" sz="2400" dirty="0">
                          <a:effectLst/>
                          <a:latin typeface="Bookman Old Style" panose="02050604050505020204" pitchFamily="18" charset="0"/>
                        </a:rPr>
                        <a:t>). В основу обліку І.Ф. </a:t>
                      </a:r>
                      <a:r>
                        <a:rPr lang="uk-UA" sz="2400" dirty="0" err="1">
                          <a:effectLst/>
                          <a:latin typeface="Bookman Old Style" panose="02050604050505020204" pitchFamily="18" charset="0"/>
                        </a:rPr>
                        <a:t>Шер</a:t>
                      </a:r>
                      <a:r>
                        <a:rPr lang="uk-UA" sz="2400" dirty="0">
                          <a:effectLst/>
                          <a:latin typeface="Bookman Old Style" panose="02050604050505020204" pitchFamily="18" charset="0"/>
                        </a:rPr>
                        <a:t> поклав баланс. В основі балансу лежить рівняння капіталу, а сам баланс розуміється як засіб для розкриття стадій </a:t>
                      </a:r>
                      <a:r>
                        <a:rPr lang="uk-UA" sz="2400" u="none" dirty="0">
                          <a:effectLst/>
                          <a:latin typeface="Bookman Old Style" panose="02050604050505020204" pitchFamily="18" charset="0"/>
                        </a:rPr>
                        <a:t>кругообігу</a:t>
                      </a:r>
                      <a:r>
                        <a:rPr lang="uk-UA" sz="2400" dirty="0">
                          <a:effectLst/>
                          <a:latin typeface="Bookman Old Style" panose="02050604050505020204" pitchFamily="18" charset="0"/>
                        </a:rPr>
                        <a:t> капіталу. “Баланс, – писав він, – являє собою рівність між активом і пасивом, побудовану у формі рахунків у заключний день операційного періоду”</a:t>
                      </a:r>
                      <a:endParaRPr lang="uk-UA" sz="24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3303807625"/>
                  </a:ext>
                </a:extLst>
              </a:tr>
              <a:tr h="2530302">
                <a:tc>
                  <a:txBody>
                    <a:bodyPr/>
                    <a:lstStyle/>
                    <a:p>
                      <a:pPr algn="ctr">
                        <a:lnSpc>
                          <a:spcPct val="115000"/>
                        </a:lnSpc>
                        <a:spcAft>
                          <a:spcPts val="0"/>
                        </a:spcAft>
                      </a:pPr>
                      <a:r>
                        <a:rPr lang="uk-UA" sz="2200" dirty="0">
                          <a:effectLst/>
                          <a:latin typeface="Bookman Old Style" panose="02050604050505020204" pitchFamily="18" charset="0"/>
                        </a:rPr>
                        <a:t>Теорія одного ряду рахунків</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2400" dirty="0">
                          <a:effectLst/>
                          <a:latin typeface="Bookman Old Style" panose="02050604050505020204" pitchFamily="18" charset="0"/>
                        </a:rPr>
                        <a:t>Використовує трактування дебету і кредиту будь-якого рахунку як якісно однорідних полів (М. </a:t>
                      </a:r>
                      <a:r>
                        <a:rPr lang="uk-UA" sz="2400" dirty="0" err="1">
                          <a:effectLst/>
                          <a:latin typeface="Bookman Old Style" panose="02050604050505020204" pitchFamily="18" charset="0"/>
                        </a:rPr>
                        <a:t>Берлінер</a:t>
                      </a:r>
                      <a:r>
                        <a:rPr lang="uk-UA" sz="2400" dirty="0">
                          <a:effectLst/>
                          <a:latin typeface="Bookman Old Style" panose="02050604050505020204" pitchFamily="18" charset="0"/>
                        </a:rPr>
                        <a:t>). Усі рахунки належать до одного ряду, в якому однаково відображають зміни на дебетовій стороні статті зі знаком (+), а на кредитовій – зі знаком (–)</a:t>
                      </a:r>
                      <a:endParaRPr lang="uk-UA" sz="24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835409649"/>
                  </a:ext>
                </a:extLst>
              </a:tr>
            </a:tbl>
          </a:graphicData>
        </a:graphic>
      </p:graphicFrame>
    </p:spTree>
    <p:extLst>
      <p:ext uri="{BB962C8B-B14F-4D97-AF65-F5344CB8AC3E}">
        <p14:creationId xmlns:p14="http://schemas.microsoft.com/office/powerpoint/2010/main" val="2046388501"/>
      </p:ext>
    </p:extLst>
  </p:cSld>
  <p:clrMapOvr>
    <a:masterClrMapping/>
  </p:clrMapOvr>
  <p:transition>
    <p:strips dir="l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2830112131"/>
              </p:ext>
            </p:extLst>
          </p:nvPr>
        </p:nvGraphicFramePr>
        <p:xfrm>
          <a:off x="0" y="587624"/>
          <a:ext cx="9144000" cy="6285996"/>
        </p:xfrm>
        <a:graphic>
          <a:graphicData uri="http://schemas.openxmlformats.org/drawingml/2006/table">
            <a:tbl>
              <a:tblPr>
                <a:tableStyleId>{35758FB7-9AC5-4552-8A53-C91805E547FA}</a:tableStyleId>
              </a:tblPr>
              <a:tblGrid>
                <a:gridCol w="1942202">
                  <a:extLst>
                    <a:ext uri="{9D8B030D-6E8A-4147-A177-3AD203B41FA5}">
                      <a16:colId xmlns="" xmlns:a16="http://schemas.microsoft.com/office/drawing/2014/main" val="3487098769"/>
                    </a:ext>
                  </a:extLst>
                </a:gridCol>
                <a:gridCol w="7201798">
                  <a:extLst>
                    <a:ext uri="{9D8B030D-6E8A-4147-A177-3AD203B41FA5}">
                      <a16:colId xmlns="" xmlns:a16="http://schemas.microsoft.com/office/drawing/2014/main" val="3374819023"/>
                    </a:ext>
                  </a:extLst>
                </a:gridCol>
              </a:tblGrid>
              <a:tr h="405003">
                <a:tc>
                  <a:txBody>
                    <a:bodyPr/>
                    <a:lstStyle/>
                    <a:p>
                      <a:pPr algn="ctr">
                        <a:lnSpc>
                          <a:spcPct val="115000"/>
                        </a:lnSpc>
                        <a:spcAft>
                          <a:spcPts val="0"/>
                        </a:spcAft>
                      </a:pPr>
                      <a:r>
                        <a:rPr lang="uk-UA" sz="2400" b="1" dirty="0" smtClean="0">
                          <a:effectLst/>
                          <a:latin typeface="Bookman Old Style" panose="02050604050505020204" pitchFamily="18" charset="0"/>
                          <a:ea typeface="+mn-ea"/>
                          <a:cs typeface="+mn-cs"/>
                        </a:rPr>
                        <a:t>Теорія</a:t>
                      </a:r>
                      <a:endParaRPr lang="uk-UA" sz="22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3537405455"/>
                  </a:ext>
                </a:extLst>
              </a:tr>
              <a:tr h="3454598">
                <a:tc>
                  <a:txBody>
                    <a:bodyPr/>
                    <a:lstStyle/>
                    <a:p>
                      <a:pPr indent="-859790" algn="ctr">
                        <a:lnSpc>
                          <a:spcPts val="1680"/>
                        </a:lnSpc>
                        <a:spcAft>
                          <a:spcPts val="0"/>
                        </a:spcAft>
                      </a:pPr>
                      <a:r>
                        <a:rPr lang="uk-UA" sz="2200" dirty="0" smtClean="0">
                          <a:effectLst/>
                          <a:latin typeface="Bookman Old Style" panose="02050604050505020204" pitchFamily="18" charset="0"/>
                        </a:rPr>
                        <a:t>Теорія </a:t>
                      </a:r>
                      <a:r>
                        <a:rPr lang="uk-UA" sz="2200" dirty="0">
                          <a:effectLst/>
                          <a:latin typeface="Bookman Old Style" panose="02050604050505020204" pitchFamily="18" charset="0"/>
                        </a:rPr>
                        <a:t>двох</a:t>
                      </a:r>
                    </a:p>
                    <a:p>
                      <a:pPr algn="ctr">
                        <a:lnSpc>
                          <a:spcPct val="115000"/>
                        </a:lnSpc>
                        <a:spcAft>
                          <a:spcPts val="0"/>
                        </a:spcAft>
                      </a:pPr>
                      <a:r>
                        <a:rPr lang="uk-UA" sz="2200" dirty="0">
                          <a:effectLst/>
                          <a:latin typeface="Bookman Old Style" panose="02050604050505020204" pitchFamily="18" charset="0"/>
                        </a:rPr>
                        <a:t>рядів рахунків</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1900" dirty="0">
                          <a:effectLst/>
                          <a:latin typeface="Bookman Old Style" panose="02050604050505020204" pitchFamily="18" charset="0"/>
                        </a:rPr>
                        <a:t>Має на увазі, що значення дебету і кредиту змінюється залежно від того про який рахунок йде мова –активний чи пасивний (Ф. </a:t>
                      </a:r>
                      <a:r>
                        <a:rPr lang="uk-UA" sz="1900" dirty="0" err="1">
                          <a:effectLst/>
                          <a:latin typeface="Bookman Old Style" panose="02050604050505020204" pitchFamily="18" charset="0"/>
                        </a:rPr>
                        <a:t>Гюглі</a:t>
                      </a:r>
                      <a:r>
                        <a:rPr lang="uk-UA" sz="1900" dirty="0">
                          <a:effectLst/>
                          <a:latin typeface="Bookman Old Style" panose="02050604050505020204" pitchFamily="18" charset="0"/>
                        </a:rPr>
                        <a:t>, І. </a:t>
                      </a:r>
                      <a:r>
                        <a:rPr lang="uk-UA" sz="1900" dirty="0" err="1">
                          <a:effectLst/>
                          <a:latin typeface="Bookman Old Style" panose="02050604050505020204" pitchFamily="18" charset="0"/>
                        </a:rPr>
                        <a:t>Шер</a:t>
                      </a:r>
                      <a:r>
                        <a:rPr lang="uk-UA" sz="1900" dirty="0">
                          <a:effectLst/>
                          <a:latin typeface="Bookman Old Style" panose="02050604050505020204" pitchFamily="18" charset="0"/>
                        </a:rPr>
                        <a:t>, І. </a:t>
                      </a:r>
                      <a:r>
                        <a:rPr lang="uk-UA" sz="1900" dirty="0" err="1">
                          <a:effectLst/>
                          <a:latin typeface="Bookman Old Style" panose="02050604050505020204" pitchFamily="18" charset="0"/>
                        </a:rPr>
                        <a:t>Крайбіг</a:t>
                      </a:r>
                      <a:r>
                        <a:rPr lang="uk-UA" sz="1900" dirty="0">
                          <a:effectLst/>
                          <a:latin typeface="Bookman Old Style" panose="02050604050505020204" pitchFamily="18" charset="0"/>
                        </a:rPr>
                        <a:t>). У подвійній системі обліку виділялись два ряди рахунків: майнові та рахунки чистого капіталу. Майнові рахунки на дебетовій стороні містять відомості про збільшення, а на кредитовій – про зменшення складових частин майна. Рахунки чистого капіталу, навпаки, на дебетовій стороні містять дані про зменшення, а на кредитовій – про збільшення чистого капіталу</a:t>
                      </a:r>
                      <a:endParaRPr lang="uk-UA" sz="19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3303807625"/>
                  </a:ext>
                </a:extLst>
              </a:tr>
              <a:tr h="2410774">
                <a:tc>
                  <a:txBody>
                    <a:bodyPr/>
                    <a:lstStyle/>
                    <a:p>
                      <a:pPr algn="ctr">
                        <a:lnSpc>
                          <a:spcPct val="115000"/>
                        </a:lnSpc>
                        <a:spcAft>
                          <a:spcPts val="0"/>
                        </a:spcAft>
                      </a:pPr>
                      <a:r>
                        <a:rPr lang="uk-UA" sz="2200" dirty="0">
                          <a:effectLst/>
                          <a:latin typeface="Bookman Old Style" panose="02050604050505020204" pitchFamily="18" charset="0"/>
                        </a:rPr>
                        <a:t>Теорія трьох рядів рахунків</a:t>
                      </a:r>
                      <a:endParaRPr lang="uk-UA" sz="22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nchor="ctr"/>
                </a:tc>
                <a:tc>
                  <a:txBody>
                    <a:bodyPr/>
                    <a:lstStyle/>
                    <a:p>
                      <a:pPr algn="just">
                        <a:lnSpc>
                          <a:spcPct val="115000"/>
                        </a:lnSpc>
                        <a:spcAft>
                          <a:spcPts val="0"/>
                        </a:spcAft>
                      </a:pPr>
                      <a:r>
                        <a:rPr lang="uk-UA" sz="1900" dirty="0">
                          <a:effectLst/>
                          <a:latin typeface="Bookman Old Style" panose="02050604050505020204" pitchFamily="18" charset="0"/>
                        </a:rPr>
                        <a:t>Передбачає, що в основі обліку лежить рівність між активною майновою масою господарства (актив) і правами третіх осіб (пасив) та власника цього господарства (капітал), які поширюються на цю майнову масу. Така рівність визначається рівнянням А=П+К, яке одночасно є вираженням балансу господарства (Ф. </a:t>
                      </a:r>
                      <a:r>
                        <a:rPr lang="uk-UA" sz="1900" dirty="0" err="1">
                          <a:effectLst/>
                          <a:latin typeface="Bookman Old Style" panose="02050604050505020204" pitchFamily="18" charset="0"/>
                        </a:rPr>
                        <a:t>Ляйтнер</a:t>
                      </a:r>
                      <a:r>
                        <a:rPr lang="uk-UA" sz="1900" dirty="0">
                          <a:effectLst/>
                          <a:latin typeface="Bookman Old Style" panose="02050604050505020204" pitchFamily="18" charset="0"/>
                        </a:rPr>
                        <a:t>, Ж.Б. </a:t>
                      </a:r>
                      <a:r>
                        <a:rPr lang="uk-UA" sz="1900" dirty="0" err="1">
                          <a:effectLst/>
                          <a:latin typeface="Bookman Old Style" panose="02050604050505020204" pitchFamily="18" charset="0"/>
                        </a:rPr>
                        <a:t>Дюмарше</a:t>
                      </a:r>
                      <a:r>
                        <a:rPr lang="uk-UA" sz="1900" dirty="0" smtClean="0">
                          <a:effectLst/>
                          <a:latin typeface="Bookman Old Style" panose="02050604050505020204" pitchFamily="18" charset="0"/>
                        </a:rPr>
                        <a:t>).</a:t>
                      </a:r>
                      <a:endParaRPr lang="uk-UA" sz="19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835409649"/>
                  </a:ext>
                </a:extLst>
              </a:tr>
            </a:tbl>
          </a:graphicData>
        </a:graphic>
      </p:graphicFrame>
    </p:spTree>
    <p:extLst>
      <p:ext uri="{BB962C8B-B14F-4D97-AF65-F5344CB8AC3E}">
        <p14:creationId xmlns:p14="http://schemas.microsoft.com/office/powerpoint/2010/main" val="1972914283"/>
      </p:ext>
    </p:extLst>
  </p:cSld>
  <p:clrMapOvr>
    <a:masterClrMapping/>
  </p:clrMapOvr>
  <p:transition>
    <p:strips dir="l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4074557999"/>
              </p:ext>
            </p:extLst>
          </p:nvPr>
        </p:nvGraphicFramePr>
        <p:xfrm>
          <a:off x="0" y="587624"/>
          <a:ext cx="9144000" cy="6281704"/>
        </p:xfrm>
        <a:graphic>
          <a:graphicData uri="http://schemas.openxmlformats.org/drawingml/2006/table">
            <a:tbl>
              <a:tblPr>
                <a:tableStyleId>{35758FB7-9AC5-4552-8A53-C91805E547FA}</a:tableStyleId>
              </a:tblPr>
              <a:tblGrid>
                <a:gridCol w="2123728">
                  <a:extLst>
                    <a:ext uri="{9D8B030D-6E8A-4147-A177-3AD203B41FA5}">
                      <a16:colId xmlns="" xmlns:a16="http://schemas.microsoft.com/office/drawing/2014/main" val="3487098769"/>
                    </a:ext>
                  </a:extLst>
                </a:gridCol>
                <a:gridCol w="7020272">
                  <a:extLst>
                    <a:ext uri="{9D8B030D-6E8A-4147-A177-3AD203B41FA5}">
                      <a16:colId xmlns="" xmlns:a16="http://schemas.microsoft.com/office/drawing/2014/main" val="3374819023"/>
                    </a:ext>
                  </a:extLst>
                </a:gridCol>
              </a:tblGrid>
              <a:tr h="409296">
                <a:tc>
                  <a:txBody>
                    <a:bodyPr/>
                    <a:lstStyle/>
                    <a:p>
                      <a:pPr algn="ctr">
                        <a:lnSpc>
                          <a:spcPct val="115000"/>
                        </a:lnSpc>
                        <a:spcAft>
                          <a:spcPts val="0"/>
                        </a:spcAft>
                      </a:pPr>
                      <a:r>
                        <a:rPr lang="uk-UA" sz="2400" b="1" dirty="0" smtClean="0">
                          <a:effectLst/>
                          <a:latin typeface="Bookman Old Style" panose="02050604050505020204" pitchFamily="18" charset="0"/>
                          <a:ea typeface="+mn-ea"/>
                          <a:cs typeface="+mn-cs"/>
                        </a:rPr>
                        <a:t>Теорія</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3537405455"/>
                  </a:ext>
                </a:extLst>
              </a:tr>
              <a:tr h="2180602">
                <a:tc>
                  <a:txBody>
                    <a:bodyPr/>
                    <a:lstStyle/>
                    <a:p>
                      <a:pPr indent="-859790" algn="ctr">
                        <a:lnSpc>
                          <a:spcPct val="100000"/>
                        </a:lnSpc>
                        <a:spcAft>
                          <a:spcPts val="0"/>
                        </a:spcAft>
                      </a:pPr>
                      <a:r>
                        <a:rPr lang="uk-UA" sz="2400" b="0" i="0" dirty="0" smtClean="0">
                          <a:effectLst/>
                          <a:latin typeface="Bookman Old Style" panose="02050604050505020204" pitchFamily="18" charset="0"/>
                          <a:ea typeface="Times New Roman" panose="02020603050405020304" pitchFamily="18" charset="0"/>
                          <a:cs typeface="Times New Roman" panose="02020603050405020304" pitchFamily="18" charset="0"/>
                        </a:rPr>
                        <a:t>Теорія  </a:t>
                      </a:r>
                      <a:r>
                        <a:rPr lang="uk-UA" sz="2400" b="0" i="0" dirty="0">
                          <a:effectLst/>
                          <a:latin typeface="Bookman Old Style" panose="02050604050505020204" pitchFamily="18" charset="0"/>
                          <a:ea typeface="Times New Roman" panose="02020603050405020304" pitchFamily="18" charset="0"/>
                          <a:cs typeface="Times New Roman" panose="02020603050405020304" pitchFamily="18" charset="0"/>
                        </a:rPr>
                        <a:t>абсолютного балансу</a:t>
                      </a:r>
                    </a:p>
                  </a:txBody>
                  <a:tcPr marL="68580" marR="68580" marT="0" marB="0" anchor="ctr"/>
                </a:tc>
                <a:tc>
                  <a:txBody>
                    <a:bodyPr/>
                    <a:lstStyle/>
                    <a:p>
                      <a:pPr algn="just">
                        <a:lnSpc>
                          <a:spcPct val="100000"/>
                        </a:lnSpc>
                        <a:spcAft>
                          <a:spcPts val="0"/>
                        </a:spcAft>
                      </a:pPr>
                      <a:r>
                        <a:rPr lang="uk-UA" sz="2400" spc="30" dirty="0">
                          <a:effectLst/>
                          <a:latin typeface="Bookman Old Style" panose="02050604050505020204" pitchFamily="18" charset="0"/>
                          <a:ea typeface="Calibri" panose="020F0502020204030204" pitchFamily="34" charset="0"/>
                          <a:cs typeface="Times New Roman" panose="02020603050405020304" pitchFamily="18" charset="0"/>
                        </a:rPr>
                        <a:t>Передбачає подвійний поділ засобів за складом і </a:t>
                      </a:r>
                      <a:r>
                        <a:rPr lang="uk-UA" sz="2400" u="none" spc="30" dirty="0">
                          <a:solidFill>
                            <a:schemeClr val="tx1"/>
                          </a:solidFill>
                          <a:effectLst/>
                          <a:latin typeface="Bookman Old Style" panose="02050604050505020204" pitchFamily="18" charset="0"/>
                          <a:ea typeface="Calibri" panose="020F0502020204030204" pitchFamily="34" charset="0"/>
                          <a:cs typeface="Times New Roman" panose="02020603050405020304" pitchFamily="18" charset="0"/>
                        </a:rPr>
                        <a:t>джерелами.</a:t>
                      </a:r>
                      <a:r>
                        <a:rPr lang="uk-UA" sz="2400" spc="30" dirty="0">
                          <a:effectLst/>
                          <a:latin typeface="Bookman Old Style" panose="02050604050505020204" pitchFamily="18" charset="0"/>
                          <a:ea typeface="Calibri" panose="020F0502020204030204" pitchFamily="34" charset="0"/>
                          <a:cs typeface="Times New Roman" panose="02020603050405020304" pitchFamily="18" charset="0"/>
                        </a:rPr>
                        <a:t>  Ця ідея цікава тим, що змушує сумніватися у відправній точці балансової теорії – подвійний запис випливає з </a:t>
                      </a:r>
                      <a:r>
                        <a:rPr lang="uk-UA" sz="2400" spc="30" dirty="0" smtClean="0">
                          <a:effectLst/>
                          <a:latin typeface="Bookman Old Style" panose="02050604050505020204" pitchFamily="18" charset="0"/>
                          <a:ea typeface="Calibri" panose="020F0502020204030204" pitchFamily="34" charset="0"/>
                          <a:cs typeface="Times New Roman" panose="02020603050405020304" pitchFamily="18" charset="0"/>
                        </a:rPr>
                        <a:t>балансу (М.С</a:t>
                      </a:r>
                      <a:r>
                        <a:rPr lang="uk-UA" sz="2400" spc="30" dirty="0">
                          <a:effectLst/>
                          <a:latin typeface="Bookman Old Style" panose="02050604050505020204" pitchFamily="18" charset="0"/>
                          <a:ea typeface="Calibri" panose="020F0502020204030204" pitchFamily="34" charset="0"/>
                          <a:cs typeface="Times New Roman" panose="02020603050405020304" pitchFamily="18" charset="0"/>
                        </a:rPr>
                        <a:t>. </a:t>
                      </a:r>
                      <a:r>
                        <a:rPr lang="uk-UA" sz="2400" spc="30" dirty="0" err="1">
                          <a:effectLst/>
                          <a:latin typeface="Bookman Old Style" panose="02050604050505020204" pitchFamily="18" charset="0"/>
                          <a:ea typeface="Calibri" panose="020F0502020204030204" pitchFamily="34" charset="0"/>
                          <a:cs typeface="Times New Roman" panose="02020603050405020304" pitchFamily="18" charset="0"/>
                        </a:rPr>
                        <a:t>Помазков</a:t>
                      </a:r>
                      <a:r>
                        <a:rPr lang="uk-UA" sz="2400" spc="30" dirty="0">
                          <a:effectLst/>
                          <a:latin typeface="Bookman Old Style" panose="02050604050505020204" pitchFamily="18" charset="0"/>
                          <a:ea typeface="Calibri" panose="020F0502020204030204" pitchFamily="34" charset="0"/>
                          <a:cs typeface="Times New Roman" panose="02020603050405020304" pitchFamily="18" charset="0"/>
                        </a:rPr>
                        <a:t>)</a:t>
                      </a:r>
                      <a:endParaRPr lang="uk-UA" sz="24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303807625"/>
                  </a:ext>
                </a:extLst>
              </a:tr>
              <a:tr h="3680478">
                <a:tc>
                  <a:txBody>
                    <a:bodyPr/>
                    <a:lstStyle/>
                    <a:p>
                      <a:pPr indent="-859790" algn="ctr">
                        <a:lnSpc>
                          <a:spcPct val="100000"/>
                        </a:lnSpc>
                        <a:spcAft>
                          <a:spcPts val="0"/>
                        </a:spcAft>
                      </a:pPr>
                      <a:r>
                        <a:rPr lang="uk-UA" sz="2400" b="0" i="0" dirty="0" smtClean="0">
                          <a:effectLst/>
                          <a:latin typeface="Bookman Old Style" panose="02050604050505020204" pitchFamily="18" charset="0"/>
                          <a:ea typeface="Times New Roman" panose="02020603050405020304" pitchFamily="18" charset="0"/>
                          <a:cs typeface="Times New Roman" panose="02020603050405020304" pitchFamily="18" charset="0"/>
                        </a:rPr>
                        <a:t>Теорія </a:t>
                      </a:r>
                      <a:r>
                        <a:rPr lang="uk-UA" sz="2400" b="0" i="0" dirty="0">
                          <a:effectLst/>
                          <a:latin typeface="Bookman Old Style" panose="02050604050505020204" pitchFamily="18" charset="0"/>
                          <a:ea typeface="Times New Roman" panose="02020603050405020304" pitchFamily="18" charset="0"/>
                          <a:cs typeface="Times New Roman" panose="02020603050405020304" pitchFamily="18" charset="0"/>
                        </a:rPr>
                        <a:t>динамічного балансу</a:t>
                      </a:r>
                    </a:p>
                    <a:p>
                      <a:pPr indent="-859790" algn="ctr">
                        <a:lnSpc>
                          <a:spcPct val="100000"/>
                        </a:lnSpc>
                        <a:spcAft>
                          <a:spcPts val="0"/>
                        </a:spcAft>
                      </a:pPr>
                      <a:r>
                        <a:rPr lang="uk-UA" sz="2400" b="0" i="0" dirty="0">
                          <a:effectLst/>
                          <a:latin typeface="Bookman Old Style" panose="02050604050505020204" pitchFamily="18" charset="0"/>
                          <a:ea typeface="Times New Roman" panose="02020603050405020304" pitchFamily="18" charset="0"/>
                          <a:cs typeface="Times New Roman" panose="02020603050405020304" pitchFamily="18" charset="0"/>
                        </a:rPr>
                        <a:t>балансу</a:t>
                      </a:r>
                    </a:p>
                  </a:txBody>
                  <a:tcPr marL="68580" marR="68580" marT="0" marB="0" anchor="ctr"/>
                </a:tc>
                <a:tc>
                  <a:txBody>
                    <a:bodyPr/>
                    <a:lstStyle/>
                    <a:p>
                      <a:pPr algn="just">
                        <a:lnSpc>
                          <a:spcPct val="100000"/>
                        </a:lnSpc>
                        <a:spcAft>
                          <a:spcPts val="0"/>
                        </a:spcAft>
                      </a:pPr>
                      <a:r>
                        <a:rPr lang="uk-UA" sz="2400" dirty="0">
                          <a:effectLst/>
                          <a:latin typeface="Bookman Old Style" panose="02050604050505020204" pitchFamily="18" charset="0"/>
                          <a:ea typeface="Calibri" panose="020F0502020204030204" pitchFamily="34" charset="0"/>
                          <a:cs typeface="Times New Roman" panose="02020603050405020304" pitchFamily="18" charset="0"/>
                        </a:rPr>
                        <a:t>Це періодичне вимірювання ефективності, тобто визначення показника рентабельності, передусім,  рентабельності капіталу. Мета полягає в захисті пріоритетів власників. Усі розрахунки зводять до підготовки звітності, що відображає фінансовий результат, який може спотворювати (і спотворює) майнову оцінку (Е. </a:t>
                      </a:r>
                      <a:r>
                        <a:rPr lang="uk-UA" sz="2400" dirty="0" err="1">
                          <a:effectLst/>
                          <a:latin typeface="Bookman Old Style" panose="02050604050505020204" pitchFamily="18" charset="0"/>
                          <a:ea typeface="Calibri" panose="020F0502020204030204" pitchFamily="34" charset="0"/>
                          <a:cs typeface="Times New Roman" panose="02020603050405020304" pitchFamily="18" charset="0"/>
                        </a:rPr>
                        <a:t>Шмаленбах</a:t>
                      </a:r>
                      <a:r>
                        <a:rPr lang="uk-UA" sz="2400" dirty="0">
                          <a:effectLst/>
                          <a:latin typeface="Bookman Old Style" panose="02050604050505020204" pitchFamily="18" charset="0"/>
                          <a:ea typeface="Calibri" panose="020F0502020204030204" pitchFamily="34" charset="0"/>
                          <a:cs typeface="Times New Roman" panose="02020603050405020304" pitchFamily="18" charset="0"/>
                        </a:rPr>
                        <a:t>)</a:t>
                      </a:r>
                    </a:p>
                  </a:txBody>
                  <a:tcPr marL="68580" marR="68580" marT="0" marB="0"/>
                </a:tc>
                <a:extLst>
                  <a:ext uri="{0D108BD9-81ED-4DB2-BD59-A6C34878D82A}">
                    <a16:rowId xmlns="" xmlns:a16="http://schemas.microsoft.com/office/drawing/2014/main" val="835409649"/>
                  </a:ext>
                </a:extLst>
              </a:tr>
            </a:tbl>
          </a:graphicData>
        </a:graphic>
      </p:graphicFrame>
    </p:spTree>
    <p:extLst>
      <p:ext uri="{BB962C8B-B14F-4D97-AF65-F5344CB8AC3E}">
        <p14:creationId xmlns:p14="http://schemas.microsoft.com/office/powerpoint/2010/main" val="1799767372"/>
      </p:ext>
    </p:extLst>
  </p:cSld>
  <p:clrMapOvr>
    <a:masterClrMapping/>
  </p:clrMapOvr>
  <p:transition>
    <p:strips dir="l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8530" y="2850"/>
            <a:ext cx="9118031" cy="584775"/>
          </a:xfrm>
          <a:prstGeom prst="rect">
            <a:avLst/>
          </a:prstGeom>
          <a:ln>
            <a:solidFill>
              <a:srgbClr val="3186E3"/>
            </a:solidFill>
          </a:ln>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uk-UA" sz="3200" dirty="0">
                <a:latin typeface="Bookman Old Style" panose="02050604050505020204" pitchFamily="18" charset="0"/>
              </a:rPr>
              <a:t>Класифікація бухгалтерських теорій</a:t>
            </a:r>
          </a:p>
        </p:txBody>
      </p:sp>
      <p:graphicFrame>
        <p:nvGraphicFramePr>
          <p:cNvPr id="5" name="Таблиця 4"/>
          <p:cNvGraphicFramePr>
            <a:graphicFrameLocks noGrp="1"/>
          </p:cNvGraphicFramePr>
          <p:nvPr>
            <p:extLst>
              <p:ext uri="{D42A27DB-BD31-4B8C-83A1-F6EECF244321}">
                <p14:modId xmlns:p14="http://schemas.microsoft.com/office/powerpoint/2010/main" val="89488685"/>
              </p:ext>
            </p:extLst>
          </p:nvPr>
        </p:nvGraphicFramePr>
        <p:xfrm>
          <a:off x="0" y="587624"/>
          <a:ext cx="9144000" cy="6297651"/>
        </p:xfrm>
        <a:graphic>
          <a:graphicData uri="http://schemas.openxmlformats.org/drawingml/2006/table">
            <a:tbl>
              <a:tblPr>
                <a:tableStyleId>{35758FB7-9AC5-4552-8A53-C91805E547FA}</a:tableStyleId>
              </a:tblPr>
              <a:tblGrid>
                <a:gridCol w="1691680">
                  <a:extLst>
                    <a:ext uri="{9D8B030D-6E8A-4147-A177-3AD203B41FA5}">
                      <a16:colId xmlns="" xmlns:a16="http://schemas.microsoft.com/office/drawing/2014/main" val="3487098769"/>
                    </a:ext>
                  </a:extLst>
                </a:gridCol>
                <a:gridCol w="7452320">
                  <a:extLst>
                    <a:ext uri="{9D8B030D-6E8A-4147-A177-3AD203B41FA5}">
                      <a16:colId xmlns="" xmlns:a16="http://schemas.microsoft.com/office/drawing/2014/main" val="3374819023"/>
                    </a:ext>
                  </a:extLst>
                </a:gridCol>
              </a:tblGrid>
              <a:tr h="393348">
                <a:tc>
                  <a:txBody>
                    <a:bodyPr/>
                    <a:lstStyle/>
                    <a:p>
                      <a:pPr algn="ctr">
                        <a:lnSpc>
                          <a:spcPct val="115000"/>
                        </a:lnSpc>
                        <a:spcAft>
                          <a:spcPts val="0"/>
                        </a:spcAft>
                      </a:pPr>
                      <a:r>
                        <a:rPr lang="uk-UA" sz="2400" b="1" dirty="0" smtClean="0">
                          <a:effectLst/>
                          <a:latin typeface="Bookman Old Style" panose="02050604050505020204" pitchFamily="18" charset="0"/>
                          <a:ea typeface="+mn-ea"/>
                          <a:cs typeface="+mn-cs"/>
                        </a:rPr>
                        <a:t>Теорія</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tc>
                  <a:txBody>
                    <a:bodyPr/>
                    <a:lstStyle/>
                    <a:p>
                      <a:pPr algn="ctr">
                        <a:lnSpc>
                          <a:spcPct val="115000"/>
                        </a:lnSpc>
                        <a:spcAft>
                          <a:spcPts val="0"/>
                        </a:spcAft>
                      </a:pPr>
                      <a:r>
                        <a:rPr lang="uk-UA" sz="2400" b="1" dirty="0">
                          <a:effectLst/>
                          <a:latin typeface="Bookman Old Style" panose="02050604050505020204" pitchFamily="18" charset="0"/>
                        </a:rPr>
                        <a:t>Основні положення </a:t>
                      </a:r>
                      <a:endParaRPr lang="uk-UA" sz="2400" b="1"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47184" marR="47184" marT="0" marB="0"/>
                </a:tc>
                <a:extLst>
                  <a:ext uri="{0D108BD9-81ED-4DB2-BD59-A6C34878D82A}">
                    <a16:rowId xmlns="" xmlns:a16="http://schemas.microsoft.com/office/drawing/2014/main" val="3537405455"/>
                  </a:ext>
                </a:extLst>
              </a:tr>
              <a:tr h="3232365">
                <a:tc>
                  <a:txBody>
                    <a:bodyPr/>
                    <a:lstStyle/>
                    <a:p>
                      <a:pPr indent="-859790" algn="ctr">
                        <a:lnSpc>
                          <a:spcPct val="100000"/>
                        </a:lnSpc>
                        <a:spcAft>
                          <a:spcPts val="0"/>
                        </a:spcAft>
                      </a:pPr>
                      <a:r>
                        <a:rPr lang="uk-UA" sz="2000" dirty="0" smtClean="0">
                          <a:effectLst/>
                          <a:latin typeface="Bookman Old Style" panose="02050604050505020204" pitchFamily="18" charset="0"/>
                          <a:ea typeface="Times New Roman" panose="02020603050405020304" pitchFamily="18" charset="0"/>
                          <a:cs typeface="Times New Roman" panose="02020603050405020304" pitchFamily="18" charset="0"/>
                        </a:rPr>
                        <a:t>Теорія </a:t>
                      </a:r>
                      <a:r>
                        <a:rPr lang="uk-UA" sz="2000" dirty="0">
                          <a:effectLst/>
                          <a:latin typeface="Bookman Old Style" panose="02050604050505020204" pitchFamily="18" charset="0"/>
                          <a:ea typeface="Times New Roman" panose="02020603050405020304" pitchFamily="18" charset="0"/>
                          <a:cs typeface="Times New Roman" panose="02020603050405020304" pitchFamily="18" charset="0"/>
                        </a:rPr>
                        <a:t>статичного балансу</a:t>
                      </a:r>
                    </a:p>
                  </a:txBody>
                  <a:tcPr marL="68580" marR="68580" marT="0" marB="0" anchor="ctr"/>
                </a:tc>
                <a:tc>
                  <a:txBody>
                    <a:bodyPr/>
                    <a:lstStyle/>
                    <a:p>
                      <a:pPr algn="just">
                        <a:lnSpc>
                          <a:spcPct val="100000"/>
                        </a:lnSpc>
                        <a:spcAft>
                          <a:spcPts val="0"/>
                        </a:spcAft>
                      </a:pPr>
                      <a:r>
                        <a:rPr lang="uk-UA" sz="1900" dirty="0">
                          <a:effectLst/>
                          <a:latin typeface="Bookman Old Style" panose="02050604050505020204" pitchFamily="18" charset="0"/>
                          <a:ea typeface="Calibri" panose="020F0502020204030204" pitchFamily="34" charset="0"/>
                          <a:cs typeface="Times New Roman" panose="02020603050405020304" pitchFamily="18" charset="0"/>
                        </a:rPr>
                        <a:t>Визначає, що у періодично заданому тимчасовому інтервалі проводиться інвентаризація активів власника, оцінка яких здійснюється за поточними ринковими цінами так, ніби ці активи в поточному періоді одномоментно продавалися. З розрахованої таким чином вартості активів віднімали кредиторські зобов'язання власника. Отриманий результат відображав поточне значення чистих активів і показував: по-перше, рівень стійкості фінансового стану організації; по-друге – рівень приросту чистих активів (капіталу власника) порівняно з відповідними показниками попереднього періоду</a:t>
                      </a:r>
                    </a:p>
                  </a:txBody>
                  <a:tcPr marL="68580" marR="68580" marT="0" marB="0"/>
                </a:tc>
                <a:extLst>
                  <a:ext uri="{0D108BD9-81ED-4DB2-BD59-A6C34878D82A}">
                    <a16:rowId xmlns="" xmlns:a16="http://schemas.microsoft.com/office/drawing/2014/main" val="3303807625"/>
                  </a:ext>
                </a:extLst>
              </a:tr>
              <a:tr h="2644662">
                <a:tc>
                  <a:txBody>
                    <a:bodyPr/>
                    <a:lstStyle/>
                    <a:p>
                      <a:pPr indent="-859790" algn="ctr">
                        <a:lnSpc>
                          <a:spcPct val="100000"/>
                        </a:lnSpc>
                        <a:spcAft>
                          <a:spcPts val="0"/>
                        </a:spcAft>
                      </a:pPr>
                      <a:r>
                        <a:rPr lang="uk-UA" sz="2000" dirty="0" smtClean="0">
                          <a:effectLst/>
                          <a:latin typeface="Bookman Old Style" panose="02050604050505020204" pitchFamily="18" charset="0"/>
                          <a:ea typeface="Times New Roman" panose="02020603050405020304" pitchFamily="18" charset="0"/>
                          <a:cs typeface="Times New Roman" panose="02020603050405020304" pitchFamily="18" charset="0"/>
                        </a:rPr>
                        <a:t>Теорія </a:t>
                      </a:r>
                      <a:r>
                        <a:rPr lang="uk-UA" sz="2000" dirty="0">
                          <a:effectLst/>
                          <a:latin typeface="Bookman Old Style" panose="02050604050505020204" pitchFamily="18" charset="0"/>
                          <a:ea typeface="Times New Roman" panose="02020603050405020304" pitchFamily="18" charset="0"/>
                          <a:cs typeface="Times New Roman" panose="02020603050405020304" pitchFamily="18" charset="0"/>
                        </a:rPr>
                        <a:t>органічного балансу</a:t>
                      </a:r>
                    </a:p>
                  </a:txBody>
                  <a:tcPr marL="68580" marR="68580" marT="0" marB="0" anchor="ctr"/>
                </a:tc>
                <a:tc>
                  <a:txBody>
                    <a:bodyPr/>
                    <a:lstStyle/>
                    <a:p>
                      <a:pPr algn="just">
                        <a:lnSpc>
                          <a:spcPct val="100000"/>
                        </a:lnSpc>
                        <a:spcAft>
                          <a:spcPts val="0"/>
                        </a:spcAft>
                      </a:pPr>
                      <a:r>
                        <a:rPr lang="uk-UA" sz="1900" dirty="0">
                          <a:effectLst/>
                          <a:latin typeface="Bookman Old Style" panose="02050604050505020204" pitchFamily="18" charset="0"/>
                          <a:ea typeface="Calibri" panose="020F0502020204030204" pitchFamily="34" charset="0"/>
                          <a:cs typeface="Times New Roman" panose="02020603050405020304" pitchFamily="18" charset="0"/>
                        </a:rPr>
                        <a:t>Розглядає кожну організацію як клітину “в організмі ринкового господарства” (Ф. Шмідт). Організація має передумови до отримання позитивного результату діяльності за її здатності до збереження свого економічного потенціалу. Тому центральна ідея полягає в тому, що при підвищенні цін на майно, що перебуває в розпорядженні організації, необхідно частину прибутку використовувати для підтримки його потенціалу на колишньому рівні</a:t>
                      </a:r>
                    </a:p>
                  </a:txBody>
                  <a:tcPr marL="68580" marR="68580" marT="0" marB="0"/>
                </a:tc>
                <a:extLst>
                  <a:ext uri="{0D108BD9-81ED-4DB2-BD59-A6C34878D82A}">
                    <a16:rowId xmlns="" xmlns:a16="http://schemas.microsoft.com/office/drawing/2014/main" val="835409649"/>
                  </a:ext>
                </a:extLst>
              </a:tr>
            </a:tbl>
          </a:graphicData>
        </a:graphic>
      </p:graphicFrame>
    </p:spTree>
    <p:extLst>
      <p:ext uri="{BB962C8B-B14F-4D97-AF65-F5344CB8AC3E}">
        <p14:creationId xmlns:p14="http://schemas.microsoft.com/office/powerpoint/2010/main" val="382615511"/>
      </p:ext>
    </p:extLst>
  </p:cSld>
  <p:clrMapOvr>
    <a:masterClrMapping/>
  </p:clrMapOvr>
  <p:transition>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67543" y="1747664"/>
            <a:ext cx="9258171" cy="721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2423415350"/>
              </p:ext>
            </p:extLst>
          </p:nvPr>
        </p:nvGraphicFramePr>
        <p:xfrm>
          <a:off x="467544" y="2204864"/>
          <a:ext cx="8415544" cy="1728192"/>
        </p:xfrm>
        <a:graphic>
          <a:graphicData uri="http://schemas.openxmlformats.org/presentationml/2006/ole">
            <mc:AlternateContent xmlns:mc="http://schemas.openxmlformats.org/markup-compatibility/2006">
              <mc:Choice xmlns:v="urn:schemas-microsoft-com:vml" Requires="v">
                <p:oleObj spid="_x0000_s1030" name="Picture" r:id="rId3" imgW="5337463" imgH="1086039" progId="Word.Picture.8">
                  <p:embed/>
                </p:oleObj>
              </mc:Choice>
              <mc:Fallback>
                <p:oleObj name="Picture" r:id="rId3" imgW="5337463" imgH="1086039"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2204864"/>
                        <a:ext cx="8415544" cy="1728192"/>
                      </a:xfrm>
                      <a:prstGeom prst="rect">
                        <a:avLst/>
                      </a:prstGeom>
                      <a:noFill/>
                    </p:spPr>
                  </p:pic>
                </p:oleObj>
              </mc:Fallback>
            </mc:AlternateContent>
          </a:graphicData>
        </a:graphic>
      </p:graphicFrame>
      <p:sp>
        <p:nvSpPr>
          <p:cNvPr id="6" name="Rectangle 3"/>
          <p:cNvSpPr>
            <a:spLocks noChangeArrowheads="1"/>
          </p:cNvSpPr>
          <p:nvPr/>
        </p:nvSpPr>
        <p:spPr bwMode="auto">
          <a:xfrm>
            <a:off x="-28900" y="4028618"/>
            <a:ext cx="925817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571500" algn="l"/>
              </a:tabLst>
            </a:pP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Складові</a:t>
            </a: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основ науки бухгалтерський </a:t>
            </a: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облік</a:t>
            </a:r>
            <a:endParaRPr kumimoji="0" lang="ru-RU" altLang="ru-RU" sz="2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50211520"/>
      </p:ext>
    </p:extLst>
  </p:cSld>
  <p:clrMapOvr>
    <a:masterClrMapping/>
  </p:clrMapOvr>
  <p:transition>
    <p:strips dir="l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Bookman Old Style" panose="02050604050505020204" pitchFamily="18" charset="0"/>
              </a:rPr>
              <a:t>ЗМІСТ</a:t>
            </a:r>
            <a:endParaRPr lang="uk-UA" sz="5000" i="0" dirty="0">
              <a:solidFill>
                <a:schemeClr val="accent4">
                  <a:lumMod val="50000"/>
                </a:schemeClr>
              </a:solidFill>
              <a:latin typeface="Bookman Old Style" panose="02050604050505020204" pitchFamily="18" charset="0"/>
            </a:endParaRPr>
          </a:p>
        </p:txBody>
      </p:sp>
      <p:sp>
        <p:nvSpPr>
          <p:cNvPr id="3" name="Місце для вмісту 2"/>
          <p:cNvSpPr>
            <a:spLocks noGrp="1"/>
          </p:cNvSpPr>
          <p:nvPr>
            <p:ph idx="1"/>
          </p:nvPr>
        </p:nvSpPr>
        <p:spPr>
          <a:xfrm>
            <a:off x="14114" y="1556792"/>
            <a:ext cx="8964488" cy="4320480"/>
          </a:xfrm>
        </p:spPr>
        <p:txBody>
          <a:bodyPr/>
          <a:lstStyle/>
          <a:p>
            <a:pPr marL="0" indent="0">
              <a:spcBef>
                <a:spcPts val="0"/>
              </a:spcBef>
              <a:spcAft>
                <a:spcPts val="0"/>
              </a:spcAft>
              <a:buClr>
                <a:schemeClr val="accent1"/>
              </a:buClr>
              <a:buNone/>
              <a:defRPr/>
            </a:pPr>
            <a:r>
              <a:rPr lang="uk-UA" dirty="0" smtClean="0">
                <a:solidFill>
                  <a:schemeClr val="accent4">
                    <a:lumMod val="75000"/>
                  </a:schemeClr>
                </a:solidFill>
                <a:latin typeface="Bookman Old Style" panose="02050604050505020204" pitchFamily="18" charset="0"/>
              </a:rPr>
              <a:t>6.1</a:t>
            </a:r>
            <a:r>
              <a:rPr lang="uk-UA" dirty="0" smtClean="0">
                <a:solidFill>
                  <a:schemeClr val="accent4">
                    <a:lumMod val="75000"/>
                  </a:schemeClr>
                </a:solidFill>
                <a:latin typeface="Bookman Old Style" panose="02050604050505020204" pitchFamily="18" charset="0"/>
              </a:rPr>
              <a:t>. Особливості становлення бухгалтерського обліку як науки</a:t>
            </a:r>
          </a:p>
          <a:p>
            <a:pPr marL="0" indent="0">
              <a:spcBef>
                <a:spcPts val="0"/>
              </a:spcBef>
              <a:spcAft>
                <a:spcPts val="0"/>
              </a:spcAft>
              <a:buClr>
                <a:schemeClr val="accent1"/>
              </a:buClr>
              <a:buNone/>
              <a:defRPr/>
            </a:pPr>
            <a:endParaRPr lang="uk-UA" dirty="0" smtClean="0">
              <a:solidFill>
                <a:schemeClr val="accent4">
                  <a:lumMod val="75000"/>
                </a:schemeClr>
              </a:solidFill>
              <a:latin typeface="Bookman Old Style" panose="02050604050505020204" pitchFamily="18" charset="0"/>
            </a:endParaRPr>
          </a:p>
          <a:p>
            <a:pPr marL="0" indent="0">
              <a:spcBef>
                <a:spcPts val="0"/>
              </a:spcBef>
              <a:spcAft>
                <a:spcPts val="0"/>
              </a:spcAft>
              <a:buClr>
                <a:schemeClr val="accent1"/>
              </a:buClr>
              <a:buFont typeface="Wingdings" panose="05000000000000000000" pitchFamily="2" charset="2"/>
              <a:buNone/>
              <a:defRPr/>
            </a:pPr>
            <a:r>
              <a:rPr lang="uk-UA" dirty="0" smtClean="0">
                <a:solidFill>
                  <a:schemeClr val="accent4">
                    <a:lumMod val="75000"/>
                  </a:schemeClr>
                </a:solidFill>
                <a:latin typeface="Bookman Old Style" panose="02050604050505020204" pitchFamily="18" charset="0"/>
              </a:rPr>
              <a:t>6.2</a:t>
            </a:r>
            <a:r>
              <a:rPr lang="uk-UA" dirty="0" smtClean="0">
                <a:solidFill>
                  <a:schemeClr val="accent4">
                    <a:lumMod val="75000"/>
                  </a:schemeClr>
                </a:solidFill>
                <a:latin typeface="Bookman Old Style" panose="02050604050505020204" pitchFamily="18" charset="0"/>
              </a:rPr>
              <a:t>. Характеристика облікових теорій</a:t>
            </a:r>
          </a:p>
          <a:p>
            <a:pPr marL="0" indent="0">
              <a:spcBef>
                <a:spcPts val="0"/>
              </a:spcBef>
              <a:spcAft>
                <a:spcPts val="0"/>
              </a:spcAft>
              <a:buClr>
                <a:schemeClr val="accent1"/>
              </a:buClr>
              <a:buFont typeface="Wingdings" panose="05000000000000000000" pitchFamily="2" charset="2"/>
              <a:buNone/>
              <a:defRPr/>
            </a:pPr>
            <a:endParaRPr lang="uk-UA" dirty="0" smtClean="0">
              <a:solidFill>
                <a:schemeClr val="accent4">
                  <a:lumMod val="75000"/>
                </a:schemeClr>
              </a:solidFill>
              <a:latin typeface="Bookman Old Style" panose="02050604050505020204" pitchFamily="18" charset="0"/>
            </a:endParaRPr>
          </a:p>
          <a:p>
            <a:pPr marL="0" indent="0">
              <a:spcBef>
                <a:spcPts val="0"/>
              </a:spcBef>
              <a:spcAft>
                <a:spcPts val="0"/>
              </a:spcAft>
              <a:buClr>
                <a:schemeClr val="accent1"/>
              </a:buClr>
              <a:buFont typeface="Wingdings" panose="05000000000000000000" pitchFamily="2" charset="2"/>
              <a:buNone/>
              <a:defRPr/>
            </a:pPr>
            <a:r>
              <a:rPr lang="uk-UA" dirty="0" smtClean="0">
                <a:solidFill>
                  <a:schemeClr val="accent4">
                    <a:lumMod val="75000"/>
                  </a:schemeClr>
                </a:solidFill>
                <a:latin typeface="Bookman Old Style" panose="02050604050505020204" pitchFamily="18" charset="0"/>
              </a:rPr>
              <a:t>6.3</a:t>
            </a:r>
            <a:r>
              <a:rPr lang="uk-UA" dirty="0" smtClean="0">
                <a:solidFill>
                  <a:schemeClr val="accent4">
                    <a:lumMod val="75000"/>
                  </a:schemeClr>
                </a:solidFill>
                <a:latin typeface="Bookman Old Style" panose="02050604050505020204" pitchFamily="18" charset="0"/>
              </a:rPr>
              <a:t>. </a:t>
            </a:r>
            <a:r>
              <a:rPr lang="uk-UA" dirty="0" smtClean="0">
                <a:solidFill>
                  <a:schemeClr val="accent4">
                    <a:lumMod val="75000"/>
                  </a:schemeClr>
                </a:solidFill>
                <a:latin typeface="Bookman Old Style" panose="02050604050505020204" pitchFamily="18" charset="0"/>
              </a:rPr>
              <a:t>Основи науки бухгалтерський облік</a:t>
            </a:r>
            <a:endParaRPr lang="uk-UA" dirty="0" smtClean="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859620047"/>
              </p:ext>
            </p:extLst>
          </p:nvPr>
        </p:nvGraphicFramePr>
        <p:xfrm>
          <a:off x="251520" y="2276872"/>
          <a:ext cx="8712969" cy="4067452"/>
        </p:xfrm>
        <a:graphic>
          <a:graphicData uri="http://schemas.openxmlformats.org/drawingml/2006/table">
            <a:tbl>
              <a:tblPr firstRow="1" firstCol="1" lastRow="1" lastCol="1" bandRow="1" bandCol="1">
                <a:tableStyleId>{5C22544A-7EE6-4342-B048-85BDC9FD1C3A}</a:tableStyleId>
              </a:tblPr>
              <a:tblGrid>
                <a:gridCol w="3934353"/>
                <a:gridCol w="2389308"/>
                <a:gridCol w="2389308"/>
              </a:tblGrid>
              <a:tr h="1016555">
                <a:tc rowSpan="2">
                  <a:txBody>
                    <a:bodyPr/>
                    <a:lstStyle/>
                    <a:p>
                      <a:pPr algn="ctr">
                        <a:lnSpc>
                          <a:spcPct val="115000"/>
                        </a:lnSpc>
                        <a:spcAft>
                          <a:spcPts val="0"/>
                        </a:spcAft>
                      </a:pPr>
                      <a:r>
                        <a:rPr lang="uk-UA" sz="2000" dirty="0">
                          <a:effectLst/>
                        </a:rPr>
                        <a:t>Рівні ідеалів та норм бухгалтерської пізнавальної діяльності</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15000"/>
                        </a:lnSpc>
                        <a:spcAft>
                          <a:spcPts val="0"/>
                        </a:spcAft>
                      </a:pPr>
                      <a:r>
                        <a:rPr lang="ru-RU" sz="2000">
                          <a:effectLst/>
                        </a:rPr>
                        <a:t>Наука бухгалтерський облік </a:t>
                      </a:r>
                    </a:p>
                    <a:p>
                      <a:pPr algn="ctr">
                        <a:lnSpc>
                          <a:spcPct val="115000"/>
                        </a:lnSpc>
                        <a:spcAft>
                          <a:spcPts val="0"/>
                        </a:spcAft>
                      </a:pPr>
                      <a:r>
                        <a:rPr lang="ru-RU" sz="2000">
                          <a:effectLst/>
                        </a:rPr>
                        <a:t>як соціальний куматоїд</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r>
              <a:tr h="1016555">
                <a:tc vMerge="1">
                  <a:txBody>
                    <a:bodyPr/>
                    <a:lstStyle/>
                    <a:p>
                      <a:endParaRPr lang="ru-RU"/>
                    </a:p>
                  </a:txBody>
                  <a:tcPr/>
                </a:tc>
                <a:tc>
                  <a:txBody>
                    <a:bodyPr/>
                    <a:lstStyle/>
                    <a:p>
                      <a:pPr algn="ctr">
                        <a:lnSpc>
                          <a:spcPct val="115000"/>
                        </a:lnSpc>
                        <a:spcAft>
                          <a:spcPts val="0"/>
                        </a:spcAft>
                      </a:pPr>
                      <a:r>
                        <a:rPr lang="ru-RU" sz="2000" dirty="0">
                          <a:effectLst/>
                        </a:rPr>
                        <a:t>Методи і засоби дослідження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lnSpc>
                          <a:spcPct val="115000"/>
                        </a:lnSpc>
                        <a:spcAft>
                          <a:spcPts val="0"/>
                        </a:spcAft>
                      </a:pPr>
                      <a:r>
                        <a:rPr lang="ru-RU" sz="2000">
                          <a:effectLst/>
                        </a:rPr>
                        <a:t>Об’єкти і напрями дослідження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91391">
                <a:tc>
                  <a:txBody>
                    <a:bodyPr/>
                    <a:lstStyle/>
                    <a:p>
                      <a:pPr algn="just">
                        <a:lnSpc>
                          <a:spcPct val="115000"/>
                        </a:lnSpc>
                        <a:spcAft>
                          <a:spcPts val="0"/>
                        </a:spcAft>
                      </a:pPr>
                      <a:r>
                        <a:rPr lang="ru-RU" sz="2000">
                          <a:effectLst/>
                        </a:rPr>
                        <a:t>Національний рівень</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2000" dirty="0">
                          <a:effectLst/>
                        </a:rPr>
                        <a:t>І</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lnSpc>
                          <a:spcPct val="115000"/>
                        </a:lnSpc>
                        <a:spcAft>
                          <a:spcPts val="0"/>
                        </a:spcAft>
                      </a:pPr>
                      <a:r>
                        <a:rPr lang="ru-RU" sz="2000">
                          <a:effectLst/>
                        </a:rPr>
                        <a:t>ІV</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1016555">
                <a:tc>
                  <a:txBody>
                    <a:bodyPr/>
                    <a:lstStyle/>
                    <a:p>
                      <a:pPr algn="just">
                        <a:lnSpc>
                          <a:spcPct val="115000"/>
                        </a:lnSpc>
                        <a:spcAft>
                          <a:spcPts val="0"/>
                        </a:spcAft>
                      </a:pPr>
                      <a:r>
                        <a:rPr lang="ru-RU" sz="2000">
                          <a:effectLst/>
                        </a:rPr>
                        <a:t>Рівень бухгалтерських наукових шкіл</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2000" dirty="0">
                          <a:effectLst/>
                        </a:rPr>
                        <a:t>ІІ</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lnSpc>
                          <a:spcPct val="115000"/>
                        </a:lnSpc>
                        <a:spcAft>
                          <a:spcPts val="0"/>
                        </a:spcAft>
                      </a:pPr>
                      <a:r>
                        <a:rPr lang="ru-RU" sz="2000">
                          <a:effectLst/>
                        </a:rPr>
                        <a:t>V</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91391">
                <a:tc>
                  <a:txBody>
                    <a:bodyPr/>
                    <a:lstStyle/>
                    <a:p>
                      <a:pPr algn="just">
                        <a:lnSpc>
                          <a:spcPct val="115000"/>
                        </a:lnSpc>
                        <a:spcAft>
                          <a:spcPts val="0"/>
                        </a:spcAft>
                      </a:pPr>
                      <a:r>
                        <a:rPr lang="ru-RU" sz="2000">
                          <a:effectLst/>
                        </a:rPr>
                        <a:t>Локальний рівень</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2000" dirty="0">
                          <a:solidFill>
                            <a:schemeClr val="tx2"/>
                          </a:solidFill>
                          <a:effectLst/>
                        </a:rPr>
                        <a:t>ІІІ</a:t>
                      </a:r>
                      <a:endParaRPr lang="ru-R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schemeClr>
                    </a:solidFill>
                  </a:tcPr>
                </a:tc>
                <a:tc>
                  <a:txBody>
                    <a:bodyPr/>
                    <a:lstStyle/>
                    <a:p>
                      <a:pPr algn="ctr">
                        <a:lnSpc>
                          <a:spcPct val="115000"/>
                        </a:lnSpc>
                        <a:spcAft>
                          <a:spcPts val="0"/>
                        </a:spcAft>
                      </a:pPr>
                      <a:r>
                        <a:rPr lang="ru-RU" sz="2000" dirty="0">
                          <a:effectLst/>
                        </a:rPr>
                        <a:t>VI</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3" name="Rectangle 1"/>
          <p:cNvSpPr>
            <a:spLocks noChangeArrowheads="1"/>
          </p:cNvSpPr>
          <p:nvPr/>
        </p:nvSpPr>
        <p:spPr bwMode="auto">
          <a:xfrm>
            <a:off x="251520" y="990109"/>
            <a:ext cx="6704464"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Таблиця </a:t>
            </a:r>
            <a:endParaRPr kumimoji="0" lang="ru-RU" altLang="ru-RU" sz="2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2200" b="1"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Матриця підходів до регулювання бухгалтерських </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2200" b="1"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наукових досліджень</a:t>
            </a:r>
            <a:endParaRPr kumimoji="0" lang="ru-RU" altLang="ru-RU" sz="2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10239751"/>
      </p:ext>
    </p:extLst>
  </p:cSld>
  <p:clrMapOvr>
    <a:masterClrMapping/>
  </p:clrMapOvr>
  <p:transition>
    <p:strips dir="l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79512" y="192000"/>
            <a:ext cx="10860360" cy="740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2527302049"/>
              </p:ext>
            </p:extLst>
          </p:nvPr>
        </p:nvGraphicFramePr>
        <p:xfrm>
          <a:off x="174832" y="1340768"/>
          <a:ext cx="8885085" cy="3547864"/>
        </p:xfrm>
        <a:graphic>
          <a:graphicData uri="http://schemas.openxmlformats.org/presentationml/2006/ole">
            <mc:AlternateContent xmlns:mc="http://schemas.openxmlformats.org/markup-compatibility/2006">
              <mc:Choice xmlns:v="urn:schemas-microsoft-com:vml" Requires="v">
                <p:oleObj spid="_x0000_s3078" name="Picture" r:id="rId3" imgW="5499860" imgH="2189711" progId="Word.Picture.8">
                  <p:embed/>
                </p:oleObj>
              </mc:Choice>
              <mc:Fallback>
                <p:oleObj name="Picture" r:id="rId3" imgW="5499860" imgH="2189711"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832" y="1340768"/>
                        <a:ext cx="8885085" cy="3547864"/>
                      </a:xfrm>
                      <a:prstGeom prst="rect">
                        <a:avLst/>
                      </a:prstGeom>
                      <a:noFill/>
                    </p:spPr>
                  </p:pic>
                </p:oleObj>
              </mc:Fallback>
            </mc:AlternateContent>
          </a:graphicData>
        </a:graphic>
      </p:graphicFrame>
      <p:sp>
        <p:nvSpPr>
          <p:cNvPr id="4" name="Rectangle 3"/>
          <p:cNvSpPr>
            <a:spLocks noChangeArrowheads="1"/>
          </p:cNvSpPr>
          <p:nvPr/>
        </p:nvSpPr>
        <p:spPr bwMode="auto">
          <a:xfrm>
            <a:off x="-684584" y="5358408"/>
            <a:ext cx="1086036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571500" algn="l"/>
              </a:tabLst>
            </a:pP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Співвідношення</a:t>
            </a: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uk-UA"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бухгалтерської наукової картини світу </a:t>
            </a:r>
          </a:p>
          <a:p>
            <a:pPr marL="0" marR="0" lvl="0" indent="0" algn="ctr" defTabSz="914400" rtl="0" eaLnBrk="0" fontAlgn="base" latinLnBrk="0" hangingPunct="0">
              <a:lnSpc>
                <a:spcPct val="100000"/>
              </a:lnSpc>
              <a:spcBef>
                <a:spcPct val="0"/>
              </a:spcBef>
              <a:spcAft>
                <a:spcPct val="0"/>
              </a:spcAft>
              <a:buClrTx/>
              <a:buSzTx/>
              <a:buFontTx/>
              <a:buNone/>
              <a:tabLst>
                <a:tab pos="571500" algn="l"/>
              </a:tabLst>
            </a:pP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та </a:t>
            </a: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об’єктивної</a:t>
            </a: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реальності</a:t>
            </a:r>
            <a:endParaRPr kumimoji="0" lang="ru-RU" altLang="ru-RU" sz="2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202899781"/>
      </p:ext>
    </p:extLst>
  </p:cSld>
  <p:clrMapOvr>
    <a:masterClrMapping/>
  </p:clrMapOvr>
  <p:transition>
    <p:strips dir="l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3568" y="630866"/>
            <a:ext cx="18749253" cy="849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2357067901"/>
              </p:ext>
            </p:extLst>
          </p:nvPr>
        </p:nvGraphicFramePr>
        <p:xfrm>
          <a:off x="395536" y="1055713"/>
          <a:ext cx="8280920" cy="4687313"/>
        </p:xfrm>
        <a:graphic>
          <a:graphicData uri="http://schemas.openxmlformats.org/presentationml/2006/ole">
            <mc:AlternateContent xmlns:mc="http://schemas.openxmlformats.org/markup-compatibility/2006">
              <mc:Choice xmlns:v="urn:schemas-microsoft-com:vml" Requires="v">
                <p:oleObj spid="_x0000_s4102" name="Picture" r:id="rId3" imgW="4048388" imgH="2285072" progId="Word.Picture.8">
                  <p:embed/>
                </p:oleObj>
              </mc:Choice>
              <mc:Fallback>
                <p:oleObj name="Picture" r:id="rId3" imgW="4048388" imgH="2285072"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1055713"/>
                        <a:ext cx="8280920" cy="4687313"/>
                      </a:xfrm>
                      <a:prstGeom prst="rect">
                        <a:avLst/>
                      </a:prstGeom>
                      <a:noFill/>
                    </p:spPr>
                  </p:pic>
                </p:oleObj>
              </mc:Fallback>
            </mc:AlternateContent>
          </a:graphicData>
        </a:graphic>
      </p:graphicFrame>
      <p:sp>
        <p:nvSpPr>
          <p:cNvPr id="4" name="Rectangle 3"/>
          <p:cNvSpPr>
            <a:spLocks noChangeArrowheads="1"/>
          </p:cNvSpPr>
          <p:nvPr/>
        </p:nvSpPr>
        <p:spPr bwMode="auto">
          <a:xfrm>
            <a:off x="-4838631" y="5783152"/>
            <a:ext cx="18749253"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571500" algn="l"/>
              </a:tabLst>
            </a:pP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Місце</a:t>
            </a: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uk-UA"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бухгалтерської наукової картини світу </a:t>
            </a: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 </a:t>
            </a: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системі</a:t>
            </a: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tab pos="571500" algn="l"/>
              </a:tabLst>
            </a:pP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бухгалтерського </a:t>
            </a: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наукового</a:t>
            </a: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пізнання</a:t>
            </a:r>
            <a:endParaRPr kumimoji="0" lang="ru-RU" altLang="ru-RU" sz="2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178345256"/>
      </p:ext>
    </p:extLst>
  </p:cSld>
  <p:clrMapOvr>
    <a:masterClrMapping/>
  </p:clrMapOvr>
  <p:transition>
    <p:strips dir="l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79513" y="1027584"/>
            <a:ext cx="8315723" cy="715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3" name="Объект 2"/>
          <p:cNvGraphicFramePr>
            <a:graphicFrameLocks noChangeAspect="1"/>
          </p:cNvGraphicFramePr>
          <p:nvPr>
            <p:extLst>
              <p:ext uri="{D42A27DB-BD31-4B8C-83A1-F6EECF244321}">
                <p14:modId xmlns:p14="http://schemas.microsoft.com/office/powerpoint/2010/main" val="335497791"/>
              </p:ext>
            </p:extLst>
          </p:nvPr>
        </p:nvGraphicFramePr>
        <p:xfrm>
          <a:off x="179512" y="1484784"/>
          <a:ext cx="8729403" cy="3619872"/>
        </p:xfrm>
        <a:graphic>
          <a:graphicData uri="http://schemas.openxmlformats.org/presentationml/2006/ole">
            <mc:AlternateContent xmlns:mc="http://schemas.openxmlformats.org/markup-compatibility/2006">
              <mc:Choice xmlns:v="urn:schemas-microsoft-com:vml" Requires="v">
                <p:oleObj spid="_x0000_s5126" name="Picture" r:id="rId3" imgW="5585750" imgH="2313500" progId="Word.Picture.8">
                  <p:embed/>
                </p:oleObj>
              </mc:Choice>
              <mc:Fallback>
                <p:oleObj name="Picture" r:id="rId3" imgW="5585750" imgH="2313500"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1484784"/>
                        <a:ext cx="8729403" cy="3619872"/>
                      </a:xfrm>
                      <a:prstGeom prst="rect">
                        <a:avLst/>
                      </a:prstGeom>
                      <a:noFill/>
                    </p:spPr>
                  </p:pic>
                </p:oleObj>
              </mc:Fallback>
            </mc:AlternateContent>
          </a:graphicData>
        </a:graphic>
      </p:graphicFrame>
      <p:sp>
        <p:nvSpPr>
          <p:cNvPr id="4" name="Rectangle 3"/>
          <p:cNvSpPr>
            <a:spLocks noChangeArrowheads="1"/>
          </p:cNvSpPr>
          <p:nvPr/>
        </p:nvSpPr>
        <p:spPr bwMode="auto">
          <a:xfrm>
            <a:off x="386351" y="5500301"/>
            <a:ext cx="831572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571500" algn="l"/>
              </a:tabLst>
            </a:pPr>
            <a:r>
              <a:rPr kumimoji="0" lang="ru-RU" altLang="ru-RU" sz="2200"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Концептуальна структура бухгалтерського теоретичного </a:t>
            </a:r>
            <a:r>
              <a:rPr kumimoji="0" lang="ru-RU" altLang="ru-RU" sz="2200"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знання</a:t>
            </a:r>
            <a:endParaRPr kumimoji="0" lang="ru-RU" altLang="ru-RU" sz="2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634029277"/>
      </p:ext>
    </p:extLst>
  </p:cSld>
  <p:clrMapOvr>
    <a:masterClrMapping/>
  </p:clrMapOvr>
  <p:transition>
    <p:strips dir="l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Дякую </a:t>
            </a:r>
          </a:p>
          <a:p>
            <a:pPr marL="0" indent="0" algn="ctr">
              <a:spcBef>
                <a:spcPts val="0"/>
              </a:spcBef>
              <a:buFont typeface="Wingdings" panose="05000000000000000000" pitchFamily="2" charset="2"/>
              <a:buNone/>
              <a:defRPr/>
            </a:pPr>
            <a:r>
              <a:rPr lang="uk-UA" sz="8000" b="1" dirty="0" smtClean="0">
                <a:solidFill>
                  <a:schemeClr val="accent4">
                    <a:lumMod val="75000"/>
                  </a:schemeClr>
                </a:solidFill>
                <a:latin typeface="Bookman Old Style" panose="02050604050505020204" pitchFamily="18" charset="0"/>
              </a:rPr>
              <a:t>за увагу! </a:t>
            </a:r>
            <a:endParaRPr lang="uk-UA" sz="8000" b="1" dirty="0">
              <a:solidFill>
                <a:schemeClr val="accent4">
                  <a:lumMod val="75000"/>
                </a:schemeClr>
              </a:solidFill>
              <a:latin typeface="Bookman Old Style" panose="02050604050505020204" pitchFamily="18" charset="0"/>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11038" y="-35396"/>
            <a:ext cx="9132962" cy="892552"/>
          </a:xfrm>
          <a:prstGeom prst="rect">
            <a:avLst/>
          </a:prstGeom>
        </p:spPr>
        <p:txBody>
          <a:bodyPr wrap="square">
            <a:spAutoFit/>
          </a:bodyPr>
          <a:lstStyle/>
          <a:p>
            <a:pPr algn="ctr"/>
            <a:r>
              <a:rPr lang="ru-RU" sz="2600" dirty="0" err="1">
                <a:latin typeface="Bookman Old Style" panose="02050604050505020204" pitchFamily="18" charset="0"/>
              </a:rPr>
              <a:t>Відомості</a:t>
            </a:r>
            <a:r>
              <a:rPr lang="ru-RU" sz="2600" dirty="0">
                <a:latin typeface="Bookman Old Style" panose="02050604050505020204" pitchFamily="18" charset="0"/>
              </a:rPr>
              <a:t> у </a:t>
            </a:r>
            <a:r>
              <a:rPr lang="ru-RU" sz="2600" dirty="0" err="1">
                <a:latin typeface="Bookman Old Style" panose="02050604050505020204" pitchFamily="18" charset="0"/>
              </a:rPr>
              <a:t>записах</a:t>
            </a:r>
            <a:r>
              <a:rPr lang="ru-RU" sz="2600" dirty="0">
                <a:latin typeface="Bookman Old Style" panose="02050604050505020204" pitchFamily="18" charset="0"/>
              </a:rPr>
              <a:t> про </a:t>
            </a:r>
            <a:r>
              <a:rPr lang="ru-RU" sz="2600" dirty="0" err="1">
                <a:latin typeface="Bookman Old Style" panose="02050604050505020204" pitchFamily="18" charset="0"/>
              </a:rPr>
              <a:t>надходження</a:t>
            </a:r>
            <a:r>
              <a:rPr lang="ru-RU" sz="2600" dirty="0">
                <a:latin typeface="Bookman Old Style" panose="02050604050505020204" pitchFamily="18" charset="0"/>
              </a:rPr>
              <a:t> </a:t>
            </a:r>
            <a:r>
              <a:rPr lang="ru-RU" sz="2600" dirty="0" err="1">
                <a:latin typeface="Bookman Old Style" panose="02050604050505020204" pitchFamily="18" charset="0"/>
              </a:rPr>
              <a:t>матеріальних</a:t>
            </a:r>
            <a:r>
              <a:rPr lang="ru-RU" sz="2600" dirty="0">
                <a:latin typeface="Bookman Old Style" panose="02050604050505020204" pitchFamily="18" charset="0"/>
              </a:rPr>
              <a:t> </a:t>
            </a:r>
            <a:r>
              <a:rPr lang="ru-RU" sz="2600" dirty="0" err="1">
                <a:latin typeface="Bookman Old Style" panose="02050604050505020204" pitchFamily="18" charset="0"/>
              </a:rPr>
              <a:t>цінностей</a:t>
            </a:r>
            <a:endParaRPr lang="uk-UA" sz="2600" dirty="0">
              <a:latin typeface="Bookman Old Style" panose="02050604050505020204" pitchFamily="18" charset="0"/>
            </a:endParaRPr>
          </a:p>
        </p:txBody>
      </p:sp>
      <p:sp>
        <p:nvSpPr>
          <p:cNvPr id="6" name="Горизонтальний сувій 5"/>
          <p:cNvSpPr/>
          <p:nvPr/>
        </p:nvSpPr>
        <p:spPr bwMode="auto">
          <a:xfrm>
            <a:off x="952153" y="1342758"/>
            <a:ext cx="7239694" cy="1078304"/>
          </a:xfrm>
          <a:prstGeom prst="horizontalScroll">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Відомості у записах щодо надходження матеріальних цінностей:</a:t>
            </a:r>
          </a:p>
        </p:txBody>
      </p:sp>
      <p:sp>
        <p:nvSpPr>
          <p:cNvPr id="7" name="Горизонтальний сувій 6"/>
          <p:cNvSpPr/>
          <p:nvPr/>
        </p:nvSpPr>
        <p:spPr bwMode="auto">
          <a:xfrm>
            <a:off x="976186" y="2608442"/>
            <a:ext cx="7272808" cy="1008112"/>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a:latin typeface="Bookman Old Style" panose="02050604050505020204" pitchFamily="18" charset="0"/>
              </a:rPr>
              <a:t>к</a:t>
            </a:r>
            <a:r>
              <a:rPr kumimoji="0" lang="uk-UA" sz="2400" b="1" i="0" u="none" strike="noStrike" cap="none" normalizeH="0" baseline="0" dirty="0" smtClean="0">
                <a:ln>
                  <a:noFill/>
                </a:ln>
                <a:solidFill>
                  <a:schemeClr val="tx1"/>
                </a:solidFill>
                <a:effectLst/>
                <a:latin typeface="Bookman Old Style" panose="02050604050505020204" pitchFamily="18" charset="0"/>
              </a:rPr>
              <a:t>ількість і вид предметів,</a:t>
            </a:r>
            <a:r>
              <a:rPr kumimoji="0" lang="uk-UA" sz="2400" b="1" i="0" u="none" strike="noStrike" cap="none" normalizeH="0" dirty="0" smtClean="0">
                <a:ln>
                  <a:noFill/>
                </a:ln>
                <a:solidFill>
                  <a:schemeClr val="tx1"/>
                </a:solidFill>
                <a:effectLst/>
                <a:latin typeface="Bookman Old Style" panose="02050604050505020204" pitchFamily="18" charset="0"/>
              </a:rPr>
              <a:t> що надійшли</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8" name="Горизонтальний сувій 7"/>
          <p:cNvSpPr/>
          <p:nvPr/>
        </p:nvSpPr>
        <p:spPr bwMode="auto">
          <a:xfrm>
            <a:off x="1009300" y="3647646"/>
            <a:ext cx="7239694" cy="995675"/>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defTabSz="914400" rtl="0" eaLnBrk="1" fontAlgn="base" latinLnBrk="0" hangingPunct="1">
              <a:lnSpc>
                <a:spcPct val="100000"/>
              </a:lnSpc>
              <a:spcBef>
                <a:spcPct val="0"/>
              </a:spcBef>
              <a:spcAft>
                <a:spcPct val="0"/>
              </a:spcAft>
              <a:buClrTx/>
              <a:buSzTx/>
              <a:buFontTx/>
              <a:buNone/>
              <a:tabLst/>
            </a:pPr>
            <a:r>
              <a:rPr lang="uk-UA" sz="2400" b="1" dirty="0">
                <a:latin typeface="Bookman Old Style" panose="02050604050505020204" pitchFamily="18" charset="0"/>
              </a:rPr>
              <a:t>і</a:t>
            </a:r>
            <a:r>
              <a:rPr kumimoji="0" lang="uk-UA" sz="2400" b="1" i="0" u="none" strike="noStrike" cap="none" normalizeH="0" baseline="0" dirty="0" smtClean="0">
                <a:ln>
                  <a:noFill/>
                </a:ln>
                <a:solidFill>
                  <a:schemeClr val="tx1"/>
                </a:solidFill>
                <a:effectLst/>
                <a:latin typeface="Bookman Old Style" panose="02050604050505020204" pitchFamily="18" charset="0"/>
              </a:rPr>
              <a:t>м’я особи, від якої вони надійшли</a:t>
            </a:r>
          </a:p>
        </p:txBody>
      </p:sp>
      <p:sp>
        <p:nvSpPr>
          <p:cNvPr id="9" name="Горизонтальний сувій 8"/>
          <p:cNvSpPr/>
          <p:nvPr/>
        </p:nvSpPr>
        <p:spPr bwMode="auto">
          <a:xfrm>
            <a:off x="1009300" y="4692612"/>
            <a:ext cx="7239694" cy="960558"/>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uk-UA" sz="2400" b="1" dirty="0">
                <a:latin typeface="Bookman Old Style" panose="02050604050505020204" pitchFamily="18" charset="0"/>
              </a:rPr>
              <a:t>і</a:t>
            </a:r>
            <a:r>
              <a:rPr kumimoji="0" lang="uk-UA" sz="2400" b="1" i="0" u="none" strike="noStrike" cap="none" normalizeH="0" baseline="0" dirty="0" smtClean="0">
                <a:ln>
                  <a:noFill/>
                </a:ln>
                <a:solidFill>
                  <a:schemeClr val="tx1"/>
                </a:solidFill>
                <a:effectLst/>
                <a:latin typeface="Bookman Old Style" panose="02050604050505020204" pitchFamily="18" charset="0"/>
              </a:rPr>
              <a:t>м’я покупця</a:t>
            </a:r>
          </a:p>
        </p:txBody>
      </p:sp>
      <p:sp>
        <p:nvSpPr>
          <p:cNvPr id="10" name="Горизонтальний сувій 9"/>
          <p:cNvSpPr/>
          <p:nvPr/>
        </p:nvSpPr>
        <p:spPr bwMode="auto">
          <a:xfrm>
            <a:off x="1009300" y="5702461"/>
            <a:ext cx="7239694" cy="985054"/>
          </a:xfrm>
          <a:prstGeom prst="horizontalScroll">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uk-UA" sz="2400" b="1" dirty="0">
                <a:latin typeface="Bookman Old Style" panose="02050604050505020204" pitchFamily="18" charset="0"/>
              </a:rPr>
              <a:t>д</a:t>
            </a:r>
            <a:r>
              <a:rPr kumimoji="0" lang="uk-UA" sz="2400" b="1" i="0" u="none" strike="noStrike" cap="none" normalizeH="0" baseline="0" dirty="0" smtClean="0">
                <a:ln>
                  <a:noFill/>
                </a:ln>
                <a:solidFill>
                  <a:schemeClr val="tx1"/>
                </a:solidFill>
                <a:effectLst/>
                <a:latin typeface="Bookman Old Style" panose="02050604050505020204" pitchFamily="18" charset="0"/>
              </a:rPr>
              <a:t>ата надходження</a:t>
            </a:r>
          </a:p>
        </p:txBody>
      </p:sp>
      <p:cxnSp>
        <p:nvCxnSpPr>
          <p:cNvPr id="12" name="Сполучна лінія уступом 11"/>
          <p:cNvCxnSpPr>
            <a:stCxn id="6" idx="1"/>
            <a:endCxn id="7" idx="1"/>
          </p:cNvCxnSpPr>
          <p:nvPr/>
        </p:nvCxnSpPr>
        <p:spPr bwMode="auto">
          <a:xfrm rot="10800000" flipH="1" flipV="1">
            <a:off x="952152" y="1881910"/>
            <a:ext cx="24033" cy="1230588"/>
          </a:xfrm>
          <a:prstGeom prst="bentConnector3">
            <a:avLst>
              <a:gd name="adj1" fmla="val -951192"/>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4" name="Сполучна лінія уступом 13"/>
          <p:cNvCxnSpPr>
            <a:stCxn id="6" idx="1"/>
            <a:endCxn id="8" idx="1"/>
          </p:cNvCxnSpPr>
          <p:nvPr/>
        </p:nvCxnSpPr>
        <p:spPr bwMode="auto">
          <a:xfrm rot="10800000" flipH="1" flipV="1">
            <a:off x="952152" y="1881910"/>
            <a:ext cx="57147" cy="2263574"/>
          </a:xfrm>
          <a:prstGeom prst="bentConnector3">
            <a:avLst>
              <a:gd name="adj1" fmla="val -40002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6" name="Сполучна лінія уступом 15"/>
          <p:cNvCxnSpPr>
            <a:stCxn id="6" idx="1"/>
            <a:endCxn id="9" idx="1"/>
          </p:cNvCxnSpPr>
          <p:nvPr/>
        </p:nvCxnSpPr>
        <p:spPr bwMode="auto">
          <a:xfrm rot="10800000" flipH="1" flipV="1">
            <a:off x="952152" y="1881909"/>
            <a:ext cx="57147" cy="3290981"/>
          </a:xfrm>
          <a:prstGeom prst="bentConnector3">
            <a:avLst>
              <a:gd name="adj1" fmla="val -40002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8" name="Пряма сполучна лінія 17"/>
          <p:cNvCxnSpPr>
            <a:stCxn id="6" idx="1"/>
            <a:endCxn id="6" idx="1"/>
          </p:cNvCxnSpPr>
          <p:nvPr/>
        </p:nvCxnSpPr>
        <p:spPr bwMode="auto">
          <a:xfrm>
            <a:off x="952153" y="1881910"/>
            <a:ext cx="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 name="Сполучна лінія уступом 19"/>
          <p:cNvCxnSpPr>
            <a:stCxn id="6" idx="1"/>
            <a:endCxn id="10" idx="1"/>
          </p:cNvCxnSpPr>
          <p:nvPr/>
        </p:nvCxnSpPr>
        <p:spPr bwMode="auto">
          <a:xfrm rot="10800000" flipH="1" flipV="1">
            <a:off x="952152" y="1881910"/>
            <a:ext cx="57147" cy="4313078"/>
          </a:xfrm>
          <a:prstGeom prst="bentConnector3">
            <a:avLst>
              <a:gd name="adj1" fmla="val -400021"/>
            </a:avLst>
          </a:prstGeom>
          <a:ln>
            <a:headEnd type="none" w="med" len="med"/>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4385932"/>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6102"/>
            <a:ext cx="9144000" cy="892552"/>
          </a:xfrm>
          <a:prstGeom prst="rect">
            <a:avLst/>
          </a:prstGeom>
        </p:spPr>
        <p:txBody>
          <a:bodyPr wrap="square">
            <a:spAutoFit/>
          </a:bodyPr>
          <a:lstStyle/>
          <a:p>
            <a:pPr algn="ctr"/>
            <a:r>
              <a:rPr lang="ru-RU" sz="2600" dirty="0" err="1">
                <a:latin typeface="Bookman Old Style" panose="02050604050505020204" pitchFamily="18" charset="0"/>
              </a:rPr>
              <a:t>Постулати</a:t>
            </a:r>
            <a:r>
              <a:rPr lang="ru-RU" sz="2600" dirty="0">
                <a:latin typeface="Bookman Old Style" panose="02050604050505020204" pitchFamily="18" charset="0"/>
              </a:rPr>
              <a:t> </a:t>
            </a:r>
            <a:r>
              <a:rPr lang="ru-RU" sz="2600" dirty="0" err="1">
                <a:latin typeface="Bookman Old Style" panose="02050604050505020204" pitchFamily="18" charset="0"/>
              </a:rPr>
              <a:t>римського</a:t>
            </a:r>
            <a:r>
              <a:rPr lang="ru-RU" sz="2600" dirty="0">
                <a:latin typeface="Bookman Old Style" panose="02050604050505020204" pitchFamily="18" charset="0"/>
              </a:rPr>
              <a:t> права, </a:t>
            </a:r>
            <a:r>
              <a:rPr lang="ru-RU" sz="2600" dirty="0" err="1">
                <a:latin typeface="Bookman Old Style" panose="02050604050505020204" pitchFamily="18" charset="0"/>
              </a:rPr>
              <a:t>що</a:t>
            </a:r>
            <a:r>
              <a:rPr lang="ru-RU" sz="2600" dirty="0">
                <a:latin typeface="Bookman Old Style" panose="02050604050505020204" pitchFamily="18" charset="0"/>
              </a:rPr>
              <a:t> </a:t>
            </a:r>
            <a:r>
              <a:rPr lang="ru-RU" sz="2600" dirty="0" err="1">
                <a:latin typeface="Bookman Old Style" panose="02050604050505020204" pitchFamily="18" charset="0"/>
              </a:rPr>
              <a:t>використовуються</a:t>
            </a:r>
            <a:r>
              <a:rPr lang="ru-RU" sz="2600" dirty="0">
                <a:latin typeface="Bookman Old Style" panose="02050604050505020204" pitchFamily="18" charset="0"/>
              </a:rPr>
              <a:t> у </a:t>
            </a:r>
          </a:p>
          <a:p>
            <a:pPr algn="ctr"/>
            <a:r>
              <a:rPr lang="ru-RU" sz="2600" dirty="0" err="1">
                <a:latin typeface="Bookman Old Style" panose="02050604050505020204" pitchFamily="18" charset="0"/>
              </a:rPr>
              <a:t>бухгалтерському</a:t>
            </a:r>
            <a:r>
              <a:rPr lang="ru-RU" sz="2600" dirty="0">
                <a:latin typeface="Bookman Old Style" panose="02050604050505020204" pitchFamily="18" charset="0"/>
              </a:rPr>
              <a:t> </a:t>
            </a:r>
            <a:r>
              <a:rPr lang="ru-RU" sz="2600" dirty="0" err="1">
                <a:latin typeface="Bookman Old Style" panose="02050604050505020204" pitchFamily="18" charset="0"/>
              </a:rPr>
              <a:t>обліку</a:t>
            </a:r>
            <a:endParaRPr lang="ru-RU" sz="2600" dirty="0">
              <a:latin typeface="Bookman Old Style" panose="02050604050505020204" pitchFamily="18" charset="0"/>
            </a:endParaRPr>
          </a:p>
        </p:txBody>
      </p:sp>
      <p:sp>
        <p:nvSpPr>
          <p:cNvPr id="3" name="Округлений прямокутник 2"/>
          <p:cNvSpPr/>
          <p:nvPr/>
        </p:nvSpPr>
        <p:spPr bwMode="auto">
          <a:xfrm>
            <a:off x="1403648" y="1757464"/>
            <a:ext cx="6336704" cy="792088"/>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Постулати римського</a:t>
            </a:r>
            <a:r>
              <a:rPr kumimoji="0" lang="uk-UA" sz="2400" b="1" i="0" u="none" strike="noStrike" cap="none" normalizeH="0" dirty="0" smtClean="0">
                <a:ln>
                  <a:noFill/>
                </a:ln>
                <a:solidFill>
                  <a:schemeClr val="tx1"/>
                </a:solidFill>
                <a:effectLst/>
                <a:latin typeface="Bookman Old Style" panose="02050604050505020204" pitchFamily="18" charset="0"/>
              </a:rPr>
              <a:t> права у бухгалтерському обліку</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4" name="Округлений прямокутник 3"/>
          <p:cNvSpPr/>
          <p:nvPr/>
        </p:nvSpPr>
        <p:spPr bwMode="auto">
          <a:xfrm>
            <a:off x="54968" y="3686076"/>
            <a:ext cx="2196244" cy="1367581"/>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200" b="1" dirty="0" smtClean="0">
                <a:latin typeface="Bookman Old Style" panose="02050604050505020204" pitchFamily="18" charset="0"/>
              </a:rPr>
              <a:t>за все треба платити</a:t>
            </a:r>
            <a:endParaRPr kumimoji="0" lang="uk-UA" sz="2200" b="1" i="0" u="none" strike="noStrike" cap="none" normalizeH="0" baseline="0" dirty="0" smtClean="0">
              <a:ln>
                <a:noFill/>
              </a:ln>
              <a:solidFill>
                <a:schemeClr val="tx1"/>
              </a:solidFill>
              <a:effectLst/>
              <a:latin typeface="Bookman Old Style" panose="02050604050505020204" pitchFamily="18" charset="0"/>
            </a:endParaRPr>
          </a:p>
        </p:txBody>
      </p:sp>
      <p:sp>
        <p:nvSpPr>
          <p:cNvPr id="5" name="Округлений прямокутник 4"/>
          <p:cNvSpPr/>
          <p:nvPr/>
        </p:nvSpPr>
        <p:spPr bwMode="auto">
          <a:xfrm>
            <a:off x="2447764" y="3681313"/>
            <a:ext cx="2556284" cy="1367581"/>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200" b="1" dirty="0">
                <a:latin typeface="Bookman Old Style" panose="02050604050505020204" pitchFamily="18" charset="0"/>
              </a:rPr>
              <a:t>з</a:t>
            </a:r>
            <a:r>
              <a:rPr lang="uk-UA" sz="2200" b="1" dirty="0" smtClean="0">
                <a:latin typeface="Bookman Old Style" panose="02050604050505020204" pitchFamily="18" charset="0"/>
              </a:rPr>
              <a:t>акон не має зворотної сили</a:t>
            </a:r>
            <a:endParaRPr kumimoji="0" lang="uk-UA" sz="2200" b="1" i="0" u="none" strike="noStrike" cap="none" normalizeH="0" baseline="0" dirty="0" smtClean="0">
              <a:ln>
                <a:noFill/>
              </a:ln>
              <a:solidFill>
                <a:schemeClr val="tx1"/>
              </a:solidFill>
              <a:effectLst/>
              <a:latin typeface="Bookman Old Style" panose="02050604050505020204" pitchFamily="18" charset="0"/>
            </a:endParaRPr>
          </a:p>
        </p:txBody>
      </p:sp>
      <p:sp>
        <p:nvSpPr>
          <p:cNvPr id="6" name="Округлений прямокутник 5"/>
          <p:cNvSpPr/>
          <p:nvPr/>
        </p:nvSpPr>
        <p:spPr bwMode="auto">
          <a:xfrm>
            <a:off x="5220072" y="3537297"/>
            <a:ext cx="3923928" cy="1511597"/>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200" b="1" dirty="0">
                <a:latin typeface="Bookman Old Style" panose="02050604050505020204" pitchFamily="18" charset="0"/>
              </a:rPr>
              <a:t>п</a:t>
            </a:r>
            <a:r>
              <a:rPr kumimoji="0" lang="uk-UA" sz="2200" b="1" i="0" u="none" strike="noStrike" cap="none" normalizeH="0" baseline="0" dirty="0" smtClean="0">
                <a:ln>
                  <a:noFill/>
                </a:ln>
                <a:solidFill>
                  <a:schemeClr val="tx1"/>
                </a:solidFill>
                <a:effectLst/>
                <a:latin typeface="Bookman Old Style" panose="02050604050505020204" pitchFamily="18" charset="0"/>
              </a:rPr>
              <a:t>ри взаємовиключних законах не можна застосовувати жодного з них</a:t>
            </a:r>
          </a:p>
        </p:txBody>
      </p:sp>
      <p:cxnSp>
        <p:nvCxnSpPr>
          <p:cNvPr id="8" name="Сполучна лінія уступом 7"/>
          <p:cNvCxnSpPr>
            <a:stCxn id="3" idx="2"/>
            <a:endCxn id="4" idx="0"/>
          </p:cNvCxnSpPr>
          <p:nvPr/>
        </p:nvCxnSpPr>
        <p:spPr bwMode="auto">
          <a:xfrm rot="5400000">
            <a:off x="2294283" y="1408359"/>
            <a:ext cx="1136524" cy="3418910"/>
          </a:xfrm>
          <a:prstGeom prst="bentConnector3">
            <a:avLst/>
          </a:prstGeom>
          <a:ln>
            <a:headEnd type="none" w="med" len="med"/>
            <a:tailEnd type="arrow" w="med" len="med"/>
          </a:ln>
        </p:spPr>
        <p:style>
          <a:lnRef idx="2">
            <a:schemeClr val="dk1"/>
          </a:lnRef>
          <a:fillRef idx="0">
            <a:schemeClr val="dk1"/>
          </a:fillRef>
          <a:effectRef idx="1">
            <a:schemeClr val="dk1"/>
          </a:effectRef>
          <a:fontRef idx="minor">
            <a:schemeClr val="tx1"/>
          </a:fontRef>
        </p:style>
      </p:cxnSp>
      <p:cxnSp>
        <p:nvCxnSpPr>
          <p:cNvPr id="10" name="Сполучна лінія уступом 9"/>
          <p:cNvCxnSpPr>
            <a:stCxn id="3" idx="2"/>
            <a:endCxn id="5" idx="0"/>
          </p:cNvCxnSpPr>
          <p:nvPr/>
        </p:nvCxnSpPr>
        <p:spPr bwMode="auto">
          <a:xfrm rot="5400000">
            <a:off x="3583073" y="2692385"/>
            <a:ext cx="1131761" cy="846094"/>
          </a:xfrm>
          <a:prstGeom prst="bentConnector3">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3" name="Сполучна лінія уступом 12"/>
          <p:cNvCxnSpPr>
            <a:stCxn id="3" idx="2"/>
            <a:endCxn id="6" idx="0"/>
          </p:cNvCxnSpPr>
          <p:nvPr/>
        </p:nvCxnSpPr>
        <p:spPr bwMode="auto">
          <a:xfrm rot="16200000" flipH="1">
            <a:off x="5383146" y="1738406"/>
            <a:ext cx="987745" cy="2610036"/>
          </a:xfrm>
          <a:prstGeom prst="bentConnector3">
            <a:avLst>
              <a:gd name="adj1" fmla="val 57715"/>
            </a:avLst>
          </a:prstGeom>
          <a:ln>
            <a:headEnd type="none" w="med" len="med"/>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83292725"/>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0" y="0"/>
            <a:ext cx="9144000" cy="584775"/>
          </a:xfrm>
          <a:prstGeom prst="rect">
            <a:avLst/>
          </a:prstGeom>
        </p:spPr>
        <p:txBody>
          <a:bodyPr wrap="square">
            <a:spAutoFit/>
          </a:bodyPr>
          <a:lstStyle/>
          <a:p>
            <a:pPr algn="ctr"/>
            <a:r>
              <a:rPr lang="ru-RU" sz="3200" dirty="0">
                <a:latin typeface="Bookman Old Style" panose="02050604050505020204" pitchFamily="18" charset="0"/>
              </a:rPr>
              <a:t>Три </a:t>
            </a:r>
            <a:r>
              <a:rPr lang="ru-RU" sz="3200" dirty="0" err="1">
                <a:latin typeface="Bookman Old Style" panose="02050604050505020204" pitchFamily="18" charset="0"/>
              </a:rPr>
              <a:t>основні</a:t>
            </a:r>
            <a:r>
              <a:rPr lang="ru-RU" sz="3200" dirty="0">
                <a:latin typeface="Bookman Old Style" panose="02050604050505020204" pitchFamily="18" charset="0"/>
              </a:rPr>
              <a:t> </a:t>
            </a:r>
            <a:r>
              <a:rPr lang="ru-RU" sz="3200" dirty="0" err="1">
                <a:latin typeface="Bookman Old Style" panose="02050604050505020204" pitchFamily="18" charset="0"/>
              </a:rPr>
              <a:t>системи</a:t>
            </a:r>
            <a:r>
              <a:rPr lang="ru-RU" sz="3200" dirty="0">
                <a:latin typeface="Bookman Old Style" panose="02050604050505020204" pitchFamily="18" charset="0"/>
              </a:rPr>
              <a:t> </a:t>
            </a:r>
            <a:r>
              <a:rPr lang="ru-RU" sz="3200" dirty="0" err="1">
                <a:latin typeface="Bookman Old Style" panose="02050604050505020204" pitchFamily="18" charset="0"/>
              </a:rPr>
              <a:t>господарського</a:t>
            </a:r>
            <a:r>
              <a:rPr lang="ru-RU" sz="3200" dirty="0">
                <a:latin typeface="Bookman Old Style" panose="02050604050505020204" pitchFamily="18" charset="0"/>
              </a:rPr>
              <a:t> </a:t>
            </a:r>
            <a:r>
              <a:rPr lang="ru-RU" sz="3200" dirty="0" err="1">
                <a:latin typeface="Bookman Old Style" panose="02050604050505020204" pitchFamily="18" charset="0"/>
              </a:rPr>
              <a:t>обліку</a:t>
            </a:r>
            <a:endParaRPr lang="uk-UA" sz="3200" dirty="0">
              <a:latin typeface="Bookman Old Style" panose="02050604050505020204" pitchFamily="18" charset="0"/>
            </a:endParaRPr>
          </a:p>
        </p:txBody>
      </p:sp>
      <p:sp>
        <p:nvSpPr>
          <p:cNvPr id="3" name="Стрічка лицем догори 2"/>
          <p:cNvSpPr/>
          <p:nvPr/>
        </p:nvSpPr>
        <p:spPr bwMode="auto">
          <a:xfrm>
            <a:off x="395536" y="1556792"/>
            <a:ext cx="8748464" cy="720080"/>
          </a:xfrm>
          <a:prstGeom prst="ribbon2">
            <a:avLst>
              <a:gd name="adj1" fmla="val 16667"/>
              <a:gd name="adj2" fmla="val 69612"/>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Системи господарського обліку</a:t>
            </a:r>
          </a:p>
        </p:txBody>
      </p:sp>
      <p:sp>
        <p:nvSpPr>
          <p:cNvPr id="4" name="Округлений прямокутник 3"/>
          <p:cNvSpPr/>
          <p:nvPr/>
        </p:nvSpPr>
        <p:spPr bwMode="auto">
          <a:xfrm>
            <a:off x="395536" y="2924944"/>
            <a:ext cx="2520280" cy="936104"/>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smtClean="0">
                <a:latin typeface="Bookman Old Style" panose="02050604050505020204" pitchFamily="18" charset="0"/>
              </a:rPr>
              <a:t>п</a:t>
            </a:r>
            <a:r>
              <a:rPr kumimoji="0" lang="uk-UA" sz="2400" b="1" i="0" u="none" strike="noStrike" cap="none" normalizeH="0" baseline="0" dirty="0" smtClean="0">
                <a:ln>
                  <a:noFill/>
                </a:ln>
                <a:solidFill>
                  <a:schemeClr val="tx1"/>
                </a:solidFill>
                <a:effectLst/>
                <a:latin typeface="Bookman Old Style" panose="02050604050505020204" pitchFamily="18" charset="0"/>
              </a:rPr>
              <a:t>роста (</a:t>
            </a:r>
            <a:r>
              <a:rPr kumimoji="0" lang="uk-UA" sz="2400" b="1" i="0" u="none" strike="noStrike" cap="none" normalizeH="0" baseline="0" dirty="0" err="1" smtClean="0">
                <a:ln>
                  <a:noFill/>
                </a:ln>
                <a:solidFill>
                  <a:schemeClr val="tx1"/>
                </a:solidFill>
                <a:effectLst/>
                <a:latin typeface="Bookman Old Style" panose="02050604050505020204" pitchFamily="18" charset="0"/>
              </a:rPr>
              <a:t>уніграфічна</a:t>
            </a:r>
            <a:r>
              <a:rPr kumimoji="0" lang="uk-UA" sz="2400" b="1" i="0" u="none" strike="noStrike" cap="none" normalizeH="0" baseline="0" dirty="0" smtClean="0">
                <a:ln>
                  <a:noFill/>
                </a:ln>
                <a:solidFill>
                  <a:schemeClr val="tx1"/>
                </a:solidFill>
                <a:effectLst/>
                <a:latin typeface="Bookman Old Style" panose="02050604050505020204" pitchFamily="18" charset="0"/>
              </a:rPr>
              <a:t>) </a:t>
            </a:r>
          </a:p>
        </p:txBody>
      </p:sp>
      <p:sp>
        <p:nvSpPr>
          <p:cNvPr id="5" name="Округлений прямокутник 4"/>
          <p:cNvSpPr/>
          <p:nvPr/>
        </p:nvSpPr>
        <p:spPr bwMode="auto">
          <a:xfrm>
            <a:off x="3419872" y="2924944"/>
            <a:ext cx="5724128" cy="936104"/>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a:latin typeface="Bookman Old Style" panose="02050604050505020204" pitchFamily="18" charset="0"/>
              </a:rPr>
              <a:t>о</a:t>
            </a:r>
            <a:r>
              <a:rPr kumimoji="0" lang="uk-UA" sz="2400" b="1" i="0" u="none" strike="noStrike" cap="none" normalizeH="0" baseline="0" dirty="0" smtClean="0">
                <a:ln>
                  <a:noFill/>
                </a:ln>
                <a:solidFill>
                  <a:schemeClr val="tx1"/>
                </a:solidFill>
                <a:effectLst/>
                <a:latin typeface="Bookman Old Style" panose="02050604050505020204" pitchFamily="18" charset="0"/>
              </a:rPr>
              <a:t>б’єктом обліку виступають наявність і рух цінностей</a:t>
            </a:r>
          </a:p>
        </p:txBody>
      </p:sp>
      <p:sp>
        <p:nvSpPr>
          <p:cNvPr id="6" name="Округлений прямокутник 5"/>
          <p:cNvSpPr/>
          <p:nvPr/>
        </p:nvSpPr>
        <p:spPr bwMode="auto">
          <a:xfrm>
            <a:off x="393902" y="4221088"/>
            <a:ext cx="2520280" cy="1080120"/>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a:latin typeface="Bookman Old Style" panose="02050604050505020204" pitchFamily="18" charset="0"/>
              </a:rPr>
              <a:t>к</a:t>
            </a:r>
            <a:r>
              <a:rPr kumimoji="0" lang="uk-UA" sz="2400" b="1" i="0" u="none" strike="noStrike" cap="none" normalizeH="0" baseline="0" dirty="0" smtClean="0">
                <a:ln>
                  <a:noFill/>
                </a:ln>
                <a:solidFill>
                  <a:schemeClr val="tx1"/>
                </a:solidFill>
                <a:effectLst/>
                <a:latin typeface="Bookman Old Style" panose="02050604050505020204" pitchFamily="18" charset="0"/>
              </a:rPr>
              <a:t>амеральна (кошторисна</a:t>
            </a:r>
            <a:r>
              <a:rPr kumimoji="0" lang="uk-UA" sz="2400" b="1" i="0" u="none" strike="noStrike" cap="none" normalizeH="0" dirty="0" smtClean="0">
                <a:ln>
                  <a:noFill/>
                </a:ln>
                <a:solidFill>
                  <a:schemeClr val="tx1"/>
                </a:solidFill>
                <a:effectLst/>
                <a:latin typeface="Bookman Old Style" panose="02050604050505020204" pitchFamily="18" charset="0"/>
              </a:rPr>
              <a:t> бюджетна)</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7" name="Округлений прямокутник 6"/>
          <p:cNvSpPr/>
          <p:nvPr/>
        </p:nvSpPr>
        <p:spPr bwMode="auto">
          <a:xfrm>
            <a:off x="3419872" y="4221088"/>
            <a:ext cx="5724128" cy="1008112"/>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a:latin typeface="Bookman Old Style" panose="02050604050505020204" pitchFamily="18" charset="0"/>
              </a:rPr>
              <a:t>в</a:t>
            </a:r>
            <a:r>
              <a:rPr kumimoji="0" lang="uk-UA" sz="2400" b="1" i="0" u="none" strike="noStrike" cap="none" normalizeH="0" baseline="0" dirty="0" smtClean="0">
                <a:ln>
                  <a:noFill/>
                </a:ln>
                <a:solidFill>
                  <a:schemeClr val="tx1"/>
                </a:solidFill>
                <a:effectLst/>
                <a:latin typeface="Bookman Old Style" panose="02050604050505020204" pitchFamily="18" charset="0"/>
              </a:rPr>
              <a:t>раховується виконання кошторису витрат і доходів</a:t>
            </a:r>
          </a:p>
        </p:txBody>
      </p:sp>
      <p:sp>
        <p:nvSpPr>
          <p:cNvPr id="8" name="Округлений прямокутник 7"/>
          <p:cNvSpPr/>
          <p:nvPr/>
        </p:nvSpPr>
        <p:spPr bwMode="auto">
          <a:xfrm>
            <a:off x="431411" y="5881627"/>
            <a:ext cx="2520280" cy="755993"/>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a:latin typeface="Bookman Old Style" panose="02050604050505020204" pitchFamily="18" charset="0"/>
              </a:rPr>
              <a:t>п</a:t>
            </a:r>
            <a:r>
              <a:rPr kumimoji="0" lang="uk-UA" sz="2400" b="1" i="0" u="none" strike="noStrike" cap="none" normalizeH="0" baseline="0" dirty="0" smtClean="0">
                <a:ln>
                  <a:noFill/>
                </a:ln>
                <a:solidFill>
                  <a:schemeClr val="tx1"/>
                </a:solidFill>
                <a:effectLst/>
                <a:latin typeface="Bookman Old Style" panose="02050604050505020204" pitchFamily="18" charset="0"/>
              </a:rPr>
              <a:t>одвійна (</a:t>
            </a:r>
            <a:r>
              <a:rPr kumimoji="0" lang="uk-UA" sz="2400" b="1" i="0" u="none" strike="noStrike" cap="none" normalizeH="0" baseline="0" dirty="0" err="1" smtClean="0">
                <a:ln>
                  <a:noFill/>
                </a:ln>
                <a:solidFill>
                  <a:schemeClr val="tx1"/>
                </a:solidFill>
                <a:effectLst/>
                <a:latin typeface="Bookman Old Style" panose="02050604050505020204" pitchFamily="18" charset="0"/>
              </a:rPr>
              <a:t>діаграфічна</a:t>
            </a:r>
            <a:r>
              <a:rPr kumimoji="0" lang="uk-UA" sz="2400" b="1" i="0" u="none" strike="noStrike" cap="none" normalizeH="0" baseline="0" dirty="0" smtClean="0">
                <a:ln>
                  <a:noFill/>
                </a:ln>
                <a:solidFill>
                  <a:schemeClr val="tx1"/>
                </a:solidFill>
                <a:effectLst/>
                <a:latin typeface="Bookman Old Style" panose="02050604050505020204" pitchFamily="18" charset="0"/>
              </a:rPr>
              <a:t>)</a:t>
            </a:r>
          </a:p>
        </p:txBody>
      </p:sp>
      <p:sp>
        <p:nvSpPr>
          <p:cNvPr id="9" name="Округлений прямокутник 8"/>
          <p:cNvSpPr/>
          <p:nvPr/>
        </p:nvSpPr>
        <p:spPr bwMode="auto">
          <a:xfrm>
            <a:off x="3419872" y="5661248"/>
            <a:ext cx="5724128" cy="1196752"/>
          </a:xfrm>
          <a:prstGeom prst="roundRect">
            <a:avLst/>
          </a:prstGeom>
          <a:ln>
            <a:solidFill>
              <a:srgbClr val="144378"/>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a:latin typeface="Bookman Old Style" panose="02050604050505020204" pitchFamily="18" charset="0"/>
              </a:rPr>
              <a:t>у</a:t>
            </a:r>
            <a:r>
              <a:rPr kumimoji="0" lang="uk-UA" sz="2400" b="1" i="0" u="none" strike="noStrike" cap="none" normalizeH="0" baseline="0" dirty="0" smtClean="0">
                <a:ln>
                  <a:noFill/>
                </a:ln>
                <a:solidFill>
                  <a:schemeClr val="tx1"/>
                </a:solidFill>
                <a:effectLst/>
                <a:latin typeface="Bookman Old Style" panose="02050604050505020204" pitchFamily="18" charset="0"/>
              </a:rPr>
              <a:t>сі факти господарського життя неодмінно фіксуються двічі в однаковій сумі</a:t>
            </a:r>
          </a:p>
        </p:txBody>
      </p:sp>
      <p:cxnSp>
        <p:nvCxnSpPr>
          <p:cNvPr id="11" name="Сполучна лінія уступом 10"/>
          <p:cNvCxnSpPr>
            <a:stCxn id="3" idx="1"/>
            <a:endCxn id="4" idx="1"/>
          </p:cNvCxnSpPr>
          <p:nvPr/>
        </p:nvCxnSpPr>
        <p:spPr bwMode="auto">
          <a:xfrm rot="10800000" flipV="1">
            <a:off x="395536" y="1976840"/>
            <a:ext cx="1093558" cy="1416156"/>
          </a:xfrm>
          <a:prstGeom prst="bentConnector3">
            <a:avLst>
              <a:gd name="adj1" fmla="val 120904"/>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3" name="Сполучна лінія уступом 12"/>
          <p:cNvCxnSpPr>
            <a:stCxn id="3" idx="1"/>
            <a:endCxn id="6" idx="1"/>
          </p:cNvCxnSpPr>
          <p:nvPr/>
        </p:nvCxnSpPr>
        <p:spPr bwMode="auto">
          <a:xfrm rot="10800000" flipV="1">
            <a:off x="393902" y="1976840"/>
            <a:ext cx="1095192" cy="2784308"/>
          </a:xfrm>
          <a:prstGeom prst="bentConnector3">
            <a:avLst>
              <a:gd name="adj1" fmla="val 120873"/>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5" name="Сполучна лінія уступом 14"/>
          <p:cNvCxnSpPr>
            <a:stCxn id="3" idx="1"/>
            <a:endCxn id="8" idx="1"/>
          </p:cNvCxnSpPr>
          <p:nvPr/>
        </p:nvCxnSpPr>
        <p:spPr bwMode="auto">
          <a:xfrm rot="10800000" flipV="1">
            <a:off x="431412" y="1976840"/>
            <a:ext cx="1057683" cy="4282784"/>
          </a:xfrm>
          <a:prstGeom prst="bentConnector3">
            <a:avLst>
              <a:gd name="adj1" fmla="val 125005"/>
            </a:avLst>
          </a:prstGeom>
          <a:ln>
            <a:headEnd type="none" w="med" len="med"/>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192013807"/>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614" y="-24714"/>
            <a:ext cx="9174613" cy="954107"/>
          </a:xfrm>
          <a:prstGeom prst="rect">
            <a:avLst/>
          </a:prstGeom>
        </p:spPr>
        <p:txBody>
          <a:bodyPr wrap="square">
            <a:spAutoFit/>
          </a:bodyPr>
          <a:lstStyle/>
          <a:p>
            <a:pPr algn="ctr"/>
            <a:r>
              <a:rPr lang="ru-RU" sz="2800" dirty="0" err="1">
                <a:latin typeface="Bookman Old Style" panose="02050604050505020204" pitchFamily="18" charset="0"/>
              </a:rPr>
              <a:t>Основні</a:t>
            </a:r>
            <a:r>
              <a:rPr lang="ru-RU" sz="2800" dirty="0">
                <a:latin typeface="Bookman Old Style" panose="02050604050505020204" pitchFamily="18" charset="0"/>
              </a:rPr>
              <a:t> </a:t>
            </a:r>
            <a:r>
              <a:rPr lang="ru-RU" sz="2800" dirty="0" err="1">
                <a:latin typeface="Bookman Old Style" panose="02050604050505020204" pitchFamily="18" charset="0"/>
              </a:rPr>
              <a:t>положення</a:t>
            </a:r>
            <a:r>
              <a:rPr lang="ru-RU" sz="2800" dirty="0">
                <a:latin typeface="Bookman Old Style" panose="02050604050505020204" pitchFamily="18" charset="0"/>
              </a:rPr>
              <a:t> </a:t>
            </a:r>
            <a:r>
              <a:rPr lang="ru-RU" sz="2800" dirty="0" err="1">
                <a:latin typeface="Bookman Old Style" panose="02050604050505020204" pitchFamily="18" charset="0"/>
              </a:rPr>
              <a:t>бухгалтерського</a:t>
            </a:r>
            <a:r>
              <a:rPr lang="ru-RU" sz="2800" dirty="0">
                <a:latin typeface="Bookman Old Style" panose="02050604050505020204" pitchFamily="18" charset="0"/>
              </a:rPr>
              <a:t> </a:t>
            </a:r>
            <a:r>
              <a:rPr lang="ru-RU" sz="2800" dirty="0" err="1">
                <a:latin typeface="Bookman Old Style" panose="02050604050505020204" pitchFamily="18" charset="0"/>
              </a:rPr>
              <a:t>обліку</a:t>
            </a:r>
            <a:r>
              <a:rPr lang="ru-RU" sz="2800" dirty="0">
                <a:latin typeface="Bookman Old Style" panose="02050604050505020204" pitchFamily="18" charset="0"/>
              </a:rPr>
              <a:t> як науки, </a:t>
            </a:r>
            <a:r>
              <a:rPr lang="ru-RU" sz="2800" dirty="0" err="1">
                <a:latin typeface="Bookman Old Style" panose="02050604050505020204" pitchFamily="18" charset="0"/>
              </a:rPr>
              <a:t>запропоновані</a:t>
            </a:r>
            <a:r>
              <a:rPr lang="ru-RU" sz="2800" dirty="0">
                <a:latin typeface="Bookman Old Style" panose="02050604050505020204" pitchFamily="18" charset="0"/>
              </a:rPr>
              <a:t> </a:t>
            </a:r>
            <a:r>
              <a:rPr lang="ru-RU" sz="2800" dirty="0" smtClean="0">
                <a:latin typeface="Bookman Old Style" panose="02050604050505020204" pitchFamily="18" charset="0"/>
              </a:rPr>
              <a:t>Лукою </a:t>
            </a:r>
            <a:r>
              <a:rPr lang="ru-RU" sz="2800" dirty="0" err="1">
                <a:latin typeface="Bookman Old Style" panose="02050604050505020204" pitchFamily="18" charset="0"/>
              </a:rPr>
              <a:t>Пачолі</a:t>
            </a:r>
            <a:endParaRPr lang="ru-RU" sz="2800" dirty="0">
              <a:latin typeface="Bookman Old Style" panose="02050604050505020204" pitchFamily="18" charset="0"/>
            </a:endParaRPr>
          </a:p>
        </p:txBody>
      </p:sp>
      <p:graphicFrame>
        <p:nvGraphicFramePr>
          <p:cNvPr id="3" name="Таблиця 2"/>
          <p:cNvGraphicFramePr>
            <a:graphicFrameLocks noGrp="1"/>
          </p:cNvGraphicFramePr>
          <p:nvPr>
            <p:extLst>
              <p:ext uri="{D42A27DB-BD31-4B8C-83A1-F6EECF244321}">
                <p14:modId xmlns:p14="http://schemas.microsoft.com/office/powerpoint/2010/main" val="3270045948"/>
              </p:ext>
            </p:extLst>
          </p:nvPr>
        </p:nvGraphicFramePr>
        <p:xfrm>
          <a:off x="300566" y="929393"/>
          <a:ext cx="8512252" cy="5699386"/>
        </p:xfrm>
        <a:graphic>
          <a:graphicData uri="http://schemas.openxmlformats.org/drawingml/2006/table">
            <a:tbl>
              <a:tblPr firstRow="1" firstCol="1" bandRow="1">
                <a:tableStyleId>{ED083AE6-46FA-4A59-8FB0-9F97EB10719F}</a:tableStyleId>
              </a:tblPr>
              <a:tblGrid>
                <a:gridCol w="400857">
                  <a:extLst>
                    <a:ext uri="{9D8B030D-6E8A-4147-A177-3AD203B41FA5}">
                      <a16:colId xmlns="" xmlns:a16="http://schemas.microsoft.com/office/drawing/2014/main" val="1620270630"/>
                    </a:ext>
                  </a:extLst>
                </a:gridCol>
                <a:gridCol w="2605566">
                  <a:extLst>
                    <a:ext uri="{9D8B030D-6E8A-4147-A177-3AD203B41FA5}">
                      <a16:colId xmlns="" xmlns:a16="http://schemas.microsoft.com/office/drawing/2014/main" val="3093611458"/>
                    </a:ext>
                  </a:extLst>
                </a:gridCol>
                <a:gridCol w="5505829">
                  <a:extLst>
                    <a:ext uri="{9D8B030D-6E8A-4147-A177-3AD203B41FA5}">
                      <a16:colId xmlns="" xmlns:a16="http://schemas.microsoft.com/office/drawing/2014/main" val="1142162855"/>
                    </a:ext>
                  </a:extLst>
                </a:gridCol>
              </a:tblGrid>
              <a:tr h="702139">
                <a:tc>
                  <a:txBody>
                    <a:bodyPr/>
                    <a:lstStyle/>
                    <a:p>
                      <a:pPr indent="-201930" algn="ctr">
                        <a:lnSpc>
                          <a:spcPct val="100000"/>
                        </a:lnSpc>
                        <a:spcAft>
                          <a:spcPts val="0"/>
                        </a:spcAft>
                      </a:pPr>
                      <a:r>
                        <a:rPr lang="uk-UA" sz="2400" dirty="0" smtClean="0">
                          <a:effectLst/>
                          <a:latin typeface="Bookman Old Style" panose="02050604050505020204" pitchFamily="18" charset="0"/>
                        </a:rPr>
                        <a:t>№    </a:t>
                      </a:r>
                      <a:endParaRPr lang="uk-UA" sz="24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930" algn="ctr">
                        <a:lnSpc>
                          <a:spcPct val="100000"/>
                        </a:lnSpc>
                        <a:spcAft>
                          <a:spcPts val="0"/>
                        </a:spcAft>
                      </a:pPr>
                      <a:r>
                        <a:rPr lang="uk-UA" sz="2400" dirty="0">
                          <a:effectLst/>
                          <a:latin typeface="Bookman Old Style" panose="02050604050505020204" pitchFamily="18" charset="0"/>
                        </a:rPr>
                        <a:t>Положення</a:t>
                      </a:r>
                      <a:endParaRPr lang="uk-UA" sz="24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930" algn="ctr">
                        <a:lnSpc>
                          <a:spcPct val="100000"/>
                        </a:lnSpc>
                        <a:spcAft>
                          <a:spcPts val="0"/>
                        </a:spcAft>
                      </a:pPr>
                      <a:r>
                        <a:rPr lang="uk-UA" sz="2400" dirty="0">
                          <a:effectLst/>
                          <a:latin typeface="Bookman Old Style" panose="02050604050505020204" pitchFamily="18" charset="0"/>
                        </a:rPr>
                        <a:t>Характеристика</a:t>
                      </a:r>
                      <a:endParaRPr lang="uk-UA" sz="24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613534074"/>
                  </a:ext>
                </a:extLst>
              </a:tr>
              <a:tr h="2407546">
                <a:tc>
                  <a:txBody>
                    <a:bodyPr/>
                    <a:lstStyle/>
                    <a:p>
                      <a:pPr indent="-201930" algn="ctr">
                        <a:lnSpc>
                          <a:spcPct val="100000"/>
                        </a:lnSpc>
                        <a:spcAft>
                          <a:spcPts val="0"/>
                        </a:spcAft>
                      </a:pPr>
                      <a:r>
                        <a:rPr lang="uk-UA" sz="2400" dirty="0">
                          <a:effectLst/>
                          <a:latin typeface="Bookman Old Style" panose="02050604050505020204" pitchFamily="18" charset="0"/>
                        </a:rPr>
                        <a:t>   1</a:t>
                      </a:r>
                      <a:endParaRPr lang="uk-UA" sz="24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ctr">
                        <a:lnSpc>
                          <a:spcPct val="100000"/>
                        </a:lnSpc>
                        <a:spcAft>
                          <a:spcPts val="0"/>
                        </a:spcAft>
                      </a:pPr>
                      <a:r>
                        <a:rPr lang="uk-UA" sz="2400" dirty="0">
                          <a:effectLst/>
                          <a:latin typeface="Bookman Old Style" panose="02050604050505020204" pitchFamily="18" charset="0"/>
                        </a:rPr>
                        <a:t>Теоретичне тлумачення подвійного запису</a:t>
                      </a:r>
                      <a:endParaRPr lang="uk-UA" sz="24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just">
                        <a:lnSpc>
                          <a:spcPct val="100000"/>
                        </a:lnSpc>
                        <a:spcAft>
                          <a:spcPts val="0"/>
                        </a:spcAft>
                      </a:pPr>
                      <a:r>
                        <a:rPr lang="uk-UA" sz="2400" dirty="0">
                          <a:effectLst/>
                          <a:latin typeface="Bookman Old Style" panose="02050604050505020204" pitchFamily="18" charset="0"/>
                        </a:rPr>
                        <a:t>Без вживання термінів “дебет” і “кредит” створив </a:t>
                      </a:r>
                      <a:r>
                        <a:rPr lang="uk-UA" sz="2400" dirty="0" err="1">
                          <a:effectLst/>
                          <a:latin typeface="Bookman Old Style" panose="02050604050505020204" pitchFamily="18" charset="0"/>
                        </a:rPr>
                        <a:t>персоналістичну</a:t>
                      </a:r>
                      <a:r>
                        <a:rPr lang="uk-UA" sz="2400" dirty="0">
                          <a:effectLst/>
                          <a:latin typeface="Bookman Old Style" panose="02050604050505020204" pitchFamily="18" charset="0"/>
                        </a:rPr>
                        <a:t> модель обліку і заклав основи для його юридичного тлумачення, що було підтверджено в роботах Е. </a:t>
                      </a:r>
                      <a:r>
                        <a:rPr lang="uk-UA" sz="2400" dirty="0" err="1">
                          <a:effectLst/>
                          <a:latin typeface="Bookman Old Style" panose="02050604050505020204" pitchFamily="18" charset="0"/>
                        </a:rPr>
                        <a:t>Дегранж</a:t>
                      </a:r>
                      <a:r>
                        <a:rPr lang="uk-UA" sz="2400" dirty="0">
                          <a:effectLst/>
                          <a:latin typeface="Bookman Old Style" panose="02050604050505020204" pitchFamily="18" charset="0"/>
                        </a:rPr>
                        <a:t> і </a:t>
                      </a:r>
                      <a:r>
                        <a:rPr lang="uk-UA" sz="2400" dirty="0" err="1">
                          <a:effectLst/>
                          <a:latin typeface="Bookman Old Style" panose="02050604050505020204" pitchFamily="18" charset="0"/>
                        </a:rPr>
                        <a:t>Дж</a:t>
                      </a:r>
                      <a:r>
                        <a:rPr lang="uk-UA" sz="2400" dirty="0">
                          <a:effectLst/>
                          <a:latin typeface="Bookman Old Style" panose="02050604050505020204" pitchFamily="18" charset="0"/>
                        </a:rPr>
                        <a:t>. </a:t>
                      </a:r>
                      <a:r>
                        <a:rPr lang="uk-UA" sz="2400" dirty="0" err="1">
                          <a:effectLst/>
                          <a:latin typeface="Bookman Old Style" panose="02050604050505020204" pitchFamily="18" charset="0"/>
                        </a:rPr>
                        <a:t>Чербоні</a:t>
                      </a:r>
                      <a:endParaRPr lang="uk-UA" sz="24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628605485"/>
                  </a:ext>
                </a:extLst>
              </a:tr>
              <a:tr h="2407546">
                <a:tc>
                  <a:txBody>
                    <a:bodyPr/>
                    <a:lstStyle/>
                    <a:p>
                      <a:pPr indent="-201930" algn="ctr">
                        <a:lnSpc>
                          <a:spcPct val="100000"/>
                        </a:lnSpc>
                        <a:spcAft>
                          <a:spcPts val="0"/>
                        </a:spcAft>
                      </a:pPr>
                      <a:r>
                        <a:rPr lang="uk-UA" sz="2400">
                          <a:effectLst/>
                          <a:latin typeface="Bookman Old Style" panose="02050604050505020204" pitchFamily="18" charset="0"/>
                        </a:rPr>
                        <a:t>   2</a:t>
                      </a:r>
                      <a:endParaRPr lang="uk-UA" sz="240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ctr">
                        <a:lnSpc>
                          <a:spcPct val="100000"/>
                        </a:lnSpc>
                        <a:spcAft>
                          <a:spcPts val="0"/>
                        </a:spcAft>
                      </a:pPr>
                      <a:r>
                        <a:rPr lang="uk-UA" sz="2400" dirty="0" err="1" smtClean="0">
                          <a:effectLst/>
                          <a:latin typeface="Bookman Old Style" panose="02050604050505020204" pitchFamily="18" charset="0"/>
                        </a:rPr>
                        <a:t>Персоналістич-на</a:t>
                      </a:r>
                      <a:r>
                        <a:rPr lang="uk-UA" sz="2400" dirty="0" smtClean="0">
                          <a:effectLst/>
                          <a:latin typeface="Bookman Old Style" panose="02050604050505020204" pitchFamily="18" charset="0"/>
                        </a:rPr>
                        <a:t> </a:t>
                      </a:r>
                      <a:r>
                        <a:rPr lang="uk-UA" sz="2400" dirty="0">
                          <a:effectLst/>
                          <a:latin typeface="Bookman Old Style" panose="02050604050505020204" pitchFamily="18" charset="0"/>
                        </a:rPr>
                        <a:t>модель обліку</a:t>
                      </a:r>
                      <a:endParaRPr lang="uk-UA" sz="24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just">
                        <a:lnSpc>
                          <a:spcPct val="100000"/>
                        </a:lnSpc>
                        <a:spcAft>
                          <a:spcPts val="0"/>
                        </a:spcAft>
                      </a:pPr>
                      <a:r>
                        <a:rPr lang="uk-UA" sz="2400" spc="-70" dirty="0">
                          <a:effectLst/>
                          <a:latin typeface="Bookman Old Style" panose="02050604050505020204" pitchFamily="18" charset="0"/>
                        </a:rPr>
                        <a:t>Привела до можливості самостійного розгляду таких абстрактних бухгалтерських категорій, як дебет і кредит. Тим самим створювалися умови для виділення бухгалтерського обліку в самостійну науку</a:t>
                      </a:r>
                      <a:endParaRPr lang="uk-UA" sz="24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834322933"/>
                  </a:ext>
                </a:extLst>
              </a:tr>
            </a:tbl>
          </a:graphicData>
        </a:graphic>
      </p:graphicFrame>
    </p:spTree>
    <p:extLst>
      <p:ext uri="{BB962C8B-B14F-4D97-AF65-F5344CB8AC3E}">
        <p14:creationId xmlns:p14="http://schemas.microsoft.com/office/powerpoint/2010/main" val="1287795873"/>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0614" y="-24714"/>
            <a:ext cx="9174613" cy="954107"/>
          </a:xfrm>
          <a:prstGeom prst="rect">
            <a:avLst/>
          </a:prstGeom>
        </p:spPr>
        <p:txBody>
          <a:bodyPr wrap="square">
            <a:spAutoFit/>
          </a:bodyPr>
          <a:lstStyle/>
          <a:p>
            <a:pPr algn="ctr"/>
            <a:r>
              <a:rPr lang="ru-RU" sz="2800" dirty="0" err="1">
                <a:latin typeface="Bookman Old Style" panose="02050604050505020204" pitchFamily="18" charset="0"/>
              </a:rPr>
              <a:t>Основні</a:t>
            </a:r>
            <a:r>
              <a:rPr lang="ru-RU" sz="2800" dirty="0">
                <a:latin typeface="Bookman Old Style" panose="02050604050505020204" pitchFamily="18" charset="0"/>
              </a:rPr>
              <a:t> </a:t>
            </a:r>
            <a:r>
              <a:rPr lang="ru-RU" sz="2800" dirty="0" err="1">
                <a:latin typeface="Bookman Old Style" panose="02050604050505020204" pitchFamily="18" charset="0"/>
              </a:rPr>
              <a:t>положення</a:t>
            </a:r>
            <a:r>
              <a:rPr lang="ru-RU" sz="2800" dirty="0">
                <a:latin typeface="Bookman Old Style" panose="02050604050505020204" pitchFamily="18" charset="0"/>
              </a:rPr>
              <a:t> </a:t>
            </a:r>
            <a:r>
              <a:rPr lang="ru-RU" sz="2800" dirty="0" err="1">
                <a:latin typeface="Bookman Old Style" panose="02050604050505020204" pitchFamily="18" charset="0"/>
              </a:rPr>
              <a:t>бухгалтерського</a:t>
            </a:r>
            <a:r>
              <a:rPr lang="ru-RU" sz="2800" dirty="0">
                <a:latin typeface="Bookman Old Style" panose="02050604050505020204" pitchFamily="18" charset="0"/>
              </a:rPr>
              <a:t> </a:t>
            </a:r>
            <a:r>
              <a:rPr lang="ru-RU" sz="2800" dirty="0" err="1">
                <a:latin typeface="Bookman Old Style" panose="02050604050505020204" pitchFamily="18" charset="0"/>
              </a:rPr>
              <a:t>обліку</a:t>
            </a:r>
            <a:r>
              <a:rPr lang="ru-RU" sz="2800" dirty="0">
                <a:latin typeface="Bookman Old Style" panose="02050604050505020204" pitchFamily="18" charset="0"/>
              </a:rPr>
              <a:t> як науки, </a:t>
            </a:r>
            <a:r>
              <a:rPr lang="ru-RU" sz="2800" dirty="0" err="1">
                <a:latin typeface="Bookman Old Style" panose="02050604050505020204" pitchFamily="18" charset="0"/>
              </a:rPr>
              <a:t>запропоновані</a:t>
            </a:r>
            <a:r>
              <a:rPr lang="ru-RU" sz="2800" dirty="0">
                <a:latin typeface="Bookman Old Style" panose="02050604050505020204" pitchFamily="18" charset="0"/>
              </a:rPr>
              <a:t> </a:t>
            </a:r>
            <a:r>
              <a:rPr lang="ru-RU" sz="2800" dirty="0" smtClean="0">
                <a:latin typeface="Bookman Old Style" panose="02050604050505020204" pitchFamily="18" charset="0"/>
              </a:rPr>
              <a:t>Лукою </a:t>
            </a:r>
            <a:r>
              <a:rPr lang="ru-RU" sz="2800" dirty="0" err="1">
                <a:latin typeface="Bookman Old Style" panose="02050604050505020204" pitchFamily="18" charset="0"/>
              </a:rPr>
              <a:t>Пачолі</a:t>
            </a:r>
            <a:endParaRPr lang="ru-RU" sz="2800" dirty="0">
              <a:latin typeface="Bookman Old Style" panose="02050604050505020204" pitchFamily="18" charset="0"/>
            </a:endParaRPr>
          </a:p>
        </p:txBody>
      </p:sp>
      <p:graphicFrame>
        <p:nvGraphicFramePr>
          <p:cNvPr id="3" name="Таблиця 2"/>
          <p:cNvGraphicFramePr>
            <a:graphicFrameLocks noGrp="1"/>
          </p:cNvGraphicFramePr>
          <p:nvPr>
            <p:extLst>
              <p:ext uri="{D42A27DB-BD31-4B8C-83A1-F6EECF244321}">
                <p14:modId xmlns:p14="http://schemas.microsoft.com/office/powerpoint/2010/main" val="3111945437"/>
              </p:ext>
            </p:extLst>
          </p:nvPr>
        </p:nvGraphicFramePr>
        <p:xfrm>
          <a:off x="327696" y="944386"/>
          <a:ext cx="8457992" cy="5690407"/>
        </p:xfrm>
        <a:graphic>
          <a:graphicData uri="http://schemas.openxmlformats.org/drawingml/2006/table">
            <a:tbl>
              <a:tblPr firstRow="1" firstCol="1" bandRow="1">
                <a:tableStyleId>{ED083AE6-46FA-4A59-8FB0-9F97EB10719F}</a:tableStyleId>
              </a:tblPr>
              <a:tblGrid>
                <a:gridCol w="398303">
                  <a:extLst>
                    <a:ext uri="{9D8B030D-6E8A-4147-A177-3AD203B41FA5}">
                      <a16:colId xmlns="" xmlns:a16="http://schemas.microsoft.com/office/drawing/2014/main" val="1620270630"/>
                    </a:ext>
                  </a:extLst>
                </a:gridCol>
                <a:gridCol w="2721725">
                  <a:extLst>
                    <a:ext uri="{9D8B030D-6E8A-4147-A177-3AD203B41FA5}">
                      <a16:colId xmlns="" xmlns:a16="http://schemas.microsoft.com/office/drawing/2014/main" val="3093611458"/>
                    </a:ext>
                  </a:extLst>
                </a:gridCol>
                <a:gridCol w="5337964">
                  <a:extLst>
                    <a:ext uri="{9D8B030D-6E8A-4147-A177-3AD203B41FA5}">
                      <a16:colId xmlns="" xmlns:a16="http://schemas.microsoft.com/office/drawing/2014/main" val="1142162855"/>
                    </a:ext>
                  </a:extLst>
                </a:gridCol>
              </a:tblGrid>
              <a:tr h="666819">
                <a:tc>
                  <a:txBody>
                    <a:bodyPr/>
                    <a:lstStyle/>
                    <a:p>
                      <a:pPr indent="-201930" algn="ctr">
                        <a:lnSpc>
                          <a:spcPct val="100000"/>
                        </a:lnSpc>
                        <a:spcAft>
                          <a:spcPts val="0"/>
                        </a:spcAft>
                      </a:pPr>
                      <a:r>
                        <a:rPr lang="uk-UA" sz="2200" dirty="0" smtClean="0">
                          <a:effectLst/>
                          <a:latin typeface="Bookman Old Style" panose="02050604050505020204" pitchFamily="18" charset="0"/>
                        </a:rPr>
                        <a:t>№    </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930" algn="ctr">
                        <a:lnSpc>
                          <a:spcPct val="100000"/>
                        </a:lnSpc>
                        <a:spcAft>
                          <a:spcPts val="0"/>
                        </a:spcAft>
                      </a:pPr>
                      <a:r>
                        <a:rPr lang="uk-UA" sz="2200" dirty="0">
                          <a:effectLst/>
                          <a:latin typeface="Bookman Old Style" panose="02050604050505020204" pitchFamily="18" charset="0"/>
                        </a:rPr>
                        <a:t>Положення</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930" algn="ctr">
                        <a:lnSpc>
                          <a:spcPct val="100000"/>
                        </a:lnSpc>
                        <a:spcAft>
                          <a:spcPts val="0"/>
                        </a:spcAft>
                      </a:pPr>
                      <a:r>
                        <a:rPr lang="uk-UA" sz="2200" dirty="0">
                          <a:effectLst/>
                          <a:latin typeface="Bookman Old Style" panose="02050604050505020204" pitchFamily="18" charset="0"/>
                        </a:rPr>
                        <a:t>Характеристика</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613534074"/>
                  </a:ext>
                </a:extLst>
              </a:tr>
              <a:tr h="1667047">
                <a:tc>
                  <a:txBody>
                    <a:bodyPr/>
                    <a:lstStyle/>
                    <a:p>
                      <a:pPr indent="-201930" algn="ctr">
                        <a:lnSpc>
                          <a:spcPct val="100000"/>
                        </a:lnSpc>
                        <a:spcAft>
                          <a:spcPts val="0"/>
                        </a:spcAft>
                      </a:pPr>
                      <a:r>
                        <a:rPr lang="uk-UA" sz="2200" dirty="0">
                          <a:effectLst/>
                          <a:latin typeface="Bookman Old Style" panose="02050604050505020204" pitchFamily="18" charset="0"/>
                        </a:rPr>
                        <a:t>   3</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ctr">
                        <a:lnSpc>
                          <a:spcPct val="100000"/>
                        </a:lnSpc>
                        <a:spcAft>
                          <a:spcPts val="0"/>
                        </a:spcAft>
                      </a:pPr>
                      <a:r>
                        <a:rPr lang="uk-UA" sz="2200" dirty="0">
                          <a:effectLst/>
                          <a:latin typeface="Bookman Old Style" panose="02050604050505020204" pitchFamily="18" charset="0"/>
                        </a:rPr>
                        <a:t>Бухгалтерський облік розглядався як самостійний метод</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just">
                        <a:lnSpc>
                          <a:spcPct val="100000"/>
                        </a:lnSpc>
                        <a:spcAft>
                          <a:spcPts val="0"/>
                        </a:spcAft>
                      </a:pPr>
                      <a:r>
                        <a:rPr lang="uk-UA" sz="2200" dirty="0">
                          <a:effectLst/>
                          <a:latin typeface="Bookman Old Style" panose="02050604050505020204" pitchFamily="18" charset="0"/>
                        </a:rPr>
                        <a:t>Ґрунтувався на застосуванні подвійного запису і застосовується для відображення господарських процесів</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3628605485"/>
                  </a:ext>
                </a:extLst>
              </a:tr>
              <a:tr h="2000456">
                <a:tc>
                  <a:txBody>
                    <a:bodyPr/>
                    <a:lstStyle/>
                    <a:p>
                      <a:pPr indent="-201930" algn="ctr">
                        <a:lnSpc>
                          <a:spcPct val="100000"/>
                        </a:lnSpc>
                        <a:spcAft>
                          <a:spcPts val="0"/>
                        </a:spcAft>
                      </a:pPr>
                      <a:r>
                        <a:rPr lang="uk-UA" sz="2200">
                          <a:effectLst/>
                          <a:latin typeface="Bookman Old Style" panose="02050604050505020204" pitchFamily="18" charset="0"/>
                        </a:rPr>
                        <a:t>  4</a:t>
                      </a:r>
                      <a:endParaRPr lang="uk-UA" sz="220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ctr">
                        <a:lnSpc>
                          <a:spcPct val="100000"/>
                        </a:lnSpc>
                        <a:spcAft>
                          <a:spcPts val="0"/>
                        </a:spcAft>
                      </a:pPr>
                      <a:r>
                        <a:rPr lang="uk-UA" sz="2200" dirty="0">
                          <a:effectLst/>
                          <a:latin typeface="Bookman Old Style" panose="02050604050505020204" pitchFamily="18" charset="0"/>
                        </a:rPr>
                        <a:t>Подвійний запис на рахунках</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just">
                        <a:lnSpc>
                          <a:spcPct val="100000"/>
                        </a:lnSpc>
                        <a:spcAft>
                          <a:spcPts val="0"/>
                        </a:spcAft>
                      </a:pPr>
                      <a:r>
                        <a:rPr lang="uk-UA" sz="2200" dirty="0">
                          <a:effectLst/>
                          <a:latin typeface="Bookman Old Style" panose="02050604050505020204" pitchFamily="18" charset="0"/>
                        </a:rPr>
                        <a:t>Розглядається як система (план) обліку. На його думку, організація системи (плану) не могла бути постійною, а повинна була залежати від мети, поставленої адміністрацією</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616892653"/>
                  </a:ext>
                </a:extLst>
              </a:tr>
              <a:tr h="1333637">
                <a:tc>
                  <a:txBody>
                    <a:bodyPr/>
                    <a:lstStyle/>
                    <a:p>
                      <a:pPr indent="-201930" algn="ctr">
                        <a:lnSpc>
                          <a:spcPct val="100000"/>
                        </a:lnSpc>
                        <a:spcAft>
                          <a:spcPts val="0"/>
                        </a:spcAft>
                      </a:pPr>
                      <a:r>
                        <a:rPr lang="uk-UA" sz="2200">
                          <a:effectLst/>
                          <a:latin typeface="Bookman Old Style" panose="02050604050505020204" pitchFamily="18" charset="0"/>
                        </a:rPr>
                        <a:t>  5</a:t>
                      </a:r>
                      <a:endParaRPr lang="uk-UA" sz="220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ctr">
                        <a:lnSpc>
                          <a:spcPct val="100000"/>
                        </a:lnSpc>
                        <a:spcAft>
                          <a:spcPts val="0"/>
                        </a:spcAft>
                      </a:pPr>
                      <a:r>
                        <a:rPr lang="uk-UA" sz="2200" dirty="0">
                          <a:effectLst/>
                          <a:latin typeface="Bookman Old Style" panose="02050604050505020204" pitchFamily="18" charset="0"/>
                        </a:rPr>
                        <a:t>Моделювання, що </a:t>
                      </a:r>
                      <a:r>
                        <a:rPr lang="uk-UA" sz="2200" dirty="0" err="1">
                          <a:effectLst/>
                          <a:latin typeface="Bookman Old Style" panose="02050604050505020204" pitchFamily="18" charset="0"/>
                        </a:rPr>
                        <a:t>грунтувлося</a:t>
                      </a:r>
                      <a:r>
                        <a:rPr lang="uk-UA" sz="2200" dirty="0">
                          <a:effectLst/>
                          <a:latin typeface="Bookman Old Style" panose="02050604050505020204" pitchFamily="18" charset="0"/>
                        </a:rPr>
                        <a:t> на комбінаториці</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indent="-201295" algn="just">
                        <a:lnSpc>
                          <a:spcPct val="100000"/>
                        </a:lnSpc>
                        <a:spcAft>
                          <a:spcPts val="0"/>
                        </a:spcAft>
                      </a:pPr>
                      <a:r>
                        <a:rPr lang="uk-UA" sz="2200" dirty="0">
                          <a:effectLst/>
                          <a:latin typeface="Bookman Old Style" panose="02050604050505020204" pitchFamily="18" charset="0"/>
                        </a:rPr>
                        <a:t>Дає змогу побудувати загальну модель, у рамках якої будь-яке облікове завдання тлумачиться як окремий випадок</a:t>
                      </a:r>
                      <a:endParaRPr lang="uk-UA" sz="2200" dirty="0">
                        <a:effectLst/>
                        <a:latin typeface="Bookman Old Style" panose="020506040505050202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834322933"/>
                  </a:ext>
                </a:extLst>
              </a:tr>
            </a:tbl>
          </a:graphicData>
        </a:graphic>
      </p:graphicFrame>
    </p:spTree>
    <p:extLst>
      <p:ext uri="{BB962C8B-B14F-4D97-AF65-F5344CB8AC3E}">
        <p14:creationId xmlns:p14="http://schemas.microsoft.com/office/powerpoint/2010/main" val="317963509"/>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Хвиля 2"/>
          <p:cNvSpPr/>
          <p:nvPr/>
        </p:nvSpPr>
        <p:spPr bwMode="auto">
          <a:xfrm>
            <a:off x="1043608" y="1352869"/>
            <a:ext cx="7813091" cy="1320430"/>
          </a:xfrm>
          <a:prstGeom prst="wave">
            <a:avLst>
              <a:gd name="adj1" fmla="val 12500"/>
              <a:gd name="adj2" fmla="val -287"/>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Створення перших компаній, що були відокремлені від власника</a:t>
            </a:r>
          </a:p>
        </p:txBody>
      </p:sp>
      <p:sp>
        <p:nvSpPr>
          <p:cNvPr id="6" name="Хвиля 5"/>
          <p:cNvSpPr/>
          <p:nvPr/>
        </p:nvSpPr>
        <p:spPr bwMode="auto">
          <a:xfrm>
            <a:off x="1043609" y="5976624"/>
            <a:ext cx="7766174" cy="924213"/>
          </a:xfrm>
          <a:prstGeom prst="wave">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Розширення промисловості</a:t>
            </a:r>
            <a:r>
              <a:rPr kumimoji="0" lang="uk-UA" sz="2400" b="1" i="0" u="none" strike="noStrike" cap="none" normalizeH="0" dirty="0" smtClean="0">
                <a:ln>
                  <a:noFill/>
                </a:ln>
                <a:solidFill>
                  <a:schemeClr val="tx1"/>
                </a:solidFill>
                <a:effectLst/>
                <a:latin typeface="Bookman Old Style" panose="02050604050505020204" pitchFamily="18" charset="0"/>
              </a:rPr>
              <a:t> й торгівлі</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7" name="Хвиля 6"/>
          <p:cNvSpPr/>
          <p:nvPr/>
        </p:nvSpPr>
        <p:spPr bwMode="auto">
          <a:xfrm>
            <a:off x="1043608" y="5083923"/>
            <a:ext cx="7813090" cy="830626"/>
          </a:xfrm>
          <a:prstGeom prst="wave">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Поява фондових бірж</a:t>
            </a:r>
          </a:p>
        </p:txBody>
      </p:sp>
      <p:sp>
        <p:nvSpPr>
          <p:cNvPr id="8" name="Хвиля 7"/>
          <p:cNvSpPr/>
          <p:nvPr/>
        </p:nvSpPr>
        <p:spPr bwMode="auto">
          <a:xfrm>
            <a:off x="1043609" y="3751555"/>
            <a:ext cx="7813090" cy="1270293"/>
          </a:xfrm>
          <a:prstGeom prst="wave">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smtClean="0">
                <a:solidFill>
                  <a:schemeClr val="tx1"/>
                </a:solidFill>
                <a:latin typeface="Bookman Old Style" panose="02050604050505020204" pitchFamily="18" charset="0"/>
              </a:rPr>
              <a:t>Введення поняття «діюче підприємство»</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9" name="Хвиля 8"/>
          <p:cNvSpPr/>
          <p:nvPr/>
        </p:nvSpPr>
        <p:spPr bwMode="auto">
          <a:xfrm>
            <a:off x="1043609" y="2735373"/>
            <a:ext cx="7813090" cy="954107"/>
          </a:xfrm>
          <a:prstGeom prst="wave">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Виникнення </a:t>
            </a:r>
            <a:r>
              <a:rPr kumimoji="0" lang="uk-UA" sz="2400" b="1" i="0" u="none" strike="noStrike" cap="none" normalizeH="0" baseline="0" dirty="0" smtClean="0">
                <a:ln>
                  <a:noFill/>
                </a:ln>
                <a:solidFill>
                  <a:schemeClr val="tx1"/>
                </a:solidFill>
                <a:effectLst/>
                <a:latin typeface="Bookman Old Style" panose="02050604050505020204" pitchFamily="18" charset="0"/>
              </a:rPr>
              <a:t>акціонерного</a:t>
            </a:r>
            <a:r>
              <a:rPr kumimoji="0" lang="uk-UA" sz="2400" b="1" i="0" u="none" strike="noStrike" cap="none" normalizeH="0" dirty="0" smtClean="0">
                <a:ln>
                  <a:noFill/>
                </a:ln>
                <a:solidFill>
                  <a:schemeClr val="tx1"/>
                </a:solidFill>
                <a:effectLst/>
                <a:latin typeface="Bookman Old Style" panose="02050604050505020204" pitchFamily="18" charset="0"/>
              </a:rPr>
              <a:t> капіталу</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12" name="Прямокутник 11"/>
          <p:cNvSpPr/>
          <p:nvPr/>
        </p:nvSpPr>
        <p:spPr>
          <a:xfrm>
            <a:off x="0" y="-105926"/>
            <a:ext cx="9116019" cy="954107"/>
          </a:xfrm>
          <a:prstGeom prst="rect">
            <a:avLst/>
          </a:prstGeom>
        </p:spPr>
        <p:txBody>
          <a:bodyPr wrap="square">
            <a:spAutoFit/>
          </a:bodyPr>
          <a:lstStyle/>
          <a:p>
            <a:pPr algn="ctr"/>
            <a:r>
              <a:rPr lang="ru-RU" sz="2800" dirty="0" err="1">
                <a:latin typeface="Bookman Old Style" panose="02050604050505020204" pitchFamily="18" charset="0"/>
              </a:rPr>
              <a:t>Передумови</a:t>
            </a:r>
            <a:r>
              <a:rPr lang="ru-RU" sz="2800" dirty="0">
                <a:latin typeface="Bookman Old Style" panose="02050604050505020204" pitchFamily="18" charset="0"/>
              </a:rPr>
              <a:t> </a:t>
            </a:r>
            <a:r>
              <a:rPr lang="ru-RU" sz="2800" dirty="0" err="1">
                <a:latin typeface="Bookman Old Style" panose="02050604050505020204" pitchFamily="18" charset="0"/>
              </a:rPr>
              <a:t>перетворення</a:t>
            </a:r>
            <a:r>
              <a:rPr lang="ru-RU" sz="2800" dirty="0">
                <a:latin typeface="Bookman Old Style" panose="02050604050505020204" pitchFamily="18" charset="0"/>
              </a:rPr>
              <a:t> </a:t>
            </a:r>
            <a:r>
              <a:rPr lang="ru-RU" sz="2800" dirty="0" err="1">
                <a:latin typeface="Bookman Old Style" panose="02050604050505020204" pitchFamily="18" charset="0"/>
              </a:rPr>
              <a:t>бухгалтерського</a:t>
            </a:r>
            <a:r>
              <a:rPr lang="ru-RU" sz="2800" dirty="0">
                <a:latin typeface="Bookman Old Style" panose="02050604050505020204" pitchFamily="18" charset="0"/>
              </a:rPr>
              <a:t> </a:t>
            </a:r>
            <a:r>
              <a:rPr lang="ru-RU" sz="2800" dirty="0" err="1">
                <a:latin typeface="Bookman Old Style" panose="02050604050505020204" pitchFamily="18" charset="0"/>
              </a:rPr>
              <a:t>обліку</a:t>
            </a:r>
            <a:r>
              <a:rPr lang="ru-RU" sz="2800" dirty="0">
                <a:latin typeface="Bookman Old Style" panose="02050604050505020204" pitchFamily="18" charset="0"/>
              </a:rPr>
              <a:t> в науку</a:t>
            </a:r>
            <a:endParaRPr lang="uk-UA" sz="2800" dirty="0">
              <a:latin typeface="Bookman Old Style" panose="02050604050505020204" pitchFamily="18" charset="0"/>
            </a:endParaRPr>
          </a:p>
        </p:txBody>
      </p:sp>
      <p:cxnSp>
        <p:nvCxnSpPr>
          <p:cNvPr id="17" name="Сполучна лінія уступом 16"/>
          <p:cNvCxnSpPr>
            <a:stCxn id="3" idx="1"/>
            <a:endCxn id="9" idx="1"/>
          </p:cNvCxnSpPr>
          <p:nvPr/>
        </p:nvCxnSpPr>
        <p:spPr bwMode="auto">
          <a:xfrm rot="10800000" flipV="1">
            <a:off x="1043610" y="2013083"/>
            <a:ext cx="22423" cy="1199343"/>
          </a:xfrm>
          <a:prstGeom prst="bentConnector3">
            <a:avLst>
              <a:gd name="adj1" fmla="val 1119493"/>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21" name="Сполучна лінія уступом 20"/>
          <p:cNvCxnSpPr>
            <a:stCxn id="3" idx="1"/>
            <a:endCxn id="8" idx="1"/>
          </p:cNvCxnSpPr>
          <p:nvPr/>
        </p:nvCxnSpPr>
        <p:spPr bwMode="auto">
          <a:xfrm rot="10800000" flipV="1">
            <a:off x="1043610" y="2013084"/>
            <a:ext cx="22423" cy="2373618"/>
          </a:xfrm>
          <a:prstGeom prst="bentConnector3">
            <a:avLst>
              <a:gd name="adj1" fmla="val 1119493"/>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23" name="Сполучна лінія уступом 22"/>
          <p:cNvCxnSpPr>
            <a:stCxn id="3" idx="1"/>
            <a:endCxn id="7" idx="1"/>
          </p:cNvCxnSpPr>
          <p:nvPr/>
        </p:nvCxnSpPr>
        <p:spPr bwMode="auto">
          <a:xfrm rot="10800000" flipV="1">
            <a:off x="1043608" y="2013084"/>
            <a:ext cx="22424" cy="3486152"/>
          </a:xfrm>
          <a:prstGeom prst="bentConnector3">
            <a:avLst>
              <a:gd name="adj1" fmla="val 1119443"/>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25" name="Сполучна лінія уступом 24"/>
          <p:cNvCxnSpPr>
            <a:stCxn id="3" idx="1"/>
            <a:endCxn id="6" idx="1"/>
          </p:cNvCxnSpPr>
          <p:nvPr/>
        </p:nvCxnSpPr>
        <p:spPr bwMode="auto">
          <a:xfrm rot="10800000" flipV="1">
            <a:off x="1043610" y="2013083"/>
            <a:ext cx="22423" cy="4425647"/>
          </a:xfrm>
          <a:prstGeom prst="bentConnector3">
            <a:avLst>
              <a:gd name="adj1" fmla="val 1119493"/>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4" name="Сполучна лінія уступом 3"/>
          <p:cNvCxnSpPr>
            <a:stCxn id="6" idx="1"/>
          </p:cNvCxnSpPr>
          <p:nvPr/>
        </p:nvCxnSpPr>
        <p:spPr bwMode="auto">
          <a:xfrm rot="10800000" flipV="1">
            <a:off x="827585" y="6438730"/>
            <a:ext cx="216025" cy="419269"/>
          </a:xfrm>
          <a:prstGeom prst="bentConnector2">
            <a:avLst/>
          </a:prstGeom>
          <a:ln>
            <a:headEnd type="triangle"/>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827192088"/>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Хвиля 2"/>
          <p:cNvSpPr/>
          <p:nvPr/>
        </p:nvSpPr>
        <p:spPr bwMode="auto">
          <a:xfrm>
            <a:off x="1054821" y="1541807"/>
            <a:ext cx="7813091" cy="900483"/>
          </a:xfrm>
          <a:prstGeom prst="wave">
            <a:avLst>
              <a:gd name="adj1" fmla="val 12500"/>
              <a:gd name="adj2" fmla="val -287"/>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Відокремлення капіталу і прибутку</a:t>
            </a:r>
          </a:p>
        </p:txBody>
      </p:sp>
      <p:sp>
        <p:nvSpPr>
          <p:cNvPr id="7" name="Хвиля 6"/>
          <p:cNvSpPr/>
          <p:nvPr/>
        </p:nvSpPr>
        <p:spPr bwMode="auto">
          <a:xfrm>
            <a:off x="1054822" y="5657406"/>
            <a:ext cx="7813090" cy="830626"/>
          </a:xfrm>
          <a:prstGeom prst="wave">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Виникнення інституту аудиторів</a:t>
            </a:r>
          </a:p>
        </p:txBody>
      </p:sp>
      <p:sp>
        <p:nvSpPr>
          <p:cNvPr id="8" name="Хвиля 7"/>
          <p:cNvSpPr/>
          <p:nvPr/>
        </p:nvSpPr>
        <p:spPr bwMode="auto">
          <a:xfrm>
            <a:off x="1077246" y="4279873"/>
            <a:ext cx="7813090" cy="1270293"/>
          </a:xfrm>
          <a:prstGeom prst="wave">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uk-UA" sz="2400" b="1" dirty="0" smtClean="0">
                <a:solidFill>
                  <a:schemeClr val="tx1"/>
                </a:solidFill>
                <a:latin typeface="Bookman Old Style" panose="02050604050505020204" pitchFamily="18" charset="0"/>
              </a:rPr>
              <a:t>Виникнення інституту бухгалтерів-ревізорів</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9" name="Хвиля 8"/>
          <p:cNvSpPr/>
          <p:nvPr/>
        </p:nvSpPr>
        <p:spPr bwMode="auto">
          <a:xfrm>
            <a:off x="1066031" y="2549530"/>
            <a:ext cx="7813090" cy="1628632"/>
          </a:xfrm>
          <a:prstGeom prst="wave">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smtClean="0">
                <a:ln>
                  <a:noFill/>
                </a:ln>
                <a:solidFill>
                  <a:schemeClr val="tx1"/>
                </a:solidFill>
                <a:effectLst/>
                <a:latin typeface="Bookman Old Style" panose="02050604050505020204" pitchFamily="18" charset="0"/>
              </a:rPr>
              <a:t>Збільшення біржових операцій і торгових оборотів різних корпоративних</a:t>
            </a:r>
            <a:r>
              <a:rPr kumimoji="0" lang="uk-UA" sz="2400" b="1" i="0" u="none" strike="noStrike" cap="none" normalizeH="0" dirty="0" smtClean="0">
                <a:ln>
                  <a:noFill/>
                </a:ln>
                <a:solidFill>
                  <a:schemeClr val="tx1"/>
                </a:solidFill>
                <a:effectLst/>
                <a:latin typeface="Bookman Old Style" panose="02050604050505020204" pitchFamily="18" charset="0"/>
              </a:rPr>
              <a:t> підприємств</a:t>
            </a:r>
            <a:endParaRPr kumimoji="0" lang="uk-UA" sz="2400" b="1" i="0" u="none" strike="noStrike" cap="none" normalizeH="0" baseline="0" dirty="0" smtClean="0">
              <a:ln>
                <a:noFill/>
              </a:ln>
              <a:solidFill>
                <a:schemeClr val="tx1"/>
              </a:solidFill>
              <a:effectLst/>
              <a:latin typeface="Bookman Old Style" panose="02050604050505020204" pitchFamily="18" charset="0"/>
            </a:endParaRPr>
          </a:p>
        </p:txBody>
      </p:sp>
      <p:sp>
        <p:nvSpPr>
          <p:cNvPr id="12" name="Прямокутник 11"/>
          <p:cNvSpPr/>
          <p:nvPr/>
        </p:nvSpPr>
        <p:spPr>
          <a:xfrm>
            <a:off x="0" y="-105926"/>
            <a:ext cx="9116019" cy="954107"/>
          </a:xfrm>
          <a:prstGeom prst="rect">
            <a:avLst/>
          </a:prstGeom>
        </p:spPr>
        <p:txBody>
          <a:bodyPr wrap="square">
            <a:spAutoFit/>
          </a:bodyPr>
          <a:lstStyle/>
          <a:p>
            <a:pPr algn="ctr"/>
            <a:r>
              <a:rPr lang="ru-RU" sz="2800" dirty="0" err="1">
                <a:latin typeface="Bookman Old Style" panose="02050604050505020204" pitchFamily="18" charset="0"/>
              </a:rPr>
              <a:t>Передумови</a:t>
            </a:r>
            <a:r>
              <a:rPr lang="ru-RU" sz="2800" dirty="0">
                <a:latin typeface="Bookman Old Style" panose="02050604050505020204" pitchFamily="18" charset="0"/>
              </a:rPr>
              <a:t> </a:t>
            </a:r>
            <a:r>
              <a:rPr lang="ru-RU" sz="2800" dirty="0" err="1">
                <a:latin typeface="Bookman Old Style" panose="02050604050505020204" pitchFamily="18" charset="0"/>
              </a:rPr>
              <a:t>перетворення</a:t>
            </a:r>
            <a:r>
              <a:rPr lang="ru-RU" sz="2800" dirty="0">
                <a:latin typeface="Bookman Old Style" panose="02050604050505020204" pitchFamily="18" charset="0"/>
              </a:rPr>
              <a:t> </a:t>
            </a:r>
            <a:r>
              <a:rPr lang="ru-RU" sz="2800" dirty="0" err="1">
                <a:latin typeface="Bookman Old Style" panose="02050604050505020204" pitchFamily="18" charset="0"/>
              </a:rPr>
              <a:t>бухгалтерського</a:t>
            </a:r>
            <a:r>
              <a:rPr lang="ru-RU" sz="2800" dirty="0">
                <a:latin typeface="Bookman Old Style" panose="02050604050505020204" pitchFamily="18" charset="0"/>
              </a:rPr>
              <a:t> </a:t>
            </a:r>
            <a:r>
              <a:rPr lang="ru-RU" sz="2800" dirty="0" err="1">
                <a:latin typeface="Bookman Old Style" panose="02050604050505020204" pitchFamily="18" charset="0"/>
              </a:rPr>
              <a:t>обліку</a:t>
            </a:r>
            <a:r>
              <a:rPr lang="ru-RU" sz="2800" dirty="0">
                <a:latin typeface="Bookman Old Style" panose="02050604050505020204" pitchFamily="18" charset="0"/>
              </a:rPr>
              <a:t> в науку</a:t>
            </a:r>
            <a:endParaRPr lang="uk-UA" sz="2800" dirty="0">
              <a:latin typeface="Bookman Old Style" panose="02050604050505020204" pitchFamily="18" charset="0"/>
            </a:endParaRPr>
          </a:p>
        </p:txBody>
      </p:sp>
      <p:cxnSp>
        <p:nvCxnSpPr>
          <p:cNvPr id="17" name="Сполучна лінія уступом 16"/>
          <p:cNvCxnSpPr>
            <a:stCxn id="3" idx="1"/>
            <a:endCxn id="9" idx="1"/>
          </p:cNvCxnSpPr>
          <p:nvPr/>
        </p:nvCxnSpPr>
        <p:spPr bwMode="auto">
          <a:xfrm rot="10800000" flipV="1">
            <a:off x="1066031" y="1992048"/>
            <a:ext cx="11214" cy="1371797"/>
          </a:xfrm>
          <a:prstGeom prst="bentConnector3">
            <a:avLst>
              <a:gd name="adj1" fmla="val 2238488"/>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21" name="Сполучна лінія уступом 20"/>
          <p:cNvCxnSpPr>
            <a:stCxn id="3" idx="1"/>
            <a:endCxn id="8" idx="1"/>
          </p:cNvCxnSpPr>
          <p:nvPr/>
        </p:nvCxnSpPr>
        <p:spPr bwMode="auto">
          <a:xfrm rot="10800000" flipH="1" flipV="1">
            <a:off x="1077244" y="1992048"/>
            <a:ext cx="1" cy="2922971"/>
          </a:xfrm>
          <a:prstGeom prst="bentConnector3">
            <a:avLst>
              <a:gd name="adj1" fmla="val -25102400000"/>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23" name="Сполучна лінія уступом 22"/>
          <p:cNvCxnSpPr>
            <a:stCxn id="3" idx="1"/>
            <a:endCxn id="7" idx="1"/>
          </p:cNvCxnSpPr>
          <p:nvPr/>
        </p:nvCxnSpPr>
        <p:spPr bwMode="auto">
          <a:xfrm rot="10800000" flipV="1">
            <a:off x="1054823" y="1992049"/>
            <a:ext cx="22423" cy="4080670"/>
          </a:xfrm>
          <a:prstGeom prst="bentConnector3">
            <a:avLst>
              <a:gd name="adj1" fmla="val 1119493"/>
            </a:avLst>
          </a:prstGeom>
          <a:ln>
            <a:headEnd type="triangle"/>
            <a:tailEnd type="triangle"/>
          </a:ln>
        </p:spPr>
        <p:style>
          <a:lnRef idx="2">
            <a:schemeClr val="dk1"/>
          </a:lnRef>
          <a:fillRef idx="0">
            <a:schemeClr val="dk1"/>
          </a:fillRef>
          <a:effectRef idx="1">
            <a:schemeClr val="dk1"/>
          </a:effectRef>
          <a:fontRef idx="minor">
            <a:schemeClr val="tx1"/>
          </a:fontRef>
        </p:style>
      </p:cxnSp>
      <p:cxnSp>
        <p:nvCxnSpPr>
          <p:cNvPr id="49" name="Сполучна лінія уступом 48"/>
          <p:cNvCxnSpPr>
            <a:stCxn id="3" idx="1"/>
          </p:cNvCxnSpPr>
          <p:nvPr/>
        </p:nvCxnSpPr>
        <p:spPr bwMode="auto">
          <a:xfrm rot="10800000">
            <a:off x="827585" y="1177731"/>
            <a:ext cx="249661" cy="814318"/>
          </a:xfrm>
          <a:prstGeom prst="bentConnector2">
            <a:avLst/>
          </a:prstGeom>
          <a:ln>
            <a:headEnd type="triangle"/>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51232780"/>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11051</TotalTime>
  <Words>1478</Words>
  <Application>Microsoft Office PowerPoint</Application>
  <PresentationFormat>Экран (4:3)</PresentationFormat>
  <Paragraphs>157</Paragraphs>
  <Slides>24</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24</vt:i4>
      </vt:variant>
    </vt:vector>
  </HeadingPairs>
  <TitlesOfParts>
    <vt:vector size="26" baseType="lpstr">
      <vt:lpstr>cdb2004100l</vt:lpstr>
      <vt:lpstr>Picture</vt:lpstr>
      <vt:lpstr>Тема 6. Бухгалтерський облік в системі наук</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Хоменко Ганна Юріївна</cp:lastModifiedBy>
  <cp:revision>947</cp:revision>
  <dcterms:modified xsi:type="dcterms:W3CDTF">2025-03-28T11:27:07Z</dcterms:modified>
</cp:coreProperties>
</file>