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58" r:id="rId12"/>
    <p:sldId id="268" r:id="rId13"/>
    <p:sldId id="269" r:id="rId14"/>
    <p:sldId id="270" r:id="rId15"/>
    <p:sldId id="267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77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72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560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70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521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928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130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31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33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55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4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0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3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34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90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7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4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8FBA13B-20C6-4314-9D52-829F7B1E0B4B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5FC222D-B72B-48BD-90E0-E0CC690EC16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48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1A47D-4C5D-4496-B3BD-D5FE8E51B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254452"/>
            <a:ext cx="8825658" cy="2677648"/>
          </a:xfrm>
        </p:spPr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318887B-4169-4947-8B83-544559148F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 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26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C1D03-BE54-4AD2-BD29-9D476EC41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99567BAC-C6B0-40E8-935E-CA91FFCFCA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uk-UA" dirty="0"/>
                  <a:t>2. Зменшення залишкової вартості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uk-U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ad>
                          <m:rad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uk-UA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g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0,015</m:t>
                            </m:r>
                          </m:e>
                        </m:rad>
                      </m:e>
                    </m:d>
                    <m:r>
                      <a:rPr lang="uk-U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ru-RU" dirty="0"/>
                  <a:t>1500 = 615 тис. грн.</a:t>
                </a:r>
              </a:p>
              <a:p>
                <a:pPr marL="0" indent="0" algn="just">
                  <a:buNone/>
                </a:pPr>
                <a:r>
                  <a:rPr lang="uk-UA" dirty="0"/>
                  <a:t>3. Прискореного зменшення залишкової вартості (</a:t>
                </a:r>
                <a:r>
                  <a:rPr lang="en-US" dirty="0"/>
                  <a:t>k=2)</a:t>
                </a:r>
                <a:endParaRPr lang="uk-U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uk-U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uk-U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</m:t>
                        </m:r>
                      </m:e>
                    </m:d>
                    <m:r>
                      <a:rPr lang="uk-U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×1500=</m:t>
                    </m:r>
                  </m:oMath>
                </a14:m>
                <a:r>
                  <a:rPr lang="uk-UA" dirty="0"/>
                  <a:t> 375 тис. грн.</a:t>
                </a:r>
              </a:p>
              <a:p>
                <a:pPr marL="0" indent="0" algn="just">
                  <a:buNone/>
                </a:pPr>
                <a:r>
                  <a:rPr lang="uk-UA" dirty="0"/>
                  <a:t>4. Кумулятивний метод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А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uk-U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2 500 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×0,985</m:t>
                          </m:r>
                        </m:e>
                      </m:d>
                      <m:r>
                        <a:rPr lang="uk-U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8−4</m:t>
                          </m:r>
                        </m:num>
                        <m:den>
                          <m:f>
                            <m:fPr>
                              <m:ctrlP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uk-U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uk-U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8+1</m:t>
                                  </m:r>
                                </m:e>
                              </m:d>
                              <m:r>
                                <a:rPr lang="uk-U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uk-U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=270,9 тис. грн.</m:t>
                      </m:r>
                    </m:oMath>
                  </m:oMathPara>
                </a14:m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99567BAC-C6B0-40E8-935E-CA91FFCFCA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2" t="-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227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17673-E050-4897-832D-274490BE7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E57D8331-56CB-4A47-A9AC-83F937CC88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/>
                  <a:t>5. </a:t>
                </a:r>
                <a:r>
                  <a:rPr lang="uk-UA" dirty="0"/>
                  <a:t>Виробничий</a:t>
                </a:r>
                <a:r>
                  <a:rPr lang="ru-RU" dirty="0"/>
                  <a:t> метод</a:t>
                </a:r>
                <a:endParaRPr lang="uk-U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А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uk-U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2500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×0,985</m:t>
                          </m:r>
                        </m:num>
                        <m:den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50000</m:t>
                          </m:r>
                        </m:den>
                      </m:f>
                      <m:r>
                        <a:rPr lang="uk-U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50000</m:t>
                              </m:r>
                            </m:num>
                            <m:den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×0,925</m:t>
                          </m:r>
                        </m:e>
                      </m:d>
                      <m:r>
                        <a:rPr lang="uk-U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=284,7 тис. грн.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E57D8331-56CB-4A47-A9AC-83F937CC88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2" t="-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0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590" y="1459149"/>
            <a:ext cx="9051543" cy="461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50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863" y="1478604"/>
            <a:ext cx="10945846" cy="420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03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30" y="1770434"/>
            <a:ext cx="10543884" cy="31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96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5A44086-4292-4D22-9743-6B5A8FCCE107}"/>
              </a:ext>
            </a:extLst>
          </p:cNvPr>
          <p:cNvSpPr/>
          <p:nvPr/>
        </p:nvSpPr>
        <p:spPr>
          <a:xfrm>
            <a:off x="1698457" y="1847308"/>
            <a:ext cx="838601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Задача для самостійного розв’язання</a:t>
            </a:r>
          </a:p>
          <a:p>
            <a:pPr algn="ctr"/>
            <a:endParaRPr lang="uk-UA" dirty="0"/>
          </a:p>
          <a:p>
            <a:pPr algn="just"/>
            <a:r>
              <a:rPr lang="uk-UA" dirty="0" smtClean="0"/>
              <a:t>1. Первісна </a:t>
            </a:r>
            <a:r>
              <a:rPr lang="uk-UA" dirty="0"/>
              <a:t>вартість об’єкту основних засобів 18 600 тис. грн., ліквідаційна вартість прогнозується на рівні 3,5% від первісної. Нормативний строк експлуатації 8 років. Залишкова вартість об’єкта основних засобів на початок 3 року експлуатації склала 12 200 тис. грн. Нормативний очікуваний обсяг випуску за весь строк експлуатації 700 млн. грн. Фактичний обсяг випуску за 3 рік експлуатації на 6,3% менший за очікуваний. Знайти амортизаційні відрахування за 3 рік експлуатації всіма методами нарахування амортизації.</a:t>
            </a:r>
          </a:p>
        </p:txBody>
      </p:sp>
    </p:spTree>
    <p:extLst>
      <p:ext uri="{BB962C8B-B14F-4D97-AF65-F5344CB8AC3E}">
        <p14:creationId xmlns:p14="http://schemas.microsoft.com/office/powerpoint/2010/main" val="414629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894" y="1595336"/>
            <a:ext cx="8602886" cy="409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9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7D4BE6-70E6-43EF-8FC3-6E5D1AE1D273}"/>
              </a:ext>
            </a:extLst>
          </p:cNvPr>
          <p:cNvSpPr/>
          <p:nvPr/>
        </p:nvSpPr>
        <p:spPr>
          <a:xfrm>
            <a:off x="1433763" y="1467087"/>
            <a:ext cx="93244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</a:p>
          <a:p>
            <a:r>
              <a:rPr lang="ru-RU" dirty="0"/>
              <a:t>1. </a:t>
            </a:r>
            <a:r>
              <a:rPr lang="ru-RU" dirty="0" err="1"/>
              <a:t>Здійсніть</a:t>
            </a:r>
            <a:r>
              <a:rPr lang="ru-RU" dirty="0"/>
              <a:t> </a:t>
            </a:r>
            <a:r>
              <a:rPr lang="ru-RU" dirty="0" err="1"/>
              <a:t>класифікацію</a:t>
            </a:r>
            <a:r>
              <a:rPr lang="ru-RU" dirty="0"/>
              <a:t> причин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кризових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Назвіть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менеджменту. </a:t>
            </a:r>
          </a:p>
          <a:p>
            <a:r>
              <a:rPr lang="ru-RU" dirty="0"/>
              <a:t>3.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та </a:t>
            </a:r>
            <a:r>
              <a:rPr lang="ru-RU" dirty="0" err="1"/>
              <a:t>основну</a:t>
            </a:r>
            <a:r>
              <a:rPr lang="ru-RU" dirty="0"/>
              <a:t> мету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r>
              <a:rPr lang="ru-RU" dirty="0"/>
              <a:t>4. </a:t>
            </a:r>
            <a:r>
              <a:rPr lang="ru-RU" dirty="0" err="1"/>
              <a:t>Обґрунтуйте</a:t>
            </a:r>
            <a:r>
              <a:rPr lang="ru-RU" dirty="0"/>
              <a:t> роль </a:t>
            </a:r>
            <a:r>
              <a:rPr lang="ru-RU" dirty="0" err="1"/>
              <a:t>контролінгу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антикризового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</a:p>
          <a:p>
            <a:r>
              <a:rPr lang="ru-RU" dirty="0"/>
              <a:t>5. Як </a:t>
            </a:r>
            <a:r>
              <a:rPr lang="ru-RU" dirty="0" err="1"/>
              <a:t>відбувався</a:t>
            </a:r>
            <a:r>
              <a:rPr lang="ru-RU" dirty="0"/>
              <a:t>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? </a:t>
            </a:r>
          </a:p>
          <a:p>
            <a:r>
              <a:rPr lang="ru-RU" dirty="0"/>
              <a:t>6. Яким чином система </a:t>
            </a:r>
            <a:r>
              <a:rPr lang="ru-RU" dirty="0" err="1"/>
              <a:t>контролінгу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у </a:t>
            </a:r>
            <a:r>
              <a:rPr lang="ru-RU" dirty="0" err="1"/>
              <a:t>контурі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? </a:t>
            </a:r>
          </a:p>
          <a:p>
            <a:r>
              <a:rPr lang="ru-RU" dirty="0"/>
              <a:t>7. </a:t>
            </a:r>
            <a:r>
              <a:rPr lang="ru-RU" dirty="0" err="1"/>
              <a:t>Назвіть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напрямами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 та причини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. </a:t>
            </a:r>
          </a:p>
          <a:p>
            <a:r>
              <a:rPr lang="ru-RU" dirty="0"/>
              <a:t>8. Охарактеризуйте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r>
              <a:rPr lang="ru-RU" dirty="0"/>
              <a:t>9.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? </a:t>
            </a:r>
          </a:p>
          <a:p>
            <a:r>
              <a:rPr lang="ru-RU" dirty="0"/>
              <a:t>10.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цілі</a:t>
            </a:r>
            <a:r>
              <a:rPr lang="ru-RU" dirty="0"/>
              <a:t> та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і оперативного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r>
              <a:rPr lang="ru-RU" dirty="0"/>
              <a:t>11. Охарактеризуйте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контролінгу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62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вмісту 6">
            <a:extLst>
              <a:ext uri="{FF2B5EF4-FFF2-40B4-BE49-F238E27FC236}">
                <a16:creationId xmlns:a16="http://schemas.microsoft.com/office/drawing/2014/main" id="{FA65B12D-B91B-41A2-BADD-F377170DB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541538"/>
            <a:ext cx="9462739" cy="5478262"/>
          </a:xfrm>
        </p:spPr>
        <p:txBody>
          <a:bodyPr/>
          <a:lstStyle/>
          <a:p>
            <a:r>
              <a:rPr lang="uk-UA" sz="2400" dirty="0">
                <a:solidFill>
                  <a:schemeClr val="bg1"/>
                </a:solidFill>
              </a:rPr>
              <a:t>Амортизація основних засобів </a:t>
            </a:r>
            <a:r>
              <a:rPr lang="ru-RU" sz="2400" dirty="0">
                <a:solidFill>
                  <a:schemeClr val="bg1"/>
                </a:solidFill>
              </a:rPr>
              <a:t>- </a:t>
            </a:r>
            <a:r>
              <a:rPr lang="ru-RU" sz="2400" dirty="0" err="1">
                <a:solidFill>
                  <a:schemeClr val="bg1"/>
                </a:solidFill>
              </a:rPr>
              <a:t>це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перенесення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вартості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основних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фондів</a:t>
            </a:r>
            <a:r>
              <a:rPr lang="ru-RU" sz="2400" dirty="0">
                <a:solidFill>
                  <a:schemeClr val="bg1"/>
                </a:solidFill>
              </a:rPr>
              <a:t> на </a:t>
            </a:r>
            <a:r>
              <a:rPr lang="ru-RU" sz="2400" dirty="0" err="1">
                <a:solidFill>
                  <a:schemeClr val="bg1"/>
                </a:solidFill>
              </a:rPr>
              <a:t>вартість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новоствореної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продукції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протягом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терміну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їх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корисного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використання</a:t>
            </a:r>
            <a:r>
              <a:rPr lang="ru-RU" sz="2400" dirty="0">
                <a:solidFill>
                  <a:schemeClr val="bg1"/>
                </a:solidFill>
              </a:rPr>
              <a:t> (</a:t>
            </a:r>
            <a:r>
              <a:rPr lang="ru-RU" sz="2400" dirty="0" err="1">
                <a:solidFill>
                  <a:schemeClr val="bg1"/>
                </a:solidFill>
              </a:rPr>
              <a:t>експлуатації</a:t>
            </a:r>
            <a:r>
              <a:rPr lang="ru-RU" sz="2400" dirty="0">
                <a:solidFill>
                  <a:schemeClr val="bg1"/>
                </a:solidFill>
              </a:rPr>
              <a:t>)</a:t>
            </a:r>
          </a:p>
          <a:p>
            <a:endParaRPr lang="ru-RU" sz="2600" dirty="0">
              <a:solidFill>
                <a:schemeClr val="bg1"/>
              </a:solidFill>
            </a:endParaRPr>
          </a:p>
          <a:p>
            <a:endParaRPr lang="uk-UA" dirty="0"/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29A5E31-C105-46EE-B651-05F6A4082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170" y="2771423"/>
            <a:ext cx="8825659" cy="2697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5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1222258-687C-4AEB-A42F-0ECC6936B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DA1C2FDD-D2FE-4BA3-8EA5-CE32E54FFD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dirty="0"/>
                  <a:t>1.	Прямолінійний (рівномірний) метод передбачає щорічне перенесення на собівартість продукції однакової частини вартості основних засобів протягом усього терміну їх служби. Річний розмір амортизаційних відрахувань визначається: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k-UA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800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sz="2800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800" b="0" i="1" smtClean="0">
                            <a:latin typeface="Cambria Math" panose="02040503050406030204" pitchFamily="18" charset="0"/>
                          </a:rPr>
                          <m:t>ПВ−ЛВ</m:t>
                        </m:r>
                      </m:num>
                      <m:den>
                        <m:sSub>
                          <m:sSubPr>
                            <m:ctrlP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  <m:t>Т</m:t>
                            </m:r>
                          </m:e>
                          <m:sub>
                            <m: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  <m:t>н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sz="2800" dirty="0"/>
                  <a:t> ,</a:t>
                </a:r>
              </a:p>
              <a:p>
                <a:pPr marL="0" indent="0" algn="just">
                  <a:buNone/>
                </a:pPr>
                <a:r>
                  <a:rPr lang="uk-UA" dirty="0"/>
                  <a:t>де, ПВ - первісна вартість основного засобу;</a:t>
                </a:r>
              </a:p>
              <a:p>
                <a:pPr marL="0" indent="0" algn="just">
                  <a:buNone/>
                </a:pPr>
                <a:r>
                  <a:rPr lang="uk-UA" dirty="0"/>
                  <a:t>ЛВ – ліквідаційна вартість основного засобу;</a:t>
                </a:r>
              </a:p>
              <a:p>
                <a:pPr marL="0" indent="0" algn="just">
                  <a:buNone/>
                </a:pPr>
                <a:r>
                  <a:rPr lang="uk-UA" dirty="0" err="1"/>
                  <a:t>Тн</a:t>
                </a:r>
                <a:r>
                  <a:rPr lang="uk-UA" dirty="0"/>
                  <a:t> – нормативний строк експлуатації основного засобу.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DA1C2FDD-D2FE-4BA3-8EA5-CE32E54FFD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2" t="-89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67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3AD57-1C60-449C-BD16-E43B3006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A266DFDF-10B5-4F14-90A1-1B61554340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0708" y="2612377"/>
                <a:ext cx="8825659" cy="34163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/>
                  <a:t>2. Метод зменшення залишкової вартості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2400" b="0" i="1" smtClean="0">
                              <a:latin typeface="Cambria Math" panose="02040503050406030204" pitchFamily="18" charset="0"/>
                            </a:rPr>
                            <m:t>А</m:t>
                          </m:r>
                        </m:e>
                        <m:sub>
                          <m:r>
                            <a:rPr lang="uk-UA" sz="2400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uk-UA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uk-UA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ctrlPr>
                                <a:rPr lang="uk-UA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sSub>
                                <m:sSubPr>
                                  <m:ctrlP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sub>
                              </m:sSub>
                            </m:deg>
                            <m:e>
                              <m:f>
                                <m:fPr>
                                  <m:ctrlP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  <m:t>ЛВ</m:t>
                                  </m:r>
                                </m:num>
                                <m:den>
                                  <m:r>
                                    <a:rPr lang="uk-UA" sz="2400" i="1">
                                      <a:latin typeface="Cambria Math" panose="02040503050406030204" pitchFamily="18" charset="0"/>
                                    </a:rPr>
                                    <m:t>ПВ</m:t>
                                  </m:r>
                                </m:den>
                              </m:f>
                            </m:e>
                          </m:rad>
                        </m:e>
                      </m:d>
                      <m:r>
                        <a:rPr lang="uk-U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×ЗВ,</m:t>
                      </m:r>
                    </m:oMath>
                  </m:oMathPara>
                </a14:m>
                <a:endParaRPr lang="uk-UA" sz="2400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 = ПВ - З,</a:t>
                </a:r>
              </a:p>
              <a:p>
                <a:pPr marL="0" indent="0" algn="just">
                  <a:buNone/>
                </a:pPr>
                <a:r>
                  <a:rPr lang="uk-UA" dirty="0"/>
                  <a:t>де ЗВ – залишкова вартість,</a:t>
                </a:r>
              </a:p>
              <a:p>
                <a:pPr marL="0" indent="0" algn="just">
                  <a:buNone/>
                </a:pPr>
                <a:r>
                  <a:rPr lang="uk-UA" dirty="0"/>
                  <a:t>З – знос (нарахована амортизація за попередні періоди).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A266DFDF-10B5-4F14-90A1-1B61554340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0708" y="2612377"/>
                <a:ext cx="8825659" cy="3416300"/>
              </a:xfrm>
              <a:blipFill>
                <a:blip r:embed="rId2"/>
                <a:stretch>
                  <a:fillRect l="-622" t="-1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3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2C668-B1D5-43B4-80C7-2E8C02F5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108BC2FC-6353-44CA-870C-AEE13D1B38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54954" y="2621255"/>
                <a:ext cx="8825659" cy="34163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/>
                  <a:t>3. Метод прискореного зменшення залишкової вартості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2800" b="0" i="1" smtClean="0">
                              <a:latin typeface="Cambria Math" panose="02040503050406030204" pitchFamily="18" charset="0"/>
                            </a:rPr>
                            <m:t>А</m:t>
                          </m:r>
                        </m:e>
                        <m:sub>
                          <m:r>
                            <a:rPr lang="uk-UA" sz="2800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uk-UA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uk-UA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uk-UA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uk-UA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2800" b="0" i="1" smtClean="0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uk-UA" sz="2800" b="0" i="1" smtClean="0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sub>
                              </m:sSub>
                            </m:den>
                          </m:f>
                          <m:r>
                            <a:rPr lang="uk-UA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uk-UA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×ЗВ,</m:t>
                      </m:r>
                    </m:oMath>
                  </m:oMathPara>
                </a14:m>
                <a:endParaRPr lang="uk-UA" sz="28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де </a:t>
                </a:r>
                <a:r>
                  <a:rPr lang="en-US" i="1" dirty="0"/>
                  <a:t>k</a:t>
                </a:r>
                <a:r>
                  <a:rPr lang="en-US" dirty="0"/>
                  <a:t> – </a:t>
                </a:r>
                <a:r>
                  <a:rPr lang="uk-UA" dirty="0" err="1"/>
                  <a:t>прискорюючий</a:t>
                </a:r>
                <a:r>
                  <a:rPr lang="uk-UA" dirty="0"/>
                  <a:t> коефіцієнт (1&lt;</a:t>
                </a:r>
                <a:r>
                  <a:rPr lang="en-US" i="1" dirty="0"/>
                  <a:t>k&lt;</a:t>
                </a:r>
                <a:r>
                  <a:rPr lang="uk-UA" dirty="0"/>
                  <a:t>3).</a:t>
                </a:r>
                <a:endParaRPr lang="ru-RU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108BC2FC-6353-44CA-870C-AEE13D1B38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4" y="2621255"/>
                <a:ext cx="8825659" cy="3416300"/>
              </a:xfrm>
              <a:blipFill>
                <a:blip r:embed="rId2"/>
                <a:stretch>
                  <a:fillRect l="-552" t="-1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99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2E6D6-64E0-4E0C-A651-CF9DE8C46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12845A73-4CCD-4770-911C-C6D06737F4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54954" y="2576867"/>
                <a:ext cx="8825659" cy="34163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/>
                  <a:t>4. Кумулятивний метод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3200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sz="3200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sz="32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uk-UA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3200" b="0" i="1" smtClean="0">
                            <a:latin typeface="Cambria Math" panose="02040503050406030204" pitchFamily="18" charset="0"/>
                          </a:rPr>
                          <m:t>ПВ−ЛВ</m:t>
                        </m:r>
                      </m:e>
                    </m:d>
                    <m:r>
                      <a:rPr lang="uk-UA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uk-UA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Т</m:t>
                                </m:r>
                              </m:e>
                              <m:sub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н</m:t>
                                </m:r>
                              </m:sub>
                            </m:sSub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Т</m:t>
                                </m:r>
                              </m:e>
                              <m:sub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е</m:t>
                                </m:r>
                              </m:sub>
                            </m:sSub>
                          </m:num>
                          <m:den>
                            <m:f>
                              <m:fPr>
                                <m:ctrlP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Т</m:t>
                                    </m:r>
                                  </m:e>
                                  <m:sub>
                                    <m: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н</m:t>
                                    </m:r>
                                  </m:sub>
                                </m:sSub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+1)×</m:t>
                                </m:r>
                                <m:sSub>
                                  <m:sSubPr>
                                    <m:ctrlP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Т</m:t>
                                    </m:r>
                                  </m:e>
                                  <m:sub>
                                    <m:r>
                                      <a:rPr lang="uk-UA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н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uk-UA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d>
                  </m:oMath>
                </a14:m>
                <a:r>
                  <a:rPr lang="ru-RU" sz="2800" dirty="0"/>
                  <a:t>,</a:t>
                </a:r>
              </a:p>
              <a:p>
                <a:pPr marL="0" indent="0" algn="just">
                  <a:buNone/>
                </a:pPr>
                <a:endParaRPr lang="ru-RU" dirty="0"/>
              </a:p>
              <a:p>
                <a:pPr marL="0" indent="0" algn="just">
                  <a:buNone/>
                </a:pPr>
                <a:r>
                  <a:rPr lang="ru-RU" dirty="0"/>
                  <a:t>де Те – </a:t>
                </a:r>
                <a:r>
                  <a:rPr lang="uk-UA" dirty="0"/>
                  <a:t>кількість років в експлуатації</a:t>
                </a:r>
              </a:p>
              <a:p>
                <a:pPr marL="0" indent="0" algn="just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12845A73-4CCD-4770-911C-C6D06737F4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4" y="2576867"/>
                <a:ext cx="8825659" cy="3416300"/>
              </a:xfrm>
              <a:blipFill>
                <a:blip r:embed="rId2"/>
                <a:stretch>
                  <a:fillRect l="-552" t="-1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4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E12EAF-7F69-4F2F-9A73-29C8F2D8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E8D28755-B547-4FF9-B606-C68402477F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uk-UA" dirty="0"/>
                  <a:t>5. Виробничий метод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800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sz="2800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uk-U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uk-UA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i="1">
                                <a:latin typeface="Cambria Math" panose="02040503050406030204" pitchFamily="18" charset="0"/>
                              </a:rPr>
                              <m:t>ПВ−ЛВ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  <m:t>ОВ</m:t>
                            </m:r>
                          </m:e>
                          <m:sub>
                            <m:r>
                              <a:rPr lang="uk-UA" sz="2800" b="0" i="1" smtClean="0">
                                <a:latin typeface="Cambria Math" panose="02040503050406030204" pitchFamily="18" charset="0"/>
                              </a:rPr>
                              <m:t>заг</m:t>
                            </m:r>
                          </m:sub>
                        </m:sSub>
                      </m:den>
                    </m:f>
                    <m:r>
                      <a:rPr lang="uk-U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uk-U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ОВ</m:t>
                        </m:r>
                      </m:e>
                      <m:sub>
                        <m:r>
                          <a:rPr lang="uk-U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р</m:t>
                        </m:r>
                      </m:sub>
                    </m:sSub>
                  </m:oMath>
                </a14:m>
                <a:r>
                  <a:rPr lang="ru-RU" sz="2800" dirty="0"/>
                  <a:t>,</a:t>
                </a:r>
              </a:p>
              <a:p>
                <a:pPr marL="0" indent="0" algn="just">
                  <a:buNone/>
                </a:pPr>
                <a:endParaRPr lang="uk-UA" dirty="0"/>
              </a:p>
              <a:p>
                <a:pPr marL="0" indent="0" algn="just">
                  <a:buNone/>
                </a:pPr>
                <a:r>
                  <a:rPr lang="uk-UA" dirty="0"/>
                  <a:t>Де </a:t>
                </a:r>
                <a:r>
                  <a:rPr lang="uk-UA" dirty="0" err="1"/>
                  <a:t>ОВзаг</a:t>
                </a:r>
                <a:r>
                  <a:rPr lang="uk-UA" dirty="0"/>
                  <a:t> – нормативний обсяг випуску продукції за весь строк експлуатації основного засобу;</a:t>
                </a:r>
              </a:p>
              <a:p>
                <a:pPr marL="0" indent="0" algn="just">
                  <a:buNone/>
                </a:pPr>
                <a:r>
                  <a:rPr lang="uk-UA" dirty="0" err="1"/>
                  <a:t>Овр</a:t>
                </a:r>
                <a:r>
                  <a:rPr lang="uk-UA" dirty="0"/>
                  <a:t> -  фактичний обсяг виробництва за рік.</a:t>
                </a:r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E8D28755-B547-4FF9-B606-C68402477F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2" t="-891" r="-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69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5D7E4-B5B2-44A8-8766-25CDEDDE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Контролінг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426366DA-431E-4F29-9D01-277615171C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uk-UA" b="1" dirty="0"/>
                  <a:t>Приклад. </a:t>
                </a:r>
                <a:r>
                  <a:rPr lang="uk-UA" dirty="0"/>
                  <a:t>Первісна вартість об’єкту основних засобів 2 500 тис. грн., ліквідаційна вартість прогнозується на рівні 1,5% від первісної. Нормативний строк експлуатації 8 років. Залишкова вартість об’єкта основних засобів на початок 5 року експлуатації склала 1 500 тис. грн. Нормативний очікуваний обсяг випуску за весь строк експлуатації 50 млн. грн. Фактичний обсяг випуску за 5 рік експлуатації на 7,5% менший за очікуваний. Знайти амортизаційні відрахування за 5 рік експлуатації всіма методами нарахування амортизації.</a:t>
                </a:r>
              </a:p>
              <a:p>
                <a:pPr marL="0" indent="0" algn="just">
                  <a:buNone/>
                </a:pPr>
                <a:r>
                  <a:rPr lang="uk-UA" dirty="0"/>
                  <a:t>1. Прямолінійний метод.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latin typeface="Cambria Math" panose="02040503050406030204" pitchFamily="18" charset="0"/>
                          </a:rPr>
                          <m:t>2 500</m:t>
                        </m:r>
                        <m:r>
                          <a:rPr lang="uk-U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×0,985</m:t>
                        </m:r>
                      </m:num>
                      <m:den>
                        <m:r>
                          <a:rPr lang="uk-UA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dirty="0"/>
                  <a:t>= 307,8 тис. грн.</a:t>
                </a:r>
              </a:p>
            </p:txBody>
          </p:sp>
        </mc:Choice>
        <mc:Fallback xmlns="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426366DA-431E-4F29-9D01-277615171C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2" t="-891" r="-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21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514</TotalTime>
  <Words>358</Words>
  <Application>Microsoft Office PowerPoint</Application>
  <PresentationFormat>Широкий екран</PresentationFormat>
  <Paragraphs>63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Century Gothic</vt:lpstr>
      <vt:lpstr>Times New Roman</vt:lpstr>
      <vt:lpstr>Wingdings 3</vt:lpstr>
      <vt:lpstr>Зал засідань</vt:lpstr>
      <vt:lpstr>Контролінг</vt:lpstr>
      <vt:lpstr>Презентація PowerPoint</vt:lpstr>
      <vt:lpstr>Презентація PowerPoint</vt:lpstr>
      <vt:lpstr>Контролінг</vt:lpstr>
      <vt:lpstr>Контролінг</vt:lpstr>
      <vt:lpstr>Контролінг</vt:lpstr>
      <vt:lpstr>Контролінг</vt:lpstr>
      <vt:lpstr>Контролінг</vt:lpstr>
      <vt:lpstr>Контролінг</vt:lpstr>
      <vt:lpstr>Контролінг</vt:lpstr>
      <vt:lpstr>Контролінг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AdminR</dc:creator>
  <cp:lastModifiedBy>AdminR</cp:lastModifiedBy>
  <cp:revision>35</cp:revision>
  <dcterms:created xsi:type="dcterms:W3CDTF">2020-10-20T09:05:44Z</dcterms:created>
  <dcterms:modified xsi:type="dcterms:W3CDTF">2023-09-06T06:17:31Z</dcterms:modified>
</cp:coreProperties>
</file>