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8" r:id="rId3"/>
    <p:sldId id="257" r:id="rId4"/>
    <p:sldId id="260" r:id="rId5"/>
    <p:sldId id="261" r:id="rId6"/>
    <p:sldId id="262" r:id="rId7"/>
    <p:sldId id="291" r:id="rId8"/>
    <p:sldId id="290" r:id="rId9"/>
    <p:sldId id="286" r:id="rId10"/>
    <p:sldId id="263" r:id="rId11"/>
    <p:sldId id="264" r:id="rId12"/>
    <p:sldId id="266" r:id="rId13"/>
    <p:sldId id="265" r:id="rId14"/>
    <p:sldId id="293" r:id="rId15"/>
    <p:sldId id="267" r:id="rId16"/>
    <p:sldId id="294" r:id="rId17"/>
    <p:sldId id="268" r:id="rId18"/>
    <p:sldId id="269" r:id="rId19"/>
    <p:sldId id="270" r:id="rId20"/>
    <p:sldId id="271" r:id="rId21"/>
    <p:sldId id="272" r:id="rId22"/>
    <p:sldId id="274" r:id="rId23"/>
    <p:sldId id="275" r:id="rId24"/>
    <p:sldId id="276" r:id="rId25"/>
    <p:sldId id="277" r:id="rId26"/>
    <p:sldId id="278" r:id="rId27"/>
    <p:sldId id="302" r:id="rId28"/>
    <p:sldId id="303" r:id="rId29"/>
    <p:sldId id="279" r:id="rId30"/>
    <p:sldId id="280" r:id="rId31"/>
    <p:sldId id="281" r:id="rId32"/>
    <p:sldId id="282" r:id="rId33"/>
    <p:sldId id="306" r:id="rId34"/>
    <p:sldId id="307" r:id="rId35"/>
    <p:sldId id="283" r:id="rId36"/>
    <p:sldId id="297" r:id="rId37"/>
    <p:sldId id="284" r:id="rId38"/>
    <p:sldId id="285" r:id="rId39"/>
    <p:sldId id="287" r:id="rId40"/>
    <p:sldId id="288" r:id="rId41"/>
    <p:sldId id="304" r:id="rId42"/>
    <p:sldId id="305" r:id="rId43"/>
    <p:sldId id="289" r:id="rId4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pie3DChart>
        <c:varyColors val="1"/>
        <c:ser>
          <c:idx val="0"/>
          <c:order val="0"/>
          <c:explosion val="10"/>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Лист3!$B$5:$B$8</c:f>
              <c:strCache>
                <c:ptCount val="4"/>
                <c:pt idx="0">
                  <c:v>planning </c:v>
                </c:pt>
                <c:pt idx="1">
                  <c:v>мееtup</c:v>
                </c:pt>
                <c:pt idx="2">
                  <c:v>review</c:v>
                </c:pt>
                <c:pt idx="3">
                  <c:v>workshop</c:v>
                </c:pt>
              </c:strCache>
            </c:strRef>
          </c:cat>
          <c:val>
            <c:numRef>
              <c:f>Лист3!$C$5:$C$8</c:f>
              <c:numCache>
                <c:formatCode>General</c:formatCode>
                <c:ptCount val="4"/>
                <c:pt idx="0">
                  <c:v>120</c:v>
                </c:pt>
                <c:pt idx="1">
                  <c:v>60</c:v>
                </c:pt>
                <c:pt idx="2">
                  <c:v>50</c:v>
                </c:pt>
                <c:pt idx="3">
                  <c:v>45</c:v>
                </c:pt>
              </c:numCache>
            </c:numRef>
          </c:val>
          <c:extLst>
            <c:ext xmlns:c16="http://schemas.microsoft.com/office/drawing/2014/chart" uri="{C3380CC4-5D6E-409C-BE32-E72D297353CC}">
              <c16:uniqueId val="{00000000-D752-47A0-8DA2-921AB18E55D0}"/>
            </c:ext>
          </c:extLst>
        </c:ser>
        <c:dLbls>
          <c:showLegendKey val="0"/>
          <c:showVal val="0"/>
          <c:showCatName val="0"/>
          <c:showSerName val="0"/>
          <c:showPercent val="0"/>
          <c:showBubbleSize val="0"/>
          <c:showLeaderLines val="0"/>
        </c:dLbls>
      </c:pie3DChart>
    </c:plotArea>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08997CD7-48FD-4D02-B6BC-5C044D105F30}" type="slidenum">
              <a:rPr lang="ru-RU" altLang="en-US"/>
              <a:pPr/>
              <a:t>‹№›</a:t>
            </a:fld>
            <a:endParaRPr lang="ru-RU" altLang="en-US"/>
          </a:p>
        </p:txBody>
      </p:sp>
    </p:spTree>
    <p:extLst>
      <p:ext uri="{BB962C8B-B14F-4D97-AF65-F5344CB8AC3E}">
        <p14:creationId xmlns:p14="http://schemas.microsoft.com/office/powerpoint/2010/main" val="1915117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D8A56757-A769-4087-B278-3196DCEC85A8}" type="slidenum">
              <a:rPr lang="ru-RU" altLang="en-US"/>
              <a:pPr/>
              <a:t>‹№›</a:t>
            </a:fld>
            <a:endParaRPr lang="ru-RU" altLang="en-US"/>
          </a:p>
        </p:txBody>
      </p:sp>
    </p:spTree>
    <p:extLst>
      <p:ext uri="{BB962C8B-B14F-4D97-AF65-F5344CB8AC3E}">
        <p14:creationId xmlns:p14="http://schemas.microsoft.com/office/powerpoint/2010/main" val="77188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312FDDB2-4045-460B-BBC6-89EB08D1572D}" type="slidenum">
              <a:rPr lang="ru-RU" altLang="en-US"/>
              <a:pPr/>
              <a:t>‹№›</a:t>
            </a:fld>
            <a:endParaRPr lang="ru-RU" altLang="en-US"/>
          </a:p>
        </p:txBody>
      </p:sp>
    </p:spTree>
    <p:extLst>
      <p:ext uri="{BB962C8B-B14F-4D97-AF65-F5344CB8AC3E}">
        <p14:creationId xmlns:p14="http://schemas.microsoft.com/office/powerpoint/2010/main" val="226556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DEA4E800-8FA2-4190-8E71-C0639E4A5832}" type="slidenum">
              <a:rPr lang="ru-RU" altLang="en-US"/>
              <a:pPr/>
              <a:t>‹№›</a:t>
            </a:fld>
            <a:endParaRPr lang="ru-RU" altLang="en-US"/>
          </a:p>
        </p:txBody>
      </p:sp>
    </p:spTree>
    <p:extLst>
      <p:ext uri="{BB962C8B-B14F-4D97-AF65-F5344CB8AC3E}">
        <p14:creationId xmlns:p14="http://schemas.microsoft.com/office/powerpoint/2010/main" val="398341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52AE22EE-B11C-4314-AC4E-7B89FC256F46}" type="slidenum">
              <a:rPr lang="ru-RU" altLang="en-US"/>
              <a:pPr/>
              <a:t>‹№›</a:t>
            </a:fld>
            <a:endParaRPr lang="ru-RU" altLang="en-US"/>
          </a:p>
        </p:txBody>
      </p:sp>
    </p:spTree>
    <p:extLst>
      <p:ext uri="{BB962C8B-B14F-4D97-AF65-F5344CB8AC3E}">
        <p14:creationId xmlns:p14="http://schemas.microsoft.com/office/powerpoint/2010/main" val="216039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2B9BB8B4-5E94-4B76-A673-BABCD4E950B7}" type="slidenum">
              <a:rPr lang="ru-RU" altLang="en-US"/>
              <a:pPr/>
              <a:t>‹№›</a:t>
            </a:fld>
            <a:endParaRPr lang="ru-RU" altLang="en-US"/>
          </a:p>
        </p:txBody>
      </p:sp>
    </p:spTree>
    <p:extLst>
      <p:ext uri="{BB962C8B-B14F-4D97-AF65-F5344CB8AC3E}">
        <p14:creationId xmlns:p14="http://schemas.microsoft.com/office/powerpoint/2010/main" val="334243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2214FCF5-B60A-4C4C-BDDE-32C8D1997F69}" type="slidenum">
              <a:rPr lang="ru-RU" altLang="en-US"/>
              <a:pPr/>
              <a:t>‹№›</a:t>
            </a:fld>
            <a:endParaRPr lang="ru-RU" altLang="en-US"/>
          </a:p>
        </p:txBody>
      </p:sp>
    </p:spTree>
    <p:extLst>
      <p:ext uri="{BB962C8B-B14F-4D97-AF65-F5344CB8AC3E}">
        <p14:creationId xmlns:p14="http://schemas.microsoft.com/office/powerpoint/2010/main" val="94683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938EBE98-CE41-4F8D-ACEA-1D746FFB1066}" type="slidenum">
              <a:rPr lang="ru-RU" altLang="en-US"/>
              <a:pPr/>
              <a:t>‹№›</a:t>
            </a:fld>
            <a:endParaRPr lang="ru-RU" altLang="en-US"/>
          </a:p>
        </p:txBody>
      </p:sp>
    </p:spTree>
    <p:extLst>
      <p:ext uri="{BB962C8B-B14F-4D97-AF65-F5344CB8AC3E}">
        <p14:creationId xmlns:p14="http://schemas.microsoft.com/office/powerpoint/2010/main" val="83616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673C7DCA-8899-4C03-85FF-842BC17282B9}" type="slidenum">
              <a:rPr lang="ru-RU" altLang="en-US"/>
              <a:pPr/>
              <a:t>‹№›</a:t>
            </a:fld>
            <a:endParaRPr lang="ru-RU" altLang="en-US"/>
          </a:p>
        </p:txBody>
      </p:sp>
    </p:spTree>
    <p:extLst>
      <p:ext uri="{BB962C8B-B14F-4D97-AF65-F5344CB8AC3E}">
        <p14:creationId xmlns:p14="http://schemas.microsoft.com/office/powerpoint/2010/main" val="26382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C0112B77-5AFD-46B2-8951-DC78FB5C5135}" type="slidenum">
              <a:rPr lang="ru-RU" altLang="en-US"/>
              <a:pPr/>
              <a:t>‹№›</a:t>
            </a:fld>
            <a:endParaRPr lang="ru-RU" altLang="en-US"/>
          </a:p>
        </p:txBody>
      </p:sp>
    </p:spTree>
    <p:extLst>
      <p:ext uri="{BB962C8B-B14F-4D97-AF65-F5344CB8AC3E}">
        <p14:creationId xmlns:p14="http://schemas.microsoft.com/office/powerpoint/2010/main" val="2543591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21F42A12-45A9-4EDB-A47A-31304CEAC42C}" type="slidenum">
              <a:rPr lang="ru-RU" altLang="en-US"/>
              <a:pPr/>
              <a:t>‹№›</a:t>
            </a:fld>
            <a:endParaRPr lang="ru-RU" altLang="en-US"/>
          </a:p>
        </p:txBody>
      </p:sp>
    </p:spTree>
    <p:extLst>
      <p:ext uri="{BB962C8B-B14F-4D97-AF65-F5344CB8AC3E}">
        <p14:creationId xmlns:p14="http://schemas.microsoft.com/office/powerpoint/2010/main" val="268145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2D1D3B5-B460-4EC2-B531-9D6F3E3D3ABF}" type="slidenum">
              <a:rPr lang="ru-RU" altLang="en-US"/>
              <a:pPr/>
              <a:t>‹№›</a:t>
            </a:fld>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primaerp.com/" TargetMode="External"/><Relationship Id="rId13" Type="http://schemas.openxmlformats.org/officeDocument/2006/relationships/hyperlink" Target="https://uk.wikipedia.org/wiki/Office_365" TargetMode="External"/><Relationship Id="rId18" Type="http://schemas.openxmlformats.org/officeDocument/2006/relationships/hyperlink" Target="https://www.join.me/" TargetMode="External"/><Relationship Id="rId3" Type="http://schemas.openxmlformats.org/officeDocument/2006/relationships/hyperlink" Target="https://basecamp.com/extras" TargetMode="External"/><Relationship Id="rId7" Type="http://schemas.openxmlformats.org/officeDocument/2006/relationships/hyperlink" Target="https://toggl.com/" TargetMode="External"/><Relationship Id="rId12" Type="http://schemas.openxmlformats.org/officeDocument/2006/relationships/hyperlink" Target="https://www.getharvest.com/" TargetMode="External"/><Relationship Id="rId17" Type="http://schemas.openxmlformats.org/officeDocument/2006/relationships/hyperlink" Target="https://hangouts.google.com/?hl=uk" TargetMode="External"/><Relationship Id="rId2" Type="http://schemas.openxmlformats.org/officeDocument/2006/relationships/hyperlink" Target="https://asana.com/" TargetMode="External"/><Relationship Id="rId16" Type="http://schemas.openxmlformats.org/officeDocument/2006/relationships/hyperlink" Target="https://www.gotomeeting.com/" TargetMode="External"/><Relationship Id="rId1" Type="http://schemas.openxmlformats.org/officeDocument/2006/relationships/slideLayout" Target="../slideLayouts/slideLayout7.xml"/><Relationship Id="rId6" Type="http://schemas.openxmlformats.org/officeDocument/2006/relationships/hyperlink" Target="https://ru.todoist.com/" TargetMode="External"/><Relationship Id="rId11" Type="http://schemas.openxmlformats.org/officeDocument/2006/relationships/hyperlink" Target="https://taskworld.com/" TargetMode="External"/><Relationship Id="rId5" Type="http://schemas.openxmlformats.org/officeDocument/2006/relationships/hyperlink" Target="http://www.redmine.org/" TargetMode="External"/><Relationship Id="rId15" Type="http://schemas.openxmlformats.org/officeDocument/2006/relationships/hyperlink" Target="https://uk.wikipedia.org/w/index.php?title=Microsoft_Skype&amp;action=edit&amp;redlink=1" TargetMode="External"/><Relationship Id="rId10" Type="http://schemas.openxmlformats.org/officeDocument/2006/relationships/hyperlink" Target="https://tmetric.com/" TargetMode="External"/><Relationship Id="rId4" Type="http://schemas.openxmlformats.org/officeDocument/2006/relationships/hyperlink" Target="https://ru.atlassian.com/software/jira" TargetMode="External"/><Relationship Id="rId9" Type="http://schemas.openxmlformats.org/officeDocument/2006/relationships/hyperlink" Target="https://www.zoho.com/" TargetMode="External"/><Relationship Id="rId14" Type="http://schemas.openxmlformats.org/officeDocument/2006/relationships/hyperlink" Target="https://uk.wikipedia.org/wiki/Microsof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livebusiness.com.ua/tool/97/"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piktochart.com/" TargetMode="External"/><Relationship Id="rId3" Type="http://schemas.openxmlformats.org/officeDocument/2006/relationships/hyperlink" Target="https://tome.app/" TargetMode="External"/><Relationship Id="rId7" Type="http://schemas.openxmlformats.org/officeDocument/2006/relationships/hyperlink" Target="https://pitch.com/" TargetMode="External"/><Relationship Id="rId2" Type="http://schemas.openxmlformats.org/officeDocument/2006/relationships/hyperlink" Target="https://gamma.app/" TargetMode="External"/><Relationship Id="rId1" Type="http://schemas.openxmlformats.org/officeDocument/2006/relationships/slideLayout" Target="../slideLayouts/slideLayout7.xml"/><Relationship Id="rId6" Type="http://schemas.openxmlformats.org/officeDocument/2006/relationships/hyperlink" Target="https://www.canva.com/" TargetMode="External"/><Relationship Id="rId11" Type="http://schemas.openxmlformats.org/officeDocument/2006/relationships/hyperlink" Target="https://docs.google.com/presentation/d/1oTPM144wU_iif_TlWaF1-h73ZEfISGeBoU3Yfwum1UI/edit#slide=id.p" TargetMode="External"/><Relationship Id="rId5" Type="http://schemas.openxmlformats.org/officeDocument/2006/relationships/hyperlink" Target="https://prezo.ai/" TargetMode="External"/><Relationship Id="rId10" Type="http://schemas.openxmlformats.org/officeDocument/2006/relationships/hyperlink" Target="https://www.slidescarnival.com/" TargetMode="External"/><Relationship Id="rId4" Type="http://schemas.openxmlformats.org/officeDocument/2006/relationships/hyperlink" Target="https://slidesgo.com/" TargetMode="External"/><Relationship Id="rId9" Type="http://schemas.openxmlformats.org/officeDocument/2006/relationships/hyperlink" Target="https://sway.cloud.microsoft/my" TargetMode="Externa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killsetter.io/uploads/images/task_simple/8a0ff34f-ef52-4e13-b1b6-ecbd4d1aeda1.pn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blog.hubspot.com/marketing/tam-sam-som" TargetMode="External"/><Relationship Id="rId2" Type="http://schemas.openxmlformats.org/officeDocument/2006/relationships/hyperlink" Target="https://skillsetter.io/blog/6-steps-unit-economics"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304800" y="520700"/>
            <a:ext cx="8534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en-US" sz="2400" b="1" dirty="0"/>
              <a:t>Тема 6</a:t>
            </a:r>
            <a:endParaRPr lang="ru-RU" altLang="en-US" sz="2400" dirty="0"/>
          </a:p>
          <a:p>
            <a:pPr algn="ctr" eaLnBrk="1" hangingPunct="1"/>
            <a:r>
              <a:rPr lang="uk-UA" altLang="en-US" sz="2400" b="1" dirty="0"/>
              <a:t>КОМУНІКАЦІНА СТРАТЕГІЯ В УПРАВЛІННІ ПРОЕКТАМИ </a:t>
            </a:r>
            <a:endParaRPr lang="en-US" altLang="en-US" sz="2400" b="1" dirty="0"/>
          </a:p>
          <a:p>
            <a:pPr algn="ctr" eaLnBrk="1" hangingPunct="1"/>
            <a:endParaRPr lang="en-US" altLang="en-US" sz="2400" dirty="0"/>
          </a:p>
          <a:p>
            <a:pPr algn="ctr" eaLnBrk="1" hangingPunct="1"/>
            <a:endParaRPr lang="ru-RU" altLang="en-US" sz="2400" dirty="0"/>
          </a:p>
          <a:p>
            <a:pPr algn="just" eaLnBrk="1" hangingPunct="1"/>
            <a:r>
              <a:rPr lang="en-US" altLang="en-US" sz="2400" b="1" dirty="0"/>
              <a:t>       </a:t>
            </a:r>
            <a:r>
              <a:rPr lang="uk-UA" altLang="en-US" sz="2400" b="1" dirty="0"/>
              <a:t>Мета: </a:t>
            </a:r>
            <a:r>
              <a:rPr lang="uk-UA" altLang="en-US" sz="2400" dirty="0"/>
              <a:t>опанування умінь та знань, необхідних для успішного формування і розвитку комунікаційної стратегії, а також набуття навичок складання планів комунікацій на різних рівнях проектної діяльності з використанням сучасних комунікаційних каналів та інструментів</a:t>
            </a:r>
            <a:endParaRPr lang="ru-RU" altLang="en-US" sz="2400" dirty="0"/>
          </a:p>
          <a:p>
            <a:pPr algn="just" eaLnBrk="1" hangingPunct="1"/>
            <a:br>
              <a:rPr lang="uk-UA" altLang="en-US" sz="2400" b="1" dirty="0"/>
            </a:br>
            <a:endParaRPr lang="en-US" altLang="en-US" sz="2400" b="1" dirty="0"/>
          </a:p>
          <a:p>
            <a:pPr algn="just" eaLnBrk="1" hangingPunct="1"/>
            <a:r>
              <a:rPr lang="en-US" altLang="en-US" sz="2400" b="1" dirty="0"/>
              <a:t>       </a:t>
            </a:r>
            <a:r>
              <a:rPr lang="uk-UA" altLang="en-US" sz="2400" b="1" dirty="0"/>
              <a:t>1. Сутність та розробка комунікаційної стратегії </a:t>
            </a:r>
            <a:endParaRPr lang="ru-RU" altLang="en-US" sz="2400" dirty="0"/>
          </a:p>
          <a:p>
            <a:pPr algn="just" eaLnBrk="1" hangingPunct="1"/>
            <a:r>
              <a:rPr lang="en-US" altLang="en-US" sz="2400" b="1" dirty="0"/>
              <a:t>       </a:t>
            </a:r>
            <a:r>
              <a:rPr lang="uk-UA" altLang="en-US" sz="2400" b="1" dirty="0"/>
              <a:t>2. Комунікаційні інструменти презентації інноваційних проектів і програм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304800" y="152400"/>
            <a:ext cx="8689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uk-UA" altLang="en-US" sz="2000"/>
              <a:t>Таблиця 2</a:t>
            </a:r>
          </a:p>
          <a:p>
            <a:pPr algn="ctr" eaLnBrk="1" hangingPunct="1"/>
            <a:r>
              <a:rPr lang="uk-UA" altLang="en-US" sz="2000" i="1"/>
              <a:t>План комунікацій проекту</a:t>
            </a:r>
            <a:endParaRPr lang="uk-UA" altLang="en-US" sz="2000"/>
          </a:p>
        </p:txBody>
      </p:sp>
      <p:sp>
        <p:nvSpPr>
          <p:cNvPr id="11267" name="Rectangle 140"/>
          <p:cNvSpPr>
            <a:spLocks noChangeArrowheads="1"/>
          </p:cNvSpPr>
          <p:nvPr/>
        </p:nvSpPr>
        <p:spPr bwMode="auto">
          <a:xfrm>
            <a:off x="0" y="5054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en-US"/>
          </a:p>
        </p:txBody>
      </p:sp>
      <p:graphicFrame>
        <p:nvGraphicFramePr>
          <p:cNvPr id="2" name="Таблица 1"/>
          <p:cNvGraphicFramePr>
            <a:graphicFrameLocks noGrp="1"/>
          </p:cNvGraphicFramePr>
          <p:nvPr/>
        </p:nvGraphicFramePr>
        <p:xfrm>
          <a:off x="304800" y="990600"/>
          <a:ext cx="8382000" cy="5486400"/>
        </p:xfrm>
        <a:graphic>
          <a:graphicData uri="http://schemas.openxmlformats.org/drawingml/2006/table">
            <a:tbl>
              <a:tblPr/>
              <a:tblGrid>
                <a:gridCol w="390525">
                  <a:extLst>
                    <a:ext uri="{9D8B030D-6E8A-4147-A177-3AD203B41FA5}">
                      <a16:colId xmlns:a16="http://schemas.microsoft.com/office/drawing/2014/main" val="20000"/>
                    </a:ext>
                  </a:extLst>
                </a:gridCol>
                <a:gridCol w="2251075">
                  <a:extLst>
                    <a:ext uri="{9D8B030D-6E8A-4147-A177-3AD203B41FA5}">
                      <a16:colId xmlns:a16="http://schemas.microsoft.com/office/drawing/2014/main" val="20001"/>
                    </a:ext>
                  </a:extLst>
                </a:gridCol>
                <a:gridCol w="33338">
                  <a:extLst>
                    <a:ext uri="{9D8B030D-6E8A-4147-A177-3AD203B41FA5}">
                      <a16:colId xmlns:a16="http://schemas.microsoft.com/office/drawing/2014/main" val="20002"/>
                    </a:ext>
                  </a:extLst>
                </a:gridCol>
                <a:gridCol w="5707062">
                  <a:extLst>
                    <a:ext uri="{9D8B030D-6E8A-4147-A177-3AD203B41FA5}">
                      <a16:colId xmlns:a16="http://schemas.microsoft.com/office/drawing/2014/main" val="20003"/>
                    </a:ext>
                  </a:extLst>
                </a:gridCol>
              </a:tblGrid>
              <a:tr h="693738">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ru-RU" sz="1600" b="1" i="0" u="none" strike="noStrike" cap="none" normalizeH="0" baseline="0">
                          <a:ln>
                            <a:noFill/>
                          </a:ln>
                          <a:solidFill>
                            <a:schemeClr val="tx1"/>
                          </a:solidFill>
                          <a:effectLst/>
                          <a:latin typeface="Times New Roman" pitchFamily="18" charset="0"/>
                          <a:cs typeface="Times New Roman" pitchFamily="18" charset="0"/>
                        </a:rPr>
                        <a:t>№ з/п</a:t>
                      </a:r>
                      <a:endParaRPr kumimoji="0" lang="uk-UA" sz="1600" b="1" i="0" u="none" strike="noStrike" cap="none" normalizeH="0" baseline="0">
                        <a:ln>
                          <a:noFill/>
                        </a:ln>
                        <a:solidFill>
                          <a:schemeClr val="tx1"/>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uk-UA" sz="1600" b="1" i="0" u="none" strike="noStrike" cap="none" normalizeH="0" baseline="0">
                          <a:ln>
                            <a:noFill/>
                          </a:ln>
                          <a:solidFill>
                            <a:schemeClr val="tx1"/>
                          </a:solidFill>
                          <a:effectLst/>
                          <a:latin typeface="Times New Roman" pitchFamily="18" charset="0"/>
                          <a:cs typeface="Times New Roman" pitchFamily="18" charset="0"/>
                        </a:rPr>
                        <a:t>Тактичні цілі</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gridSpan="2">
                  <a:txBody>
                    <a:bodyPr/>
                    <a:lstStyle/>
                    <a:p>
                      <a:pPr marL="50800" marR="0" lvl="0" indent="0" algn="ctr" defTabSz="914400" rtl="0" eaLnBrk="1" fontAlgn="base" latinLnBrk="0" hangingPunct="1">
                        <a:lnSpc>
                          <a:spcPts val="1800"/>
                        </a:lnSpc>
                        <a:spcBef>
                          <a:spcPct val="0"/>
                        </a:spcBef>
                        <a:spcAft>
                          <a:spcPct val="0"/>
                        </a:spcAft>
                        <a:buClrTx/>
                        <a:buSzTx/>
                        <a:buFontTx/>
                        <a:buNone/>
                        <a:tabLst/>
                      </a:pPr>
                      <a:r>
                        <a:rPr kumimoji="0" lang="uk-UA" sz="1600" b="1" i="0" u="none" strike="noStrike" cap="none" normalizeH="0" baseline="0">
                          <a:ln>
                            <a:noFill/>
                          </a:ln>
                          <a:solidFill>
                            <a:schemeClr val="tx1"/>
                          </a:solidFill>
                          <a:effectLst/>
                          <a:latin typeface="Times New Roman" pitchFamily="18" charset="0"/>
                          <a:cs typeface="Times New Roman" pitchFamily="18" charset="0"/>
                        </a:rPr>
                        <a:t>Завдання досягнення цілей</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hMerge="1">
                  <a:txBody>
                    <a:bodyPr/>
                    <a:lstStyle/>
                    <a:p>
                      <a:endParaRPr lang="uk-UA"/>
                    </a:p>
                  </a:txBody>
                  <a:tcPr/>
                </a:tc>
                <a:extLst>
                  <a:ext uri="{0D108BD9-81ED-4DB2-BD59-A6C34878D82A}">
                    <a16:rowId xmlns:a16="http://schemas.microsoft.com/office/drawing/2014/main" val="10000"/>
                  </a:ext>
                </a:extLst>
              </a:tr>
              <a:tr h="1735137">
                <a:tc>
                  <a:txBody>
                    <a:bodyPr/>
                    <a:lstStyle/>
                    <a:p>
                      <a:pPr marL="0" marR="0" lvl="0" indent="0" algn="just" defTabSz="914400" rtl="0" eaLnBrk="1" fontAlgn="base" latinLnBrk="0" hangingPunct="1">
                        <a:lnSpc>
                          <a:spcPts val="1800"/>
                        </a:lnSpc>
                        <a:spcBef>
                          <a:spcPct val="0"/>
                        </a:spcBef>
                        <a:spcAft>
                          <a:spcPct val="0"/>
                        </a:spcAft>
                        <a:buClrTx/>
                        <a:buSzTx/>
                        <a:buFontTx/>
                        <a:buNone/>
                        <a:tabLst/>
                      </a:pPr>
                      <a:r>
                        <a:rPr kumimoji="0" lang="uk-UA" sz="1600" b="1" i="0" u="none" strike="noStrike" cap="none" normalizeH="0" baseline="0">
                          <a:ln>
                            <a:noFill/>
                          </a:ln>
                          <a:solidFill>
                            <a:srgbClr val="000000"/>
                          </a:solidFill>
                          <a:effectLst/>
                          <a:latin typeface="Times New Roman" pitchFamily="18" charset="0"/>
                          <a:cs typeface="Times New Roman" pitchFamily="18" charset="0"/>
                        </a:rPr>
                        <a:t>2</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CFC"/>
                    </a:solidFill>
                  </a:tcPr>
                </a:tc>
                <a:tc>
                  <a:txBody>
                    <a:bodyPr/>
                    <a:lstStyle/>
                    <a:p>
                      <a:pPr marL="28575" marR="0" lvl="0" indent="0" algn="just" defTabSz="914400" rtl="0" eaLnBrk="1" fontAlgn="base" latinLnBrk="0" hangingPunct="1">
                        <a:lnSpc>
                          <a:spcPts val="1800"/>
                        </a:lnSpc>
                        <a:spcBef>
                          <a:spcPct val="0"/>
                        </a:spcBef>
                        <a:spcAft>
                          <a:spcPct val="0"/>
                        </a:spcAft>
                        <a:buClrTx/>
                        <a:buSzTx/>
                        <a:buFontTx/>
                        <a:buNone/>
                        <a:tabLst>
                          <a:tab pos="252413" algn="l"/>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Побудова системи зовнішніх комунікацій із стейкхолдерами</a:t>
                      </a:r>
                      <a:endParaRPr kumimoji="0" lang="uk-UA" sz="1600" b="0" i="0" u="none" strike="noStrike" cap="none" normalizeH="0" baseline="0">
                        <a:ln>
                          <a:noFill/>
                        </a:ln>
                        <a:solidFill>
                          <a:srgbClr val="000000"/>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CFC"/>
                    </a:solidFill>
                  </a:tcPr>
                </a:tc>
                <a:tc gridSpan="2">
                  <a:txBody>
                    <a:bodyPr/>
                    <a:lstStyle/>
                    <a:p>
                      <a:pPr marL="28575" marR="0" lvl="0" indent="0" algn="just" defTabSz="914400" rtl="0" eaLnBrk="1" fontAlgn="base" latinLnBrk="0" hangingPunct="1">
                        <a:lnSpc>
                          <a:spcPts val="1800"/>
                        </a:lnSpc>
                        <a:spcBef>
                          <a:spcPct val="0"/>
                        </a:spcBef>
                        <a:spcAft>
                          <a:spcPct val="0"/>
                        </a:spcAft>
                        <a:buClrTx/>
                        <a:buSzTx/>
                        <a:buFontTx/>
                        <a:buNone/>
                        <a:tabLst>
                          <a:tab pos="252413" algn="l"/>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2.4. Організація комунікацій з цільовою аудиторією та стейкхолдерами.</a:t>
                      </a:r>
                      <a:endParaRPr kumimoji="0" lang="uk-UA" sz="1600" b="0" i="0" u="none" strike="noStrike" cap="none" normalizeH="0" baseline="0">
                        <a:ln>
                          <a:noFill/>
                        </a:ln>
                        <a:solidFill>
                          <a:srgbClr val="000000"/>
                        </a:solidFill>
                        <a:effectLst/>
                        <a:latin typeface="Times New Roman" pitchFamily="18" charset="0"/>
                        <a:cs typeface="Times New Roman" pitchFamily="18" charset="0"/>
                      </a:endParaRPr>
                    </a:p>
                    <a:p>
                      <a:pPr marL="28575" marR="0" lvl="0" indent="0" algn="just" defTabSz="914400" rtl="0" eaLnBrk="1" fontAlgn="base" latinLnBrk="0" hangingPunct="1">
                        <a:lnSpc>
                          <a:spcPts val="1800"/>
                        </a:lnSpc>
                        <a:spcBef>
                          <a:spcPct val="0"/>
                        </a:spcBef>
                        <a:spcAft>
                          <a:spcPct val="0"/>
                        </a:spcAft>
                        <a:buClrTx/>
                        <a:buSzTx/>
                        <a:buFontTx/>
                        <a:buNone/>
                        <a:tabLst>
                          <a:tab pos="252413" algn="l"/>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2.5. Створення контенту.</a:t>
                      </a:r>
                      <a:endParaRPr kumimoji="0" lang="uk-UA" sz="1600" b="0" i="0" u="none" strike="noStrike" cap="none" normalizeH="0" baseline="0">
                        <a:ln>
                          <a:noFill/>
                        </a:ln>
                        <a:solidFill>
                          <a:srgbClr val="000000"/>
                        </a:solidFill>
                        <a:effectLst/>
                        <a:latin typeface="Times New Roman" pitchFamily="18" charset="0"/>
                        <a:cs typeface="Times New Roman" pitchFamily="18" charset="0"/>
                      </a:endParaRPr>
                    </a:p>
                    <a:p>
                      <a:pPr marL="28575" marR="0" lvl="0" indent="0" algn="just" defTabSz="914400" rtl="0" eaLnBrk="1" fontAlgn="base" latinLnBrk="0" hangingPunct="1">
                        <a:lnSpc>
                          <a:spcPts val="1800"/>
                        </a:lnSpc>
                        <a:spcBef>
                          <a:spcPct val="0"/>
                        </a:spcBef>
                        <a:spcAft>
                          <a:spcPct val="0"/>
                        </a:spcAft>
                        <a:buClrTx/>
                        <a:buSzTx/>
                        <a:buFontTx/>
                        <a:buNone/>
                        <a:tabLst>
                          <a:tab pos="252413" algn="l"/>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2.6. Розвиток комунікативних компетенцій спікера.</a:t>
                      </a:r>
                      <a:endParaRPr kumimoji="0" lang="uk-UA" sz="1600" b="0" i="0" u="none" strike="noStrike" cap="none" normalizeH="0" baseline="0">
                        <a:ln>
                          <a:noFill/>
                        </a:ln>
                        <a:solidFill>
                          <a:srgbClr val="000000"/>
                        </a:solidFill>
                        <a:effectLst/>
                        <a:latin typeface="Times New Roman" pitchFamily="18" charset="0"/>
                        <a:cs typeface="Times New Roman" pitchFamily="18" charset="0"/>
                      </a:endParaRPr>
                    </a:p>
                    <a:p>
                      <a:pPr marL="28575" marR="0" lvl="0" indent="0" algn="just" defTabSz="914400" rtl="0" eaLnBrk="1" fontAlgn="base" latinLnBrk="0" hangingPunct="1">
                        <a:lnSpc>
                          <a:spcPts val="1800"/>
                        </a:lnSpc>
                        <a:spcBef>
                          <a:spcPct val="0"/>
                        </a:spcBef>
                        <a:spcAft>
                          <a:spcPct val="0"/>
                        </a:spcAft>
                        <a:buClrTx/>
                        <a:buSzTx/>
                        <a:buFontTx/>
                        <a:buNone/>
                        <a:tabLst>
                          <a:tab pos="252413" algn="l"/>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2.7. Вибір каналів комунікацій.</a:t>
                      </a:r>
                      <a:endParaRPr kumimoji="0" lang="uk-UA" sz="1600" b="0" i="0" u="none" strike="noStrike" cap="none" normalizeH="0" baseline="0">
                        <a:ln>
                          <a:noFill/>
                        </a:ln>
                        <a:solidFill>
                          <a:srgbClr val="000000"/>
                        </a:solidFill>
                        <a:effectLst/>
                        <a:latin typeface="Times New Roman" pitchFamily="18" charset="0"/>
                        <a:cs typeface="Times New Roman" pitchFamily="18" charset="0"/>
                      </a:endParaRPr>
                    </a:p>
                    <a:p>
                      <a:pPr marL="28575" marR="0" lvl="0" indent="0" algn="just" defTabSz="914400" rtl="0" eaLnBrk="1" fontAlgn="base" latinLnBrk="0" hangingPunct="1">
                        <a:lnSpc>
                          <a:spcPts val="1800"/>
                        </a:lnSpc>
                        <a:spcBef>
                          <a:spcPct val="0"/>
                        </a:spcBef>
                        <a:spcAft>
                          <a:spcPct val="0"/>
                        </a:spcAft>
                        <a:buClrTx/>
                        <a:buSzTx/>
                        <a:buFontTx/>
                        <a:buNone/>
                        <a:tabLst>
                          <a:tab pos="252413" algn="l"/>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2.8. Формування довіри та лояльності до товару і компанії.</a:t>
                      </a:r>
                      <a:endParaRPr kumimoji="0" lang="uk-UA" sz="1600" b="0" i="0" u="none" strike="noStrike" cap="none" normalizeH="0" baseline="0">
                        <a:ln>
                          <a:noFill/>
                        </a:ln>
                        <a:solidFill>
                          <a:srgbClr val="000000"/>
                        </a:solidFill>
                        <a:effectLst/>
                        <a:latin typeface="Times New Roman" pitchFamily="18" charset="0"/>
                        <a:cs typeface="Times New Roman" pitchFamily="18" charset="0"/>
                      </a:endParaRPr>
                    </a:p>
                  </a:txBody>
                  <a:tcPr marL="6350" marR="63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CFC"/>
                    </a:solidFill>
                  </a:tcPr>
                </a:tc>
                <a:tc hMerge="1">
                  <a:txBody>
                    <a:bodyPr/>
                    <a:lstStyle/>
                    <a:p>
                      <a:endParaRPr lang="uk-UA"/>
                    </a:p>
                  </a:txBody>
                  <a:tcPr/>
                </a:tc>
                <a:extLst>
                  <a:ext uri="{0D108BD9-81ED-4DB2-BD59-A6C34878D82A}">
                    <a16:rowId xmlns:a16="http://schemas.microsoft.com/office/drawing/2014/main" val="10001"/>
                  </a:ext>
                </a:extLst>
              </a:tr>
              <a:tr h="2049462">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uk-UA" sz="1600" b="1" i="0" u="none" strike="noStrike" cap="none" normalizeH="0" baseline="0">
                        <a:ln>
                          <a:noFill/>
                        </a:ln>
                        <a:solidFill>
                          <a:srgbClr val="000000"/>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 marR="0" lvl="0" indent="0" algn="just" defTabSz="914400" rtl="0" eaLnBrk="1" fontAlgn="base" latinLnBrk="0" hangingPunct="1">
                        <a:lnSpc>
                          <a:spcPts val="1800"/>
                        </a:lnSpc>
                        <a:spcBef>
                          <a:spcPct val="0"/>
                        </a:spcBef>
                        <a:spcAft>
                          <a:spcPct val="0"/>
                        </a:spcAft>
                        <a:buClrTx/>
                        <a:buSzTx/>
                        <a:buFontTx/>
                        <a:buNone/>
                        <a:tabLst>
                          <a:tab pos="252413" algn="l"/>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Побудова системи внутрішніх комунікацій в проектній команді (рис.3)</a:t>
                      </a:r>
                      <a:endParaRPr kumimoji="0" lang="uk-UA" sz="1600" b="0" i="0" u="none" strike="noStrike" cap="none" normalizeH="0" baseline="0">
                        <a:ln>
                          <a:noFill/>
                        </a:ln>
                        <a:solidFill>
                          <a:srgbClr val="000000"/>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28575" marR="0" lvl="0" indent="0" algn="just" defTabSz="914400" rtl="0" eaLnBrk="1" fontAlgn="base" latinLnBrk="0" hangingPunct="1">
                        <a:lnSpc>
                          <a:spcPts val="1800"/>
                        </a:lnSpc>
                        <a:spcBef>
                          <a:spcPct val="0"/>
                        </a:spcBef>
                        <a:spcAft>
                          <a:spcPct val="0"/>
                        </a:spcAft>
                        <a:buClrTx/>
                        <a:buSzTx/>
                        <a:buFontTx/>
                        <a:buNone/>
                        <a:tabLst>
                          <a:tab pos="252413" algn="l"/>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2.1. Організація комунікації в процесах управління командою </a:t>
                      </a:r>
                      <a:r>
                        <a:rPr kumimoji="0" lang="uk-UA" sz="1600" b="0" i="0" u="none" strike="noStrike" cap="none" normalizeH="0" baseline="0">
                          <a:ln>
                            <a:noFill/>
                          </a:ln>
                          <a:solidFill>
                            <a:srgbClr val="000000"/>
                          </a:solidFill>
                          <a:effectLst/>
                          <a:latin typeface="Times New Roman" pitchFamily="18" charset="0"/>
                          <a:cs typeface="Times New Roman" pitchFamily="18" charset="0"/>
                        </a:rPr>
                        <a:t>(</a:t>
                      </a:r>
                      <a:r>
                        <a:rPr kumimoji="0" lang="en-US" sz="1600" b="0" i="0" u="none" strike="noStrike" cap="none" normalizeH="0" baseline="0">
                          <a:ln>
                            <a:noFill/>
                          </a:ln>
                          <a:solidFill>
                            <a:srgbClr val="000000"/>
                          </a:solidFill>
                          <a:effectLst/>
                          <a:latin typeface="Times New Roman" pitchFamily="18" charset="0"/>
                          <a:cs typeface="Times New Roman" pitchFamily="18" charset="0"/>
                        </a:rPr>
                        <a:t>communications</a:t>
                      </a:r>
                      <a:r>
                        <a:rPr kumimoji="0" lang="uk-UA" sz="1600" b="0" i="0" u="none" strike="noStrike" cap="none" normalizeH="0" baseline="0">
                          <a:ln>
                            <a:noFill/>
                          </a:ln>
                          <a:solidFill>
                            <a:srgbClr val="000000"/>
                          </a:solidFill>
                          <a:effectLst/>
                          <a:latin typeface="Times New Roman" pitchFamily="18" charset="0"/>
                          <a:cs typeface="Times New Roman" pitchFamily="18" charset="0"/>
                        </a:rPr>
                        <a:t>).</a:t>
                      </a:r>
                    </a:p>
                    <a:p>
                      <a:pPr marL="28575" marR="0" lvl="0" indent="0" algn="just" defTabSz="914400" rtl="0" eaLnBrk="1" fontAlgn="base" latinLnBrk="0" hangingPunct="1">
                        <a:lnSpc>
                          <a:spcPts val="1800"/>
                        </a:lnSpc>
                        <a:spcBef>
                          <a:spcPct val="0"/>
                        </a:spcBef>
                        <a:spcAft>
                          <a:spcPct val="0"/>
                        </a:spcAft>
                        <a:buClrTx/>
                        <a:buSzTx/>
                        <a:buFontTx/>
                        <a:buNone/>
                        <a:tabLst>
                          <a:tab pos="252413" algn="l"/>
                        </a:tabLst>
                      </a:pPr>
                      <a:r>
                        <a:rPr kumimoji="0" lang="uk-UA" sz="1600" b="0" i="0" u="none" strike="noStrike" cap="none" normalizeH="0" baseline="0">
                          <a:ln>
                            <a:noFill/>
                          </a:ln>
                          <a:solidFill>
                            <a:srgbClr val="000000"/>
                          </a:solidFill>
                          <a:effectLst/>
                          <a:latin typeface="Times New Roman" pitchFamily="18" charset="0"/>
                          <a:cs typeface="Times New Roman" pitchFamily="18" charset="0"/>
                        </a:rPr>
                        <a:t>2.2. Підтримка спільної організації групової роботи з оброблення загальної інформації та інформації про роботу над проектом (</a:t>
                      </a:r>
                      <a:r>
                        <a:rPr kumimoji="0" lang="en-US" sz="1600" b="0" i="0" u="none" strike="noStrike" cap="none" normalizeH="0" baseline="0">
                          <a:ln>
                            <a:noFill/>
                          </a:ln>
                          <a:solidFill>
                            <a:srgbClr val="000000"/>
                          </a:solidFill>
                          <a:effectLst/>
                          <a:latin typeface="Times New Roman" pitchFamily="18" charset="0"/>
                          <a:cs typeface="Times New Roman" pitchFamily="18" charset="0"/>
                        </a:rPr>
                        <a:t>cooperation</a:t>
                      </a:r>
                      <a:r>
                        <a:rPr kumimoji="0" lang="uk-UA" sz="1600" b="0" i="0" u="none" strike="noStrike" cap="none" normalizeH="0" baseline="0">
                          <a:ln>
                            <a:noFill/>
                          </a:ln>
                          <a:solidFill>
                            <a:srgbClr val="000000"/>
                          </a:solidFill>
                          <a:effectLst/>
                          <a:latin typeface="Times New Roman" pitchFamily="18" charset="0"/>
                          <a:cs typeface="Times New Roman" pitchFamily="18" charset="0"/>
                        </a:rPr>
                        <a:t>).</a:t>
                      </a:r>
                    </a:p>
                    <a:p>
                      <a:pPr marL="28575" marR="0" lvl="0" indent="0" algn="just" defTabSz="914400" rtl="0" eaLnBrk="1" fontAlgn="base" latinLnBrk="0" hangingPunct="1">
                        <a:lnSpc>
                          <a:spcPts val="1800"/>
                        </a:lnSpc>
                        <a:spcBef>
                          <a:spcPct val="0"/>
                        </a:spcBef>
                        <a:spcAft>
                          <a:spcPct val="0"/>
                        </a:spcAft>
                        <a:buClrTx/>
                        <a:buSzTx/>
                        <a:buFontTx/>
                        <a:buNone/>
                        <a:tabLst>
                          <a:tab pos="252413" algn="l"/>
                        </a:tabLst>
                      </a:pPr>
                      <a:r>
                        <a:rPr kumimoji="0" lang="uk-UA" sz="1600" b="0" i="0" u="none" strike="noStrike" cap="none" normalizeH="0" baseline="0">
                          <a:ln>
                            <a:noFill/>
                          </a:ln>
                          <a:solidFill>
                            <a:srgbClr val="000000"/>
                          </a:solidFill>
                          <a:effectLst/>
                          <a:latin typeface="Times New Roman" pitchFamily="18" charset="0"/>
                          <a:cs typeface="Times New Roman" pitchFamily="18" charset="0"/>
                        </a:rPr>
                        <a:t>2.3. Сприяння формуванню та розвитку корпоративної культури організації (</a:t>
                      </a:r>
                      <a:r>
                        <a:rPr kumimoji="0" lang="en-US" sz="1600" b="0" i="0" u="none" strike="noStrike" cap="none" normalizeH="0" baseline="0">
                          <a:ln>
                            <a:noFill/>
                          </a:ln>
                          <a:solidFill>
                            <a:srgbClr val="000000"/>
                          </a:solidFill>
                          <a:effectLst/>
                          <a:latin typeface="Times New Roman" pitchFamily="18" charset="0"/>
                          <a:cs typeface="Times New Roman" pitchFamily="18" charset="0"/>
                        </a:rPr>
                        <a:t>corporate culture</a:t>
                      </a:r>
                      <a:r>
                        <a:rPr kumimoji="0" lang="uk-UA" sz="1600" b="0" i="0" u="none" strike="noStrike" cap="none" normalizeH="0" baseline="0">
                          <a:ln>
                            <a:noFill/>
                          </a:ln>
                          <a:solidFill>
                            <a:srgbClr val="000000"/>
                          </a:solidFill>
                          <a:effectLst/>
                          <a:latin typeface="Times New Roman" pitchFamily="18" charset="0"/>
                          <a:cs typeface="Times New Roman" pitchFamily="18" charset="0"/>
                        </a:rPr>
                        <a:t>).</a:t>
                      </a:r>
                    </a:p>
                  </a:txBody>
                  <a:tcPr marL="6350" marR="63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uk-UA"/>
                    </a:p>
                  </a:txBody>
                  <a:tcPr/>
                </a:tc>
                <a:extLst>
                  <a:ext uri="{0D108BD9-81ED-4DB2-BD59-A6C34878D82A}">
                    <a16:rowId xmlns:a16="http://schemas.microsoft.com/office/drawing/2014/main" val="10002"/>
                  </a:ext>
                </a:extLst>
              </a:tr>
              <a:tr h="100806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uk-UA" sz="1600" b="1" i="0" u="none" strike="noStrike" cap="none" normalizeH="0" baseline="0">
                        <a:ln>
                          <a:noFill/>
                        </a:ln>
                        <a:solidFill>
                          <a:srgbClr val="000000"/>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CFC"/>
                    </a:solidFill>
                  </a:tcPr>
                </a:tc>
                <a:tc gridSpan="2">
                  <a:txBody>
                    <a:bodyPr/>
                    <a:lstStyle/>
                    <a:p>
                      <a:pPr marL="28575" marR="0" lvl="0" indent="0" algn="just" defTabSz="914400" rtl="0" eaLnBrk="1" fontAlgn="base" latinLnBrk="0" hangingPunct="1">
                        <a:lnSpc>
                          <a:spcPts val="1800"/>
                        </a:lnSpc>
                        <a:spcBef>
                          <a:spcPct val="0"/>
                        </a:spcBef>
                        <a:spcAft>
                          <a:spcPct val="0"/>
                        </a:spcAft>
                        <a:buClrTx/>
                        <a:buSzTx/>
                        <a:buFontTx/>
                        <a:buNone/>
                        <a:tabLst>
                          <a:tab pos="252413" algn="l"/>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Формування програми антикризових комунікацій</a:t>
                      </a:r>
                      <a:endParaRPr kumimoji="0" lang="uk-UA" sz="1600" b="0" i="0" u="none" strike="noStrike" cap="none" normalizeH="0" baseline="0">
                        <a:ln>
                          <a:noFill/>
                        </a:ln>
                        <a:solidFill>
                          <a:srgbClr val="000000"/>
                        </a:solidFill>
                        <a:effectLst/>
                        <a:latin typeface="Times New Roman" pitchFamily="18" charset="0"/>
                        <a:cs typeface="Times New Roman" pitchFamily="18" charset="0"/>
                      </a:endParaRPr>
                    </a:p>
                  </a:txBody>
                  <a:tcPr marL="6350" marR="63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CFC"/>
                    </a:solidFill>
                  </a:tcPr>
                </a:tc>
                <a:tc hMerge="1">
                  <a:txBody>
                    <a:bodyPr/>
                    <a:lstStyle/>
                    <a:p>
                      <a:endParaRPr lang="uk-UA"/>
                    </a:p>
                  </a:txBody>
                  <a:tcPr/>
                </a:tc>
                <a:tc>
                  <a:txBody>
                    <a:bodyPr/>
                    <a:lstStyle/>
                    <a:p>
                      <a:pPr marL="28575" marR="0" lvl="0" indent="0" algn="just" defTabSz="914400" rtl="0" eaLnBrk="1" fontAlgn="base" latinLnBrk="0" hangingPunct="1">
                        <a:lnSpc>
                          <a:spcPts val="1800"/>
                        </a:lnSpc>
                        <a:spcBef>
                          <a:spcPct val="0"/>
                        </a:spcBef>
                        <a:spcAft>
                          <a:spcPct val="0"/>
                        </a:spcAft>
                        <a:buClrTx/>
                        <a:buSzTx/>
                        <a:buFontTx/>
                        <a:buNone/>
                        <a:tabLst>
                          <a:tab pos="252413" algn="l"/>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2.9. Планування подолання комунікаційних бар’єрів.</a:t>
                      </a:r>
                      <a:endParaRPr kumimoji="0" lang="uk-UA" sz="1600" b="0" i="0" u="none" strike="noStrike" cap="none" normalizeH="0" baseline="0">
                        <a:ln>
                          <a:noFill/>
                        </a:ln>
                        <a:solidFill>
                          <a:srgbClr val="000000"/>
                        </a:solidFill>
                        <a:effectLst/>
                        <a:latin typeface="Times New Roman" pitchFamily="18" charset="0"/>
                        <a:cs typeface="Times New Roman" pitchFamily="18" charset="0"/>
                      </a:endParaRPr>
                    </a:p>
                    <a:p>
                      <a:pPr marL="28575" marR="0" lvl="0" indent="0" algn="just" defTabSz="914400" rtl="0" eaLnBrk="1" fontAlgn="base" latinLnBrk="0" hangingPunct="1">
                        <a:lnSpc>
                          <a:spcPts val="1800"/>
                        </a:lnSpc>
                        <a:spcBef>
                          <a:spcPct val="0"/>
                        </a:spcBef>
                        <a:spcAft>
                          <a:spcPct val="0"/>
                        </a:spcAft>
                        <a:buClrTx/>
                        <a:buSzTx/>
                        <a:buFontTx/>
                        <a:buNone/>
                        <a:tabLst>
                          <a:tab pos="252413" algn="l"/>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2.10. Визначення сценаріїв поведінки для подолання наслідків комунікаційної кризи.</a:t>
                      </a:r>
                      <a:endParaRPr kumimoji="0" lang="uk-UA" sz="1600" b="0" i="0" u="none" strike="noStrike" cap="none" normalizeH="0" baseline="0">
                        <a:ln>
                          <a:noFill/>
                        </a:ln>
                        <a:solidFill>
                          <a:srgbClr val="000000"/>
                        </a:solidFill>
                        <a:effectLst/>
                        <a:latin typeface="Times New Roman" pitchFamily="18" charset="0"/>
                        <a:cs typeface="Times New Roman" pitchFamily="18" charset="0"/>
                      </a:endParaRPr>
                    </a:p>
                  </a:txBody>
                  <a:tcPr marL="6350" marR="63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CFC"/>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76200" y="196850"/>
            <a:ext cx="8991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ru-RU" altLang="en-US" sz="2400" b="1"/>
              <a:t>	Зовнішні комунікації </a:t>
            </a:r>
            <a:r>
              <a:rPr lang="ru-RU" altLang="en-US" sz="2400"/>
              <a:t>відбуваються між представниками ІТ-компаній та стейкхолдерами.</a:t>
            </a:r>
            <a:r>
              <a:rPr lang="ru-RU" altLang="en-US" sz="2400" i="1"/>
              <a:t> </a:t>
            </a:r>
            <a:r>
              <a:rPr lang="uk-UA" altLang="en-US" sz="2400" i="1" u="sng"/>
              <a:t>Прикладами зовнішньої комунікації</a:t>
            </a:r>
            <a:r>
              <a:rPr lang="uk-UA" altLang="en-US" sz="2400"/>
              <a:t> можуть служити прес-реліз, що посилається організацією в ЗМІ, публічні виступи її представника на прес-конференції, видання інформаційного бюлетеня для широкої аудиторії, дні відкритих дверей, інтернет реклама і т.д. </a:t>
            </a:r>
          </a:p>
          <a:p>
            <a:pPr algn="just" eaLnBrk="1" hangingPunct="1"/>
            <a:r>
              <a:rPr lang="uk-UA" altLang="en-US" sz="2400" b="1"/>
              <a:t>	Внутрішні комунікації </a:t>
            </a:r>
            <a:r>
              <a:rPr lang="uk-UA" altLang="en-US" sz="2400"/>
              <a:t>- всі ті комунікації, що відбуваються в середині ІТ-компанії та територіально розподіленої проектної команди під час роботи на проектом. 	</a:t>
            </a:r>
            <a:r>
              <a:rPr lang="uk-UA" altLang="en-US" sz="2400" i="1" u="sng"/>
              <a:t>До внутрішніх комунікацій, наприклад, відносяться </a:t>
            </a:r>
            <a:r>
              <a:rPr lang="uk-UA" altLang="en-US" sz="2400"/>
              <a:t>збори, наради, дошка оголошень, онлайн форум і т.д. </a:t>
            </a:r>
          </a:p>
          <a:p>
            <a:pPr algn="just" eaLnBrk="1" hangingPunct="1"/>
            <a:r>
              <a:rPr lang="uk-UA" altLang="en-US" sz="2400"/>
              <a:t>	</a:t>
            </a:r>
            <a:r>
              <a:rPr lang="uk-UA" altLang="en-US" sz="2400" b="1"/>
              <a:t>Антикризові комунікації</a:t>
            </a:r>
            <a:r>
              <a:rPr lang="uk-UA" altLang="en-US" sz="2400" b="1" i="1"/>
              <a:t> </a:t>
            </a:r>
            <a:r>
              <a:rPr lang="uk-UA" altLang="en-US" sz="2400" i="1"/>
              <a:t>-</a:t>
            </a:r>
            <a:r>
              <a:rPr lang="uk-UA" altLang="en-US" sz="2400"/>
              <a:t> комплекс комунікативних заходів, спрямованих на прогнозування, недопущення, подолання, а також регулювання наслідків кризи.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4450"/>
            <a:ext cx="7620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Прямоугольник 1"/>
          <p:cNvSpPr>
            <a:spLocks noChangeArrowheads="1"/>
          </p:cNvSpPr>
          <p:nvPr/>
        </p:nvSpPr>
        <p:spPr bwMode="auto">
          <a:xfrm>
            <a:off x="76200" y="6140450"/>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en-US"/>
              <a:t>Рис.3. Завдання та інструменти системи комунікаційної взаємодії в проектних командах ІТ-компаній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1"/>
          <p:cNvSpPr>
            <a:spLocks noChangeArrowheads="1"/>
          </p:cNvSpPr>
          <p:nvPr/>
        </p:nvSpPr>
        <p:spPr bwMode="auto">
          <a:xfrm>
            <a:off x="228600" y="28575"/>
            <a:ext cx="89154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en-US" sz="2000" b="1"/>
              <a:t>	План внутрішніх комунікацій проекту містить такі завдання.</a:t>
            </a:r>
            <a:endParaRPr lang="uk-UA" altLang="en-US" sz="2000"/>
          </a:p>
          <a:p>
            <a:pPr eaLnBrk="1" hangingPunct="1"/>
            <a:r>
              <a:rPr lang="uk-UA" altLang="en-US" sz="2000" b="1"/>
              <a:t>	</a:t>
            </a:r>
          </a:p>
          <a:p>
            <a:pPr eaLnBrk="1" hangingPunct="1"/>
            <a:r>
              <a:rPr lang="uk-UA" altLang="en-US" sz="2000" b="1"/>
              <a:t>Тактичне завдання 1.</a:t>
            </a:r>
            <a:r>
              <a:rPr lang="uk-UA" altLang="en-US" sz="2000"/>
              <a:t> О</a:t>
            </a:r>
            <a:r>
              <a:rPr lang="ru-RU" altLang="en-US" sz="2000"/>
              <a:t>рганізація комунікації в процесах управління командою </a:t>
            </a:r>
            <a:r>
              <a:rPr lang="ru-RU" altLang="en-US" sz="2000" b="1" i="1"/>
              <a:t>(</a:t>
            </a:r>
            <a:r>
              <a:rPr lang="en-US" altLang="en-US" sz="2000" b="1" i="1"/>
              <a:t>communications</a:t>
            </a:r>
            <a:r>
              <a:rPr lang="uk-UA" altLang="en-US" sz="2000" b="1" i="1"/>
              <a:t>).</a:t>
            </a:r>
            <a:endParaRPr lang="uk-UA" altLang="en-US" sz="2000"/>
          </a:p>
          <a:p>
            <a:pPr eaLnBrk="1" hangingPunct="1"/>
            <a:r>
              <a:rPr lang="uk-UA" altLang="en-US" sz="2000" b="1"/>
              <a:t>	Комунікаційними інструментами розв’язання цих завдань є:</a:t>
            </a:r>
            <a:r>
              <a:rPr lang="uk-UA" altLang="en-US" sz="2000"/>
              <a:t> </a:t>
            </a:r>
          </a:p>
          <a:p>
            <a:pPr eaLnBrk="1" hangingPunct="1">
              <a:spcBef>
                <a:spcPts val="600"/>
              </a:spcBef>
            </a:pPr>
            <a:r>
              <a:rPr lang="uk-UA" altLang="en-US" sz="2000"/>
              <a:t>1.1.) </a:t>
            </a:r>
            <a:r>
              <a:rPr lang="uk-UA" altLang="en-US" sz="2000" i="1"/>
              <a:t>планувальники задач (Task-Менеджери).</a:t>
            </a:r>
            <a:r>
              <a:rPr lang="uk-UA" altLang="en-US" sz="2000"/>
              <a:t> Таск-менеджер - інструмент для управління проектами, який значно спрощує робочий процес. Відомими є такі: </a:t>
            </a:r>
            <a:r>
              <a:rPr lang="uk-UA" altLang="en-US" sz="2000">
                <a:hlinkClick r:id="rId2"/>
              </a:rPr>
              <a:t>Asana</a:t>
            </a:r>
            <a:r>
              <a:rPr lang="uk-UA" altLang="en-US" sz="2000"/>
              <a:t>, </a:t>
            </a:r>
            <a:r>
              <a:rPr lang="uk-UA" altLang="en-US" sz="2000">
                <a:hlinkClick r:id="rId3"/>
              </a:rPr>
              <a:t>Basecamp 3</a:t>
            </a:r>
            <a:r>
              <a:rPr lang="uk-UA" altLang="en-US" sz="2000"/>
              <a:t>, </a:t>
            </a:r>
            <a:r>
              <a:rPr lang="uk-UA" altLang="en-US" sz="2000">
                <a:hlinkClick r:id="rId4"/>
              </a:rPr>
              <a:t>Jira</a:t>
            </a:r>
            <a:r>
              <a:rPr lang="uk-UA" altLang="en-US" sz="2000"/>
              <a:t>, </a:t>
            </a:r>
            <a:r>
              <a:rPr lang="uk-UA" altLang="en-US" sz="2000">
                <a:hlinkClick r:id="rId5"/>
              </a:rPr>
              <a:t>Redmine</a:t>
            </a:r>
            <a:r>
              <a:rPr lang="uk-UA" altLang="en-US" sz="2000"/>
              <a:t>, </a:t>
            </a:r>
            <a:r>
              <a:rPr lang="uk-UA" altLang="en-US" sz="2000">
                <a:hlinkClick r:id="rId6"/>
              </a:rPr>
              <a:t>Todoist</a:t>
            </a:r>
            <a:r>
              <a:rPr lang="uk-UA" altLang="en-US" sz="2000"/>
              <a:t> та ін.. </a:t>
            </a:r>
          </a:p>
          <a:p>
            <a:pPr algn="just" eaLnBrk="1" hangingPunct="1">
              <a:spcBef>
                <a:spcPts val="600"/>
              </a:spcBef>
            </a:pPr>
            <a:r>
              <a:rPr lang="uk-UA" altLang="en-US" sz="2000"/>
              <a:t>1.2) </a:t>
            </a:r>
            <a:r>
              <a:rPr lang="uk-UA" altLang="en-US" sz="2000" i="1"/>
              <a:t>тайм-трекери і системи моніторингу</a:t>
            </a:r>
            <a:r>
              <a:rPr lang="uk-UA" altLang="en-US" sz="2000"/>
              <a:t>. Тайм-трекер - це категорія комп'ютерного програмного забезпечення, яке дозволяє співробітникам записувати час, витрачений на виконання завдань або проектів, а роботодавцям їх контролювати. Поширеними в практиці вітчизняних компаній є: </a:t>
            </a:r>
            <a:r>
              <a:rPr lang="uk-UA" altLang="en-US" sz="2000">
                <a:hlinkClick r:id="rId7"/>
              </a:rPr>
              <a:t>Toggl</a:t>
            </a:r>
            <a:r>
              <a:rPr lang="uk-UA" altLang="en-US" sz="2000"/>
              <a:t>, </a:t>
            </a:r>
            <a:r>
              <a:rPr lang="uk-UA" altLang="en-US" sz="2000">
                <a:hlinkClick r:id="rId8"/>
              </a:rPr>
              <a:t>primaERP</a:t>
            </a:r>
            <a:r>
              <a:rPr lang="uk-UA" altLang="en-US" sz="2000"/>
              <a:t>, </a:t>
            </a:r>
            <a:r>
              <a:rPr lang="uk-UA" altLang="en-US" sz="2000">
                <a:hlinkClick r:id="rId9"/>
              </a:rPr>
              <a:t> Zoho Projects</a:t>
            </a:r>
            <a:r>
              <a:rPr lang="uk-UA" altLang="en-US" sz="2000"/>
              <a:t>, </a:t>
            </a:r>
            <a:r>
              <a:rPr lang="uk-UA" altLang="en-US" sz="2000">
                <a:hlinkClick r:id="rId10"/>
              </a:rPr>
              <a:t>TMetric</a:t>
            </a:r>
            <a:r>
              <a:rPr lang="uk-UA" altLang="en-US" sz="2000"/>
              <a:t>, </a:t>
            </a:r>
            <a:r>
              <a:rPr lang="uk-UA" altLang="en-US" sz="2000">
                <a:hlinkClick r:id="rId11"/>
              </a:rPr>
              <a:t>Taskworld</a:t>
            </a:r>
            <a:r>
              <a:rPr lang="uk-UA" altLang="en-US" sz="2000"/>
              <a:t>, </a:t>
            </a:r>
            <a:r>
              <a:rPr lang="uk-UA" altLang="en-US" sz="2000">
                <a:hlinkClick r:id="rId12"/>
              </a:rPr>
              <a:t>Harvest</a:t>
            </a:r>
            <a:r>
              <a:rPr lang="uk-UA" altLang="en-US" sz="2000"/>
              <a:t>т та ін.. Найчастіше програма обліку часу інтегрується з таск-менеджером. </a:t>
            </a:r>
          </a:p>
          <a:p>
            <a:pPr eaLnBrk="1" hangingPunct="1">
              <a:spcBef>
                <a:spcPts val="600"/>
              </a:spcBef>
            </a:pPr>
            <a:r>
              <a:rPr lang="uk-UA" altLang="en-US" sz="2000"/>
              <a:t>1.3) </a:t>
            </a:r>
            <a:r>
              <a:rPr lang="uk-UA" altLang="en-US" sz="2000" i="1"/>
              <a:t>сервіси онлайн-листування (e-mail): </a:t>
            </a:r>
            <a:r>
              <a:rPr lang="uk-UA" altLang="en-US" sz="2000"/>
              <a:t>Yahoo! Mail, Hotmail від Windows, Gmail та ін..</a:t>
            </a:r>
          </a:p>
          <a:p>
            <a:pPr eaLnBrk="1" hangingPunct="1">
              <a:spcBef>
                <a:spcPts val="600"/>
              </a:spcBef>
            </a:pPr>
            <a:r>
              <a:rPr lang="uk-UA" altLang="en-US" sz="2000"/>
              <a:t>1.4)  </a:t>
            </a:r>
            <a:r>
              <a:rPr lang="uk-UA" altLang="en-US" sz="2000" i="1"/>
              <a:t>відеоконференції, відеозв’язки, групові чати, веб-конференції</a:t>
            </a:r>
            <a:r>
              <a:rPr lang="uk-UA" altLang="en-US" sz="2000"/>
              <a:t> (текст, аудіо, відео): наприклад «Microsoft Teams» – центр для командної роботи в </a:t>
            </a:r>
            <a:r>
              <a:rPr lang="uk-UA" altLang="en-US" sz="2000">
                <a:hlinkClick r:id="rId13" tooltip="Office 365"/>
              </a:rPr>
              <a:t>Office 365</a:t>
            </a:r>
            <a:r>
              <a:rPr lang="uk-UA" altLang="en-US" sz="2000"/>
              <a:t> від </a:t>
            </a:r>
            <a:r>
              <a:rPr lang="uk-UA" altLang="en-US" sz="2000">
                <a:hlinkClick r:id="rId14" tooltip="Microsoft"/>
              </a:rPr>
              <a:t>Microsoft</a:t>
            </a:r>
            <a:r>
              <a:rPr lang="uk-UA" altLang="en-US" sz="2000"/>
              <a:t>, оновленням від </a:t>
            </a:r>
            <a:r>
              <a:rPr lang="uk-UA" altLang="en-US" sz="2000">
                <a:hlinkClick r:id="rId15" tooltip="Microsoft Skype (ще не написана)"/>
              </a:rPr>
              <a:t>Microsoft Skype</a:t>
            </a:r>
            <a:r>
              <a:rPr lang="uk-UA" altLang="en-US" sz="2000"/>
              <a:t> для бізнесу.  А також: </a:t>
            </a:r>
            <a:r>
              <a:rPr lang="uk-UA" altLang="en-US" sz="2000">
                <a:hlinkClick r:id="rId16"/>
              </a:rPr>
              <a:t>GoToMeeting</a:t>
            </a:r>
            <a:r>
              <a:rPr lang="uk-UA" altLang="en-US" sz="2000"/>
              <a:t>, Kato, </a:t>
            </a:r>
            <a:r>
              <a:rPr lang="uk-UA" altLang="en-US" sz="2000">
                <a:hlinkClick r:id="rId17"/>
              </a:rPr>
              <a:t>GoogleHangouts</a:t>
            </a:r>
            <a:r>
              <a:rPr lang="uk-UA" altLang="en-US" sz="2000"/>
              <a:t>, </a:t>
            </a:r>
            <a:r>
              <a:rPr lang="uk-UA" altLang="en-US" sz="2000">
                <a:hlinkClick r:id="rId18"/>
              </a:rPr>
              <a:t>Join.me</a:t>
            </a:r>
            <a:r>
              <a:rPr lang="uk-UA" altLang="en-US" sz="2000"/>
              <a:t> та ін..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1"/>
          <p:cNvSpPr>
            <a:spLocks noChangeArrowheads="1"/>
          </p:cNvSpPr>
          <p:nvPr/>
        </p:nvSpPr>
        <p:spPr bwMode="auto">
          <a:xfrm>
            <a:off x="152400" y="58738"/>
            <a:ext cx="8915400"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en-US" sz="1700" b="1"/>
              <a:t>Завдання</a:t>
            </a:r>
            <a:r>
              <a:rPr lang="uk-UA" altLang="en-US" sz="1700" b="1" i="1"/>
              <a:t> 2. </a:t>
            </a:r>
            <a:r>
              <a:rPr lang="uk-UA" altLang="en-US" sz="1700" b="1"/>
              <a:t>Підтримка спільної організації групової роботи з оброблення загальної інформації та інформації про роботу над проектом (cooperation).</a:t>
            </a:r>
          </a:p>
          <a:p>
            <a:pPr algn="ctr" eaLnBrk="1" hangingPunct="1"/>
            <a:endParaRPr lang="uk-UA" altLang="en-US" sz="1700" b="1"/>
          </a:p>
          <a:p>
            <a:pPr algn="ctr" eaLnBrk="1" hangingPunct="1"/>
            <a:r>
              <a:rPr lang="uk-UA" altLang="en-US" sz="1700" b="1"/>
              <a:t>Комунікаційними інструментами розв’язання цих задач є: </a:t>
            </a:r>
            <a:endParaRPr lang="uk-UA" altLang="en-US" sz="1700"/>
          </a:p>
          <a:p>
            <a:pPr algn="just" eaLnBrk="1" hangingPunct="1"/>
            <a:r>
              <a:rPr lang="uk-UA" altLang="en-US" sz="1700" i="1"/>
              <a:t>	2.1) Хмарне сховище</a:t>
            </a:r>
            <a:r>
              <a:rPr lang="uk-UA" altLang="en-US" sz="1700"/>
              <a:t> даних або, простіше кажучи, хмара - фізично це один або кілька віддалених серверів, на яких зберігаються дані користувачів. Серед значної кількості хмарних сервісів (Microsoft Office 365, MoodleCloud, Sugarsync, Onedrive </a:t>
            </a:r>
            <a:r>
              <a:rPr lang="uk-UA" altLang="en-US" sz="1700" i="1"/>
              <a:t>Google Drive</a:t>
            </a:r>
            <a:r>
              <a:rPr lang="uk-UA" altLang="en-US" sz="1700"/>
              <a:t> тощо).</a:t>
            </a:r>
          </a:p>
          <a:p>
            <a:pPr algn="just" eaLnBrk="1" hangingPunct="1"/>
            <a:r>
              <a:rPr lang="uk-UA" altLang="en-US" sz="1700"/>
              <a:t>	2.2)  </a:t>
            </a:r>
            <a:r>
              <a:rPr lang="uk-UA" altLang="en-US" sz="1700" i="1"/>
              <a:t>База знань</a:t>
            </a:r>
            <a:r>
              <a:rPr lang="uk-UA" altLang="en-US" sz="1700"/>
              <a:t> – це сукупність відомостей (про реальні об'єкти, процес, події або явища), що відносяться до певної теми або задачі, організована так, щоб забезпечити зручне представлення цієї сукупності як в цілому так і будь-якої її частини. Прості бази знань можуть використовуватися для зберігання даних про організації: документації, інструкцій, статей технічного забезпечення. </a:t>
            </a:r>
          </a:p>
          <a:p>
            <a:pPr algn="just" eaLnBrk="1" hangingPunct="1"/>
            <a:r>
              <a:rPr lang="uk-UA" altLang="en-US" sz="1700" i="1"/>
              <a:t>	2.3.) ВікіВікі (WikiWiki)</a:t>
            </a:r>
            <a:r>
              <a:rPr lang="uk-UA" altLang="en-US" sz="1700"/>
              <a:t> – соціальний сервіс, що дозволяє будь-якому користувачеві редагувати текст сайту (писати, вносити зміни, видаляти, створювати посилання на нові статті); різні варіанти програмного забезпечення Вікі дозволяють завантажувати на сайти зображення, файли, що містять текстову інформацію, відеофрагменти, звукові файли і т. д. Наприклад, </a:t>
            </a:r>
            <a:r>
              <a:rPr lang="uk-UA" altLang="en-US" sz="1700" i="1"/>
              <a:t>GitHub Wiki - д</a:t>
            </a:r>
            <a:r>
              <a:rPr lang="uk-UA" altLang="en-US" sz="1700"/>
              <a:t>уже часто компанії використовують GiitHub Wiki для введення нових працівників у курс справ, вони просто вносять в сервіс корисні для новачків ресурси.</a:t>
            </a:r>
          </a:p>
          <a:p>
            <a:pPr algn="just" eaLnBrk="1" hangingPunct="1"/>
            <a:r>
              <a:rPr lang="uk-UA" altLang="en-US" sz="1700" i="1"/>
              <a:t>	2.4.) Система обміну даними</a:t>
            </a:r>
            <a:r>
              <a:rPr lang="uk-UA" altLang="en-US" sz="1700"/>
              <a:t> забезпечує не тільки передачу інформації, але її збереження від викрадення чи модифікації, а також створює можливість її швидкого відновлення. Технологія електронного обміну даними - EDI (Electronic Data Interchange) - дозволяє автоматизувати створення, відправлення, отримання та обробку будь-яких електронних документів та інтегрувати їх з чинними бізнес-додатками. </a:t>
            </a:r>
          </a:p>
          <a:p>
            <a:pPr algn="just" eaLnBrk="1" hangingPunct="1"/>
            <a:endParaRPr lang="uk-UA" altLang="en-US" sz="1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0" y="1909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en-US"/>
          </a:p>
        </p:txBody>
      </p:sp>
      <p:sp>
        <p:nvSpPr>
          <p:cNvPr id="16387" name="Прямоугольник 1"/>
          <p:cNvSpPr>
            <a:spLocks noChangeArrowheads="1"/>
          </p:cNvSpPr>
          <p:nvPr/>
        </p:nvSpPr>
        <p:spPr bwMode="auto">
          <a:xfrm>
            <a:off x="0" y="1444625"/>
            <a:ext cx="91440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en-US" sz="2400" b="1"/>
              <a:t>Завдання</a:t>
            </a:r>
            <a:r>
              <a:rPr lang="uk-UA" altLang="en-US" sz="2400" b="1" i="1"/>
              <a:t> 3. Підтримка колективної роботи під час розроблення програмного забезпечення (collaboration).</a:t>
            </a:r>
            <a:r>
              <a:rPr lang="uk-UA" altLang="en-US" sz="2400" b="1"/>
              <a:t> </a:t>
            </a:r>
          </a:p>
          <a:p>
            <a:pPr eaLnBrk="1" hangingPunct="1"/>
            <a:endParaRPr lang="uk-UA" altLang="en-US" sz="2400" b="1" i="1"/>
          </a:p>
          <a:p>
            <a:pPr algn="just" eaLnBrk="1" hangingPunct="1"/>
            <a:r>
              <a:rPr lang="uk-UA" altLang="en-US" sz="2400" i="1"/>
              <a:t>	Інструментами</a:t>
            </a:r>
            <a:r>
              <a:rPr lang="uk-UA" altLang="en-US" sz="2400"/>
              <a:t> в цьому випадку є мережеві офісні пакети, програмне забезпечення для управління проектами, програмне забезпечення для спільного розроблення проектів, системи контролю версій та системи обміну даними. Серед найбільш популярних на вітчизняному ринку систем управління проектами є: </a:t>
            </a:r>
            <a:r>
              <a:rPr lang="en-US" altLang="en-US" sz="2400"/>
              <a:t>Jira</a:t>
            </a:r>
            <a:r>
              <a:rPr lang="uk-UA" altLang="en-US" sz="2400"/>
              <a:t>, Basecamp, Redmine, JIRA, TeamLab, </a:t>
            </a:r>
            <a:r>
              <a:rPr lang="uk-UA" altLang="en-US" sz="2400" u="sng">
                <a:hlinkClick r:id="rId2"/>
              </a:rPr>
              <a:t>Wrike</a:t>
            </a:r>
            <a:r>
              <a:rPr lang="uk-UA" altLang="en-US" sz="2400"/>
              <a:t> та багато інших.</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1"/>
          <p:cNvSpPr>
            <a:spLocks noChangeArrowheads="1"/>
          </p:cNvSpPr>
          <p:nvPr/>
        </p:nvSpPr>
        <p:spPr bwMode="auto">
          <a:xfrm>
            <a:off x="76200" y="196850"/>
            <a:ext cx="8991600"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en-US" sz="2200" b="1"/>
              <a:t>Завдання 4. Сприяння формуванню та розвитку корпоративної культури організації для забезпечення згуртованості та розвитку командної роботи </a:t>
            </a:r>
          </a:p>
          <a:p>
            <a:pPr algn="ctr" eaLnBrk="1" hangingPunct="1"/>
            <a:r>
              <a:rPr lang="uk-UA" altLang="en-US" sz="2200" b="1"/>
              <a:t>(corporate culture). </a:t>
            </a:r>
            <a:endParaRPr lang="uk-UA" altLang="en-US" sz="2200"/>
          </a:p>
          <a:p>
            <a:pPr eaLnBrk="1" hangingPunct="1"/>
            <a:r>
              <a:rPr lang="uk-UA" altLang="en-US" sz="2200" b="1"/>
              <a:t>Як комунікаційні засоби та інструменти можна використати:</a:t>
            </a:r>
            <a:endParaRPr lang="uk-UA" altLang="en-US" sz="2200"/>
          </a:p>
          <a:p>
            <a:pPr eaLnBrk="1" hangingPunct="1"/>
            <a:endParaRPr lang="uk-UA" altLang="en-US" sz="2200"/>
          </a:p>
          <a:p>
            <a:pPr algn="just" eaLnBrk="1" hangingPunct="1"/>
            <a:r>
              <a:rPr lang="uk-UA" altLang="en-US" sz="2200"/>
              <a:t>	4.1.)  корпоративний сайт, електронну пошту, сервіси on-line листування, телефонні конференції, відео дзвінки, електронні дошки оголошень (наприклад,  Тrello –сервіс-інтерактивна дошка для стікерів), сервіси віртуального офісу (наприклад,  </a:t>
            </a:r>
            <a:r>
              <a:rPr lang="uk-UA" altLang="en-US" sz="2200" i="1"/>
              <a:t>Slack) </a:t>
            </a:r>
            <a:r>
              <a:rPr lang="uk-UA" altLang="en-US" sz="2200"/>
              <a:t> та інші засоби комунікації (наприклад, Squiggle, сервіс, що не тільки дозволяє бачити всіх на одному екрані, але і робить фото кожні кілька хвилин (гарантуючи вам постійний сміх);</a:t>
            </a:r>
          </a:p>
          <a:p>
            <a:pPr algn="just" eaLnBrk="1" hangingPunct="1"/>
            <a:r>
              <a:rPr lang="uk-UA" altLang="en-US" sz="2200"/>
              <a:t>	4.2.) гейміфікацію для розвитку soft навичків співробітників, а також стимулювання приємного настрою та гарної атмосфери в проектній команді.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1"/>
          <p:cNvSpPr>
            <a:spLocks noChangeArrowheads="1"/>
          </p:cNvSpPr>
          <p:nvPr/>
        </p:nvSpPr>
        <p:spPr bwMode="auto">
          <a:xfrm>
            <a:off x="228600" y="304800"/>
            <a:ext cx="8915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en-US" sz="2400" b="1"/>
              <a:t>РІВЕНЬ 3 (ОПЕРАТИВНИЙ). </a:t>
            </a:r>
            <a:endParaRPr lang="uk-UA" altLang="en-US" sz="2400"/>
          </a:p>
          <a:p>
            <a:pPr eaLnBrk="1" hangingPunct="1"/>
            <a:endParaRPr lang="uk-UA" altLang="en-US" sz="2400" b="1"/>
          </a:p>
          <a:p>
            <a:pPr eaLnBrk="1" hangingPunct="1"/>
            <a:r>
              <a:rPr lang="uk-UA" altLang="en-US" sz="2400" b="1"/>
              <a:t>	</a:t>
            </a:r>
            <a:r>
              <a:rPr lang="uk-UA" altLang="en-US" sz="2400" b="1" u="sng"/>
              <a:t>Центри відповідальності</a:t>
            </a:r>
            <a:r>
              <a:rPr lang="uk-UA" altLang="en-US" sz="2400" b="1"/>
              <a:t>: </a:t>
            </a:r>
            <a:r>
              <a:rPr lang="uk-UA" altLang="en-US" sz="2400"/>
              <a:t>адміністратори, координатори проектів</a:t>
            </a:r>
          </a:p>
          <a:p>
            <a:pPr eaLnBrk="1" hangingPunct="1"/>
            <a:r>
              <a:rPr lang="uk-UA" altLang="en-US" sz="2400" b="1"/>
              <a:t>	</a:t>
            </a:r>
          </a:p>
          <a:p>
            <a:pPr eaLnBrk="1" hangingPunct="1"/>
            <a:r>
              <a:rPr lang="uk-UA" altLang="en-US" sz="2400" b="1"/>
              <a:t>	Документ: </a:t>
            </a:r>
            <a:r>
              <a:rPr lang="uk-UA" altLang="en-US" sz="2400"/>
              <a:t>Робочий план комунікацій для команди проекту, що включає:</a:t>
            </a:r>
          </a:p>
          <a:p>
            <a:pPr eaLnBrk="1" hangingPunct="1"/>
            <a:r>
              <a:rPr lang="uk-UA" altLang="en-US" sz="2400"/>
              <a:t>	1) план поточних задач комунікацій команди проекту (</a:t>
            </a:r>
            <a:r>
              <a:rPr lang="uk-UA" altLang="en-US" sz="2400" u="sng"/>
              <a:t>таблиця 3</a:t>
            </a:r>
            <a:r>
              <a:rPr lang="uk-UA" altLang="en-US" sz="2400"/>
              <a:t>): </a:t>
            </a:r>
          </a:p>
          <a:p>
            <a:pPr eaLnBrk="1" hangingPunct="1"/>
            <a:r>
              <a:rPr lang="uk-UA" altLang="en-US" sz="2400"/>
              <a:t>	2) план поточних комунікаційних подій для огляду поточного стану роботи;</a:t>
            </a:r>
          </a:p>
          <a:p>
            <a:pPr eaLnBrk="1" hangingPunct="1"/>
            <a:r>
              <a:rPr lang="uk-UA" altLang="en-US" sz="2400"/>
              <a:t>	3) складання звітності, оцінка  ефективності роботи команди та процесів, зворотній зв’язок.</a:t>
            </a:r>
          </a:p>
          <a:p>
            <a:pPr eaLnBrk="1" hangingPunct="1"/>
            <a:r>
              <a:rPr lang="uk-UA" altLang="en-US" sz="240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64"/>
          <p:cNvSpPr>
            <a:spLocks noChangeArrowheads="1"/>
          </p:cNvSpPr>
          <p:nvPr/>
        </p:nvSpPr>
        <p:spPr bwMode="auto">
          <a:xfrm>
            <a:off x="0" y="7069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en-US"/>
          </a:p>
        </p:txBody>
      </p:sp>
      <p:graphicFrame>
        <p:nvGraphicFramePr>
          <p:cNvPr id="2" name="Таблица 1"/>
          <p:cNvGraphicFramePr>
            <a:graphicFrameLocks noGrp="1"/>
          </p:cNvGraphicFramePr>
          <p:nvPr/>
        </p:nvGraphicFramePr>
        <p:xfrm>
          <a:off x="152400" y="1600200"/>
          <a:ext cx="8534400" cy="4548188"/>
        </p:xfrm>
        <a:graphic>
          <a:graphicData uri="http://schemas.openxmlformats.org/drawingml/2006/table">
            <a:tbl>
              <a:tblPr/>
              <a:tblGrid>
                <a:gridCol w="385763">
                  <a:extLst>
                    <a:ext uri="{9D8B030D-6E8A-4147-A177-3AD203B41FA5}">
                      <a16:colId xmlns:a16="http://schemas.microsoft.com/office/drawing/2014/main" val="20000"/>
                    </a:ext>
                  </a:extLst>
                </a:gridCol>
                <a:gridCol w="2978150">
                  <a:extLst>
                    <a:ext uri="{9D8B030D-6E8A-4147-A177-3AD203B41FA5}">
                      <a16:colId xmlns:a16="http://schemas.microsoft.com/office/drawing/2014/main" val="20001"/>
                    </a:ext>
                  </a:extLst>
                </a:gridCol>
                <a:gridCol w="5170487">
                  <a:extLst>
                    <a:ext uri="{9D8B030D-6E8A-4147-A177-3AD203B41FA5}">
                      <a16:colId xmlns:a16="http://schemas.microsoft.com/office/drawing/2014/main" val="20002"/>
                    </a:ext>
                  </a:extLst>
                </a:gridCol>
              </a:tblGrid>
              <a:tr h="606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a:ln>
                            <a:noFill/>
                          </a:ln>
                          <a:solidFill>
                            <a:schemeClr val="tx1"/>
                          </a:solidFill>
                          <a:effectLst/>
                          <a:latin typeface="Times New Roman" pitchFamily="18" charset="0"/>
                          <a:cs typeface="Times New Roman" pitchFamily="18" charset="0"/>
                        </a:rPr>
                        <a:t>№ з/п</a:t>
                      </a:r>
                      <a:endParaRPr kumimoji="0" lang="uk-UA" sz="1800" b="1" i="0" u="none" strike="noStrike" cap="none" normalizeH="0" baseline="0">
                        <a:ln>
                          <a:noFill/>
                        </a:ln>
                        <a:solidFill>
                          <a:schemeClr val="tx1"/>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chemeClr val="tx1"/>
                          </a:solidFill>
                          <a:effectLst/>
                          <a:latin typeface="Times New Roman" pitchFamily="18" charset="0"/>
                          <a:cs typeface="Times New Roman" pitchFamily="18" charset="0"/>
                        </a:rPr>
                        <a:t>Тактичні завдання</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50800" marR="0" lvl="0" indent="0" algn="ctr" defTabSz="914400" rtl="0" eaLnBrk="1" fontAlgn="base" latinLnBrk="0" hangingPunct="1">
                        <a:lnSpc>
                          <a:spcPct val="100000"/>
                        </a:lnSpc>
                        <a:spcBef>
                          <a:spcPct val="0"/>
                        </a:spcBef>
                        <a:spcAft>
                          <a:spcPct val="0"/>
                        </a:spcAft>
                        <a:buClrTx/>
                        <a:buSzTx/>
                        <a:buFontTx/>
                        <a:buNone/>
                        <a:tabLst/>
                      </a:pPr>
                      <a:r>
                        <a:rPr kumimoji="0" lang="uk-UA" sz="1800" b="1" i="0" u="none" strike="noStrike" cap="none" normalizeH="0" baseline="0">
                          <a:ln>
                            <a:noFill/>
                          </a:ln>
                          <a:solidFill>
                            <a:schemeClr val="tx1"/>
                          </a:solidFill>
                          <a:effectLst/>
                          <a:latin typeface="Times New Roman" pitchFamily="18" charset="0"/>
                          <a:cs typeface="Times New Roman" pitchFamily="18" charset="0"/>
                        </a:rPr>
                        <a:t>Поточні задачі та робота</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extLst>
                  <a:ext uri="{0D108BD9-81ED-4DB2-BD59-A6C34878D82A}">
                    <a16:rowId xmlns:a16="http://schemas.microsoft.com/office/drawing/2014/main" val="10000"/>
                  </a:ext>
                </a:extLst>
              </a:tr>
              <a:tr h="2122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1" i="0" u="none" strike="noStrike" cap="none" normalizeH="0" baseline="0">
                        <a:ln>
                          <a:noFill/>
                        </a:ln>
                        <a:solidFill>
                          <a:schemeClr val="tx1"/>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CFC"/>
                    </a:solidFill>
                  </a:tcPr>
                </a:tc>
                <a:tc>
                  <a:txBody>
                    <a:bodyPr/>
                    <a:lstStyle/>
                    <a:p>
                      <a:pPr marL="28575" marR="0" lvl="0" indent="0" algn="l" defTabSz="914400" rtl="0" eaLnBrk="1" fontAlgn="base" latinLnBrk="0" hangingPunct="1">
                        <a:lnSpc>
                          <a:spcPct val="100000"/>
                        </a:lnSpc>
                        <a:spcBef>
                          <a:spcPct val="0"/>
                        </a:spcBef>
                        <a:spcAft>
                          <a:spcPct val="0"/>
                        </a:spcAft>
                        <a:buClrTx/>
                        <a:buSzTx/>
                        <a:buFontTx/>
                        <a:buNone/>
                        <a:tabLst>
                          <a:tab pos="252413" algn="l"/>
                        </a:tabLst>
                      </a:pPr>
                      <a:r>
                        <a:rPr kumimoji="0" lang="ru-RU" sz="1800" b="0" i="0" u="none" strike="noStrike" cap="none" normalizeH="0" baseline="0">
                          <a:ln>
                            <a:noFill/>
                          </a:ln>
                          <a:solidFill>
                            <a:schemeClr val="tx1"/>
                          </a:solidFill>
                          <a:effectLst/>
                          <a:latin typeface="Times New Roman" pitchFamily="18" charset="0"/>
                          <a:cs typeface="Times New Roman" pitchFamily="18" charset="0"/>
                        </a:rPr>
                        <a:t>2.1. Організація комунікації в процесах управління командою </a:t>
                      </a:r>
                      <a:r>
                        <a:rPr kumimoji="0" lang="uk-UA" sz="1800" b="0" i="0" u="none" strike="noStrike" cap="none" normalizeH="0" baseline="0">
                          <a:ln>
                            <a:noFill/>
                          </a:ln>
                          <a:solidFill>
                            <a:schemeClr val="tx1"/>
                          </a:solidFill>
                          <a:effectLst/>
                          <a:latin typeface="Times New Roman" pitchFamily="18" charset="0"/>
                          <a:cs typeface="Times New Roman" pitchFamily="18" charset="0"/>
                        </a:rPr>
                        <a:t>(</a:t>
                      </a:r>
                      <a:r>
                        <a:rPr kumimoji="0" lang="en-US" sz="1800" b="0" i="0" u="none" strike="noStrike" cap="none" normalizeH="0" baseline="0">
                          <a:ln>
                            <a:noFill/>
                          </a:ln>
                          <a:solidFill>
                            <a:schemeClr val="tx1"/>
                          </a:solidFill>
                          <a:effectLst/>
                          <a:latin typeface="Times New Roman" pitchFamily="18" charset="0"/>
                          <a:cs typeface="Times New Roman" pitchFamily="18" charset="0"/>
                        </a:rPr>
                        <a:t>communications</a:t>
                      </a:r>
                      <a:r>
                        <a:rPr kumimoji="0" lang="uk-UA" sz="1800" b="0" i="0" u="none" strike="noStrike" cap="none" normalizeH="0" baseline="0">
                          <a:ln>
                            <a:noFill/>
                          </a:ln>
                          <a:solidFill>
                            <a:schemeClr val="tx1"/>
                          </a:solidFill>
                          <a:effectLst/>
                          <a:latin typeface="Times New Roman" pitchFamily="18" charset="0"/>
                          <a:cs typeface="Times New Roman" pitchFamily="18" charset="0"/>
                        </a:rPr>
                        <a:t>)</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CFC"/>
                    </a:solidFill>
                  </a:tcPr>
                </a:tc>
                <a:tc>
                  <a:txBody>
                    <a:bodyPr/>
                    <a:lstStyle/>
                    <a:p>
                      <a:pPr marL="82550" marR="0" lvl="0" indent="-8255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chemeClr val="tx1"/>
                          </a:solidFill>
                          <a:effectLst/>
                          <a:latin typeface="Times New Roman" pitchFamily="18" charset="0"/>
                          <a:cs typeface="Times New Roman" pitchFamily="18" charset="0"/>
                        </a:rPr>
                        <a:t>	– формування каналів зворотного зв’язку, </a:t>
                      </a:r>
                    </a:p>
                    <a:p>
                      <a:pPr marL="82550" marR="0" lvl="0" indent="-8255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chemeClr val="tx1"/>
                          </a:solidFill>
                          <a:effectLst/>
                          <a:latin typeface="Times New Roman" pitchFamily="18" charset="0"/>
                          <a:cs typeface="Times New Roman" pitchFamily="18" charset="0"/>
                        </a:rPr>
                        <a:t>	– підтримка оперативного постійного зв’язку з членами команди, </a:t>
                      </a:r>
                    </a:p>
                    <a:p>
                      <a:pPr marL="82550" marR="0" lvl="0" indent="-8255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chemeClr val="tx1"/>
                          </a:solidFill>
                          <a:effectLst/>
                          <a:latin typeface="Times New Roman" pitchFamily="18" charset="0"/>
                          <a:cs typeface="Times New Roman" pitchFamily="18" charset="0"/>
                        </a:rPr>
                        <a:t>	– проведення нарад та мітингів з планування контролю та роботи, </a:t>
                      </a:r>
                    </a:p>
                    <a:p>
                      <a:pPr marL="82550" marR="0" lvl="0" indent="-8255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chemeClr val="tx1"/>
                          </a:solidFill>
                          <a:effectLst/>
                          <a:latin typeface="Times New Roman" pitchFamily="18" charset="0"/>
                          <a:cs typeface="Times New Roman" pitchFamily="18" charset="0"/>
                        </a:rPr>
                        <a:t>	– організація online-навчання та посилення зв’язків між членами команди</a:t>
                      </a:r>
                    </a:p>
                  </a:txBody>
                  <a:tcPr marL="6350" marR="63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CFC"/>
                    </a:solidFill>
                  </a:tcPr>
                </a:tc>
                <a:extLst>
                  <a:ext uri="{0D108BD9-81ED-4DB2-BD59-A6C34878D82A}">
                    <a16:rowId xmlns:a16="http://schemas.microsoft.com/office/drawing/2014/main" val="10001"/>
                  </a:ext>
                </a:extLst>
              </a:tr>
              <a:tr h="181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a:ln>
                            <a:noFill/>
                          </a:ln>
                          <a:solidFill>
                            <a:schemeClr val="tx1"/>
                          </a:solidFill>
                          <a:effectLst/>
                          <a:latin typeface="Times New Roman" pitchFamily="18" charset="0"/>
                          <a:cs typeface="Times New Roman" pitchFamily="18" charset="0"/>
                        </a:rPr>
                        <a:t> </a:t>
                      </a:r>
                      <a:endParaRPr kumimoji="0" lang="uk-UA" sz="1800" b="1" i="0" u="none" strike="noStrike" cap="none" normalizeH="0" baseline="0">
                        <a:ln>
                          <a:noFill/>
                        </a:ln>
                        <a:solidFill>
                          <a:schemeClr val="tx1"/>
                        </a:solidFill>
                        <a:effectLst/>
                        <a:latin typeface="Times New Roman" pitchFamily="18" charset="0"/>
                        <a:cs typeface="Times New Roman" pitchFamily="18" charset="0"/>
                      </a:endParaRP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28575" marR="0" lvl="0" indent="0" algn="l" defTabSz="914400" rtl="0" eaLnBrk="1" fontAlgn="base" latinLnBrk="0" hangingPunct="1">
                        <a:lnSpc>
                          <a:spcPct val="100000"/>
                        </a:lnSpc>
                        <a:spcBef>
                          <a:spcPct val="0"/>
                        </a:spcBef>
                        <a:spcAft>
                          <a:spcPct val="0"/>
                        </a:spcAft>
                        <a:buClrTx/>
                        <a:buSzTx/>
                        <a:buFontTx/>
                        <a:buNone/>
                        <a:tabLst>
                          <a:tab pos="252413" algn="l"/>
                        </a:tabLst>
                      </a:pPr>
                      <a:r>
                        <a:rPr kumimoji="0" lang="uk-UA" sz="1800" b="0" i="0" u="none" strike="noStrike" cap="none" normalizeH="0" baseline="0">
                          <a:ln>
                            <a:noFill/>
                          </a:ln>
                          <a:solidFill>
                            <a:schemeClr val="tx1"/>
                          </a:solidFill>
                          <a:effectLst/>
                          <a:latin typeface="Times New Roman" pitchFamily="18" charset="0"/>
                          <a:cs typeface="Times New Roman" pitchFamily="18" charset="0"/>
                        </a:rPr>
                        <a:t>2.2. Підтримка спільної організації групової роботи з оброблення загальної інформації та інформації про роботу над проектом (</a:t>
                      </a:r>
                      <a:r>
                        <a:rPr kumimoji="0" lang="en-US" sz="1800" b="0" i="0" u="none" strike="noStrike" cap="none" normalizeH="0" baseline="0">
                          <a:ln>
                            <a:noFill/>
                          </a:ln>
                          <a:solidFill>
                            <a:schemeClr val="tx1"/>
                          </a:solidFill>
                          <a:effectLst/>
                          <a:latin typeface="Times New Roman" pitchFamily="18" charset="0"/>
                          <a:cs typeface="Times New Roman" pitchFamily="18" charset="0"/>
                        </a:rPr>
                        <a:t>cooperation</a:t>
                      </a:r>
                      <a:r>
                        <a:rPr kumimoji="0" lang="uk-UA" sz="1800" b="0" i="0" u="none" strike="noStrike" cap="none" normalizeH="0" baseline="0">
                          <a:ln>
                            <a:noFill/>
                          </a:ln>
                          <a:solidFill>
                            <a:schemeClr val="tx1"/>
                          </a:solidFill>
                          <a:effectLst/>
                          <a:latin typeface="Times New Roman" pitchFamily="18" charset="0"/>
                          <a:cs typeface="Times New Roman" pitchFamily="18" charset="0"/>
                        </a:rPr>
                        <a:t>)</a:t>
                      </a:r>
                    </a:p>
                  </a:txBody>
                  <a:tcPr marL="6350" marR="63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82550" marR="0" lvl="0" indent="-8255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chemeClr val="tx1"/>
                          </a:solidFill>
                          <a:effectLst/>
                          <a:latin typeface="Times New Roman" pitchFamily="18" charset="0"/>
                          <a:cs typeface="Times New Roman" pitchFamily="18" charset="0"/>
                        </a:rPr>
                        <a:t>– формування та зберігання інформації, </a:t>
                      </a:r>
                    </a:p>
                    <a:p>
                      <a:pPr marL="82550" marR="0" lvl="0" indent="-82550" algn="just" defTabSz="914400" rtl="0" eaLnBrk="1" fontAlgn="base" latinLnBrk="0" hangingPunct="1">
                        <a:lnSpc>
                          <a:spcPct val="100000"/>
                        </a:lnSpc>
                        <a:spcBef>
                          <a:spcPct val="0"/>
                        </a:spcBef>
                        <a:spcAft>
                          <a:spcPct val="0"/>
                        </a:spcAft>
                        <a:buClrTx/>
                        <a:buSzTx/>
                        <a:buFontTx/>
                        <a:buNone/>
                        <a:tabLst/>
                      </a:pPr>
                      <a:r>
                        <a:rPr kumimoji="0" lang="uk-UA" sz="1800" b="0" i="0" u="none" strike="noStrike" cap="none" normalizeH="0" baseline="0">
                          <a:ln>
                            <a:noFill/>
                          </a:ln>
                          <a:solidFill>
                            <a:schemeClr val="tx1"/>
                          </a:solidFill>
                          <a:effectLst/>
                          <a:latin typeface="Times New Roman" pitchFamily="18" charset="0"/>
                          <a:cs typeface="Times New Roman" pitchFamily="18" charset="0"/>
                        </a:rPr>
                        <a:t>– пошук інформації та забезпечення розподілу права доступу і загального доступу до інформації.</a:t>
                      </a:r>
                    </a:p>
                  </a:txBody>
                  <a:tcPr marL="6350" marR="635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3" name="Rectangle 52"/>
          <p:cNvSpPr>
            <a:spLocks noChangeArrowheads="1"/>
          </p:cNvSpPr>
          <p:nvPr/>
        </p:nvSpPr>
        <p:spPr bwMode="auto">
          <a:xfrm>
            <a:off x="152400" y="533400"/>
            <a:ext cx="8610600" cy="9842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0850" algn="r" eaLnBrk="0" hangingPunct="0">
              <a:tabLst>
                <a:tab pos="254000" algn="l"/>
              </a:tabLst>
              <a:defRPr/>
            </a:pPr>
            <a:r>
              <a:rPr lang="uk-UA" sz="2000" b="1" dirty="0">
                <a:solidFill>
                  <a:srgbClr val="000000"/>
                </a:solidFill>
                <a:latin typeface="Times New Roman" pitchFamily="18" charset="0"/>
                <a:ea typeface="Calibri" pitchFamily="34" charset="0"/>
                <a:cs typeface="Times New Roman" pitchFamily="18" charset="0"/>
              </a:rPr>
              <a:t>Таблиця 3</a:t>
            </a:r>
            <a:endParaRPr lang="uk-UA" sz="2000" b="1" dirty="0"/>
          </a:p>
          <a:p>
            <a:pPr algn="ctr" eaLnBrk="0" hangingPunct="0">
              <a:tabLst>
                <a:tab pos="254000" algn="l"/>
              </a:tabLst>
              <a:defRPr/>
            </a:pPr>
            <a:r>
              <a:rPr lang="uk-UA" sz="2000" b="1" dirty="0">
                <a:solidFill>
                  <a:srgbClr val="000000"/>
                </a:solidFill>
                <a:latin typeface="Times New Roman" pitchFamily="18" charset="0"/>
                <a:ea typeface="Calibri" pitchFamily="34" charset="0"/>
                <a:cs typeface="Times New Roman" pitchFamily="18" charset="0"/>
              </a:rPr>
              <a:t>1) План поточних задач комунікацій команди проекту</a:t>
            </a:r>
            <a:endParaRPr lang="uk-UA" sz="2000" b="1" dirty="0"/>
          </a:p>
          <a:p>
            <a:pPr eaLnBrk="0" hangingPunct="0">
              <a:tabLst>
                <a:tab pos="254000" algn="l"/>
              </a:tabLst>
              <a:defRPr/>
            </a:pPr>
            <a:endParaRPr lang="uk-U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00" y="30163"/>
            <a:ext cx="8991600" cy="6740525"/>
          </a:xfrm>
          <a:prstGeom prst="rect">
            <a:avLst/>
          </a:prstGeom>
        </p:spPr>
        <p:txBody>
          <a:bodyPr>
            <a:spAutoFit/>
          </a:bodyPr>
          <a:lstStyle/>
          <a:p>
            <a:pPr algn="ctr">
              <a:defRPr/>
            </a:pPr>
            <a:r>
              <a:rPr lang="uk-UA" sz="2400" b="1" dirty="0">
                <a:latin typeface="Arial" charset="0"/>
              </a:rPr>
              <a:t>2) План поточних комунікаційних подій для огляду поточного стану роботи.</a:t>
            </a:r>
            <a:endParaRPr lang="uk-UA" sz="2400" dirty="0">
              <a:latin typeface="Arial" charset="0"/>
            </a:endParaRPr>
          </a:p>
          <a:p>
            <a:pPr algn="just">
              <a:defRPr/>
            </a:pPr>
            <a:r>
              <a:rPr lang="uk-UA" sz="2400" dirty="0">
                <a:latin typeface="Arial" charset="0"/>
              </a:rPr>
              <a:t>	В структурі комунікацій команди виділяють такі події (зустрічі, мітинги, наради):</a:t>
            </a:r>
          </a:p>
          <a:p>
            <a:pPr marL="342900" indent="-342900" algn="just">
              <a:buFont typeface="Arial" pitchFamily="34" charset="0"/>
              <a:buChar char="•"/>
              <a:defRPr/>
            </a:pPr>
            <a:r>
              <a:rPr lang="ru-RU" sz="2400" i="1" u="sng" dirty="0">
                <a:latin typeface="Arial" charset="0"/>
              </a:rPr>
              <a:t>перша </a:t>
            </a:r>
            <a:r>
              <a:rPr lang="ru-RU" sz="2400" i="1" u="sng" dirty="0" err="1">
                <a:latin typeface="Arial" charset="0"/>
              </a:rPr>
              <a:t>зустріч</a:t>
            </a:r>
            <a:r>
              <a:rPr lang="ru-RU" sz="2400" i="1" u="sng" dirty="0">
                <a:latin typeface="Arial" charset="0"/>
              </a:rPr>
              <a:t> </a:t>
            </a:r>
            <a:r>
              <a:rPr lang="ru-RU" sz="2400" dirty="0">
                <a:latin typeface="Arial" charset="0"/>
              </a:rPr>
              <a:t>– </a:t>
            </a:r>
            <a:r>
              <a:rPr lang="ru-RU" sz="2400" dirty="0" err="1">
                <a:latin typeface="Arial" charset="0"/>
              </a:rPr>
              <a:t>планування</a:t>
            </a:r>
            <a:r>
              <a:rPr lang="ru-RU" sz="2400" dirty="0">
                <a:latin typeface="Arial" charset="0"/>
              </a:rPr>
              <a:t> спринта (</a:t>
            </a:r>
            <a:r>
              <a:rPr lang="ru-RU" sz="2400" dirty="0" err="1">
                <a:latin typeface="Arial" charset="0"/>
              </a:rPr>
              <a:t>sprint</a:t>
            </a:r>
            <a:r>
              <a:rPr lang="ru-RU" sz="2400" dirty="0">
                <a:latin typeface="Arial" charset="0"/>
              </a:rPr>
              <a:t> </a:t>
            </a:r>
            <a:r>
              <a:rPr lang="ru-RU" sz="2400" dirty="0" err="1">
                <a:latin typeface="Arial" charset="0"/>
              </a:rPr>
              <a:t>planning</a:t>
            </a:r>
            <a:r>
              <a:rPr lang="ru-RU" sz="2400" dirty="0">
                <a:latin typeface="Arial" charset="0"/>
              </a:rPr>
              <a:t>), 24 год. в квартал (</a:t>
            </a:r>
            <a:r>
              <a:rPr lang="ru-RU" sz="2400" dirty="0" err="1">
                <a:latin typeface="Arial" charset="0"/>
              </a:rPr>
              <a:t>приблизно</a:t>
            </a:r>
            <a:r>
              <a:rPr lang="ru-RU" sz="2400" dirty="0">
                <a:latin typeface="Arial" charset="0"/>
              </a:rPr>
              <a:t>  4 год./2 </a:t>
            </a:r>
            <a:r>
              <a:rPr lang="ru-RU" sz="2400" dirty="0" err="1">
                <a:latin typeface="Arial" charset="0"/>
              </a:rPr>
              <a:t>тижні</a:t>
            </a:r>
            <a:r>
              <a:rPr lang="ru-RU" sz="2400" dirty="0">
                <a:latin typeface="Arial" charset="0"/>
              </a:rPr>
              <a:t>);</a:t>
            </a:r>
            <a:endParaRPr lang="uk-UA" sz="2400" dirty="0">
              <a:latin typeface="Arial" charset="0"/>
            </a:endParaRPr>
          </a:p>
          <a:p>
            <a:pPr marL="342900" indent="-342900" algn="just">
              <a:buFont typeface="Arial" pitchFamily="34" charset="0"/>
              <a:buChar char="•"/>
              <a:defRPr/>
            </a:pPr>
            <a:r>
              <a:rPr lang="ru-RU" sz="2400" i="1" u="sng" dirty="0" err="1">
                <a:latin typeface="Arial" charset="0"/>
              </a:rPr>
              <a:t>щоденні</a:t>
            </a:r>
            <a:r>
              <a:rPr lang="ru-RU" sz="2400" i="1" u="sng" dirty="0">
                <a:latin typeface="Arial" charset="0"/>
              </a:rPr>
              <a:t> </a:t>
            </a:r>
            <a:r>
              <a:rPr lang="ru-RU" sz="2400" i="1" u="sng" dirty="0" err="1">
                <a:latin typeface="Arial" charset="0"/>
              </a:rPr>
              <a:t>мееtup</a:t>
            </a:r>
            <a:r>
              <a:rPr lang="ru-RU" sz="2400" i="1" u="sng" dirty="0">
                <a:latin typeface="Arial" charset="0"/>
              </a:rPr>
              <a:t> </a:t>
            </a:r>
            <a:r>
              <a:rPr lang="ru-RU" sz="2400" dirty="0">
                <a:latin typeface="Arial" charset="0"/>
              </a:rPr>
              <a:t>– </a:t>
            </a:r>
            <a:r>
              <a:rPr lang="ru-RU" sz="2400" dirty="0" err="1">
                <a:latin typeface="Arial" charset="0"/>
              </a:rPr>
              <a:t>відбуваються</a:t>
            </a:r>
            <a:r>
              <a:rPr lang="ru-RU" sz="2400" dirty="0">
                <a:latin typeface="Arial" charset="0"/>
              </a:rPr>
              <a:t>, як правило в один і той же час, (10-15 </a:t>
            </a:r>
            <a:r>
              <a:rPr lang="ru-RU" sz="2400" dirty="0" err="1">
                <a:latin typeface="Arial" charset="0"/>
              </a:rPr>
              <a:t>хв</a:t>
            </a:r>
            <a:r>
              <a:rPr lang="ru-RU" sz="2400" dirty="0">
                <a:latin typeface="Arial" charset="0"/>
              </a:rPr>
              <a:t>/день), 12 год. в квартал;</a:t>
            </a:r>
            <a:endParaRPr lang="uk-UA" sz="2400" dirty="0">
              <a:latin typeface="Arial" charset="0"/>
            </a:endParaRPr>
          </a:p>
          <a:p>
            <a:pPr marL="342900" indent="-342900" algn="just">
              <a:buFont typeface="Arial" pitchFamily="34" charset="0"/>
              <a:buChar char="•"/>
              <a:defRPr/>
            </a:pPr>
            <a:r>
              <a:rPr lang="ru-RU" sz="2400" i="1" u="sng" dirty="0" err="1">
                <a:latin typeface="Arial" charset="0"/>
              </a:rPr>
              <a:t>огляд</a:t>
            </a:r>
            <a:r>
              <a:rPr lang="ru-RU" sz="2400" i="1" u="sng" dirty="0">
                <a:latin typeface="Arial" charset="0"/>
              </a:rPr>
              <a:t> спринта </a:t>
            </a:r>
            <a:r>
              <a:rPr lang="ru-RU" sz="2400" dirty="0">
                <a:latin typeface="Arial" charset="0"/>
              </a:rPr>
              <a:t>(</a:t>
            </a:r>
            <a:r>
              <a:rPr lang="ru-RU" sz="2400" dirty="0" err="1">
                <a:latin typeface="Arial" charset="0"/>
              </a:rPr>
              <a:t>review</a:t>
            </a:r>
            <a:r>
              <a:rPr lang="ru-RU" sz="2400" dirty="0">
                <a:latin typeface="Arial" charset="0"/>
              </a:rPr>
              <a:t>) – </a:t>
            </a:r>
            <a:r>
              <a:rPr lang="ru-RU" sz="2400" dirty="0" err="1">
                <a:latin typeface="Arial" charset="0"/>
              </a:rPr>
              <a:t>відбувається</a:t>
            </a:r>
            <a:r>
              <a:rPr lang="ru-RU" sz="2400" dirty="0">
                <a:latin typeface="Arial" charset="0"/>
              </a:rPr>
              <a:t> </a:t>
            </a:r>
            <a:r>
              <a:rPr lang="ru-RU" sz="2400" dirty="0" err="1">
                <a:latin typeface="Arial" charset="0"/>
              </a:rPr>
              <a:t>ближче</a:t>
            </a:r>
            <a:r>
              <a:rPr lang="ru-RU" sz="2400" dirty="0">
                <a:latin typeface="Arial" charset="0"/>
              </a:rPr>
              <a:t> до </a:t>
            </a:r>
            <a:r>
              <a:rPr lang="ru-RU" sz="2400" dirty="0" err="1">
                <a:latin typeface="Arial" charset="0"/>
              </a:rPr>
              <a:t>завершення</a:t>
            </a:r>
            <a:r>
              <a:rPr lang="ru-RU" sz="2400" dirty="0">
                <a:latin typeface="Arial" charset="0"/>
              </a:rPr>
              <a:t> спринта, і </a:t>
            </a:r>
            <a:r>
              <a:rPr lang="ru-RU" sz="2400" dirty="0" err="1">
                <a:latin typeface="Arial" charset="0"/>
              </a:rPr>
              <a:t>полягає</a:t>
            </a:r>
            <a:r>
              <a:rPr lang="ru-RU" sz="2400" dirty="0">
                <a:latin typeface="Arial" charset="0"/>
              </a:rPr>
              <a:t> у </a:t>
            </a:r>
            <a:r>
              <a:rPr lang="ru-RU" sz="2400" dirty="0" err="1">
                <a:latin typeface="Arial" charset="0"/>
              </a:rPr>
              <a:t>проведенні</a:t>
            </a:r>
            <a:r>
              <a:rPr lang="ru-RU" sz="2400" dirty="0">
                <a:latin typeface="Arial" charset="0"/>
              </a:rPr>
              <a:t> </a:t>
            </a:r>
            <a:r>
              <a:rPr lang="ru-RU" sz="2400" dirty="0" err="1">
                <a:latin typeface="Arial" charset="0"/>
              </a:rPr>
              <a:t>зустрічі</a:t>
            </a:r>
            <a:r>
              <a:rPr lang="ru-RU" sz="2400" dirty="0">
                <a:latin typeface="Arial" charset="0"/>
              </a:rPr>
              <a:t> </a:t>
            </a:r>
            <a:r>
              <a:rPr lang="ru-RU" sz="2400" dirty="0" err="1">
                <a:latin typeface="Arial" charset="0"/>
              </a:rPr>
              <a:t>команди</a:t>
            </a:r>
            <a:r>
              <a:rPr lang="ru-RU" sz="2400" dirty="0">
                <a:latin typeface="Arial" charset="0"/>
              </a:rPr>
              <a:t> проекту </a:t>
            </a:r>
            <a:r>
              <a:rPr lang="ru-RU" sz="2400" dirty="0" err="1">
                <a:latin typeface="Arial" charset="0"/>
              </a:rPr>
              <a:t>із</a:t>
            </a:r>
            <a:r>
              <a:rPr lang="ru-RU" sz="2400" dirty="0">
                <a:latin typeface="Arial" charset="0"/>
              </a:rPr>
              <a:t> </a:t>
            </a:r>
            <a:r>
              <a:rPr lang="ru-RU" sz="2400" dirty="0" err="1">
                <a:latin typeface="Arial" charset="0"/>
              </a:rPr>
              <a:t>зацікавленими</a:t>
            </a:r>
            <a:r>
              <a:rPr lang="ru-RU" sz="2400" dirty="0">
                <a:latin typeface="Arial" charset="0"/>
              </a:rPr>
              <a:t> сторонами проекту, 10 год. в квартал (</a:t>
            </a:r>
            <a:r>
              <a:rPr lang="ru-RU" sz="2400" dirty="0" err="1">
                <a:latin typeface="Arial" charset="0"/>
              </a:rPr>
              <a:t>приблизно</a:t>
            </a:r>
            <a:r>
              <a:rPr lang="ru-RU" sz="2400" dirty="0">
                <a:latin typeface="Arial" charset="0"/>
              </a:rPr>
              <a:t> 1,5-2 год./2 </a:t>
            </a:r>
            <a:r>
              <a:rPr lang="ru-RU" sz="2400" dirty="0" err="1">
                <a:latin typeface="Arial" charset="0"/>
              </a:rPr>
              <a:t>тижні</a:t>
            </a:r>
            <a:r>
              <a:rPr lang="ru-RU" sz="2400" dirty="0">
                <a:latin typeface="Arial" charset="0"/>
              </a:rPr>
              <a:t>);</a:t>
            </a:r>
            <a:endParaRPr lang="uk-UA" sz="2400" dirty="0">
              <a:latin typeface="Arial" charset="0"/>
            </a:endParaRPr>
          </a:p>
          <a:p>
            <a:pPr marL="342900" indent="-342900" algn="just">
              <a:buFont typeface="Arial" pitchFamily="34" charset="0"/>
              <a:buChar char="•"/>
              <a:defRPr/>
            </a:pPr>
            <a:r>
              <a:rPr lang="ru-RU" sz="2400" i="1" u="sng" dirty="0" err="1">
                <a:latin typeface="Arial" charset="0"/>
              </a:rPr>
              <a:t>workshop</a:t>
            </a:r>
            <a:r>
              <a:rPr lang="ru-RU" sz="2400" i="1" u="sng" dirty="0">
                <a:latin typeface="Arial" charset="0"/>
              </a:rPr>
              <a:t> (ретроспектива) </a:t>
            </a:r>
            <a:r>
              <a:rPr lang="ru-RU" sz="2400" dirty="0">
                <a:latin typeface="Arial" charset="0"/>
              </a:rPr>
              <a:t>спринта – </a:t>
            </a:r>
            <a:r>
              <a:rPr lang="ru-RU" sz="2400" dirty="0" err="1">
                <a:latin typeface="Arial" charset="0"/>
              </a:rPr>
              <a:t>остання</a:t>
            </a:r>
            <a:r>
              <a:rPr lang="ru-RU" sz="2400" dirty="0">
                <a:latin typeface="Arial" charset="0"/>
              </a:rPr>
              <a:t> </a:t>
            </a:r>
            <a:r>
              <a:rPr lang="ru-RU" sz="2400" dirty="0" err="1">
                <a:latin typeface="Arial" charset="0"/>
              </a:rPr>
              <a:t>подія</a:t>
            </a:r>
            <a:r>
              <a:rPr lang="ru-RU" sz="2400" dirty="0">
                <a:latin typeface="Arial" charset="0"/>
              </a:rPr>
              <a:t> в </a:t>
            </a:r>
            <a:r>
              <a:rPr lang="ru-RU" sz="2400" dirty="0" err="1">
                <a:latin typeface="Arial" charset="0"/>
              </a:rPr>
              <a:t>спринті</a:t>
            </a:r>
            <a:r>
              <a:rPr lang="ru-RU" sz="2400" dirty="0">
                <a:latin typeface="Arial" charset="0"/>
              </a:rPr>
              <a:t> для </a:t>
            </a:r>
            <a:r>
              <a:rPr lang="ru-RU" sz="2400" dirty="0" err="1">
                <a:latin typeface="Arial" charset="0"/>
              </a:rPr>
              <a:t>оцінки</a:t>
            </a:r>
            <a:r>
              <a:rPr lang="ru-RU" sz="2400" dirty="0">
                <a:latin typeface="Arial" charset="0"/>
              </a:rPr>
              <a:t> </a:t>
            </a:r>
            <a:r>
              <a:rPr lang="ru-RU" sz="2400" dirty="0" err="1">
                <a:latin typeface="Arial" charset="0"/>
              </a:rPr>
              <a:t>всієї</a:t>
            </a:r>
            <a:r>
              <a:rPr lang="ru-RU" sz="2400" dirty="0">
                <a:latin typeface="Arial" charset="0"/>
              </a:rPr>
              <a:t> </a:t>
            </a:r>
            <a:r>
              <a:rPr lang="ru-RU" sz="2400" dirty="0" err="1">
                <a:latin typeface="Arial" charset="0"/>
              </a:rPr>
              <a:t>роботи</a:t>
            </a:r>
            <a:r>
              <a:rPr lang="ru-RU" sz="2400" dirty="0">
                <a:latin typeface="Arial" charset="0"/>
              </a:rPr>
              <a:t> та </a:t>
            </a:r>
            <a:r>
              <a:rPr lang="ru-RU" sz="2400" dirty="0" err="1">
                <a:latin typeface="Arial" charset="0"/>
              </a:rPr>
              <a:t>зворотнього</a:t>
            </a:r>
            <a:r>
              <a:rPr lang="ru-RU" sz="2400" dirty="0">
                <a:latin typeface="Arial" charset="0"/>
              </a:rPr>
              <a:t> </a:t>
            </a:r>
            <a:r>
              <a:rPr lang="ru-RU" sz="2400" dirty="0" err="1">
                <a:latin typeface="Arial" charset="0"/>
              </a:rPr>
              <a:t>зв’язку</a:t>
            </a:r>
            <a:r>
              <a:rPr lang="ru-RU" sz="2400" dirty="0">
                <a:latin typeface="Arial" charset="0"/>
              </a:rPr>
              <a:t> (</a:t>
            </a:r>
            <a:r>
              <a:rPr lang="ru-RU" sz="2400" dirty="0" err="1">
                <a:latin typeface="Arial" charset="0"/>
              </a:rPr>
              <a:t>feetback</a:t>
            </a:r>
            <a:r>
              <a:rPr lang="ru-RU" sz="2400" dirty="0">
                <a:latin typeface="Arial" charset="0"/>
              </a:rPr>
              <a:t>), яка </a:t>
            </a:r>
            <a:r>
              <a:rPr lang="ru-RU" sz="2400" dirty="0" err="1">
                <a:latin typeface="Arial" charset="0"/>
              </a:rPr>
              <a:t>відбувається</a:t>
            </a:r>
            <a:r>
              <a:rPr lang="ru-RU" sz="2400" dirty="0">
                <a:latin typeface="Arial" charset="0"/>
              </a:rPr>
              <a:t> у </a:t>
            </a:r>
            <a:r>
              <a:rPr lang="ru-RU" sz="2400" dirty="0" err="1">
                <a:latin typeface="Arial" charset="0"/>
              </a:rPr>
              <a:t>вигляді</a:t>
            </a:r>
            <a:r>
              <a:rPr lang="ru-RU" sz="2400" dirty="0">
                <a:latin typeface="Arial" charset="0"/>
              </a:rPr>
              <a:t> </a:t>
            </a:r>
            <a:r>
              <a:rPr lang="ru-RU" sz="2400" dirty="0" err="1">
                <a:latin typeface="Arial" charset="0"/>
              </a:rPr>
              <a:t>наради</a:t>
            </a:r>
            <a:r>
              <a:rPr lang="ru-RU" sz="2400" dirty="0">
                <a:latin typeface="Arial" charset="0"/>
              </a:rPr>
              <a:t>, 9 год. в квартал (</a:t>
            </a:r>
            <a:r>
              <a:rPr lang="ru-RU" sz="2400" dirty="0" err="1">
                <a:latin typeface="Arial" charset="0"/>
              </a:rPr>
              <a:t>приблизно</a:t>
            </a:r>
            <a:r>
              <a:rPr lang="ru-RU" sz="2400" dirty="0">
                <a:latin typeface="Arial" charset="0"/>
              </a:rPr>
              <a:t> 90 </a:t>
            </a:r>
            <a:r>
              <a:rPr lang="ru-RU" sz="2400" dirty="0" err="1">
                <a:latin typeface="Arial" charset="0"/>
              </a:rPr>
              <a:t>хв</a:t>
            </a:r>
            <a:r>
              <a:rPr lang="ru-RU" sz="2400" dirty="0">
                <a:latin typeface="Arial" charset="0"/>
              </a:rPr>
              <a:t>./2 </a:t>
            </a:r>
            <a:r>
              <a:rPr lang="ru-RU" sz="2400" dirty="0" err="1">
                <a:latin typeface="Arial" charset="0"/>
              </a:rPr>
              <a:t>тижні</a:t>
            </a:r>
            <a:r>
              <a:rPr lang="ru-RU" sz="2400" dirty="0">
                <a:latin typeface="Arial" charset="0"/>
              </a:rPr>
              <a:t>).</a:t>
            </a:r>
            <a:endParaRPr lang="uk-UA" sz="2400" dirty="0">
              <a:latin typeface="Arial" charset="0"/>
            </a:endParaRPr>
          </a:p>
          <a:p>
            <a:pPr>
              <a:defRPr/>
            </a:pPr>
            <a:r>
              <a:rPr lang="uk-UA" sz="2400" dirty="0">
                <a:latin typeface="Arial" charset="0"/>
              </a:rPr>
              <a:t>	</a:t>
            </a:r>
            <a:r>
              <a:rPr lang="uk-UA" sz="2400" i="1" u="sng" dirty="0">
                <a:latin typeface="Arial" charset="0"/>
              </a:rPr>
              <a:t>Приклад. </a:t>
            </a:r>
            <a:r>
              <a:rPr lang="uk-UA" sz="2400" dirty="0">
                <a:latin typeface="Arial" charset="0"/>
              </a:rPr>
              <a:t>Структура внутрішніх комунікацій команди проекту виглядає наступним чином (рис.4).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228600"/>
            <a:ext cx="8686800" cy="4247317"/>
          </a:xfrm>
          <a:prstGeom prst="rect">
            <a:avLst/>
          </a:prstGeom>
        </p:spPr>
        <p:txBody>
          <a:bodyPr wrap="square">
            <a:spAutoFit/>
          </a:bodyPr>
          <a:lstStyle/>
          <a:p>
            <a:r>
              <a:rPr lang="uk-UA" dirty="0"/>
              <a:t>📋 </a:t>
            </a:r>
            <a:r>
              <a:rPr lang="uk-UA" b="1" dirty="0"/>
              <a:t>Генерація</a:t>
            </a:r>
            <a:r>
              <a:rPr lang="uk-UA" dirty="0"/>
              <a:t> </a:t>
            </a:r>
            <a:r>
              <a:rPr lang="uk-UA" b="1" dirty="0"/>
              <a:t>презентацій</a:t>
            </a:r>
            <a:endParaRPr lang="uk-UA" dirty="0"/>
          </a:p>
          <a:p>
            <a:r>
              <a:rPr lang="uk-UA" u="sng" dirty="0">
                <a:hlinkClick r:id="rId2"/>
              </a:rPr>
              <a:t>https://gamma.app/</a:t>
            </a:r>
            <a:r>
              <a:rPr lang="uk-UA" u="sng" dirty="0"/>
              <a:t> - генерує презентацію з файлу, можна скачати</a:t>
            </a:r>
          </a:p>
          <a:p>
            <a:r>
              <a:rPr lang="uk-UA" u="sng" dirty="0">
                <a:highlight>
                  <a:srgbClr val="FFFF00"/>
                </a:highlight>
                <a:hlinkClick r:id="rId3"/>
              </a:rPr>
              <a:t>https://tome.app/</a:t>
            </a:r>
            <a:r>
              <a:rPr lang="uk-UA" u="sng" dirty="0">
                <a:highlight>
                  <a:srgbClr val="FFFF00"/>
                </a:highlight>
              </a:rPr>
              <a:t> - генерує презентацію, скачування </a:t>
            </a:r>
            <a:r>
              <a:rPr lang="uk-UA" u="sng" dirty="0" err="1">
                <a:highlight>
                  <a:srgbClr val="FFFF00"/>
                </a:highlight>
              </a:rPr>
              <a:t>веб</a:t>
            </a:r>
            <a:r>
              <a:rPr lang="uk-UA" u="sng" dirty="0">
                <a:highlight>
                  <a:srgbClr val="FFFF00"/>
                </a:highlight>
              </a:rPr>
              <a:t>, інше скачування платне</a:t>
            </a:r>
            <a:endParaRPr lang="uk-UA" dirty="0">
              <a:highlight>
                <a:srgbClr val="FFFF00"/>
              </a:highlight>
            </a:endParaRPr>
          </a:p>
          <a:p>
            <a:r>
              <a:rPr lang="en-US" u="sng" dirty="0">
                <a:hlinkClick r:id="rId4"/>
              </a:rPr>
              <a:t>https://slidesgo.com/</a:t>
            </a:r>
            <a:r>
              <a:rPr lang="uk-UA" u="sng" dirty="0"/>
              <a:t> - генерує прості презентації</a:t>
            </a:r>
          </a:p>
          <a:p>
            <a:r>
              <a:rPr lang="uk-UA" u="sng" dirty="0">
                <a:hlinkClick r:id="rId5"/>
              </a:rPr>
              <a:t>https://prezo.ai/</a:t>
            </a:r>
            <a:r>
              <a:rPr lang="uk-UA" u="sng" dirty="0"/>
              <a:t> - генерує презентацію, в т.ч. із прикріпленого матеріалу, скачування </a:t>
            </a:r>
            <a:r>
              <a:rPr lang="uk-UA" u="sng" dirty="0" err="1"/>
              <a:t>веб</a:t>
            </a:r>
            <a:r>
              <a:rPr lang="uk-UA" u="sng" dirty="0"/>
              <a:t>.</a:t>
            </a:r>
          </a:p>
          <a:p>
            <a:r>
              <a:rPr lang="en-US" u="sng" dirty="0">
                <a:hlinkClick r:id="rId6"/>
              </a:rPr>
              <a:t>https://www.canva.com/</a:t>
            </a:r>
            <a:r>
              <a:rPr lang="uk-UA" u="sng" dirty="0"/>
              <a:t> створення будь-яких матеріалів, в т.ч. презентацій</a:t>
            </a:r>
          </a:p>
          <a:p>
            <a:r>
              <a:rPr lang="en-US" u="sng" dirty="0"/>
              <a:t>Google Slides</a:t>
            </a:r>
            <a:r>
              <a:rPr lang="uk-UA" u="sng" dirty="0"/>
              <a:t> – створити можна презентацію, багато шаблонів</a:t>
            </a:r>
          </a:p>
          <a:p>
            <a:r>
              <a:rPr lang="uk-UA" u="sng" dirty="0">
                <a:hlinkClick r:id="rId7"/>
              </a:rPr>
              <a:t>https://pitch.com/</a:t>
            </a:r>
            <a:r>
              <a:rPr lang="uk-UA" u="sng" dirty="0"/>
              <a:t> - генерує презентацію, скачування безкоштовне</a:t>
            </a:r>
            <a:endParaRPr lang="en-US" u="sng" dirty="0"/>
          </a:p>
          <a:p>
            <a:r>
              <a:rPr lang="en-US" dirty="0">
                <a:hlinkClick r:id="rId8"/>
              </a:rPr>
              <a:t>https://piktochart.com/</a:t>
            </a:r>
            <a:r>
              <a:rPr lang="en-US" dirty="0"/>
              <a:t> - </a:t>
            </a:r>
            <a:r>
              <a:rPr lang="uk-UA" u="sng" dirty="0"/>
              <a:t>створення будь-яких матеріалів, в т.ч. презентацій</a:t>
            </a:r>
          </a:p>
          <a:p>
            <a:r>
              <a:rPr lang="en-US" dirty="0">
                <a:hlinkClick r:id="rId9"/>
              </a:rPr>
              <a:t>https://sway.cloud.microsoft/my</a:t>
            </a:r>
            <a:r>
              <a:rPr lang="uk-UA" dirty="0"/>
              <a:t> </a:t>
            </a:r>
            <a:r>
              <a:rPr lang="en-US" dirty="0"/>
              <a:t>- </a:t>
            </a:r>
            <a:r>
              <a:rPr lang="uk-UA" u="sng" dirty="0"/>
              <a:t>створення будь-яких матеріалів, в т.ч. презентацій</a:t>
            </a:r>
          </a:p>
          <a:p>
            <a:r>
              <a:rPr lang="en-US" dirty="0">
                <a:hlinkClick r:id="rId10"/>
              </a:rPr>
              <a:t>https://www.slidescarnival.com/</a:t>
            </a:r>
            <a:r>
              <a:rPr lang="en-US" dirty="0"/>
              <a:t> - </a:t>
            </a:r>
            <a:r>
              <a:rPr lang="uk-UA" dirty="0"/>
              <a:t>шаблони для презентації</a:t>
            </a:r>
          </a:p>
          <a:p>
            <a:endParaRPr lang="uk-UA" u="sng" dirty="0"/>
          </a:p>
        </p:txBody>
      </p:sp>
      <p:sp>
        <p:nvSpPr>
          <p:cNvPr id="4" name="TextBox 3">
            <a:extLst>
              <a:ext uri="{FF2B5EF4-FFF2-40B4-BE49-F238E27FC236}">
                <a16:creationId xmlns:a16="http://schemas.microsoft.com/office/drawing/2014/main" id="{45655F3A-7162-43E7-98D2-5B30C9C537BF}"/>
              </a:ext>
            </a:extLst>
          </p:cNvPr>
          <p:cNvSpPr txBox="1"/>
          <p:nvPr/>
        </p:nvSpPr>
        <p:spPr>
          <a:xfrm>
            <a:off x="685800" y="4648200"/>
            <a:ext cx="8153400" cy="923330"/>
          </a:xfrm>
          <a:prstGeom prst="rect">
            <a:avLst/>
          </a:prstGeom>
          <a:noFill/>
        </p:spPr>
        <p:txBody>
          <a:bodyPr wrap="square">
            <a:spAutoFit/>
          </a:bodyPr>
          <a:lstStyle/>
          <a:p>
            <a:r>
              <a:rPr lang="uk-UA" dirty="0">
                <a:hlinkClick r:id="rId11"/>
              </a:rPr>
              <a:t>https://docs.google.com/presentation/d/1oTPM144wU_iif_TlWaF1-h73ZEfISGeBoU3Yfwum1UI/edit#slide=id.p</a:t>
            </a:r>
            <a:r>
              <a:rPr lang="uk-UA" dirty="0"/>
              <a:t> Презентація про сервіси </a:t>
            </a:r>
            <a:r>
              <a:rPr lang="uk-UA"/>
              <a:t>на основі ШІ</a:t>
            </a:r>
            <a:endParaRPr lang="uk-UA" dirty="0"/>
          </a:p>
        </p:txBody>
      </p:sp>
    </p:spTree>
    <p:extLst>
      <p:ext uri="{BB962C8B-B14F-4D97-AF65-F5344CB8AC3E}">
        <p14:creationId xmlns:p14="http://schemas.microsoft.com/office/powerpoint/2010/main" val="4209524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nvGraphicFramePr>
        <p:xfrm>
          <a:off x="1066800" y="457200"/>
          <a:ext cx="64770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21507" name="Прямоугольник 1"/>
          <p:cNvSpPr>
            <a:spLocks noChangeArrowheads="1"/>
          </p:cNvSpPr>
          <p:nvPr/>
        </p:nvSpPr>
        <p:spPr bwMode="auto">
          <a:xfrm>
            <a:off x="304800" y="457200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en-US"/>
              <a:t>Рис.4. Приклад структури внутрішніх комунікацій команди ІТ-проекту </a:t>
            </a:r>
          </a:p>
          <a:p>
            <a:pPr algn="ctr" eaLnBrk="1" hangingPunct="1"/>
            <a:r>
              <a:rPr lang="uk-UA" altLang="en-US"/>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228600" y="117475"/>
            <a:ext cx="8915400" cy="611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en-US" sz="2300" b="1"/>
              <a:t>3) Складання звітності, оцінка ефективності роботи команди та процесів, зворотній зв’язок.</a:t>
            </a:r>
            <a:endParaRPr lang="uk-UA" altLang="en-US" sz="2300"/>
          </a:p>
          <a:p>
            <a:pPr algn="just" eaLnBrk="1" hangingPunct="1"/>
            <a:r>
              <a:rPr lang="uk-UA" altLang="en-US" sz="2300"/>
              <a:t>	Як правило, фінальним документом є підсумковий звіт по проекту. Аналогічні за змістом документи можуть виникати і при завершенні важливих етапів проекту (фаз), які характеризуються закінченим і готовим до використання продуктом або послугою, зокрема звіти про статус проекту, статус-наради та відеоконференції з віддаленими учасниками та ін..  Крім підсумкового звіту за проектом можуть використовуватися і інші корисні документи: окремі акти приймання робіт, дозволи, сертифікати та допуски, презентація результатів проекту.</a:t>
            </a:r>
          </a:p>
          <a:p>
            <a:pPr algn="just" eaLnBrk="1" hangingPunct="1"/>
            <a:r>
              <a:rPr lang="uk-UA" altLang="en-US" sz="2300"/>
              <a:t>	Для оцінки якісних параметрів комунікацій проекту використовується зворотний зв'язок в командній роботі – це думки, рейтинги, оцінки, що висловлюються і виставляються всередині команди - коли колеги, члени команди, які працюють на досягнення однієї мети, оцінюють роботу один одного.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152400" y="414338"/>
            <a:ext cx="8839200"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en-US" sz="2200" b="1"/>
              <a:t>2. Комунікаційні інструменти презентації інноваційних проектів і програм</a:t>
            </a:r>
          </a:p>
          <a:p>
            <a:pPr algn="ctr" eaLnBrk="1" hangingPunct="1"/>
            <a:endParaRPr lang="ru-RU" altLang="en-US" sz="2200"/>
          </a:p>
          <a:p>
            <a:pPr algn="just" eaLnBrk="1" hangingPunct="1"/>
            <a:r>
              <a:rPr lang="uk-UA" altLang="en-US" sz="2200"/>
              <a:t>      Нема єдиної форми документа, який би регламентував спосіб описання та представлення проектної ідеї. Тому важливо її описати так, щоб було зрозуміло, в чому полягає суть проблеми, яку вирішує ця ідея і як вона пов'язана зі стратегією розвитку соціально-економічної системи (людей, суспільства і т.д.). Такий документ є основою для успіху його реалізації. Його головне призначення – представити, презентувати та прорекламувати інноваційну ідею з позиції можливості розв'язання конкретної проблеми.</a:t>
            </a:r>
            <a:endParaRPr lang="ru-RU" altLang="en-US" sz="2200"/>
          </a:p>
          <a:p>
            <a:pPr algn="just" eaLnBrk="1" hangingPunct="1"/>
            <a:r>
              <a:rPr lang="uk-UA" altLang="en-US" sz="2200" b="1"/>
              <a:t>      </a:t>
            </a:r>
            <a:r>
              <a:rPr lang="uk-UA" altLang="en-US" sz="2200" b="1" u="sng"/>
              <a:t>Ключове повідомлення презентації ідеї проекту</a:t>
            </a:r>
            <a:r>
              <a:rPr lang="uk-UA" altLang="en-US" sz="2200" u="sng"/>
              <a:t> </a:t>
            </a:r>
            <a:r>
              <a:rPr lang="uk-UA" altLang="en-US" sz="2200"/>
              <a:t>— це найголовніша «велика ідея», яку аудиторія має запам'ятати або втілити як результат промови, інтерв'ю,  презентації та ін..</a:t>
            </a:r>
            <a:endParaRPr lang="ru-RU" altLang="en-US" sz="2200"/>
          </a:p>
          <a:p>
            <a:pPr algn="just" eaLnBrk="1" hangingPunct="1"/>
            <a:r>
              <a:rPr lang="uk-UA" altLang="en-US" sz="2200"/>
              <a:t>      Розкриття сутності «Бізнес-ідеї проекту» доцільно виконати шляхом відповідей на контрольні запитання (табл.4).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152400" y="0"/>
            <a:ext cx="899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altLang="en-US" sz="1600"/>
              <a:t>Таблиця </a:t>
            </a:r>
            <a:r>
              <a:rPr lang="uk-UA" altLang="en-US" sz="1600"/>
              <a:t>4</a:t>
            </a:r>
            <a:endParaRPr lang="ru-RU" altLang="en-US" sz="1600"/>
          </a:p>
          <a:p>
            <a:pPr algn="ctr" eaLnBrk="1" hangingPunct="1"/>
            <a:r>
              <a:rPr lang="ru-RU" altLang="en-US" sz="1600"/>
              <a:t>Контрольні запитання для розкриття сутності бізнес-ідеї </a:t>
            </a:r>
            <a:r>
              <a:rPr lang="uk-UA" altLang="en-US" sz="1600"/>
              <a:t>інноваційного </a:t>
            </a:r>
            <a:r>
              <a:rPr lang="ru-RU" altLang="en-US" sz="1600"/>
              <a:t>проекту</a:t>
            </a:r>
            <a:r>
              <a:rPr lang="uk-UA" altLang="en-US" sz="1600"/>
              <a:t> в презентації</a:t>
            </a:r>
          </a:p>
        </p:txBody>
      </p:sp>
      <p:graphicFrame>
        <p:nvGraphicFramePr>
          <p:cNvPr id="23636" name="Group 84"/>
          <p:cNvGraphicFramePr>
            <a:graphicFrameLocks noGrp="1"/>
          </p:cNvGraphicFramePr>
          <p:nvPr/>
        </p:nvGraphicFramePr>
        <p:xfrm>
          <a:off x="228600" y="609600"/>
          <a:ext cx="8686800" cy="4994275"/>
        </p:xfrm>
        <a:graphic>
          <a:graphicData uri="http://schemas.openxmlformats.org/drawingml/2006/table">
            <a:tbl>
              <a:tblPr/>
              <a:tblGrid>
                <a:gridCol w="455613">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5868987">
                  <a:extLst>
                    <a:ext uri="{9D8B030D-6E8A-4147-A177-3AD203B41FA5}">
                      <a16:colId xmlns:a16="http://schemas.microsoft.com/office/drawing/2014/main" val="20002"/>
                    </a:ext>
                  </a:extLst>
                </a:gridCol>
              </a:tblGrid>
              <a:tr h="377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п/п</a:t>
                      </a:r>
                      <a:endParaRPr kumimoji="0" lang="uk-UA" sz="14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Запитання</a:t>
                      </a:r>
                      <a:endParaRPr kumimoji="0" lang="uk-UA" sz="14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Відповідь</a:t>
                      </a:r>
                      <a:endParaRPr kumimoji="0" lang="uk-UA" sz="14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158494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1</a:t>
                      </a:r>
                      <a:endParaRPr kumimoji="0" lang="uk-UA" sz="14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Що таке бізнес-ідея проекту як документ?</a:t>
                      </a:r>
                      <a:endParaRPr kumimoji="0" lang="uk-UA" sz="14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Формалізоване подання інформації, яка з точністю ±40 - ±50% дає уявлення про:</a:t>
                      </a:r>
                      <a:endParaRPr kumimoji="0" lang="ru-RU" sz="14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 сутність інноваційної ідеї;</a:t>
                      </a:r>
                      <a:endParaRPr kumimoji="0" lang="ru-RU"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Arial Unicode MS" pitchFamily="34" charset="-128"/>
                        </a:rPr>
                        <a:t>- спроможність за її допомогою розв'язати конкретну проблему діяльності організації;</a:t>
                      </a:r>
                      <a:endParaRPr kumimoji="0" lang="ru-RU"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Arial Unicode MS" pitchFamily="34" charset="-128"/>
                        </a:rPr>
                        <a:t>- орієнтовні очікувані вигоди, об­меження, допущення та ризики її втілення</a:t>
                      </a:r>
                      <a:endParaRPr kumimoji="0" lang="uk-UA" sz="1400" b="0" i="0" u="none" strike="noStrike" cap="none" normalizeH="0" baseline="0">
                        <a:ln>
                          <a:noFill/>
                        </a:ln>
                        <a:solidFill>
                          <a:schemeClr val="tx1"/>
                        </a:solidFill>
                        <a:effectLst/>
                        <a:latin typeface="Arial"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138881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2</a:t>
                      </a:r>
                      <a:endParaRPr kumimoji="0" lang="uk-UA" sz="14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Кому та навіщо</a:t>
                      </a:r>
                      <a:endParaRPr kumimoji="0" lang="ru-RU" sz="14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потрібна бізнес-ідея</a:t>
                      </a:r>
                      <a:endParaRPr kumimoji="0" lang="ru-RU"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Arial Unicode MS" pitchFamily="34" charset="-128"/>
                        </a:rPr>
                        <a:t>проекту як документ?</a:t>
                      </a:r>
                      <a:endParaRPr kumimoji="0" lang="uk-UA" sz="1400" b="0" i="0" u="none" strike="noStrike" cap="none" normalizeH="0" baseline="0">
                        <a:ln>
                          <a:noFill/>
                        </a:ln>
                        <a:solidFill>
                          <a:schemeClr val="tx1"/>
                        </a:solidFill>
                        <a:effectLst/>
                        <a:latin typeface="Arial"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Власникові організації, в якій виникла конкретна проблема діяльності. Як документ бізнес-ідея є джерелом визначення можливого шляху розв'язання цієї проблеми, а також прийняття рішення про доцільність подальшого розроблення інноваційної ідеї для отримання детальнішої та ширшої інформації, яку у вигляді концепції проекту розроблятиме команда управління проектом</a:t>
                      </a:r>
                      <a:endParaRPr kumimoji="0" lang="uk-UA" sz="14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164276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3</a:t>
                      </a:r>
                      <a:endParaRPr kumimoji="0" lang="uk-UA" sz="14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Якою повинна бути структура бізнес-ідеї проекту як документа?</a:t>
                      </a:r>
                      <a:endParaRPr kumimoji="0" lang="uk-UA" sz="14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6700" algn="l"/>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 причини ініціалізації проекту;</a:t>
                      </a:r>
                      <a:endParaRPr kumimoji="0" lang="ru-RU" sz="14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6700" algn="l"/>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 сутність запропонованої інноваційної ідеї;</a:t>
                      </a:r>
                      <a:endParaRPr kumimoji="0" lang="ru-RU"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6700" algn="l"/>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Arial Unicode MS" pitchFamily="34" charset="-128"/>
                        </a:rPr>
                        <a:t>- мета проекту;</a:t>
                      </a:r>
                      <a:endParaRPr kumimoji="0" lang="ru-RU"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6700" algn="l"/>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Arial Unicode MS" pitchFamily="34" charset="-128"/>
                        </a:rPr>
                        <a:t>- очікувані вигоди;</a:t>
                      </a:r>
                      <a:endParaRPr kumimoji="0" lang="ru-RU"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6700" algn="l"/>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Arial Unicode MS" pitchFamily="34" charset="-128"/>
                        </a:rPr>
                        <a:t>- обмеження проекту;</a:t>
                      </a:r>
                      <a:endParaRPr kumimoji="0" lang="ru-RU"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66700" algn="l"/>
                        </a:tabLst>
                      </a:pPr>
                      <a:r>
                        <a:rPr kumimoji="0" lang="uk-UA" sz="1400" b="0" i="0" u="none" strike="noStrike" cap="none" normalizeH="0" baseline="0">
                          <a:ln>
                            <a:noFill/>
                          </a:ln>
                          <a:solidFill>
                            <a:schemeClr val="tx1"/>
                          </a:solidFill>
                          <a:effectLst/>
                          <a:latin typeface="Times New Roman" pitchFamily="18" charset="0"/>
                          <a:ea typeface="Arial Unicode MS" pitchFamily="34" charset="-128"/>
                          <a:cs typeface="Arial Unicode MS" pitchFamily="34" charset="-128"/>
                        </a:rPr>
                        <a:t>- допущення та ризики проекту</a:t>
                      </a:r>
                      <a:endParaRPr kumimoji="0" lang="uk-UA" sz="1400" b="0" i="0" u="none" strike="noStrike" cap="none" normalizeH="0" baseline="0">
                        <a:ln>
                          <a:noFill/>
                        </a:ln>
                        <a:solidFill>
                          <a:schemeClr val="tx1"/>
                        </a:solidFill>
                        <a:effectLst/>
                        <a:latin typeface="Arial"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24601" name="Rectangle 83"/>
          <p:cNvSpPr>
            <a:spLocks noChangeArrowheads="1"/>
          </p:cNvSpPr>
          <p:nvPr/>
        </p:nvSpPr>
        <p:spPr bwMode="auto">
          <a:xfrm>
            <a:off x="152400" y="5638800"/>
            <a:ext cx="8763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ru-RU" altLang="en-US" b="1"/>
              <a:t>Зміст відповідей на такі запитання визначає структуру </a:t>
            </a:r>
            <a:r>
              <a:rPr lang="uk-UA" altLang="en-US" b="1"/>
              <a:t>презентації </a:t>
            </a:r>
            <a:r>
              <a:rPr lang="ru-RU" altLang="en-US" b="1"/>
              <a:t>«Бізнес-ідеї </a:t>
            </a:r>
            <a:r>
              <a:rPr lang="uk-UA" altLang="en-US" b="1"/>
              <a:t>інноваційного </a:t>
            </a:r>
            <a:r>
              <a:rPr lang="ru-RU" altLang="en-US" b="1"/>
              <a:t>проекту» як документа</a:t>
            </a:r>
            <a:r>
              <a:rPr lang="uk-UA" altLang="en-US" b="1"/>
              <a:t> (таблиця 5) і є </a:t>
            </a:r>
            <a:r>
              <a:rPr lang="uk-UA" altLang="en-US"/>
              <a:t>основою прийняття стратегічного рішення про перехід до наступного етапу проекту.</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228600" y="111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en-US">
                <a:latin typeface="Times New Roman" panose="02020603050405020304" pitchFamily="18" charset="0"/>
                <a:ea typeface="Calibri" panose="020F0502020204030204" pitchFamily="34" charset="0"/>
                <a:cs typeface="Times New Roman" panose="02020603050405020304" pitchFamily="18" charset="0"/>
              </a:rPr>
              <a:t>Таблиця 5. Шаблон змісту презентації бізнес-ідеї інноваційного проекту</a:t>
            </a:r>
            <a:endParaRPr lang="uk-UA" altLang="en-US">
              <a:ea typeface="Calibri" panose="020F0502020204030204" pitchFamily="34" charset="0"/>
              <a:cs typeface="Times New Roman" panose="02020603050405020304" pitchFamily="18" charset="0"/>
            </a:endParaRPr>
          </a:p>
        </p:txBody>
      </p:sp>
      <p:graphicFrame>
        <p:nvGraphicFramePr>
          <p:cNvPr id="24730" name="Group 154"/>
          <p:cNvGraphicFramePr>
            <a:graphicFrameLocks noGrp="1"/>
          </p:cNvGraphicFramePr>
          <p:nvPr/>
        </p:nvGraphicFramePr>
        <p:xfrm>
          <a:off x="152400" y="457200"/>
          <a:ext cx="8839200" cy="6172204"/>
        </p:xfrm>
        <a:graphic>
          <a:graphicData uri="http://schemas.openxmlformats.org/drawingml/2006/table">
            <a:tbl>
              <a:tblPr/>
              <a:tblGrid>
                <a:gridCol w="4687888">
                  <a:extLst>
                    <a:ext uri="{9D8B030D-6E8A-4147-A177-3AD203B41FA5}">
                      <a16:colId xmlns:a16="http://schemas.microsoft.com/office/drawing/2014/main" val="20000"/>
                    </a:ext>
                  </a:extLst>
                </a:gridCol>
                <a:gridCol w="4151312">
                  <a:extLst>
                    <a:ext uri="{9D8B030D-6E8A-4147-A177-3AD203B41FA5}">
                      <a16:colId xmlns:a16="http://schemas.microsoft.com/office/drawing/2014/main" val="20001"/>
                    </a:ext>
                  </a:extLst>
                </a:gridCol>
              </a:tblGrid>
              <a:tr h="3381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БІЗНЕС-ІДЕЯ  ПРОЕКТУ</a:t>
                      </a:r>
                      <a:endParaRPr kumimoji="0" lang="uk-UA"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extLst>
                  <a:ext uri="{0D108BD9-81ED-4DB2-BD59-A6C34878D82A}">
                    <a16:rowId xmlns:a16="http://schemas.microsoft.com/office/drawing/2014/main" val="10000"/>
                  </a:ext>
                </a:extLst>
              </a:tr>
              <a:tr h="3079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Дата створення</a:t>
                      </a:r>
                      <a:endParaRPr kumimoji="0" lang="uk-UA" sz="18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Номер документа</a:t>
                      </a:r>
                      <a:endParaRPr kumimoji="0" lang="uk-UA" sz="18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381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Організація (замовник)</a:t>
                      </a:r>
                      <a:endParaRPr kumimoji="0" lang="uk-UA" sz="18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381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Номер та назва проекту</a:t>
                      </a:r>
                      <a:endParaRPr kumimoji="0" lang="uk-UA" sz="18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381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Автор документа</a:t>
                      </a:r>
                      <a:endParaRPr kumimoji="0" lang="uk-UA" sz="18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39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Місцезнаходження оригіналу документа</a:t>
                      </a:r>
                      <a:endParaRPr kumimoji="0" lang="uk-UA" sz="18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307975">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Точність наведеної числової інформації ±40 - ±50%</a:t>
                      </a:r>
                      <a:endParaRPr kumimoji="0" lang="uk-UA" sz="18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extLst>
                  <a:ext uri="{0D108BD9-81ED-4DB2-BD59-A6C34878D82A}">
                    <a16:rowId xmlns:a16="http://schemas.microsoft.com/office/drawing/2014/main" val="10006"/>
                  </a:ext>
                </a:extLst>
              </a:tr>
              <a:tr h="3079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1. Причини ініціалізації проекту в організації</a:t>
                      </a:r>
                      <a:endParaRPr kumimoji="0" lang="uk-UA" sz="18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extLst>
                  <a:ext uri="{0D108BD9-81ED-4DB2-BD59-A6C34878D82A}">
                    <a16:rowId xmlns:a16="http://schemas.microsoft.com/office/drawing/2014/main" val="10007"/>
                  </a:ext>
                </a:extLst>
              </a:tr>
              <a:tr h="354013">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1"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a:t>
                      </a:r>
                      <a:r>
                        <a:rPr kumimoji="0" lang="uk-UA" sz="12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Описати в загальному вигляді проблему в організації, яку передбачається розв'язати завдяки втіленню інноваційної ідеї]</a:t>
                      </a:r>
                      <a:endParaRPr kumimoji="0" lang="uk-UA" sz="18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extLst>
                  <a:ext uri="{0D108BD9-81ED-4DB2-BD59-A6C34878D82A}">
                    <a16:rowId xmlns:a16="http://schemas.microsoft.com/office/drawing/2014/main" val="10008"/>
                  </a:ext>
                </a:extLst>
              </a:tr>
              <a:tr h="4286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2. Сутність запропонованої інноваційної ідеї та спосіб її використання для розв'язання конкретної проблеми організації</a:t>
                      </a:r>
                      <a:endParaRPr kumimoji="0" lang="uk-UA" sz="18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ru-RU"/>
                    </a:p>
                  </a:txBody>
                  <a:tcPr/>
                </a:tc>
                <a:extLst>
                  <a:ext uri="{0D108BD9-81ED-4DB2-BD59-A6C34878D82A}">
                    <a16:rowId xmlns:a16="http://schemas.microsoft.com/office/drawing/2014/main" val="10009"/>
                  </a:ext>
                </a:extLst>
              </a:tr>
              <a:tr h="515938">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[Описати інноваційну ідею, нерозкриваючи її ноу-хау, але так, щоб було зрозуміло, як її можна втілити в практику і завдяки чому буде розв 'язано проблему</a:t>
                      </a:r>
                      <a:r>
                        <a:rPr kumimoji="0" lang="uk-UA" sz="1200" b="0" i="1"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a:t>
                      </a:r>
                      <a:endParaRPr kumimoji="0" lang="uk-UA" sz="18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extLst>
                  <a:ext uri="{0D108BD9-81ED-4DB2-BD59-A6C34878D82A}">
                    <a16:rowId xmlns:a16="http://schemas.microsoft.com/office/drawing/2014/main" val="10010"/>
                  </a:ext>
                </a:extLst>
              </a:tr>
              <a:tr h="3032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3. Мета проекту</a:t>
                      </a:r>
                      <a:endParaRPr kumimoji="0" lang="uk-UA" sz="18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extLst>
                  <a:ext uri="{0D108BD9-81ED-4DB2-BD59-A6C34878D82A}">
                    <a16:rowId xmlns:a16="http://schemas.microsoft.com/office/drawing/2014/main" val="10011"/>
                  </a:ext>
                </a:extLst>
              </a:tr>
              <a:tr h="309563">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[Сформулювати мету проекту в загальному вигляді з визначенням майбутнього продукту проекту]</a:t>
                      </a:r>
                      <a:endParaRPr kumimoji="0" lang="uk-UA" sz="18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extLst>
                  <a:ext uri="{0D108BD9-81ED-4DB2-BD59-A6C34878D82A}">
                    <a16:rowId xmlns:a16="http://schemas.microsoft.com/office/drawing/2014/main" val="10012"/>
                  </a:ext>
                </a:extLst>
              </a:tr>
              <a:tr h="3079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4. Очікувані вигоди проекту</a:t>
                      </a:r>
                      <a:endParaRPr kumimoji="0" lang="uk-UA" sz="18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lang="ru-RU"/>
                    </a:p>
                  </a:txBody>
                  <a:tcPr/>
                </a:tc>
                <a:extLst>
                  <a:ext uri="{0D108BD9-81ED-4DB2-BD59-A6C34878D82A}">
                    <a16:rowId xmlns:a16="http://schemas.microsoft.com/office/drawing/2014/main" val="10013"/>
                  </a:ext>
                </a:extLst>
              </a:tr>
              <a:tr h="307975">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[Навести перелік основних зацікавлених сторін та їхніх інтересів</a:t>
                      </a:r>
                      <a:r>
                        <a:rPr kumimoji="0" lang="uk-UA" sz="1200" b="0" i="1" u="none" strike="noStrike" cap="none" normalizeH="0" baseline="0">
                          <a:ln>
                            <a:noFill/>
                          </a:ln>
                          <a:solidFill>
                            <a:schemeClr val="tx1"/>
                          </a:solidFill>
                          <a:effectLst/>
                          <a:latin typeface="Times New Roman" pitchFamily="18" charset="0"/>
                          <a:ea typeface="Arial Unicode MS" pitchFamily="34" charset="-128"/>
                          <a:cs typeface="Times New Roman" pitchFamily="18" charset="0"/>
                        </a:rPr>
                        <a:t>]</a:t>
                      </a:r>
                      <a:endParaRPr kumimoji="0" lang="uk-UA" sz="1800" b="0" i="0" u="none" strike="noStrike" cap="none" normalizeH="0" baseline="0">
                        <a:ln>
                          <a:noFill/>
                        </a:ln>
                        <a:solidFill>
                          <a:schemeClr val="tx1"/>
                        </a:solidFill>
                        <a:effectLst/>
                        <a:latin typeface="Arial" charset="0"/>
                        <a:ea typeface="Arial Unicode MS"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hMerge="1">
                  <a:txBody>
                    <a:bodyPr/>
                    <a:lstStyle/>
                    <a:p>
                      <a:endParaRPr lang="ru-RU"/>
                    </a:p>
                  </a:txBody>
                  <a:tcPr/>
                </a:tc>
                <a:extLst>
                  <a:ext uri="{0D108BD9-81ED-4DB2-BD59-A6C34878D82A}">
                    <a16:rowId xmlns:a16="http://schemas.microsoft.com/office/drawing/2014/main" val="10014"/>
                  </a:ext>
                </a:extLst>
              </a:tr>
              <a:tr h="5143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74625" algn="l"/>
                        </a:tabLst>
                      </a:pPr>
                      <a:r>
                        <a:rPr kumimoji="0" lang="uk-UA" sz="1200" b="0" i="0" u="none" strike="noStrike" cap="none" normalizeH="0" baseline="0" dirty="0">
                          <a:ln>
                            <a:noFill/>
                          </a:ln>
                          <a:solidFill>
                            <a:schemeClr val="tx1"/>
                          </a:solidFill>
                          <a:effectLst/>
                          <a:latin typeface="Times New Roman" pitchFamily="18" charset="0"/>
                          <a:ea typeface="Arial Unicode MS" pitchFamily="34" charset="-128"/>
                          <a:cs typeface="Times New Roman" pitchFamily="18" charset="0"/>
                        </a:rPr>
                        <a:t>5.Обмеження проекту</a:t>
                      </a:r>
                      <a:endPar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74625" algn="l"/>
                        </a:tabLst>
                      </a:pPr>
                      <a:r>
                        <a:rPr kumimoji="0" lang="uk-UA" sz="1200" b="0" i="1" u="none" strike="noStrike" cap="none" normalizeH="0" baseline="0" dirty="0">
                          <a:ln>
                            <a:noFill/>
                          </a:ln>
                          <a:solidFill>
                            <a:schemeClr val="tx1"/>
                          </a:solidFill>
                          <a:effectLst/>
                          <a:latin typeface="Times New Roman" pitchFamily="18" charset="0"/>
                          <a:ea typeface="Arial Unicode MS" pitchFamily="34" charset="-128"/>
                          <a:cs typeface="Times New Roman" pitchFamily="18" charset="0"/>
                        </a:rPr>
                        <a:t>[</a:t>
                      </a:r>
                      <a:r>
                        <a:rPr kumimoji="0" lang="uk-UA" sz="1200" b="0" i="0" u="none" strike="noStrike" cap="none" normalizeH="0" baseline="0" dirty="0">
                          <a:ln>
                            <a:noFill/>
                          </a:ln>
                          <a:solidFill>
                            <a:schemeClr val="tx1"/>
                          </a:solidFill>
                          <a:effectLst/>
                          <a:latin typeface="Times New Roman" pitchFamily="18" charset="0"/>
                          <a:ea typeface="Arial Unicode MS" pitchFamily="34" charset="-128"/>
                          <a:cs typeface="Times New Roman" pitchFamily="18" charset="0"/>
                        </a:rPr>
                        <a:t>Оцінити основні витрати, а також доходи з проекту]</a:t>
                      </a:r>
                      <a:endParaRPr kumimoji="0" lang="uk-UA"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extLst>
                  <a:ext uri="{0D108BD9-81ED-4DB2-BD59-A6C34878D82A}">
                    <a16:rowId xmlns:a16="http://schemas.microsoft.com/office/drawing/2014/main" val="10015"/>
                  </a:ext>
                </a:extLst>
              </a:tr>
              <a:tr h="5143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71450" algn="l"/>
                        </a:tabLst>
                      </a:pPr>
                      <a:r>
                        <a:rPr kumimoji="0" lang="uk-UA" sz="1200" b="0" i="0" u="none" strike="noStrike" cap="none" normalizeH="0" baseline="0" dirty="0">
                          <a:ln>
                            <a:noFill/>
                          </a:ln>
                          <a:solidFill>
                            <a:schemeClr val="tx1"/>
                          </a:solidFill>
                          <a:effectLst/>
                          <a:latin typeface="Times New Roman" pitchFamily="18" charset="0"/>
                          <a:ea typeface="Arial Unicode MS" pitchFamily="34" charset="-128"/>
                          <a:cs typeface="Times New Roman" pitchFamily="18" charset="0"/>
                        </a:rPr>
                        <a:t>6.Допущення та ризики проекту</a:t>
                      </a:r>
                      <a:endPar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71450" algn="l"/>
                        </a:tabLst>
                      </a:pPr>
                      <a:r>
                        <a:rPr kumimoji="0" lang="uk-UA" sz="1200" b="0" i="0" u="none" strike="noStrike" cap="none" normalizeH="0" baseline="0" dirty="0">
                          <a:ln>
                            <a:noFill/>
                          </a:ln>
                          <a:solidFill>
                            <a:schemeClr val="tx1"/>
                          </a:solidFill>
                          <a:effectLst/>
                          <a:latin typeface="Times New Roman" pitchFamily="18" charset="0"/>
                          <a:ea typeface="Arial Unicode MS" pitchFamily="34" charset="-128"/>
                          <a:cs typeface="Times New Roman" pitchFamily="18" charset="0"/>
                        </a:rPr>
                        <a:t>[Перерахувати основні ризики, які впливають (як негативно, так і позитивно) на реалізацію інноваційної ідеї]</a:t>
                      </a:r>
                      <a:endParaRPr kumimoji="0" lang="uk-UA"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ru-RU"/>
                    </a:p>
                  </a:txBody>
                  <a:tcPr/>
                </a:tc>
                <a:extLst>
                  <a:ext uri="{0D108BD9-81ED-4DB2-BD59-A6C34878D82A}">
                    <a16:rowId xmlns:a16="http://schemas.microsoft.com/office/drawing/2014/main" val="10016"/>
                  </a:ext>
                </a:extLst>
              </a:tr>
            </a:tbl>
          </a:graphicData>
        </a:graphic>
      </p:graphicFrame>
      <p:sp>
        <p:nvSpPr>
          <p:cNvPr id="25644" name="Rectangle 139"/>
          <p:cNvSpPr>
            <a:spLocks noChangeArrowheads="1"/>
          </p:cNvSpPr>
          <p:nvPr/>
        </p:nvSpPr>
        <p:spPr bwMode="auto">
          <a:xfrm>
            <a:off x="0" y="6538913"/>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r>
              <a:rPr lang="uk-UA" altLang="en-US" sz="1400" b="1">
                <a:latin typeface="Times New Roman" panose="02020603050405020304" pitchFamily="18" charset="0"/>
                <a:ea typeface="Calibri" panose="020F0502020204030204" pitchFamily="34" charset="0"/>
                <a:cs typeface="Times New Roman" panose="02020603050405020304" pitchFamily="18" charset="0"/>
              </a:rPr>
            </a:br>
            <a:endParaRPr lang="ru-RU" altLang="en-US" sz="1200">
              <a:latin typeface="Times New Roman" panose="02020603050405020304" pitchFamily="18" charset="0"/>
              <a:ea typeface="Calibri" panose="020F0502020204030204" pitchFamily="34" charset="0"/>
              <a:cs typeface="Times New Roman" panose="02020603050405020304" pitchFamily="18" charset="0"/>
            </a:endParaRPr>
          </a:p>
          <a:p>
            <a:endParaRPr lang="ru-RU" altLang="en-US">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228600" y="811699"/>
            <a:ext cx="8669338" cy="4955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uk-UA" altLang="en-US" sz="2600" b="1" dirty="0"/>
              <a:t>      </a:t>
            </a:r>
            <a:r>
              <a:rPr lang="uk-UA" altLang="en-US" sz="2400" b="1" dirty="0"/>
              <a:t>Презентація є однією з форм комунікації.</a:t>
            </a:r>
            <a:r>
              <a:rPr lang="uk-UA" altLang="en-US" sz="2400" dirty="0"/>
              <a:t> При цьому вона поєднує в собі усну мову, ілюстративні матеріали, які пропонуються аудиторії у вигляді малюнків, схем, матеріальних об'єктів, а іноді є і можливість випробувати, оглянути, потримати ці об'єкти, щоб скласти про них свою власну думку. </a:t>
            </a:r>
          </a:p>
          <a:p>
            <a:pPr algn="just" eaLnBrk="1" hangingPunct="1"/>
            <a:r>
              <a:rPr lang="uk-UA" altLang="en-US" sz="2400" b="1" dirty="0"/>
              <a:t>     Презентація </a:t>
            </a:r>
            <a:r>
              <a:rPr lang="uk-UA" altLang="en-US" sz="2400" dirty="0"/>
              <a:t>— інформаційний чи рекламний інструмент, що дозволяє повідомити потрібну інформацію про об'єкт презентації в зручній для одержувача формі. </a:t>
            </a:r>
          </a:p>
          <a:p>
            <a:pPr algn="just" eaLnBrk="1" hangingPunct="1"/>
            <a:r>
              <a:rPr lang="ru-RU" altLang="en-US" sz="2400" b="1" dirty="0"/>
              <a:t>      </a:t>
            </a:r>
            <a:r>
              <a:rPr lang="ru-RU" altLang="en-US" sz="2400" b="1" dirty="0" err="1"/>
              <a:t>Презентація</a:t>
            </a:r>
            <a:r>
              <a:rPr lang="ru-RU" altLang="en-US" sz="2400" dirty="0"/>
              <a:t> - </a:t>
            </a:r>
            <a:r>
              <a:rPr lang="ru-RU" altLang="en-US" sz="2400" dirty="0" err="1"/>
              <a:t>це</a:t>
            </a:r>
            <a:r>
              <a:rPr lang="ru-RU" altLang="en-US" sz="2400" dirty="0"/>
              <a:t> </a:t>
            </a:r>
            <a:r>
              <a:rPr lang="ru-RU" altLang="en-US" sz="2400" dirty="0" err="1"/>
              <a:t>систематизоване</a:t>
            </a:r>
            <a:r>
              <a:rPr lang="ru-RU" altLang="en-US" sz="2400" dirty="0"/>
              <a:t>, </a:t>
            </a:r>
            <a:r>
              <a:rPr lang="ru-RU" altLang="en-US" sz="2400" dirty="0" err="1"/>
              <a:t>впорядковане</a:t>
            </a:r>
            <a:r>
              <a:rPr lang="ru-RU" altLang="en-US" sz="2400" dirty="0"/>
              <a:t> і, по </a:t>
            </a:r>
            <a:r>
              <a:rPr lang="ru-RU" altLang="en-US" sz="2400" dirty="0" err="1"/>
              <a:t>можливості</a:t>
            </a:r>
            <a:r>
              <a:rPr lang="ru-RU" altLang="en-US" sz="2400" dirty="0"/>
              <a:t>, </a:t>
            </a:r>
            <a:r>
              <a:rPr lang="ru-RU" altLang="en-US" sz="2400" dirty="0" err="1"/>
              <a:t>яскраве</a:t>
            </a:r>
            <a:r>
              <a:rPr lang="ru-RU" altLang="en-US" sz="2400" dirty="0"/>
              <a:t>, </a:t>
            </a:r>
            <a:r>
              <a:rPr lang="ru-RU" altLang="en-US" sz="2400" dirty="0" err="1"/>
              <a:t>образне</a:t>
            </a:r>
            <a:r>
              <a:rPr lang="ru-RU" altLang="en-US" sz="2400" dirty="0"/>
              <a:t> </a:t>
            </a:r>
            <a:r>
              <a:rPr lang="ru-RU" altLang="en-US" sz="2400" dirty="0" err="1"/>
              <a:t>уявлення</a:t>
            </a:r>
            <a:r>
              <a:rPr lang="ru-RU" altLang="en-US" sz="2400" dirty="0"/>
              <a:t> </a:t>
            </a:r>
            <a:r>
              <a:rPr lang="ru-RU" altLang="en-US" sz="2400" dirty="0" err="1"/>
              <a:t>чого-небудь</a:t>
            </a:r>
            <a:r>
              <a:rPr lang="ru-RU" altLang="en-US" sz="2400" dirty="0"/>
              <a:t>, </a:t>
            </a:r>
            <a:r>
              <a:rPr lang="ru-RU" altLang="en-US" sz="2400" dirty="0" err="1"/>
              <a:t>що</a:t>
            </a:r>
            <a:r>
              <a:rPr lang="ru-RU" altLang="en-US" sz="2400" dirty="0"/>
              <a:t> </a:t>
            </a:r>
            <a:r>
              <a:rPr lang="ru-RU" altLang="en-US" sz="2400" dirty="0" err="1"/>
              <a:t>привертає</a:t>
            </a:r>
            <a:r>
              <a:rPr lang="ru-RU" altLang="en-US" sz="2400" dirty="0"/>
              <a:t> </a:t>
            </a:r>
            <a:r>
              <a:rPr lang="ru-RU" altLang="en-US" sz="2400" dirty="0" err="1"/>
              <a:t>увагу</a:t>
            </a:r>
            <a:r>
              <a:rPr lang="ru-RU" altLang="en-US" sz="2400" dirty="0"/>
              <a:t> </a:t>
            </a:r>
            <a:r>
              <a:rPr lang="ru-RU" altLang="en-US" sz="2400" dirty="0" err="1"/>
              <a:t>аудиторії</a:t>
            </a:r>
            <a:r>
              <a:rPr lang="ru-RU" altLang="en-US" sz="2400" dirty="0"/>
              <a:t>.</a:t>
            </a:r>
            <a:endParaRPr lang="en-US" altLang="en-US" sz="2400" dirty="0"/>
          </a:p>
          <a:p>
            <a:pPr algn="just" eaLnBrk="1" hangingPunct="1"/>
            <a:endParaRPr lang="uk-UA" altLang="en-US" sz="2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304800" y="419100"/>
            <a:ext cx="8534400" cy="6186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en-US" sz="2200" b="1"/>
              <a:t>Які фактори впливають на побудову ефективної презентації?</a:t>
            </a:r>
          </a:p>
          <a:p>
            <a:pPr algn="just" eaLnBrk="1" hangingPunct="1"/>
            <a:r>
              <a:rPr lang="uk-UA" altLang="en-US" sz="2200" b="1" u="sng"/>
              <a:t> 1. Структура сприйняття інформації. </a:t>
            </a:r>
          </a:p>
          <a:p>
            <a:pPr algn="just" eaLnBrk="1" hangingPunct="1"/>
            <a:r>
              <a:rPr lang="ru-RU" altLang="en-US" sz="2200"/>
              <a:t>Люди сприймають інформацію приблизно в наступних співвідношеннях:</a:t>
            </a:r>
          </a:p>
          <a:p>
            <a:pPr algn="just" eaLnBrk="1" hangingPunct="1"/>
            <a:r>
              <a:rPr lang="ru-RU" altLang="en-US" sz="2200"/>
              <a:t>      - На 1% через смак;</a:t>
            </a:r>
          </a:p>
          <a:p>
            <a:pPr algn="just" eaLnBrk="1" hangingPunct="1"/>
            <a:r>
              <a:rPr lang="ru-RU" altLang="en-US" sz="2200"/>
              <a:t>      - На 2% за допомогою дотику;</a:t>
            </a:r>
          </a:p>
          <a:p>
            <a:pPr algn="just" eaLnBrk="1" hangingPunct="1"/>
            <a:r>
              <a:rPr lang="ru-RU" altLang="en-US" sz="2200"/>
              <a:t>      - На 4% за допомогою нюху;</a:t>
            </a:r>
          </a:p>
          <a:p>
            <a:pPr algn="just" eaLnBrk="1" hangingPunct="1"/>
            <a:r>
              <a:rPr lang="ru-RU" altLang="en-US" sz="2200"/>
              <a:t>      - На 10% на слух;</a:t>
            </a:r>
          </a:p>
          <a:p>
            <a:pPr algn="just" eaLnBrk="1" hangingPunct="1"/>
            <a:r>
              <a:rPr lang="ru-RU" altLang="en-US" sz="2200"/>
              <a:t>      - На 83% візуально.</a:t>
            </a:r>
          </a:p>
          <a:p>
            <a:pPr algn="just" eaLnBrk="1" hangingPunct="1"/>
            <a:r>
              <a:rPr lang="uk-UA" altLang="en-US" sz="2200" b="1"/>
              <a:t>      </a:t>
            </a:r>
            <a:r>
              <a:rPr lang="uk-UA" altLang="en-US" sz="2200" b="1" u="sng"/>
              <a:t>2. Структура </a:t>
            </a:r>
            <a:r>
              <a:rPr lang="ru-RU" altLang="en-US" sz="2200" b="1" u="sng"/>
              <a:t>фізичн</a:t>
            </a:r>
            <a:r>
              <a:rPr lang="uk-UA" altLang="en-US" sz="2200" b="1" u="sng"/>
              <a:t>ої</a:t>
            </a:r>
            <a:r>
              <a:rPr lang="ru-RU" altLang="en-US" sz="2200" b="1" u="sng"/>
              <a:t> властив</a:t>
            </a:r>
            <a:r>
              <a:rPr lang="uk-UA" altLang="en-US" sz="2200" b="1" u="sng"/>
              <a:t>о</a:t>
            </a:r>
            <a:r>
              <a:rPr lang="ru-RU" altLang="en-US" sz="2200" b="1" u="sng"/>
              <a:t>ст</a:t>
            </a:r>
            <a:r>
              <a:rPr lang="uk-UA" altLang="en-US" sz="2200" b="1" u="sng"/>
              <a:t>і людини</a:t>
            </a:r>
            <a:r>
              <a:rPr lang="ru-RU" altLang="en-US" sz="2200" b="1" u="sng"/>
              <a:t> утримувати </a:t>
            </a:r>
            <a:r>
              <a:rPr lang="uk-UA" altLang="en-US" sz="2200" b="1" u="sng"/>
              <a:t>інформацію</a:t>
            </a:r>
            <a:r>
              <a:rPr lang="ru-RU" altLang="en-US" sz="2200" b="1" u="sng"/>
              <a:t> в пам'яті</a:t>
            </a:r>
            <a:r>
              <a:rPr lang="uk-UA" altLang="en-US" sz="2200" b="1" u="sng"/>
              <a:t>. </a:t>
            </a:r>
          </a:p>
          <a:p>
            <a:pPr algn="just" eaLnBrk="1" hangingPunct="1"/>
            <a:r>
              <a:rPr lang="ru-RU" altLang="en-US" sz="2200"/>
              <a:t>Зазвичай люди запам'ятовують:</a:t>
            </a:r>
          </a:p>
          <a:p>
            <a:pPr algn="just" eaLnBrk="1" hangingPunct="1"/>
            <a:r>
              <a:rPr lang="ru-RU" altLang="en-US" sz="2200"/>
              <a:t>     - 10% прочитаного;</a:t>
            </a:r>
          </a:p>
          <a:p>
            <a:pPr algn="just" eaLnBrk="1" hangingPunct="1"/>
            <a:r>
              <a:rPr lang="ru-RU" altLang="en-US" sz="2200"/>
              <a:t>     - 20% почутого;</a:t>
            </a:r>
          </a:p>
          <a:p>
            <a:pPr algn="just" eaLnBrk="1" hangingPunct="1"/>
            <a:r>
              <a:rPr lang="ru-RU" altLang="en-US" sz="2200"/>
              <a:t>     - 30% побаченого;</a:t>
            </a:r>
          </a:p>
          <a:p>
            <a:pPr algn="just" eaLnBrk="1" hangingPunct="1"/>
            <a:r>
              <a:rPr lang="ru-RU" altLang="en-US" sz="2200"/>
              <a:t>     - 50% того, що вони почули і побачили;</a:t>
            </a:r>
          </a:p>
          <a:p>
            <a:pPr algn="just" eaLnBrk="1" hangingPunct="1"/>
            <a:r>
              <a:rPr lang="ru-RU" altLang="en-US" sz="2200"/>
              <a:t>     - 70% того, що вони сказали або записали.</a:t>
            </a:r>
            <a:r>
              <a:rPr lang="uk-UA" altLang="en-US" sz="220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Прямоугольник 1"/>
          <p:cNvSpPr>
            <a:spLocks noChangeArrowheads="1"/>
          </p:cNvSpPr>
          <p:nvPr/>
        </p:nvSpPr>
        <p:spPr bwMode="auto">
          <a:xfrm>
            <a:off x="228600" y="76200"/>
            <a:ext cx="8686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en-US" b="1" u="sng"/>
              <a:t>Основні правила для побудови ефективних презентацій.</a:t>
            </a:r>
            <a:endParaRPr lang="uk-UA" altLang="en-US"/>
          </a:p>
          <a:p>
            <a:pPr algn="just" eaLnBrk="1" hangingPunct="1"/>
            <a:r>
              <a:rPr lang="uk-UA" altLang="en-US" b="1"/>
              <a:t>	</a:t>
            </a:r>
          </a:p>
          <a:p>
            <a:pPr algn="just" eaLnBrk="1" hangingPunct="1"/>
            <a:r>
              <a:rPr lang="uk-UA" altLang="en-US" b="1"/>
              <a:t>	1. Правило лінощів</a:t>
            </a:r>
            <a:r>
              <a:rPr lang="uk-UA" altLang="en-US"/>
              <a:t>.  Коли на слайді багато інформації, автоматично мозок спрацьовує на лінь її сприйняття, як дуже багато і складно. Тому від речень краще переходити на натяків або нагадувань про тему або об‘єкт, тобто виразити одним словом (максимум 2 або 3) все речення, тоді люди будуть вслухатися і чекати відповідей на свої здогадки або підтвердження своєї думки.</a:t>
            </a:r>
          </a:p>
          <a:p>
            <a:pPr algn="just" eaLnBrk="1" hangingPunct="1"/>
            <a:r>
              <a:rPr lang="uk-UA" altLang="en-US"/>
              <a:t>	2.</a:t>
            </a:r>
            <a:r>
              <a:rPr lang="uk-UA" altLang="en-US" b="1"/>
              <a:t>Ефект переваги зображенн</a:t>
            </a:r>
            <a:r>
              <a:rPr lang="uk-UA" altLang="en-US"/>
              <a:t>я. Мозок легше сприймаю візуальну інформацію, в той час як для сприйняття написаної інформації потрібно більше зусиль. Тому презентацію треба готувати по принципу, щоб вони викликали запитання, а не давали відповіді. Побачений рисунок викликає у вас запитання і тому Ви маєте сконцентруватись, щоб послухати доповідача що на цьому рисунку, тобто задіяти область 47. Пошук одного рисунка, що викликає запитання, що задіює область 47 і залучає вас, і як наслідок заставляє слухати доповідача.</a:t>
            </a:r>
          </a:p>
          <a:p>
            <a:pPr algn="just" eaLnBrk="1" hangingPunct="1"/>
            <a:r>
              <a:rPr lang="uk-UA" altLang="en-US" b="1"/>
              <a:t>	3.Область 47 </a:t>
            </a:r>
            <a:r>
              <a:rPr lang="uk-UA" altLang="en-US"/>
              <a:t>– правило створити зацікавленість і в тому, щоб люди запам‘ятали те, що ви хочете. Зона 47. Це приблизно розмір мигдалю з кожного боку. Площа 47 містить схеми передбачення, які сканують та контролюють навколишнє середовище та намагаються з’ясувати, що буде далі.</a:t>
            </a:r>
          </a:p>
          <a:p>
            <a:pPr algn="just" eaLnBrk="1" hangingPunct="1"/>
            <a:r>
              <a:rPr lang="uk-UA" altLang="en-US"/>
              <a:t>	</a:t>
            </a:r>
            <a:r>
              <a:rPr lang="uk-UA" altLang="en-US" sz="1600"/>
              <a:t>Область 47 – це невелика частина мозку, яка відповідає за прийняття рішень, за задоволення, допитливість, доповнює правило «5%», коли дуже проста інформація – ця частина мозку розслабляється і Вам стає нецікаво, і навпаки, якщо занадто складно – вона відключається і Ви втрачаєте інтерес і перестаєте слухати. Але якщо є варіанти розвитку і ви здогадуєтесь про можливості, тобто активно намагаєтесь зрозуміти, то область 47 мозку найбільш активна в цей момент.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1"/>
          <p:cNvSpPr>
            <a:spLocks noChangeArrowheads="1"/>
          </p:cNvSpPr>
          <p:nvPr/>
        </p:nvSpPr>
        <p:spPr bwMode="auto">
          <a:xfrm>
            <a:off x="228600" y="76200"/>
            <a:ext cx="86868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uk-UA" altLang="en-US"/>
              <a:t>	Свідомий розум може звертати увагу лише приблизно на чотири речі одночасно. Отже, щоб зосередити на собі увагу треба задати питання з області 47 та помовчати, тобто зробити паузку. Мовчання привертає увагу та говорить про важливість</a:t>
            </a:r>
          </a:p>
          <a:p>
            <a:pPr algn="just" eaLnBrk="1" hangingPunct="1"/>
            <a:r>
              <a:rPr lang="uk-UA" altLang="en-US" b="1"/>
              <a:t>	4. Правило п‘яти відсотків. </a:t>
            </a:r>
            <a:r>
              <a:rPr lang="uk-UA" altLang="en-US"/>
              <a:t>«З усього сказаного люди запам‘ятають лише 5% сказаного, і ці 5 % - це лише одна сказана ідея і загальне враження від доповідача – це особивість людського мозку». </a:t>
            </a:r>
            <a:r>
              <a:rPr lang="ru-RU" altLang="en-US" i="1"/>
              <a:t>Наприклад</a:t>
            </a:r>
            <a:r>
              <a:rPr lang="ru-RU" altLang="en-US"/>
              <a:t> під час презентації на початку у Вас може виникнути питання по ній, і Ви будете пам‘ятати про це питання і чекати можливість його задати, а все інше вже майже вас не буде цікавити. </a:t>
            </a:r>
            <a:endParaRPr lang="uk-UA" altLang="en-US"/>
          </a:p>
          <a:p>
            <a:pPr algn="just" eaLnBrk="1" hangingPunct="1"/>
            <a:r>
              <a:rPr lang="uk-UA" altLang="en-US" b="1"/>
              <a:t>	5. Одна слайд – одна заява про цілі і можливості</a:t>
            </a:r>
            <a:r>
              <a:rPr lang="uk-UA" altLang="en-US"/>
              <a:t> – складається з трьох основних компонентів: одне речення, конкретна дія протягом певного часу та її вимір.</a:t>
            </a:r>
          </a:p>
          <a:p>
            <a:pPr algn="just" eaLnBrk="1" hangingPunct="1"/>
            <a:r>
              <a:rPr lang="uk-UA" altLang="en-US" b="1"/>
              <a:t>	6. Курсова фраза</a:t>
            </a:r>
            <a:r>
              <a:rPr lang="uk-UA" altLang="en-US"/>
              <a:t> – це слоган, за допомогою ми можемо перейти до наступної презентації, ключова фраза, ідея (ірраціональна, креативна, безумна), яку запам‘ятають, як 5% та як активатор області 47. ЇЇ варто повторювати і коротко аргументувати між переходами.</a:t>
            </a:r>
          </a:p>
          <a:p>
            <a:pPr algn="just" eaLnBrk="1" hangingPunct="1"/>
            <a:r>
              <a:rPr lang="uk-UA" altLang="en-US" b="1"/>
              <a:t>	7. Правило дотику</a:t>
            </a:r>
            <a:r>
              <a:rPr lang="uk-UA" altLang="en-US"/>
              <a:t> – при виступі не дозволяти торкатися рукам перед собою одна з одною або інших частин тіла – інші присутність за вашими вербальними знаками, відкритістю рук будуть відчувати вашу впевненість у собі, бо більшість інформації сприймається вербально.</a:t>
            </a:r>
          </a:p>
          <a:p>
            <a:pPr eaLnBrk="1" hangingPunct="1"/>
            <a:endParaRPr lang="uk-UA"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228600" y="273050"/>
            <a:ext cx="8763000" cy="6159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492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ru-RU" altLang="en-US" sz="1900"/>
              <a:t>      Презентації мають різні види і різне призначення. Їх можна класифікувати декількома способами.</a:t>
            </a:r>
          </a:p>
          <a:p>
            <a:pPr algn="just" eaLnBrk="1" hangingPunct="1"/>
            <a:r>
              <a:rPr lang="ru-RU" altLang="en-US" sz="1900" b="1"/>
              <a:t>      За змістом інформації, що приводиться</a:t>
            </a:r>
            <a:r>
              <a:rPr lang="uk-UA" altLang="en-US" sz="1900" b="1"/>
              <a:t>,</a:t>
            </a:r>
            <a:r>
              <a:rPr lang="uk-UA" altLang="en-US" sz="1900"/>
              <a:t> </a:t>
            </a:r>
            <a:r>
              <a:rPr lang="ru-RU" altLang="en-US" sz="1900"/>
              <a:t>слід виділити наступні.</a:t>
            </a:r>
          </a:p>
          <a:p>
            <a:pPr algn="just" eaLnBrk="1" hangingPunct="1"/>
            <a:r>
              <a:rPr lang="ru-RU" altLang="en-US" sz="1900" b="1" i="1"/>
              <a:t>      1.</a:t>
            </a:r>
            <a:r>
              <a:rPr lang="ru-RU" altLang="en-US" sz="1900" i="1"/>
              <a:t> </a:t>
            </a:r>
            <a:r>
              <a:rPr lang="ru-RU" altLang="en-US" sz="1900" b="1" i="1"/>
              <a:t>Презентація організації</a:t>
            </a:r>
            <a:r>
              <a:rPr lang="ru-RU" altLang="en-US" sz="1900" b="1"/>
              <a:t>,</a:t>
            </a:r>
            <a:r>
              <a:rPr lang="ru-RU" altLang="en-US" sz="1900"/>
              <a:t> у тому числі її послуг або продукції - так звана бізнес-презентація. На бізнес-презентації представники тієї чи іншої організації знайомлять колег і потенційних партнерів зі своїми видами діяльності, послугами, продуктами, застосовуваними технологіями.</a:t>
            </a:r>
            <a:r>
              <a:rPr lang="uk-UA" altLang="en-US" sz="1900"/>
              <a:t> </a:t>
            </a:r>
            <a:r>
              <a:rPr lang="ru-RU" altLang="en-US" sz="1900"/>
              <a:t>Підсумком успішної бізнес-презентації служить укладення угод.</a:t>
            </a:r>
          </a:p>
          <a:p>
            <a:pPr algn="just" eaLnBrk="1" hangingPunct="1"/>
            <a:r>
              <a:rPr lang="ru-RU" altLang="en-US" sz="1900"/>
              <a:t>     2. </a:t>
            </a:r>
            <a:r>
              <a:rPr lang="ru-RU" altLang="en-US" sz="1900" b="1" i="1"/>
              <a:t>Презентація результатів роботи.</a:t>
            </a:r>
            <a:r>
              <a:rPr lang="ru-RU" altLang="en-US" sz="1900"/>
              <a:t> Наприклад, по закінченні роботи група виконавців доповідає керівництву організації про досягнуті результати. По суті, така презентація являє собою форму звіту.</a:t>
            </a:r>
          </a:p>
          <a:p>
            <a:pPr algn="just" eaLnBrk="1" hangingPunct="1"/>
            <a:r>
              <a:rPr lang="ru-RU" altLang="en-US" sz="1900"/>
              <a:t>     3. </a:t>
            </a:r>
            <a:r>
              <a:rPr lang="ru-RU" altLang="en-US" sz="1900" b="1" i="1"/>
              <a:t>Презентація певного продукту (послуги).</a:t>
            </a:r>
            <a:r>
              <a:rPr lang="ru-RU" altLang="en-US" sz="1900"/>
              <a:t> Як правило, має характер реклами. Але якщо реклама може бути </a:t>
            </a:r>
            <a:r>
              <a:rPr lang="uk-UA" altLang="en-US" sz="1900"/>
              <a:t>мало </a:t>
            </a:r>
            <a:r>
              <a:rPr lang="ru-RU" altLang="en-US" sz="1900"/>
              <a:t>помітною, то в презентації продукт описується більш повно і докладно, із зазначенням його споживчих характеристик, властивостей, параметрів і т.д. В ході презентації продукт може також демонструватися потенційним споживачам.</a:t>
            </a:r>
          </a:p>
          <a:p>
            <a:pPr algn="just" eaLnBrk="1" hangingPunct="1"/>
            <a:r>
              <a:rPr lang="uk-UA" altLang="en-US" sz="1900"/>
              <a:t>     4</a:t>
            </a:r>
            <a:r>
              <a:rPr lang="ru-RU" altLang="en-US" sz="1900"/>
              <a:t>. </a:t>
            </a:r>
            <a:r>
              <a:rPr lang="ru-RU" altLang="en-US" sz="1900" b="1" i="1"/>
              <a:t>Презентації у вигляді послідовності слайдів.</a:t>
            </a:r>
            <a:r>
              <a:rPr lang="ru-RU" altLang="en-US" sz="1900"/>
              <a:t> Слайди можуть містити малюнки, графіки, невеликий за обсягом текст. Слайди, як правило, супроводжують усне виступ, що проходить в аудиторії або конференц-залі при досить великій кількості слухачів.</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228600" y="152400"/>
            <a:ext cx="8670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t>1. </a:t>
            </a:r>
            <a:r>
              <a:rPr lang="uk-UA" altLang="en-US" sz="2000" b="1"/>
              <a:t>Сутність та розробка комунікаційної стратегії </a:t>
            </a:r>
            <a:endParaRPr lang="en-US" altLang="en-US" sz="2000" b="1"/>
          </a:p>
          <a:p>
            <a:pPr algn="just" eaLnBrk="1" hangingPunct="1"/>
            <a:endParaRPr lang="ru-RU" altLang="en-US" sz="2000"/>
          </a:p>
        </p:txBody>
      </p:sp>
      <p:sp>
        <p:nvSpPr>
          <p:cNvPr id="3075" name="Rectangle 5"/>
          <p:cNvSpPr>
            <a:spLocks noChangeArrowheads="1"/>
          </p:cNvSpPr>
          <p:nvPr/>
        </p:nvSpPr>
        <p:spPr bwMode="auto">
          <a:xfrm>
            <a:off x="304800" y="639763"/>
            <a:ext cx="8686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000" b="1"/>
              <a:t>      </a:t>
            </a:r>
            <a:r>
              <a:rPr lang="uk-UA" altLang="en-US" sz="2000" b="1" u="sng"/>
              <a:t>Комунікаційна стратегія</a:t>
            </a:r>
            <a:r>
              <a:rPr lang="uk-UA" altLang="en-US" sz="2000" u="sng"/>
              <a:t> </a:t>
            </a:r>
            <a:r>
              <a:rPr lang="uk-UA" altLang="en-US" sz="2000"/>
              <a:t>— </a:t>
            </a:r>
            <a:r>
              <a:rPr lang="ru-RU" altLang="en-US" sz="2000"/>
              <a:t>комплексна програма дій, яка спрямована на вибір пріоритетних інструментів маркетингових комунікацій, їх оптимальне поєднання та посилення їх інтегративного впливу на споживачів. </a:t>
            </a:r>
            <a:endParaRPr lang="uk-UA" altLang="en-US" sz="2000"/>
          </a:p>
          <a:p>
            <a:pPr algn="just" eaLnBrk="1" hangingPunct="1"/>
            <a:r>
              <a:rPr lang="uk-UA" altLang="en-US" sz="2000"/>
              <a:t>	Комунікаційна стратегія дозволяє враховувати більш широкий контекст застосування реклами, дозволяючи інакше планувати її розробку та оцінку.</a:t>
            </a:r>
            <a:endParaRPr lang="ru-RU" altLang="en-US" sz="2000"/>
          </a:p>
          <a:p>
            <a:pPr algn="just" eaLnBrk="1" hangingPunct="1"/>
            <a:r>
              <a:rPr lang="en-US" altLang="en-US" sz="2000" b="1"/>
              <a:t>      </a:t>
            </a:r>
            <a:r>
              <a:rPr lang="uk-UA" altLang="en-US" sz="2000" b="1" u="sng"/>
              <a:t>Комунікації є стратегічним ресурсом</a:t>
            </a:r>
            <a:r>
              <a:rPr lang="uk-UA" altLang="en-US" sz="2000" u="sng"/>
              <a:t> </a:t>
            </a:r>
            <a:r>
              <a:rPr lang="uk-UA" altLang="en-US" sz="2000"/>
              <a:t>побудови ефективного будь-якого процесу всіх рівнів і зацікавлених сторін.</a:t>
            </a:r>
            <a:r>
              <a:rPr lang="uk-UA" altLang="en-US" sz="2000" b="1"/>
              <a:t> </a:t>
            </a:r>
            <a:endParaRPr lang="ru-RU" altLang="en-US" sz="2000"/>
          </a:p>
          <a:p>
            <a:pPr algn="just" eaLnBrk="1" hangingPunct="1"/>
            <a:r>
              <a:rPr lang="en-US" altLang="en-US" sz="2000" b="1"/>
              <a:t>      </a:t>
            </a:r>
            <a:r>
              <a:rPr lang="uk-UA" altLang="en-US" sz="2000" b="1"/>
              <a:t>Стратегічні комунікації потрібні щоб:</a:t>
            </a:r>
            <a:endParaRPr lang="ru-RU" altLang="en-US" sz="2000"/>
          </a:p>
          <a:p>
            <a:pPr algn="just" eaLnBrk="1" hangingPunct="1"/>
            <a:r>
              <a:rPr lang="en-US" altLang="en-US" sz="2000"/>
              <a:t>      </a:t>
            </a:r>
            <a:r>
              <a:rPr lang="uk-UA" altLang="en-US" sz="2000"/>
              <a:t>– проінформувати,</a:t>
            </a:r>
            <a:endParaRPr lang="ru-RU" altLang="en-US" sz="2000"/>
          </a:p>
          <a:p>
            <a:pPr algn="just" eaLnBrk="1" hangingPunct="1"/>
            <a:r>
              <a:rPr lang="en-US" altLang="en-US" sz="2000"/>
              <a:t>      </a:t>
            </a:r>
            <a:r>
              <a:rPr lang="uk-UA" altLang="en-US" sz="2000"/>
              <a:t>– закликати до дії,</a:t>
            </a:r>
            <a:endParaRPr lang="ru-RU" altLang="en-US" sz="2000"/>
          </a:p>
          <a:p>
            <a:pPr algn="just" eaLnBrk="1" hangingPunct="1"/>
            <a:r>
              <a:rPr lang="en-US" altLang="en-US" sz="2000"/>
              <a:t>      </a:t>
            </a:r>
            <a:r>
              <a:rPr lang="uk-UA" altLang="en-US" sz="2000"/>
              <a:t>– подолати стереотипи,</a:t>
            </a:r>
            <a:endParaRPr lang="ru-RU" altLang="en-US" sz="2000"/>
          </a:p>
          <a:p>
            <a:pPr algn="just" eaLnBrk="1" hangingPunct="1"/>
            <a:r>
              <a:rPr lang="en-US" altLang="en-US" sz="2000"/>
              <a:t>      </a:t>
            </a:r>
            <a:r>
              <a:rPr lang="uk-UA" altLang="en-US" sz="2000"/>
              <a:t>– змінити поведінку,</a:t>
            </a:r>
            <a:endParaRPr lang="ru-RU" altLang="en-US" sz="2000"/>
          </a:p>
          <a:p>
            <a:pPr algn="just" eaLnBrk="1" hangingPunct="1"/>
            <a:r>
              <a:rPr lang="en-US" altLang="en-US" sz="2000"/>
              <a:t>      </a:t>
            </a:r>
            <a:r>
              <a:rPr lang="uk-UA" altLang="en-US" sz="2000"/>
              <a:t>– підштовхнути до системних змін.</a:t>
            </a:r>
            <a:endParaRPr lang="ru-RU" altLang="en-US" sz="2000"/>
          </a:p>
          <a:p>
            <a:pPr algn="just" eaLnBrk="1" hangingPunct="1"/>
            <a:r>
              <a:rPr lang="en-US" altLang="en-US" sz="2000" b="1"/>
              <a:t>      </a:t>
            </a:r>
            <a:r>
              <a:rPr lang="uk-UA" altLang="en-US" sz="2000" b="1"/>
              <a:t>Отже, </a:t>
            </a:r>
            <a:r>
              <a:rPr lang="uk-UA" altLang="en-US" sz="2000" b="1" u="sng"/>
              <a:t>основне завдання комунікаційної стратегії</a:t>
            </a:r>
            <a:r>
              <a:rPr lang="uk-UA" altLang="en-US" sz="2000"/>
              <a:t> — це забезпечення інформаційної підтримки стратегії розвитку, бренду, бізнесу компанії.</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152400" y="474663"/>
            <a:ext cx="883920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492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uk-UA" altLang="en-US" sz="2200"/>
              <a:t>      5</a:t>
            </a:r>
            <a:r>
              <a:rPr lang="ru-RU" altLang="en-US" sz="2200"/>
              <a:t>. </a:t>
            </a:r>
            <a:r>
              <a:rPr lang="ru-RU" altLang="en-US" sz="2200" b="1" i="1"/>
              <a:t>Настільні презентації.</a:t>
            </a:r>
            <a:r>
              <a:rPr lang="ru-RU" altLang="en-US" sz="2200"/>
              <a:t> По суті це інформація на паперовому носії, що містить ілюстративний матеріал - невеликі за обсягом тексти, графіки, малюнки, таблиці. </a:t>
            </a:r>
          </a:p>
          <a:p>
            <a:pPr algn="just" eaLnBrk="1" hangingPunct="1"/>
            <a:r>
              <a:rPr lang="uk-UA" altLang="en-US" sz="2200"/>
              <a:t>      6</a:t>
            </a:r>
            <a:r>
              <a:rPr lang="ru-RU" altLang="en-US" sz="2200"/>
              <a:t>. </a:t>
            </a:r>
            <a:r>
              <a:rPr lang="ru-RU" altLang="en-US" sz="2200" b="1" i="1"/>
              <a:t>Презентації у вигляді відео-ролика.</a:t>
            </a:r>
            <a:r>
              <a:rPr lang="ru-RU" altLang="en-US" sz="2200"/>
              <a:t> Найчастіше вони мають призначення рекламного </a:t>
            </a:r>
            <a:r>
              <a:rPr lang="uk-UA" altLang="en-US" sz="2200"/>
              <a:t>або мотиваційного </a:t>
            </a:r>
            <a:r>
              <a:rPr lang="ru-RU" altLang="en-US" sz="2200"/>
              <a:t>ролика. Зазвичай в них використовуються відзняті на камеру невеликі сюжети, </a:t>
            </a:r>
            <a:r>
              <a:rPr lang="uk-UA" altLang="en-US" sz="2200"/>
              <a:t>фото, </a:t>
            </a:r>
            <a:r>
              <a:rPr lang="ru-RU" altLang="en-US" sz="2200"/>
              <a:t>а так</a:t>
            </a:r>
            <a:r>
              <a:rPr lang="uk-UA" altLang="en-US" sz="2200"/>
              <a:t>ож застосовується </a:t>
            </a:r>
            <a:r>
              <a:rPr lang="ru-RU" altLang="en-US" sz="2200"/>
              <a:t>комп'ютерна графіка.</a:t>
            </a:r>
          </a:p>
          <a:p>
            <a:pPr algn="just" eaLnBrk="1" hangingPunct="1"/>
            <a:r>
              <a:rPr lang="uk-UA" altLang="en-US" sz="2200"/>
              <a:t>      7</a:t>
            </a:r>
            <a:r>
              <a:rPr lang="ru-RU" altLang="en-US" sz="2200"/>
              <a:t>. </a:t>
            </a:r>
            <a:r>
              <a:rPr lang="ru-RU" altLang="en-US" sz="2200" b="1" i="1"/>
              <a:t>Інтерактивні презентації.</a:t>
            </a:r>
            <a:r>
              <a:rPr lang="ru-RU" altLang="en-US" sz="2200"/>
              <a:t> Перевагою даних презентацій є те, що користувач може самостійно управляти виведенням інформації, клацаючи по керуючим елементам (кнопках, іконка</a:t>
            </a:r>
            <a:r>
              <a:rPr lang="uk-UA" altLang="en-US" sz="2200"/>
              <a:t>х</a:t>
            </a:r>
            <a:r>
              <a:rPr lang="ru-RU" altLang="en-US" sz="2200"/>
              <a:t>). Flash-презентація є оптимальним варіантом при розміщенні презентації в Інтернеті.</a:t>
            </a:r>
          </a:p>
          <a:p>
            <a:pPr algn="just" eaLnBrk="1" hangingPunct="1"/>
            <a:r>
              <a:rPr lang="uk-UA" altLang="en-US" sz="2200"/>
              <a:t>      8</a:t>
            </a:r>
            <a:r>
              <a:rPr lang="ru-RU" altLang="en-US" sz="2200"/>
              <a:t>. </a:t>
            </a:r>
            <a:r>
              <a:rPr lang="ru-RU" altLang="en-US" sz="2200" b="1" i="1"/>
              <a:t>Мультимедійна презентація</a:t>
            </a:r>
            <a:r>
              <a:rPr lang="ru-RU" altLang="en-US" sz="2200"/>
              <a:t> </a:t>
            </a:r>
            <a:r>
              <a:rPr lang="uk-UA" altLang="en-US" sz="2200"/>
              <a:t>– </a:t>
            </a:r>
            <a:r>
              <a:rPr lang="ru-RU" altLang="en-US" sz="2200"/>
              <a:t>представлення інформації за допомогою цілого комплексу засобів її передачі - відео, анімації, фотографії, комп'ютерної графіки, тексту, звуку у вигляді музики, голосу диктора і спецефектів та ін.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152400" y="414338"/>
            <a:ext cx="8839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ru-RU" altLang="en-US" sz="2000"/>
              <a:t>      У самому загальному випадку презентації по цілях можна поділити на переконуючі і інформують.</a:t>
            </a:r>
          </a:p>
          <a:p>
            <a:pPr algn="just" eaLnBrk="1" hangingPunct="1"/>
            <a:r>
              <a:rPr lang="ru-RU" altLang="en-US" sz="2000"/>
              <a:t>     1. </a:t>
            </a:r>
            <a:r>
              <a:rPr lang="ru-RU" altLang="en-US" sz="2000" b="1" i="1"/>
              <a:t>Переконання</a:t>
            </a:r>
            <a:r>
              <a:rPr lang="ru-RU" altLang="en-US" sz="2000"/>
              <a:t> як мета презентації. Найчастіше метою презентації є саме </a:t>
            </a:r>
            <a:r>
              <a:rPr lang="ru-RU" altLang="en-US" sz="2000" b="1" i="1"/>
              <a:t>переконання</a:t>
            </a:r>
            <a:r>
              <a:rPr lang="ru-RU" altLang="en-US" sz="2000"/>
              <a:t> аудиторії, до якої звертається виступаючий. </a:t>
            </a:r>
          </a:p>
          <a:p>
            <a:pPr algn="just" eaLnBrk="1" hangingPunct="1"/>
            <a:r>
              <a:rPr lang="ru-RU" altLang="en-US" sz="2000"/>
              <a:t>     2. </a:t>
            </a:r>
            <a:r>
              <a:rPr lang="ru-RU" altLang="en-US" sz="2000" b="1" i="1"/>
              <a:t>Інформування</a:t>
            </a:r>
            <a:r>
              <a:rPr lang="ru-RU" altLang="en-US" sz="2000"/>
              <a:t> також може бути метою презентації. Очевидно, що при цьому ставляться інші цілі і очікуються інші результати. </a:t>
            </a:r>
          </a:p>
          <a:p>
            <a:pPr algn="just" eaLnBrk="1" hangingPunct="1"/>
            <a:r>
              <a:rPr lang="ru-RU" altLang="en-US" sz="2000"/>
              <a:t>     </a:t>
            </a:r>
          </a:p>
          <a:p>
            <a:pPr algn="just" eaLnBrk="1" hangingPunct="1"/>
            <a:r>
              <a:rPr lang="uk-UA" altLang="en-US" sz="2000"/>
              <a:t>     </a:t>
            </a:r>
            <a:r>
              <a:rPr lang="uk-UA" altLang="en-US" sz="2000" u="sng"/>
              <a:t>Однак жорстка конкуренція на інформаційному ринку вимагає від компаній використання нових, більш сучасних комунікаційних каналів та постійного вдосконалення своїх комунікаційних стратегій просування продуктів.</a:t>
            </a:r>
            <a:r>
              <a:rPr lang="uk-UA" altLang="en-US" sz="2000"/>
              <a:t> Однією із особливостей діяльності ІТ-компаній є те, що інформаційним продуктам та послугам характерне швидке старіння. З розвитком технологій такі продукти втрачають свою і цінність та актуальність, зокрема, мова йде про  комп’ютерні програми, бази даних, веб-сайти, соціальні мережі та інші платформи, окремі самостійні сервіси, ігрові платформи, ігрові приставки, комп’ютерні ігри на різних носіях.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228600" y="0"/>
            <a:ext cx="8686800" cy="6140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indent="4508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uk-UA" altLang="en-US" b="1"/>
              <a:t>      У системі сучасних комунікацій виділяють такі сегменти:</a:t>
            </a:r>
          </a:p>
          <a:p>
            <a:pPr algn="just" eaLnBrk="1" hangingPunct="1"/>
            <a:r>
              <a:rPr lang="uk-UA" altLang="en-US" b="1"/>
              <a:t>      </a:t>
            </a:r>
            <a:r>
              <a:rPr lang="uk-UA" altLang="en-US"/>
              <a:t>1. ATL-комунікації (від англ. </a:t>
            </a:r>
            <a:r>
              <a:rPr lang="en-US" altLang="en-US" i="1"/>
              <a:t>above</a:t>
            </a:r>
            <a:r>
              <a:rPr lang="uk-UA" altLang="en-US" i="1"/>
              <a:t>-</a:t>
            </a:r>
            <a:r>
              <a:rPr lang="en-US" altLang="en-US" i="1"/>
              <a:t>the</a:t>
            </a:r>
            <a:r>
              <a:rPr lang="uk-UA" altLang="en-US" i="1"/>
              <a:t>-</a:t>
            </a:r>
            <a:r>
              <a:rPr lang="en-US" altLang="en-US" i="1"/>
              <a:t>line</a:t>
            </a:r>
            <a:r>
              <a:rPr lang="uk-UA" altLang="en-US"/>
              <a:t>) </a:t>
            </a:r>
          </a:p>
          <a:p>
            <a:pPr algn="just" eaLnBrk="1" hangingPunct="1"/>
            <a:r>
              <a:rPr lang="uk-UA" altLang="en-US"/>
              <a:t>      2. BTL-комунікації (від англ. </a:t>
            </a:r>
            <a:r>
              <a:rPr lang="uk-UA" altLang="en-US" i="1"/>
              <a:t>Below-the-line</a:t>
            </a:r>
            <a:r>
              <a:rPr lang="uk-UA" altLang="en-US"/>
              <a:t> - під рискою) </a:t>
            </a:r>
          </a:p>
          <a:p>
            <a:pPr algn="just" eaLnBrk="1" hangingPunct="1"/>
            <a:endParaRPr lang="uk-UA" altLang="en-US"/>
          </a:p>
          <a:p>
            <a:pPr algn="just" eaLnBrk="1" hangingPunct="1"/>
            <a:r>
              <a:rPr lang="uk-UA" altLang="en-US"/>
              <a:t>      </a:t>
            </a:r>
            <a:r>
              <a:rPr lang="uk-UA" altLang="en-US" b="1" u="sng"/>
              <a:t>Сегмент №1. ATL-комунікації - це так звані традиційні види поширення інформації</a:t>
            </a:r>
            <a:r>
              <a:rPr lang="uk-UA" altLang="en-US" u="sng"/>
              <a:t>: </a:t>
            </a:r>
            <a:r>
              <a:rPr lang="uk-UA" altLang="en-US"/>
              <a:t>реклама в ЗМІ, зовнішня і внутрішня, поліграфічна. </a:t>
            </a:r>
          </a:p>
          <a:p>
            <a:pPr algn="just" eaLnBrk="1" hangingPunct="1"/>
            <a:r>
              <a:rPr lang="uk-UA" altLang="en-US" b="1"/>
              <a:t>      Реклама в засобах масової інформації</a:t>
            </a:r>
            <a:r>
              <a:rPr lang="uk-UA" altLang="en-US"/>
              <a:t> (телебачення, радіо, в пресі), а також поліграфічна друкована реклама).</a:t>
            </a:r>
          </a:p>
          <a:p>
            <a:pPr algn="just" eaLnBrk="1" hangingPunct="1"/>
            <a:r>
              <a:rPr lang="uk-UA" altLang="en-US" b="1"/>
              <a:t>      Зовнішня</a:t>
            </a:r>
            <a:r>
              <a:rPr lang="uk-UA" altLang="en-US"/>
              <a:t> – це інформація (реклама),  яка розміщується на спеціальних тимчасових і / або стаціонарних конструкціях, розташованих на відкритій місцевості, а також на зовнішніх поверхнях будинків, споруд, на елементах вуличного обладнання, над проїжджою частиною вулиць і доріг або на них самих, а також на автозаправних станціях. Зовнішня реклама поділяється на вуличну і рекламу на транспорті. </a:t>
            </a:r>
          </a:p>
          <a:p>
            <a:pPr algn="just" eaLnBrk="1" hangingPunct="1"/>
            <a:r>
              <a:rPr lang="uk-UA" altLang="en-US" b="1"/>
              <a:t>      Внутрішня</a:t>
            </a:r>
            <a:r>
              <a:rPr lang="uk-UA" altLang="en-US"/>
              <a:t> - це інформація (реклама),  що розміщується всередині приміщень. В першу чергу це реклама в місцях продажів (торгових точках), аеропортах і вокзалах, в кінотеатрах, бізнес-центрах, під'їздах, ліфтах, місцях розваг і спорту, освітніх і медичних установах і т.д.</a:t>
            </a:r>
            <a:r>
              <a:rPr lang="ru-RU" altLang="en-US"/>
              <a:t> </a:t>
            </a:r>
          </a:p>
          <a:p>
            <a:pPr algn="just" eaLnBrk="1" hangingPunct="1"/>
            <a:r>
              <a:rPr lang="ru-RU" altLang="en-US" b="1"/>
              <a:t>      Інтернет-реклама</a:t>
            </a:r>
            <a:r>
              <a:rPr lang="ru-RU" altLang="en-US"/>
              <a:t> — реклама, що розміщується в  інтернеті, переважно на добре зарекомендованих і популярних веб-сайтах і має характер переконання</a:t>
            </a:r>
            <a:r>
              <a:rPr lang="uk-UA" altLang="en-US"/>
              <a:t> (текстові блоки, банери, відеореклама, контекстна реклама, SMM, реклама в блогах, реклама на мапі, піксельна реклама,та ін.).</a:t>
            </a:r>
            <a:endParaRPr lang="ru-RU"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381000" y="228600"/>
            <a:ext cx="8382000" cy="24622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en-US" sz="2000" b="1">
                <a:latin typeface="var(--fontTitle)"/>
                <a:cs typeface="Arial" panose="020B0604020202020204" pitchFamily="34" charset="0"/>
              </a:rPr>
              <a:t>Завдання.</a:t>
            </a:r>
          </a:p>
          <a:p>
            <a:endParaRPr lang="ru-RU" altLang="en-US" sz="2000" b="1">
              <a:latin typeface="var(--fontTitle)"/>
            </a:endParaRPr>
          </a:p>
          <a:p>
            <a:r>
              <a:rPr lang="ru-RU" altLang="en-US" sz="2000">
                <a:latin typeface="var(--font)"/>
                <a:cs typeface="Arial" panose="020B0604020202020204" pitchFamily="34" charset="0"/>
              </a:rPr>
              <a:t>Як ви вважаєте, який креатив отримав більше кліків?</a:t>
            </a:r>
          </a:p>
          <a:p>
            <a:endParaRPr lang="ru-RU" altLang="en-US" sz="2000"/>
          </a:p>
          <a:p>
            <a:r>
              <a:rPr lang="ru-RU" altLang="en-US" sz="2000" b="1">
                <a:latin typeface="var(--font)"/>
                <a:cs typeface="Arial" panose="020B0604020202020204" pitchFamily="34" charset="0"/>
              </a:rPr>
              <a:t>ВИБЕРІТЬ ОДИН ІЗ ВАРІАНТІВ</a:t>
            </a:r>
            <a:endParaRPr lang="ru-RU" altLang="en-US" sz="2000">
              <a:latin typeface="var(--font)"/>
              <a:cs typeface="Arial" panose="020B0604020202020204" pitchFamily="34" charset="0"/>
            </a:endParaRPr>
          </a:p>
          <a:p>
            <a:r>
              <a:rPr lang="ru-RU" altLang="en-US" sz="2000">
                <a:latin typeface="var(--font)"/>
                <a:cs typeface="Arial" panose="020B0604020202020204" pitchFamily="34" charset="0"/>
              </a:rPr>
              <a:t>1</a:t>
            </a:r>
          </a:p>
          <a:p>
            <a:r>
              <a:rPr lang="ru-RU" altLang="en-US" sz="2000">
                <a:latin typeface="var(--font)"/>
                <a:cs typeface="Arial" panose="020B0604020202020204" pitchFamily="34" charset="0"/>
              </a:rPr>
              <a:t>2</a:t>
            </a:r>
          </a:p>
          <a:p>
            <a:r>
              <a:rPr lang="ru-RU" altLang="en-US" sz="2000">
                <a:latin typeface="var(--font)"/>
                <a:cs typeface="Arial" panose="020B0604020202020204" pitchFamily="34" charset="0"/>
              </a:rPr>
              <a:t>3</a:t>
            </a:r>
          </a:p>
        </p:txBody>
      </p:sp>
      <p:pic>
        <p:nvPicPr>
          <p:cNvPr id="34822" name="Picture 2" descr="AdEspresso рекламні креативи">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23846"/>
          <a:stretch>
            <a:fillRect/>
          </a:stretch>
        </p:blipFill>
        <p:spPr bwMode="auto">
          <a:xfrm>
            <a:off x="-266700" y="2690813"/>
            <a:ext cx="9550400"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Control 3"/>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uk-UA"/>
          </a:p>
        </p:txBody>
      </p:sp>
      <p:sp>
        <p:nvSpPr>
          <p:cNvPr id="34827" name="Control 4"/>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uk-UA"/>
          </a:p>
        </p:txBody>
      </p:sp>
      <p:sp>
        <p:nvSpPr>
          <p:cNvPr id="34828" name="Control 5"/>
          <p:cNvSpPr>
            <a:spLocks noChangeArrowheads="1" noChangeShapeType="1"/>
          </p:cNvSpPr>
          <p:nvPr/>
        </p:nvSpPr>
        <p:spPr bwMode="auto">
          <a:xfrm>
            <a:off x="0" y="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uk-UA"/>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Прямоугольник 1"/>
          <p:cNvSpPr>
            <a:spLocks noChangeArrowheads="1"/>
          </p:cNvSpPr>
          <p:nvPr/>
        </p:nvSpPr>
        <p:spPr bwMode="auto">
          <a:xfrm>
            <a:off x="685800" y="1858963"/>
            <a:ext cx="7620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en-US">
                <a:latin typeface="var(--font)"/>
                <a:cs typeface="Arial" panose="020B0604020202020204" pitchFamily="34" charset="0"/>
              </a:rPr>
              <a:t>Відповідь. 3</a:t>
            </a:r>
          </a:p>
          <a:p>
            <a:r>
              <a:rPr lang="ru-RU" altLang="en-US">
                <a:latin typeface="var(--font)"/>
                <a:cs typeface="Arial" panose="020B0604020202020204" pitchFamily="34" charset="0"/>
              </a:rPr>
              <a:t>Так.</a:t>
            </a:r>
            <a:r>
              <a:rPr lang="ru-RU" altLang="en-US">
                <a:cs typeface="Arial" panose="020B0604020202020204" pitchFamily="34" charset="0"/>
              </a:rPr>
              <a:t> </a:t>
            </a:r>
            <a:r>
              <a:rPr lang="ru-RU" altLang="en-US">
                <a:latin typeface="var(--font)"/>
                <a:cs typeface="Arial" panose="020B0604020202020204" pitchFamily="34" charset="0"/>
              </a:rPr>
              <a:t>Цей креатив показав</a:t>
            </a:r>
            <a:r>
              <a:rPr lang="ru-RU" altLang="en-US">
                <a:cs typeface="Arial" panose="020B0604020202020204" pitchFamily="34" charset="0"/>
              </a:rPr>
              <a:t> </a:t>
            </a:r>
            <a:r>
              <a:rPr lang="ru-RU" altLang="en-US">
                <a:latin typeface="var(--font)"/>
                <a:cs typeface="Arial" panose="020B0604020202020204" pitchFamily="34" charset="0"/>
              </a:rPr>
              <a:t>CTR на 175% вище першого і на 13% вище другого.</a:t>
            </a:r>
            <a:r>
              <a:rPr lang="ru-RU" altLang="en-US">
                <a:cs typeface="Arial" panose="020B0604020202020204" pitchFamily="34" charset="0"/>
              </a:rPr>
              <a:t> </a:t>
            </a:r>
            <a:r>
              <a:rPr lang="ru-RU" altLang="en-US">
                <a:latin typeface="var(--font)"/>
                <a:cs typeface="Arial" panose="020B0604020202020204" pitchFamily="34" charset="0"/>
              </a:rPr>
              <a:t>Справа в тому,</a:t>
            </a:r>
            <a:r>
              <a:rPr lang="ru-RU" altLang="en-US">
                <a:cs typeface="Arial" panose="020B0604020202020204" pitchFamily="34" charset="0"/>
              </a:rPr>
              <a:t> </a:t>
            </a:r>
            <a:r>
              <a:rPr lang="ru-RU" altLang="en-US">
                <a:latin typeface="var(--font)"/>
                <a:cs typeface="Arial" panose="020B0604020202020204" pitchFamily="34" charset="0"/>
              </a:rPr>
              <a:t>що інформацію про безкоштовну пропозицію добре видно і вона контрастує з основною картинкою.</a:t>
            </a:r>
            <a:br>
              <a:rPr lang="ru-RU" altLang="en-US">
                <a:latin typeface="var(--font)"/>
              </a:rPr>
            </a:br>
            <a:r>
              <a:rPr lang="ru-RU" altLang="en-US">
                <a:latin typeface="var(--font)"/>
                <a:cs typeface="Arial" panose="020B0604020202020204" pitchFamily="34" charset="0"/>
              </a:rPr>
              <a:t>У креативах важливо не лише</a:t>
            </a:r>
            <a:r>
              <a:rPr lang="ru-RU" altLang="en-US">
                <a:cs typeface="Arial" panose="020B0604020202020204" pitchFamily="34" charset="0"/>
              </a:rPr>
              <a:t> </a:t>
            </a:r>
            <a:r>
              <a:rPr lang="ru-RU" altLang="en-US">
                <a:latin typeface="var(--font)"/>
                <a:cs typeface="Arial" panose="020B0604020202020204" pitchFamily="34" charset="0"/>
              </a:rPr>
              <a:t>використовувати правила, а й дивитися на візуал з боку користувача.</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0" y="-38100"/>
            <a:ext cx="9144000" cy="7023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26960" bIns="0" anchor="ctr">
            <a:spAutoFit/>
          </a:bodyPr>
          <a:lstStyle>
            <a:lvl1pPr indent="4508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en-US" sz="1600" b="1" i="1"/>
              <a:t>Види інтернет-реклами:</a:t>
            </a:r>
            <a:r>
              <a:rPr lang="ru-RU" altLang="en-US" sz="1600"/>
              <a:t> </a:t>
            </a:r>
          </a:p>
          <a:p>
            <a:pPr algn="just" eaLnBrk="1" hangingPunct="1"/>
            <a:r>
              <a:rPr lang="uk-UA" altLang="en-US" sz="1600" b="1" i="1"/>
              <a:t>       Медійна (банерна) реклама</a:t>
            </a:r>
            <a:r>
              <a:rPr lang="uk-UA" altLang="en-US" sz="1600"/>
              <a:t> – сукупність засобів, інструментів, технологій, пов’язаних з передачею комерційної інформації в мас-медіа. Суть медійної реклами полягає в розміщенні банерів на сторонніх сайтах, при кліці на які користувачі переходять на спеціальну цільову сторінку на сайті рекламодавця. </a:t>
            </a:r>
            <a:r>
              <a:rPr lang="uk-UA" altLang="en-US" sz="1600" u="sng"/>
              <a:t>Орієнтована на охоплення максимальної але цільової аудиторії.</a:t>
            </a:r>
          </a:p>
          <a:p>
            <a:pPr algn="just" eaLnBrk="1" hangingPunct="1"/>
            <a:r>
              <a:rPr lang="uk-UA" altLang="en-US" sz="1600" b="1" i="1"/>
              <a:t>Контекстна реклама</a:t>
            </a:r>
            <a:r>
              <a:rPr lang="uk-UA" altLang="en-US" sz="1600" b="1"/>
              <a:t> - </a:t>
            </a:r>
            <a:r>
              <a:rPr lang="ru-RU" altLang="en-US" sz="1600"/>
              <a:t>реклама, яка розміщується в результатах пошуку пошукової системи, відповідних тематиці пошукового запиту, або на веб-сторінках, які відповідають тематиці рекламного оголошення. Як правило, контекстна реклама продається за переходи (тобто натискання на рекламні оголошення), таким чином рекламодавець платить тільки за тих користувачів які прийшли до нього на сайт, що робить контекстну рекламу більш привабливою для рекламодавця.</a:t>
            </a:r>
            <a:endParaRPr lang="ru-RU" altLang="en-US" sz="1600" b="1"/>
          </a:p>
          <a:p>
            <a:pPr algn="just" eaLnBrk="1" hangingPunct="1"/>
            <a:endParaRPr lang="ru-RU" altLang="en-US" sz="1600" u="sng"/>
          </a:p>
          <a:p>
            <a:pPr algn="just" eaLnBrk="1" hangingPunct="1"/>
            <a:r>
              <a:rPr lang="uk-UA" altLang="en-US" sz="1600" b="1" i="1"/>
              <a:t>       </a:t>
            </a:r>
          </a:p>
          <a:p>
            <a:pPr algn="just" eaLnBrk="1" hangingPunct="1"/>
            <a:endParaRPr lang="uk-UA" altLang="en-US" sz="1600" b="1" i="1"/>
          </a:p>
          <a:p>
            <a:pPr algn="just" eaLnBrk="1" hangingPunct="1"/>
            <a:endParaRPr lang="uk-UA" altLang="en-US" sz="1600" b="1" i="1"/>
          </a:p>
          <a:p>
            <a:pPr algn="just" eaLnBrk="1" hangingPunct="1"/>
            <a:endParaRPr lang="uk-UA" altLang="en-US" sz="1600" b="1" i="1"/>
          </a:p>
          <a:p>
            <a:pPr algn="just" eaLnBrk="1" hangingPunct="1"/>
            <a:endParaRPr lang="uk-UA" altLang="en-US" sz="1600" b="1" i="1"/>
          </a:p>
          <a:p>
            <a:pPr algn="just" eaLnBrk="1" hangingPunct="1"/>
            <a:endParaRPr lang="uk-UA" altLang="en-US" sz="1600" b="1" i="1"/>
          </a:p>
          <a:p>
            <a:pPr algn="just" eaLnBrk="1" hangingPunct="1"/>
            <a:endParaRPr lang="uk-UA" altLang="en-US" sz="1600" b="1" i="1"/>
          </a:p>
          <a:p>
            <a:pPr algn="just" eaLnBrk="1" hangingPunct="1"/>
            <a:endParaRPr lang="uk-UA" altLang="en-US" sz="1600" b="1" i="1"/>
          </a:p>
          <a:p>
            <a:pPr algn="just" eaLnBrk="1" hangingPunct="1"/>
            <a:endParaRPr lang="uk-UA" altLang="en-US" sz="1600" b="1" i="1"/>
          </a:p>
          <a:p>
            <a:pPr algn="just" eaLnBrk="1" hangingPunct="1"/>
            <a:endParaRPr lang="uk-UA" altLang="en-US" sz="1600" b="1" i="1"/>
          </a:p>
          <a:p>
            <a:pPr algn="just" eaLnBrk="1" hangingPunct="1"/>
            <a:endParaRPr lang="ru-RU" altLang="en-US" sz="1600" b="1" i="1"/>
          </a:p>
          <a:p>
            <a:pPr algn="just" eaLnBrk="1" hangingPunct="1"/>
            <a:endParaRPr lang="ru-RU" altLang="en-US" sz="1600" b="1" i="1"/>
          </a:p>
          <a:p>
            <a:pPr algn="just" eaLnBrk="1" hangingPunct="1"/>
            <a:r>
              <a:rPr lang="ru-RU" altLang="en-US" sz="1600" b="1" i="1"/>
              <a:t>Медійно-контекстна реклама</a:t>
            </a:r>
            <a:r>
              <a:rPr lang="uk-UA" altLang="en-US" sz="1600" b="1" i="1"/>
              <a:t> - </a:t>
            </a:r>
            <a:r>
              <a:rPr lang="ru-RU" altLang="en-US" sz="1600"/>
              <a:t>це своєрідний гібрид між контекстною і банерною рекламою, в результаті якого </a:t>
            </a:r>
            <a:r>
              <a:rPr lang="uk-UA" altLang="en-US" sz="1600"/>
              <a:t>виникає </a:t>
            </a:r>
            <a:r>
              <a:rPr lang="ru-RU" altLang="en-US" sz="1600"/>
              <a:t>медійно-контекстний банер, який з'являється в результатах запиту користувачів, а також на партнерських сайтах. </a:t>
            </a:r>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3113088"/>
            <a:ext cx="4572000" cy="290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25" y="2884488"/>
            <a:ext cx="4214813" cy="313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228600" y="-269875"/>
            <a:ext cx="8763000" cy="7023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26960" bIns="0" anchor="ctr">
            <a:spAutoFit/>
          </a:bodyPr>
          <a:lstStyle>
            <a:lvl1pPr indent="4508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ru-RU" altLang="en-US" sz="1600" b="1" i="1" dirty="0" err="1"/>
              <a:t>Таргетована</a:t>
            </a:r>
            <a:r>
              <a:rPr lang="ru-RU" altLang="en-US" sz="1600" b="1" i="1" dirty="0"/>
              <a:t> реклама </a:t>
            </a:r>
            <a:r>
              <a:rPr lang="ru-RU" altLang="en-US" sz="1600" dirty="0"/>
              <a:t>- </a:t>
            </a:r>
            <a:r>
              <a:rPr lang="ru-RU" altLang="en-US" sz="1600" dirty="0" err="1"/>
              <a:t>це</a:t>
            </a:r>
            <a:r>
              <a:rPr lang="ru-RU" altLang="en-US" sz="1600" dirty="0"/>
              <a:t> реклама, </a:t>
            </a:r>
            <a:r>
              <a:rPr lang="ru-RU" altLang="en-US" sz="1600" dirty="0" err="1"/>
              <a:t>спрямована</a:t>
            </a:r>
            <a:r>
              <a:rPr lang="ru-RU" altLang="en-US" sz="1600" dirty="0"/>
              <a:t> на </a:t>
            </a:r>
            <a:r>
              <a:rPr lang="ru-RU" altLang="en-US" sz="1600" dirty="0" err="1"/>
              <a:t>цільову</a:t>
            </a:r>
            <a:r>
              <a:rPr lang="ru-RU" altLang="en-US" sz="1600" dirty="0"/>
              <a:t> </a:t>
            </a:r>
            <a:r>
              <a:rPr lang="ru-RU" altLang="en-US" sz="1600" dirty="0" err="1"/>
              <a:t>аудиторію</a:t>
            </a:r>
            <a:r>
              <a:rPr lang="ru-RU" altLang="en-US" sz="1600" dirty="0"/>
              <a:t>, яка </a:t>
            </a:r>
            <a:r>
              <a:rPr lang="ru-RU" altLang="en-US" sz="1600" dirty="0" err="1"/>
              <a:t>відповідає</a:t>
            </a:r>
            <a:r>
              <a:rPr lang="ru-RU" altLang="en-US" sz="1600" dirty="0"/>
              <a:t> </a:t>
            </a:r>
            <a:r>
              <a:rPr lang="ru-RU" altLang="en-US" sz="1600" dirty="0" err="1"/>
              <a:t>певному</a:t>
            </a:r>
            <a:r>
              <a:rPr lang="ru-RU" altLang="en-US" sz="1600" dirty="0"/>
              <a:t> набору </a:t>
            </a:r>
            <a:r>
              <a:rPr lang="ru-RU" altLang="en-US" sz="1600" dirty="0" err="1"/>
              <a:t>вимог</a:t>
            </a:r>
            <a:r>
              <a:rPr lang="ru-RU" altLang="en-US" sz="1600" dirty="0"/>
              <a:t>, </a:t>
            </a:r>
            <a:r>
              <a:rPr lang="ru-RU" altLang="en-US" sz="1600" dirty="0" err="1"/>
              <a:t>заданому</a:t>
            </a:r>
            <a:r>
              <a:rPr lang="ru-RU" altLang="en-US" sz="1600" dirty="0"/>
              <a:t> </a:t>
            </a:r>
            <a:r>
              <a:rPr lang="ru-RU" altLang="en-US" sz="1600" dirty="0" err="1"/>
              <a:t>рекламодавцем</a:t>
            </a:r>
            <a:r>
              <a:rPr lang="ru-RU" altLang="en-US" sz="1600" dirty="0"/>
              <a:t> </a:t>
            </a:r>
            <a:r>
              <a:rPr lang="ru-RU" altLang="en-US" sz="1600" dirty="0" err="1"/>
              <a:t>або</a:t>
            </a:r>
            <a:r>
              <a:rPr lang="ru-RU" altLang="en-US" sz="1600" dirty="0"/>
              <a:t> </a:t>
            </a:r>
            <a:r>
              <a:rPr lang="ru-RU" altLang="en-US" sz="1600" dirty="0" err="1"/>
              <a:t>її</a:t>
            </a:r>
            <a:r>
              <a:rPr lang="ru-RU" altLang="en-US" sz="1600" dirty="0"/>
              <a:t> </a:t>
            </a:r>
            <a:r>
              <a:rPr lang="ru-RU" altLang="en-US" sz="1600" dirty="0" err="1"/>
              <a:t>називають</a:t>
            </a:r>
            <a:r>
              <a:rPr lang="ru-RU" altLang="en-US" sz="1600" dirty="0"/>
              <a:t> рекламою в </a:t>
            </a:r>
            <a:r>
              <a:rPr lang="ru-RU" altLang="en-US" sz="1600" dirty="0" err="1"/>
              <a:t>соцмережах</a:t>
            </a:r>
            <a:r>
              <a:rPr lang="ru-RU" altLang="en-US" sz="1600" dirty="0"/>
              <a:t>. </a:t>
            </a:r>
            <a:r>
              <a:rPr lang="ru-RU" altLang="en-US" sz="1600" dirty="0" err="1"/>
              <a:t>Соціальні</a:t>
            </a:r>
            <a:r>
              <a:rPr lang="ru-RU" altLang="en-US" sz="1600" dirty="0"/>
              <a:t> </a:t>
            </a:r>
            <a:r>
              <a:rPr lang="ru-RU" altLang="en-US" sz="1600" dirty="0" err="1"/>
              <a:t>мережі</a:t>
            </a:r>
            <a:r>
              <a:rPr lang="ru-RU" altLang="en-US" sz="1600" dirty="0"/>
              <a:t> </a:t>
            </a:r>
            <a:r>
              <a:rPr lang="ru-RU" altLang="en-US" sz="1600" dirty="0" err="1"/>
              <a:t>знають</a:t>
            </a:r>
            <a:r>
              <a:rPr lang="ru-RU" altLang="en-US" sz="1600" dirty="0"/>
              <a:t> про нас </a:t>
            </a:r>
            <a:r>
              <a:rPr lang="ru-RU" altLang="en-US" sz="1600" dirty="0" err="1"/>
              <a:t>багато</a:t>
            </a:r>
            <a:r>
              <a:rPr lang="ru-RU" altLang="en-US" sz="1600" dirty="0"/>
              <a:t> і </a:t>
            </a:r>
            <a:r>
              <a:rPr lang="ru-RU" altLang="en-US" sz="1600" dirty="0" err="1"/>
              <a:t>дозволяють</a:t>
            </a:r>
            <a:r>
              <a:rPr lang="ru-RU" altLang="en-US" sz="1600" dirty="0"/>
              <a:t> </a:t>
            </a:r>
            <a:r>
              <a:rPr lang="ru-RU" altLang="en-US" sz="1600" dirty="0" err="1"/>
              <a:t>встановлювати</a:t>
            </a:r>
            <a:r>
              <a:rPr lang="ru-RU" altLang="en-US" sz="1600" dirty="0"/>
              <a:t> </a:t>
            </a:r>
            <a:r>
              <a:rPr lang="ru-RU" altLang="en-US" sz="1600" dirty="0" err="1"/>
              <a:t>чіткі</a:t>
            </a:r>
            <a:r>
              <a:rPr lang="ru-RU" altLang="en-US" sz="1600" dirty="0"/>
              <a:t> </a:t>
            </a:r>
            <a:r>
              <a:rPr lang="ru-RU" altLang="en-US" sz="1600" dirty="0" err="1"/>
              <a:t>вимоги</a:t>
            </a:r>
            <a:r>
              <a:rPr lang="ru-RU" altLang="en-US" sz="1600" dirty="0"/>
              <a:t> таргетингу, </a:t>
            </a:r>
            <a:r>
              <a:rPr lang="ru-RU" altLang="en-US" sz="1600" dirty="0" err="1"/>
              <a:t>щоб</a:t>
            </a:r>
            <a:r>
              <a:rPr lang="ru-RU" altLang="en-US" sz="1600" dirty="0"/>
              <a:t> максимально попасти на </a:t>
            </a:r>
            <a:r>
              <a:rPr lang="ru-RU" altLang="en-US" sz="1600" dirty="0" err="1"/>
              <a:t>цільову</a:t>
            </a:r>
            <a:r>
              <a:rPr lang="ru-RU" altLang="en-US" sz="1600" dirty="0"/>
              <a:t> </a:t>
            </a:r>
            <a:r>
              <a:rPr lang="ru-RU" altLang="en-US" sz="1600" dirty="0" err="1"/>
              <a:t>аудиторію</a:t>
            </a:r>
            <a:r>
              <a:rPr lang="ru-RU" altLang="en-US" sz="1600" dirty="0"/>
              <a:t>.</a:t>
            </a:r>
          </a:p>
          <a:p>
            <a:pPr algn="just" eaLnBrk="1" hangingPunct="1"/>
            <a:endParaRPr lang="uk-UA" altLang="en-US" sz="1600" b="1" i="1" dirty="0"/>
          </a:p>
          <a:p>
            <a:pPr algn="just" eaLnBrk="1" hangingPunct="1"/>
            <a:endParaRPr lang="uk-UA" altLang="en-US" sz="1600" b="1" i="1" dirty="0"/>
          </a:p>
          <a:p>
            <a:pPr algn="just" eaLnBrk="1" hangingPunct="1"/>
            <a:endParaRPr lang="uk-UA" altLang="en-US" sz="1600" b="1" i="1" dirty="0"/>
          </a:p>
          <a:p>
            <a:pPr algn="just" eaLnBrk="1" hangingPunct="1"/>
            <a:endParaRPr lang="uk-UA" altLang="en-US" sz="1600" b="1" i="1" dirty="0"/>
          </a:p>
          <a:p>
            <a:pPr algn="just" eaLnBrk="1" hangingPunct="1"/>
            <a:endParaRPr lang="uk-UA" altLang="en-US" sz="1600" b="1" i="1" dirty="0"/>
          </a:p>
          <a:p>
            <a:pPr algn="just" eaLnBrk="1" hangingPunct="1"/>
            <a:endParaRPr lang="uk-UA" altLang="en-US" sz="1600" b="1" i="1" dirty="0"/>
          </a:p>
          <a:p>
            <a:pPr algn="just" eaLnBrk="1" hangingPunct="1"/>
            <a:endParaRPr lang="uk-UA" altLang="en-US" sz="1600" b="1" i="1" dirty="0"/>
          </a:p>
          <a:p>
            <a:pPr algn="just" eaLnBrk="1" hangingPunct="1"/>
            <a:endParaRPr lang="uk-UA" altLang="en-US" sz="1600" b="1" i="1" dirty="0"/>
          </a:p>
          <a:p>
            <a:pPr algn="just" eaLnBrk="1" hangingPunct="1"/>
            <a:endParaRPr lang="uk-UA" altLang="en-US" sz="1600" b="1" i="1" dirty="0"/>
          </a:p>
          <a:p>
            <a:pPr algn="just" eaLnBrk="1" hangingPunct="1"/>
            <a:endParaRPr lang="uk-UA" altLang="en-US" sz="1600" b="1" i="1" dirty="0"/>
          </a:p>
          <a:p>
            <a:pPr algn="just" eaLnBrk="1" hangingPunct="1"/>
            <a:endParaRPr lang="uk-UA" altLang="en-US" sz="1600" b="1" i="1" dirty="0"/>
          </a:p>
          <a:p>
            <a:pPr algn="just" eaLnBrk="1" hangingPunct="1"/>
            <a:endParaRPr lang="uk-UA" altLang="en-US" sz="1600" b="1" i="1" dirty="0"/>
          </a:p>
          <a:p>
            <a:pPr algn="just" eaLnBrk="1" hangingPunct="1"/>
            <a:r>
              <a:rPr lang="uk-UA" altLang="en-US" sz="1600" b="1" i="1" dirty="0"/>
              <a:t>Р</a:t>
            </a:r>
            <a:r>
              <a:rPr lang="ru-RU" altLang="en-US" sz="1600" b="1" i="1" dirty="0" err="1"/>
              <a:t>op</a:t>
            </a:r>
            <a:r>
              <a:rPr lang="uk-UA" altLang="en-US" sz="1600" b="1" i="1" dirty="0"/>
              <a:t>-</a:t>
            </a:r>
            <a:r>
              <a:rPr lang="ru-RU" altLang="en-US" sz="1600" b="1" i="1" dirty="0" err="1"/>
              <a:t>up</a:t>
            </a:r>
            <a:r>
              <a:rPr lang="uk-UA" altLang="en-US" sz="1600" b="1" i="1" dirty="0"/>
              <a:t> реклама  або реклама, що спливає</a:t>
            </a:r>
            <a:r>
              <a:rPr lang="uk-UA" altLang="en-US" sz="1600" dirty="0"/>
              <a:t> — це форма онлайн-реклами в інтернеті. як правило, невелике вікно, яке раптово з'являється («спливає») на передньому плані візуального інтерфейсу. </a:t>
            </a:r>
            <a:endParaRPr lang="uk-UA" altLang="en-US" sz="1600" b="1" i="1" dirty="0"/>
          </a:p>
          <a:p>
            <a:pPr algn="just" eaLnBrk="1" hangingPunct="1"/>
            <a:r>
              <a:rPr lang="uk-UA" altLang="en-US" sz="1600" b="1" i="1" dirty="0"/>
              <a:t>       Інтернет-реклама “товарні оголошення”</a:t>
            </a:r>
            <a:r>
              <a:rPr lang="uk-UA" altLang="en-US" sz="1600" dirty="0"/>
              <a:t> - спосіб реклами для інтернет-магазинів. Наприклад, товарні оголошення у видачі </a:t>
            </a:r>
            <a:r>
              <a:rPr lang="uk-UA" altLang="en-US" sz="1600" dirty="0" err="1"/>
              <a:t>Google</a:t>
            </a:r>
            <a:r>
              <a:rPr lang="uk-UA" altLang="en-US" sz="1600" dirty="0"/>
              <a:t> — один із видів візуальної реклами в інтернеті, за допомогою якої з пошуку одразу можна переглянути декілька варіантів запропонованих товарів.</a:t>
            </a:r>
            <a:r>
              <a:rPr lang="ru-RU" altLang="en-US" sz="1600" dirty="0"/>
              <a:t> </a:t>
            </a:r>
          </a:p>
          <a:p>
            <a:pPr algn="just" eaLnBrk="1" hangingPunct="1"/>
            <a:r>
              <a:rPr lang="ru-RU" altLang="en-US" sz="1600" b="1" i="1" dirty="0"/>
              <a:t>      </a:t>
            </a:r>
            <a:r>
              <a:rPr lang="en-US" altLang="en-US" sz="1600" b="1" i="1" dirty="0"/>
              <a:t>SEO</a:t>
            </a:r>
            <a:r>
              <a:rPr lang="uk-UA" altLang="en-US" sz="1600" b="1" i="1" dirty="0"/>
              <a:t> (</a:t>
            </a:r>
            <a:r>
              <a:rPr lang="ru-RU" altLang="en-US" sz="1600" b="1" i="1" dirty="0"/>
              <a:t>Search</a:t>
            </a:r>
            <a:r>
              <a:rPr lang="uk-UA" altLang="en-US" sz="1600" b="1" i="1" dirty="0"/>
              <a:t> </a:t>
            </a:r>
            <a:r>
              <a:rPr lang="ru-RU" altLang="en-US" sz="1600" b="1" i="1" dirty="0"/>
              <a:t>Engine</a:t>
            </a:r>
            <a:r>
              <a:rPr lang="uk-UA" altLang="en-US" sz="1600" b="1" i="1" dirty="0"/>
              <a:t> </a:t>
            </a:r>
            <a:r>
              <a:rPr lang="ru-RU" altLang="en-US" sz="1600" b="1" i="1" dirty="0" err="1"/>
              <a:t>Optimization</a:t>
            </a:r>
            <a:r>
              <a:rPr lang="uk-UA" altLang="en-US" sz="1600" b="1" i="1" dirty="0"/>
              <a:t>, або пошукова оптимізація)</a:t>
            </a:r>
            <a:r>
              <a:rPr lang="uk-UA" altLang="en-US" sz="1600" dirty="0"/>
              <a:t> – комплекс заходів для підняття позицій сайтів в результаті видачі пошукових систем по певних запитах користувачів. </a:t>
            </a:r>
            <a:r>
              <a:rPr lang="ru-RU" altLang="en-US" sz="1600" dirty="0" err="1"/>
              <a:t>Зазвичай</a:t>
            </a:r>
            <a:r>
              <a:rPr lang="ru-RU" altLang="en-US" sz="1600" dirty="0"/>
              <a:t>, </a:t>
            </a:r>
            <a:r>
              <a:rPr lang="ru-RU" altLang="en-US" sz="1600" dirty="0" err="1"/>
              <a:t>чим</a:t>
            </a:r>
            <a:r>
              <a:rPr lang="ru-RU" altLang="en-US" sz="1600" dirty="0"/>
              <a:t> </a:t>
            </a:r>
            <a:r>
              <a:rPr lang="ru-RU" altLang="en-US" sz="1600" dirty="0" err="1"/>
              <a:t>вище</a:t>
            </a:r>
            <a:r>
              <a:rPr lang="ru-RU" altLang="en-US" sz="1600" dirty="0"/>
              <a:t> </a:t>
            </a:r>
            <a:r>
              <a:rPr lang="ru-RU" altLang="en-US" sz="1600" dirty="0" err="1"/>
              <a:t>позиція</a:t>
            </a:r>
            <a:r>
              <a:rPr lang="ru-RU" altLang="en-US" sz="1600" dirty="0"/>
              <a:t> сайту в результатах </a:t>
            </a:r>
            <a:r>
              <a:rPr lang="ru-RU" altLang="en-US" sz="1600" dirty="0" err="1"/>
              <a:t>пошуку</a:t>
            </a:r>
            <a:r>
              <a:rPr lang="ru-RU" altLang="en-US" sz="1600" dirty="0"/>
              <a:t>, </a:t>
            </a:r>
            <a:r>
              <a:rPr lang="ru-RU" altLang="en-US" sz="1600" dirty="0" err="1"/>
              <a:t>тим</a:t>
            </a:r>
            <a:r>
              <a:rPr lang="ru-RU" altLang="en-US" sz="1600" dirty="0"/>
              <a:t> </a:t>
            </a:r>
            <a:r>
              <a:rPr lang="ru-RU" altLang="en-US" sz="1600" dirty="0" err="1"/>
              <a:t>більше</a:t>
            </a:r>
            <a:r>
              <a:rPr lang="ru-RU" altLang="en-US" sz="1600" dirty="0"/>
              <a:t> </a:t>
            </a:r>
            <a:r>
              <a:rPr lang="ru-RU" altLang="en-US" sz="1600" dirty="0" err="1"/>
              <a:t>зацікавлених</a:t>
            </a:r>
            <a:r>
              <a:rPr lang="ru-RU" altLang="en-US" sz="1600" dirty="0"/>
              <a:t> </a:t>
            </a:r>
            <a:r>
              <a:rPr lang="ru-RU" altLang="en-US" sz="1600" dirty="0" err="1"/>
              <a:t>відвідувачів</a:t>
            </a:r>
            <a:r>
              <a:rPr lang="ru-RU" altLang="en-US" sz="1600" dirty="0"/>
              <a:t> переходить на </a:t>
            </a:r>
            <a:r>
              <a:rPr lang="ru-RU" altLang="en-US" sz="1600" dirty="0" err="1"/>
              <a:t>нього</a:t>
            </a:r>
            <a:r>
              <a:rPr lang="ru-RU" altLang="en-US" sz="1600" dirty="0"/>
              <a:t> з </a:t>
            </a:r>
            <a:r>
              <a:rPr lang="ru-RU" altLang="en-US" sz="1600" dirty="0" err="1"/>
              <a:t>пошукових</a:t>
            </a:r>
            <a:r>
              <a:rPr lang="ru-RU" altLang="en-US" sz="1600" dirty="0"/>
              <a:t> систем. </a:t>
            </a:r>
          </a:p>
        </p:txBody>
      </p:sp>
      <p:pic>
        <p:nvPicPr>
          <p:cNvPr id="3789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953"/>
          <a:stretch/>
        </p:blipFill>
        <p:spPr bwMode="auto">
          <a:xfrm>
            <a:off x="2341562" y="1447800"/>
            <a:ext cx="6545263"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152400" y="0"/>
            <a:ext cx="8763000" cy="6561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2696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uk-UA" altLang="en-US"/>
              <a:t>       </a:t>
            </a:r>
            <a:r>
              <a:rPr lang="en-US" altLang="en-US" sz="2200" b="1" i="1"/>
              <a:t>SMM</a:t>
            </a:r>
            <a:r>
              <a:rPr lang="en-US" altLang="en-US" sz="2200" b="1"/>
              <a:t>  </a:t>
            </a:r>
            <a:r>
              <a:rPr lang="uk-UA" altLang="en-US" sz="2200" b="1" i="1"/>
              <a:t>(</a:t>
            </a:r>
            <a:r>
              <a:rPr lang="en-US" altLang="en-US" sz="2200" b="1" i="1"/>
              <a:t>Social Media Marketing</a:t>
            </a:r>
            <a:r>
              <a:rPr lang="uk-UA" altLang="en-US" sz="2200" b="1" i="1"/>
              <a:t>) просування в соціальних мережах</a:t>
            </a:r>
            <a:r>
              <a:rPr lang="uk-UA" altLang="en-US" sz="2200" b="1"/>
              <a:t> </a:t>
            </a:r>
            <a:r>
              <a:rPr lang="uk-UA" altLang="en-US" sz="2200"/>
              <a:t>— один з найбільш перспективних напрямків розвитку Інтернет-реклами. Це особисте спілкування з потенційними клієнтами і можливість негайно отримати зворотній зв'язок у вигляді думок і коментарів від найбільш активних користувачів Інтернету. </a:t>
            </a:r>
            <a:endParaRPr lang="ru-RU" altLang="en-US" sz="2200" b="1"/>
          </a:p>
          <a:p>
            <a:pPr algn="just" eaLnBrk="1" hangingPunct="1"/>
            <a:r>
              <a:rPr lang="uk-UA" altLang="en-US" sz="2200" b="1" i="1"/>
              <a:t>       </a:t>
            </a:r>
            <a:r>
              <a:rPr lang="ru-RU" altLang="en-US" sz="2200" b="1" i="1"/>
              <a:t>SMO</a:t>
            </a:r>
            <a:r>
              <a:rPr lang="uk-UA" altLang="en-US" sz="2200" b="1" i="1"/>
              <a:t> (</a:t>
            </a:r>
            <a:r>
              <a:rPr lang="en-US" altLang="en-US" sz="2200" b="1" i="1"/>
              <a:t>Social Media Optimization</a:t>
            </a:r>
            <a:r>
              <a:rPr lang="uk-UA" altLang="en-US" sz="2200" b="1" i="1"/>
              <a:t>) оптимізація для соціальних медіа </a:t>
            </a:r>
            <a:r>
              <a:rPr lang="uk-UA" altLang="en-US" sz="2200"/>
              <a:t>— те ж саме, що і пошукова оптимізація (</a:t>
            </a:r>
            <a:r>
              <a:rPr lang="en-US" altLang="en-US" sz="2200"/>
              <a:t>SEO</a:t>
            </a:r>
            <a:r>
              <a:rPr lang="uk-UA" altLang="en-US" sz="2200"/>
              <a:t>), але призначена для соціальних мереж та блогів, щоб залучити трафік на сайт або сформувати співтовариство за інтересами всередині соціального ресурсу. </a:t>
            </a:r>
            <a:endParaRPr lang="ru-RU" altLang="en-US" sz="2200" b="1"/>
          </a:p>
          <a:p>
            <a:pPr algn="just" eaLnBrk="1" hangingPunct="1"/>
            <a:r>
              <a:rPr lang="uk-UA" altLang="en-US" sz="2200" b="1" i="1"/>
              <a:t>      Геоконтекстна реклама</a:t>
            </a:r>
            <a:r>
              <a:rPr lang="uk-UA" altLang="en-US" sz="2200" b="1"/>
              <a:t> – </a:t>
            </a:r>
            <a:r>
              <a:rPr lang="uk-UA" altLang="en-US" sz="2200"/>
              <a:t>це переважно реклама в мобільних телефонах з урахуванням місця розташування користувача, реклама на веб — картах (наприклад, </a:t>
            </a:r>
            <a:r>
              <a:rPr lang="en-US" altLang="en-US" sz="2200"/>
              <a:t>Google Maps</a:t>
            </a:r>
            <a:r>
              <a:rPr lang="uk-UA" altLang="en-US" sz="2200"/>
              <a:t>) так само відноситься до Інтернет-реклами. </a:t>
            </a:r>
            <a:r>
              <a:rPr lang="ru-RU" altLang="en-US" sz="2200"/>
              <a:t>Рекламні повідомлення показуються користувачеві при перегляді ділянки карти з урахуванням контексту запиту. </a:t>
            </a:r>
            <a:endParaRPr lang="ru-RU" altLang="en-US" sz="2200" b="1"/>
          </a:p>
          <a:p>
            <a:pPr algn="just" eaLnBrk="1" hangingPunct="1"/>
            <a:r>
              <a:rPr lang="ru-RU" altLang="en-US" sz="2200" b="1" i="1"/>
              <a:t>      Продакт-плейсмент в онлайн-іграх</a:t>
            </a:r>
            <a:r>
              <a:rPr lang="uk-UA" altLang="en-US" sz="2200"/>
              <a:t> - і</a:t>
            </a:r>
            <a:r>
              <a:rPr lang="ru-RU" altLang="en-US" sz="2200"/>
              <a:t>нтеграція рекламованого продукту або бренду в ігровий процесс</a:t>
            </a:r>
            <a:r>
              <a:rPr lang="uk-UA" altLang="en-US" sz="2200"/>
              <a:t>.</a:t>
            </a:r>
            <a:endParaRPr lang="ru-RU" altLang="en-US" sz="2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0" y="-88900"/>
            <a:ext cx="9144000" cy="6832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26960" bIns="0" anchor="ctr">
            <a:spAutoFit/>
          </a:bodyPr>
          <a:lstStyle>
            <a:lvl1pPr indent="4492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ru-RU" altLang="en-US" b="1" i="1"/>
              <a:t>      </a:t>
            </a:r>
            <a:r>
              <a:rPr lang="ru-RU" altLang="en-US" sz="2000" b="1" i="1"/>
              <a:t>Електронна пошта  </a:t>
            </a:r>
            <a:r>
              <a:rPr lang="uk-UA" altLang="en-US" sz="2000"/>
              <a:t>— мережева служба, що дозволяє користувачам обмінюватися повідомленнями або документами без застосування паперових носіїв. Для просування за допомогою </a:t>
            </a:r>
            <a:r>
              <a:rPr lang="ru-RU" altLang="en-US" sz="2000"/>
              <a:t>e</a:t>
            </a:r>
            <a:r>
              <a:rPr lang="uk-UA" altLang="en-US" sz="2000"/>
              <a:t>-</a:t>
            </a:r>
            <a:r>
              <a:rPr lang="ru-RU" altLang="en-US" sz="2000"/>
              <a:t>mail</a:t>
            </a:r>
            <a:r>
              <a:rPr lang="uk-UA" altLang="en-US" sz="2000"/>
              <a:t> використовуються також:</a:t>
            </a:r>
            <a:endParaRPr lang="ru-RU" altLang="en-US" sz="2000" b="1" i="1"/>
          </a:p>
          <a:p>
            <a:pPr algn="just" eaLnBrk="1" hangingPunct="1"/>
            <a:r>
              <a:rPr lang="uk-UA" altLang="en-US" sz="2000" i="1"/>
              <a:t>      – Розсилки передплатникам</a:t>
            </a:r>
            <a:r>
              <a:rPr lang="uk-UA" altLang="en-US" sz="2000"/>
              <a:t> (</a:t>
            </a:r>
            <a:r>
              <a:rPr lang="en-US" altLang="en-US" sz="2000"/>
              <a:t>mailing lists</a:t>
            </a:r>
            <a:r>
              <a:rPr lang="uk-UA" altLang="en-US" sz="2000"/>
              <a:t>, «</a:t>
            </a:r>
            <a:r>
              <a:rPr lang="en-US" altLang="en-US" sz="2000"/>
              <a:t>opt</a:t>
            </a:r>
            <a:r>
              <a:rPr lang="uk-UA" altLang="en-US" sz="2000"/>
              <a:t>-</a:t>
            </a:r>
            <a:r>
              <a:rPr lang="en-US" altLang="en-US" sz="2000"/>
              <a:t>in</a:t>
            </a:r>
            <a:r>
              <a:rPr lang="uk-UA" altLang="en-US" sz="2000"/>
              <a:t>» </a:t>
            </a:r>
            <a:r>
              <a:rPr lang="en-US" altLang="en-US" sz="2000"/>
              <a:t>E</a:t>
            </a:r>
            <a:r>
              <a:rPr lang="uk-UA" altLang="en-US" sz="2000"/>
              <a:t>-</a:t>
            </a:r>
            <a:r>
              <a:rPr lang="en-US" altLang="en-US" sz="2000"/>
              <a:t>mail marketing</a:t>
            </a:r>
            <a:r>
              <a:rPr lang="uk-UA" altLang="en-US" sz="2000"/>
              <a:t>). </a:t>
            </a:r>
            <a:endParaRPr lang="ru-RU" altLang="en-US" sz="2000"/>
          </a:p>
          <a:p>
            <a:pPr algn="just" eaLnBrk="1" hangingPunct="1"/>
            <a:r>
              <a:rPr lang="uk-UA" altLang="en-US" sz="2000" i="1"/>
              <a:t>      – Р</a:t>
            </a:r>
            <a:r>
              <a:rPr lang="ru-RU" altLang="en-US" sz="2000" i="1"/>
              <a:t>озміщення реклами в новинних розсилках</a:t>
            </a:r>
            <a:r>
              <a:rPr lang="ru-RU" altLang="en-US" sz="2000"/>
              <a:t>. Реклама в розсилках, як правило, аналогічна банерній рекламі в Інтернеті, з відзнакою за способом обмеження цільової аудиторії: соціально-демографічні параметри та інтереси аудиторії можуть залежати не тільки від тематики розсилок, але і від даних анкети передплатника.</a:t>
            </a:r>
          </a:p>
          <a:p>
            <a:pPr algn="just" eaLnBrk="1" hangingPunct="1"/>
            <a:r>
              <a:rPr lang="uk-UA" altLang="en-US" sz="2000" i="1"/>
              <a:t>      – </a:t>
            </a:r>
            <a:r>
              <a:rPr lang="ru-RU" altLang="en-US" sz="2000" i="1"/>
              <a:t>Несанкціонована розсилка (</a:t>
            </a:r>
            <a:r>
              <a:rPr lang="uk-UA" altLang="en-US" sz="2000" i="1"/>
              <a:t>спам) </a:t>
            </a:r>
            <a:r>
              <a:rPr lang="ru-RU" altLang="en-US" sz="2000"/>
              <a:t>— масова розсилка рекламних оголошень по електронній пошті без згоди одержувачів. Розсилка спаму вважається порушенням етикету і правил застосування комп'ютерних мереж . </a:t>
            </a:r>
            <a:endParaRPr lang="ru-RU" altLang="en-US" sz="2000" b="1" i="1"/>
          </a:p>
          <a:p>
            <a:pPr algn="just" eaLnBrk="1" hangingPunct="1"/>
            <a:r>
              <a:rPr lang="ru-RU" altLang="en-US" sz="2000" b="1" i="1"/>
              <a:t>      Електронна дошка оголошень </a:t>
            </a:r>
            <a:r>
              <a:rPr lang="ru-RU" altLang="en-US" sz="2000"/>
              <a:t>— сайт, за змістом цілком аналогічний звичайним побутовим дошкам оголошень або рекламним газетам. Якісно відрізняється від них високою оперативністю оновлення вмісту та глобальною доступністю.</a:t>
            </a:r>
            <a:endParaRPr lang="ru-RU" altLang="en-US" sz="2000" b="1" i="1"/>
          </a:p>
          <a:p>
            <a:pPr algn="just" eaLnBrk="1" hangingPunct="1"/>
            <a:r>
              <a:rPr lang="ru-RU" altLang="en-US" sz="2000" b="1" i="1"/>
              <a:t>      Участь у рейтингах</a:t>
            </a:r>
            <a:r>
              <a:rPr lang="uk-UA" altLang="en-US" sz="2000" b="1"/>
              <a:t> - </a:t>
            </a:r>
            <a:r>
              <a:rPr lang="uk-UA" altLang="en-US" sz="2000"/>
              <a:t>ц</a:t>
            </a:r>
            <a:r>
              <a:rPr lang="ru-RU" altLang="en-US" sz="2000"/>
              <a:t>ей метод для деяких сайтів </a:t>
            </a:r>
            <a:r>
              <a:rPr lang="uk-UA" altLang="en-US" sz="2000"/>
              <a:t>та компаній </a:t>
            </a:r>
            <a:r>
              <a:rPr lang="ru-RU" altLang="en-US" sz="2000"/>
              <a:t>приносить істотну частину клієнтів</a:t>
            </a:r>
            <a:r>
              <a:rPr lang="uk-UA" altLang="en-US" sz="2000"/>
              <a:t>, д</a:t>
            </a:r>
            <a:r>
              <a:rPr lang="ru-RU" altLang="en-US" sz="2000"/>
              <a:t>ля більшості — незначну частину. </a:t>
            </a:r>
            <a:r>
              <a:rPr lang="uk-UA" altLang="en-US" sz="2000"/>
              <a:t>Згадування в рейтингах і</a:t>
            </a:r>
            <a:r>
              <a:rPr lang="ru-RU" altLang="en-US" sz="2000"/>
              <a:t>ндексів </a:t>
            </a:r>
            <a:r>
              <a:rPr lang="uk-UA" altLang="en-US" sz="2000"/>
              <a:t>успішності </a:t>
            </a:r>
            <a:r>
              <a:rPr lang="ru-RU" altLang="en-US" sz="2000"/>
              <a:t>ґрунтуються на незалежних соціологічних опитуваннях, які часто грішать якістю вибірки.</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152400" y="623888"/>
            <a:ext cx="8839200" cy="4848225"/>
          </a:xfrm>
          <a:prstGeom prst="rect">
            <a:avLst/>
          </a:prstGeom>
          <a:solidFill>
            <a:srgbClr val="F8F9FA"/>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uk-UA" altLang="en-US" sz="2400" b="1" u="sng"/>
              <a:t>Сегмент № 2. BTL </a:t>
            </a:r>
            <a:r>
              <a:rPr lang="uk-UA" altLang="en-US" sz="2400" b="1"/>
              <a:t>(</a:t>
            </a:r>
            <a:r>
              <a:rPr lang="uk-UA" altLang="en-US" sz="2400" i="1"/>
              <a:t>Below-the-line)</a:t>
            </a:r>
            <a:r>
              <a:rPr lang="uk-UA" altLang="en-US" sz="2400"/>
              <a:t> </a:t>
            </a:r>
            <a:r>
              <a:rPr lang="uk-UA" altLang="en-US" sz="2400" b="1"/>
              <a:t>- комплекс маркетингових комунікацій</a:t>
            </a:r>
            <a:r>
              <a:rPr lang="uk-UA" altLang="en-US" sz="2400"/>
              <a:t>, який відрізняється від прямої реклами ATL (від англ. Above-the-Line) способом впливу на цільову аудиторію. </a:t>
            </a:r>
          </a:p>
          <a:p>
            <a:pPr algn="just" eaLnBrk="1" hangingPunct="1"/>
            <a:endParaRPr lang="uk-UA" altLang="en-US" sz="2400"/>
          </a:p>
          <a:p>
            <a:pPr algn="just" eaLnBrk="1" hangingPunct="1"/>
            <a:r>
              <a:rPr lang="uk-UA" altLang="en-US" sz="2400" b="1" u="sng"/>
              <a:t>Інструменти BTL дозволяють контактувати з учасниками акцій особисто, безпосередньо в точках продажів.</a:t>
            </a:r>
            <a:r>
              <a:rPr lang="uk-UA" altLang="en-US" sz="2400" u="sng"/>
              <a:t> </a:t>
            </a:r>
            <a:r>
              <a:rPr lang="uk-UA" altLang="en-US" sz="2400"/>
              <a:t>Крім акцій, перформансів, організації івентів і виставкової діяльності BTL також включає в себе інструменти стимулювання збуту, які не завжди пов'язані з безпосередньо особистої комунікацією, наприклад, мерчандайзинг і директ мейл (від англ. Direct mail - прямі поштові розсилки та контакт-центри).</a:t>
            </a:r>
            <a:r>
              <a:rPr lang="ru-RU" altLang="en-US" sz="240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04800" y="272881"/>
            <a:ext cx="8662988"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400" b="1" dirty="0"/>
              <a:t>      </a:t>
            </a:r>
            <a:r>
              <a:rPr lang="uk-UA" altLang="en-US" sz="2400" b="1" u="sng" dirty="0"/>
              <a:t>Комунікаційна стратегія включає в себе три основні блоки</a:t>
            </a:r>
            <a:r>
              <a:rPr lang="uk-UA" altLang="en-US" sz="2400" dirty="0"/>
              <a:t>, в межах яких вирішує низку певних завдань. </a:t>
            </a:r>
            <a:endParaRPr lang="en-US" altLang="en-US" sz="2400" dirty="0"/>
          </a:p>
          <a:p>
            <a:pPr algn="just" eaLnBrk="1" hangingPunct="1"/>
            <a:endParaRPr lang="ru-RU" altLang="en-US" sz="2400" dirty="0"/>
          </a:p>
          <a:p>
            <a:pPr algn="just" eaLnBrk="1" hangingPunct="1"/>
            <a:r>
              <a:rPr lang="en-US" altLang="en-US" sz="2400" b="1" dirty="0"/>
              <a:t>      </a:t>
            </a:r>
            <a:r>
              <a:rPr lang="uk-UA" altLang="en-US" sz="2400" b="1" dirty="0"/>
              <a:t>1. </a:t>
            </a:r>
            <a:r>
              <a:rPr lang="uk-UA" altLang="en-US" sz="2400" b="1" u="sng" dirty="0"/>
              <a:t>Ринкова комунікаційна стратегія</a:t>
            </a:r>
            <a:r>
              <a:rPr lang="uk-UA" altLang="en-US" sz="2400" u="sng" dirty="0"/>
              <a:t> </a:t>
            </a:r>
            <a:r>
              <a:rPr lang="uk-UA" altLang="en-US" sz="2400" dirty="0"/>
              <a:t>— основа, на якій будується будь-яка комунікація. Стратегія базується на ретельному аналізі ринку (знання про потенційних споживачів, конкурентів, продукт). </a:t>
            </a:r>
            <a:endParaRPr lang="ru-RU" altLang="en-US" sz="2400" dirty="0"/>
          </a:p>
          <a:p>
            <a:pPr algn="just" eaLnBrk="1" hangingPunct="1"/>
            <a:r>
              <a:rPr lang="en-US" altLang="en-US" sz="2400" b="1" dirty="0"/>
              <a:t>      2</a:t>
            </a:r>
            <a:r>
              <a:rPr lang="uk-UA" altLang="en-US" sz="2400" b="1" dirty="0"/>
              <a:t>. </a:t>
            </a:r>
            <a:r>
              <a:rPr lang="uk-UA" altLang="en-US" sz="2400" b="1" u="sng" dirty="0"/>
              <a:t>Медійна комунікаційна стратегія</a:t>
            </a:r>
            <a:r>
              <a:rPr lang="uk-UA" altLang="en-US" sz="2400" u="sng" dirty="0"/>
              <a:t> </a:t>
            </a:r>
            <a:r>
              <a:rPr lang="uk-UA" altLang="en-US" sz="2400" dirty="0"/>
              <a:t>— вибір носіїв для рекламно-інформаційних повідомлень, за допомогою яких безпосередньо здійснюватиметься комунікація з цільовою аудиторією. Медійна стратегія передбачає використання медіа, а також бюджет комунікації.</a:t>
            </a:r>
            <a:r>
              <a:rPr lang="en-US" altLang="en-US" sz="2400" b="1" dirty="0"/>
              <a:t> </a:t>
            </a:r>
          </a:p>
          <a:p>
            <a:pPr algn="just" eaLnBrk="1" hangingPunct="1"/>
            <a:r>
              <a:rPr lang="en-US" altLang="en-US" sz="2400" b="1" dirty="0"/>
              <a:t>	3</a:t>
            </a:r>
            <a:r>
              <a:rPr lang="uk-UA" altLang="en-US" sz="2400" b="1" dirty="0"/>
              <a:t>. </a:t>
            </a:r>
            <a:r>
              <a:rPr lang="uk-UA" altLang="en-US" sz="2400" b="1" u="sng" dirty="0"/>
              <a:t>Креативна комунікаційна стратегія</a:t>
            </a:r>
            <a:r>
              <a:rPr lang="uk-UA" altLang="en-US" sz="2400" u="sng" dirty="0"/>
              <a:t> </a:t>
            </a:r>
            <a:r>
              <a:rPr lang="uk-UA" altLang="en-US" sz="2400" dirty="0"/>
              <a:t>— стратегічне формування образу бренду, на основі моделі сприйняття бренду цільовою аудиторією, а також розробка елементів бренду. </a:t>
            </a:r>
            <a:endParaRPr lang="ru-RU" altLang="en-US" sz="2400" dirty="0"/>
          </a:p>
          <a:p>
            <a:pPr algn="just" eaLnBrk="1" hangingPunct="1"/>
            <a:r>
              <a:rPr lang="uk-UA" altLang="en-US" sz="2400"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152400" y="114300"/>
            <a:ext cx="8839200" cy="5894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indent="4508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uk-UA" altLang="en-US" sz="2000" b="1"/>
              <a:t>      Також до цієї групи комунікаційних інструментів відносять:</a:t>
            </a:r>
            <a:r>
              <a:rPr lang="ru-RU" altLang="en-US" sz="2000"/>
              <a:t> </a:t>
            </a:r>
          </a:p>
          <a:p>
            <a:pPr algn="just" eaLnBrk="1" hangingPunct="1"/>
            <a:endParaRPr lang="ru-RU" altLang="en-US" sz="2000"/>
          </a:p>
          <a:p>
            <a:pPr algn="just" eaLnBrk="1" hangingPunct="1"/>
            <a:r>
              <a:rPr lang="uk-UA" altLang="en-US" sz="2000" b="1"/>
              <a:t>      GR-менеджмент</a:t>
            </a:r>
            <a:r>
              <a:rPr lang="uk-UA" altLang="en-US" sz="2000"/>
              <a:t> (англ. </a:t>
            </a:r>
            <a:r>
              <a:rPr lang="uk-UA" altLang="en-US" sz="2000" i="1"/>
              <a:t>government relations</a:t>
            </a:r>
            <a:r>
              <a:rPr lang="uk-UA" altLang="en-US" sz="2000"/>
              <a:t>)  або відносини з владними структурами — це вибудовування та налагодження взаємовідносин з державним органами влади, зокрема з урядом, регіональними та місцевими органами влади. До цієї сфери також відносять лобіювання (наприклад, </a:t>
            </a:r>
            <a:r>
              <a:rPr lang="ru-RU" altLang="en-US" sz="2000"/>
              <a:t>часть у політичних програмах,  надання підтримки окремим чиновникам на виборах і т. д.).</a:t>
            </a:r>
          </a:p>
          <a:p>
            <a:pPr algn="just" eaLnBrk="1" hangingPunct="1"/>
            <a:r>
              <a:rPr lang="ru-RU" altLang="en-US" sz="2000" b="1"/>
              <a:t>      Зв'язки з громадськістю</a:t>
            </a:r>
            <a:r>
              <a:rPr lang="ru-RU" altLang="en-US" sz="2000"/>
              <a:t>, також </a:t>
            </a:r>
            <a:r>
              <a:rPr lang="ru-RU" altLang="en-US" sz="2000" b="1"/>
              <a:t>піар</a:t>
            </a:r>
            <a:r>
              <a:rPr lang="ru-RU" altLang="en-US" sz="2000"/>
              <a:t> (</a:t>
            </a:r>
            <a:r>
              <a:rPr lang="uk-UA" altLang="en-US" sz="2000"/>
              <a:t>англ. </a:t>
            </a:r>
            <a:r>
              <a:rPr lang="ru-RU" altLang="en-US" sz="2000" i="1"/>
              <a:t>public relations, PR</a:t>
            </a:r>
            <a:r>
              <a:rPr lang="ru-RU" altLang="en-US" sz="2000"/>
              <a:t>) — діяльність, спрямована на досягнення взаємопорозуміння та згоди між людьми, соціальними групами, класами, націями, державами на основі цілеспрямованого формування громадської думки та управління нею.</a:t>
            </a:r>
          </a:p>
          <a:p>
            <a:pPr algn="just" eaLnBrk="1" hangingPunct="1"/>
            <a:r>
              <a:rPr lang="uk-UA" altLang="en-US" sz="2000" b="1"/>
              <a:t>      Пабліситі</a:t>
            </a:r>
            <a:r>
              <a:rPr lang="uk-UA" altLang="en-US" sz="2000"/>
              <a:t> (англ. </a:t>
            </a:r>
            <a:r>
              <a:rPr lang="ru-RU" altLang="en-US" sz="2000" i="1"/>
              <a:t>publicity</a:t>
            </a:r>
            <a:r>
              <a:rPr lang="uk-UA" altLang="en-US" sz="2000"/>
              <a:t>) – це спосіб залучення уваги медіа для отримання кращого висвітлення серед громадськості, який не може бути створений внутрішньо, тобто ізольовано без журналіста (</a:t>
            </a:r>
            <a:r>
              <a:rPr lang="ru-RU" altLang="en-US" sz="2000"/>
              <a:t>publicist</a:t>
            </a:r>
            <a:r>
              <a:rPr lang="uk-UA" altLang="en-US" sz="2000"/>
              <a:t>), який створює та виконує пабліситі.  </a:t>
            </a:r>
            <a:r>
              <a:rPr lang="ru-RU" altLang="en-US" sz="2000"/>
              <a:t>Суб'єктами паблісити є: люди (наприклад політики, митці, артисти), товари і послуги, організації та інституції всіх видів, предмети мистецтва та ін.</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338138" y="1217613"/>
            <a:ext cx="8348662" cy="3694112"/>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ru-RU" altLang="en-US" sz="2000" b="1">
                <a:solidFill>
                  <a:srgbClr val="000000"/>
                </a:solidFill>
                <a:latin typeface="var(--fontTitle)"/>
                <a:cs typeface="Arial" panose="020B0604020202020204" pitchFamily="34" charset="0"/>
              </a:rPr>
              <a:t>Завдання</a:t>
            </a:r>
            <a:endParaRPr lang="ru-RU" altLang="en-US" sz="2000" b="1">
              <a:solidFill>
                <a:srgbClr val="000000"/>
              </a:solidFill>
              <a:latin typeface="var(--fontTitle)"/>
            </a:endParaRPr>
          </a:p>
          <a:p>
            <a:pPr algn="ctr"/>
            <a:r>
              <a:rPr lang="ru-RU" altLang="en-US" sz="2000">
                <a:solidFill>
                  <a:srgbClr val="000000"/>
                </a:solidFill>
                <a:latin typeface="var(--font)"/>
                <a:cs typeface="Arial" panose="020B0604020202020204" pitchFamily="34" charset="0"/>
              </a:rPr>
              <a:t>Що можна зробити, щоб порахувати юніт-економіку каналів, якщо у вас немає жодних даних?</a:t>
            </a:r>
            <a:endParaRPr lang="ru-RU" altLang="en-US" sz="2000"/>
          </a:p>
          <a:p>
            <a:pPr algn="ctr"/>
            <a:r>
              <a:rPr lang="ru-RU" altLang="en-US" sz="2000" b="1">
                <a:solidFill>
                  <a:srgbClr val="000000"/>
                </a:solidFill>
                <a:latin typeface="Inter"/>
              </a:rPr>
              <a:t>ВИБЕРІТЬ КІЛЬКА ВАРІАНТІВ</a:t>
            </a:r>
            <a:endParaRPr lang="ru-RU" altLang="en-US" sz="2000">
              <a:solidFill>
                <a:srgbClr val="000000"/>
              </a:solidFill>
              <a:latin typeface="Inter"/>
            </a:endParaRPr>
          </a:p>
          <a:p>
            <a:r>
              <a:rPr lang="ru-RU" altLang="en-US" sz="2000">
                <a:solidFill>
                  <a:srgbClr val="000000"/>
                </a:solidFill>
                <a:latin typeface="Inter"/>
              </a:rPr>
              <a:t>	Знайти бенчмарки за потрібними показниками</a:t>
            </a:r>
          </a:p>
          <a:p>
            <a:r>
              <a:rPr lang="ru-RU" altLang="en-US" sz="2000">
                <a:solidFill>
                  <a:srgbClr val="000000"/>
                </a:solidFill>
                <a:latin typeface="Inter"/>
              </a:rPr>
              <a:t>	Поспілкуватись з конкурентами</a:t>
            </a:r>
          </a:p>
          <a:p>
            <a:r>
              <a:rPr lang="ru-RU" altLang="en-US" sz="2000">
                <a:solidFill>
                  <a:srgbClr val="000000"/>
                </a:solidFill>
                <a:latin typeface="Inter"/>
              </a:rPr>
              <a:t>	Провести </a:t>
            </a:r>
            <a:r>
              <a:rPr lang="ru-RU" altLang="en-US" sz="2000"/>
              <a:t>Market Sizing (аналіз ринку)</a:t>
            </a:r>
          </a:p>
          <a:p>
            <a:r>
              <a:rPr lang="ru-RU" altLang="en-US" sz="2000">
                <a:solidFill>
                  <a:srgbClr val="000000"/>
                </a:solidFill>
                <a:latin typeface="Inter"/>
              </a:rPr>
              <a:t>	Відмовитись від юніт-економіки</a:t>
            </a:r>
          </a:p>
          <a:p>
            <a:r>
              <a:rPr lang="ru-RU" altLang="en-US" sz="2000">
                <a:solidFill>
                  <a:srgbClr val="000000"/>
                </a:solidFill>
                <a:latin typeface="Inter"/>
              </a:rPr>
              <a:t>	Використовувати дані щодо подібних продуктів компанії</a:t>
            </a:r>
          </a:p>
          <a:p>
            <a:endParaRPr lang="ru-RU" altLang="en-US" sz="2000">
              <a:solidFill>
                <a:srgbClr val="000000"/>
              </a:solidFill>
              <a:latin typeface="Inter"/>
            </a:endParaRPr>
          </a:p>
          <a:p>
            <a:endParaRPr lang="ru-RU" altLang="en-US" sz="2000">
              <a:solidFill>
                <a:srgbClr val="000000"/>
              </a:solidFill>
              <a:latin typeface="Inter"/>
            </a:endParaRPr>
          </a:p>
          <a:p>
            <a:endParaRPr lang="ru-RU" altLang="en-US" sz="2000"/>
          </a:p>
        </p:txBody>
      </p:sp>
      <p:sp>
        <p:nvSpPr>
          <p:cNvPr id="43021" name="Control 2"/>
          <p:cNvSpPr>
            <a:spLocks noChangeArrowheads="1" noChangeShapeType="1"/>
          </p:cNvSpPr>
          <p:nvPr/>
        </p:nvSpPr>
        <p:spPr bwMode="auto">
          <a:xfrm>
            <a:off x="152400" y="15240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uk-UA"/>
          </a:p>
        </p:txBody>
      </p:sp>
      <p:sp>
        <p:nvSpPr>
          <p:cNvPr id="43022" name="Control 3"/>
          <p:cNvSpPr>
            <a:spLocks noChangeArrowheads="1" noChangeShapeType="1"/>
          </p:cNvSpPr>
          <p:nvPr/>
        </p:nvSpPr>
        <p:spPr bwMode="auto">
          <a:xfrm>
            <a:off x="152400" y="15240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uk-UA"/>
          </a:p>
        </p:txBody>
      </p:sp>
      <p:sp>
        <p:nvSpPr>
          <p:cNvPr id="43023" name="Control 4"/>
          <p:cNvSpPr>
            <a:spLocks noChangeArrowheads="1" noChangeShapeType="1"/>
          </p:cNvSpPr>
          <p:nvPr/>
        </p:nvSpPr>
        <p:spPr bwMode="auto">
          <a:xfrm>
            <a:off x="152400" y="15240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uk-UA"/>
          </a:p>
        </p:txBody>
      </p:sp>
      <p:sp>
        <p:nvSpPr>
          <p:cNvPr id="43024" name="Control 5"/>
          <p:cNvSpPr>
            <a:spLocks noChangeArrowheads="1" noChangeShapeType="1"/>
          </p:cNvSpPr>
          <p:nvPr/>
        </p:nvSpPr>
        <p:spPr bwMode="auto">
          <a:xfrm>
            <a:off x="152400" y="15240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uk-UA"/>
          </a:p>
        </p:txBody>
      </p:sp>
      <p:sp>
        <p:nvSpPr>
          <p:cNvPr id="43025" name="Control 6"/>
          <p:cNvSpPr>
            <a:spLocks noChangeArrowheads="1" noChangeShapeType="1"/>
          </p:cNvSpPr>
          <p:nvPr/>
        </p:nvSpPr>
        <p:spPr bwMode="auto">
          <a:xfrm>
            <a:off x="152400" y="15240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uk-UA"/>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Прямоугольник 1"/>
          <p:cNvSpPr>
            <a:spLocks noChangeArrowheads="1"/>
          </p:cNvSpPr>
          <p:nvPr/>
        </p:nvSpPr>
        <p:spPr bwMode="auto">
          <a:xfrm>
            <a:off x="0" y="609600"/>
            <a:ext cx="89154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59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uk-UA" altLang="en-US"/>
              <a:t>Правильні відповіді: визначити бенчмарки, поспілкуватися з конкурентами та використовувати дані щодо подібних продуктів.</a:t>
            </a:r>
          </a:p>
          <a:p>
            <a:pPr algn="just" eaLnBrk="1" hangingPunct="1"/>
            <a:r>
              <a:rPr lang="uk-UA" altLang="en-US"/>
              <a:t>Бенчмарки дають орієнтовну інформацію щодо ринків та сфер. Ви можете переглянути середньостатистичні метрики — </a:t>
            </a:r>
            <a:r>
              <a:rPr lang="en-US" altLang="en-US"/>
              <a:t>CPC, CTR, CPA. </a:t>
            </a:r>
            <a:r>
              <a:rPr lang="uk-UA" altLang="en-US"/>
              <a:t>Добірки ресурсів з бенчмарками та докладний гайд про розрахунки ми даємо у статті </a:t>
            </a:r>
            <a:r>
              <a:rPr lang="uk-UA" altLang="en-US">
                <a:hlinkClick r:id="rId2"/>
              </a:rPr>
              <a:t>про </a:t>
            </a:r>
            <a:r>
              <a:rPr lang="en-US" altLang="en-US">
                <a:hlinkClick r:id="rId2"/>
              </a:rPr>
              <a:t>unit-</a:t>
            </a:r>
            <a:r>
              <a:rPr lang="uk-UA" altLang="en-US">
                <a:hlinkClick r:id="rId2"/>
              </a:rPr>
              <a:t>економіку</a:t>
            </a:r>
            <a:r>
              <a:rPr lang="uk-UA" altLang="en-US"/>
              <a:t> . Прочитайте її, щоб дізнатись детальніше, як розрахувати вартість залучення клієнта.</a:t>
            </a:r>
          </a:p>
          <a:p>
            <a:pPr algn="just" eaLnBrk="1" hangingPunct="1"/>
            <a:r>
              <a:rPr lang="uk-UA" altLang="en-US"/>
              <a:t>Конкуренти можуть поділитися досвідом, тому що не вважають вас небезпечними. Ви ще не запустили продукт і не становите для них загрози. Знайти їх можна в </a:t>
            </a:r>
            <a:r>
              <a:rPr lang="en-US" altLang="en-US"/>
              <a:t>Linkedin </a:t>
            </a:r>
            <a:r>
              <a:rPr lang="uk-UA" altLang="en-US"/>
              <a:t>або на різноманітних професійних заходах.</a:t>
            </a:r>
          </a:p>
          <a:p>
            <a:pPr algn="just" eaLnBrk="1" hangingPunct="1"/>
            <a:r>
              <a:rPr lang="uk-UA" altLang="en-US"/>
              <a:t>Внутрішні дані компанії з подібних продуктів дозволяють використовувати власні бенчмарки для нових запусків.</a:t>
            </a:r>
          </a:p>
          <a:p>
            <a:pPr algn="just" eaLnBrk="1" hangingPunct="1"/>
            <a:r>
              <a:rPr lang="en-US" altLang="en-US">
                <a:hlinkClick r:id="rId3"/>
              </a:rPr>
              <a:t>Market Sizing</a:t>
            </a:r>
            <a:r>
              <a:rPr lang="en-US" altLang="en-US"/>
              <a:t> </a:t>
            </a:r>
            <a:r>
              <a:rPr lang="uk-UA" altLang="en-US"/>
              <a:t>не підходить, тому що він допомагає дізнатися про розмір ринку, а не вартість залучення клієнта.</a:t>
            </a:r>
          </a:p>
          <a:p>
            <a:pPr algn="just" eaLnBrk="1" hangingPunct="1"/>
            <a:r>
              <a:rPr lang="uk-UA" altLang="en-US"/>
              <a:t>Відмовлятися від юніт-економіки цілком не можна – це загрожує вам зливом бюджету у неперспективний канал просування. Якщо ви знаєте приблизну економічну ефективність каналів, ви зможете вибрати той, який принесе більше клієнтів за меншу вартість.</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152400" y="0"/>
            <a:ext cx="8839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uk-UA" altLang="en-US" sz="1400">
                <a:latin typeface="Times New Roman" panose="02020603050405020304" pitchFamily="18" charset="0"/>
                <a:ea typeface="Calibri" panose="020F0502020204030204" pitchFamily="34" charset="0"/>
                <a:cs typeface="Times New Roman" panose="02020603050405020304" pitchFamily="18" charset="0"/>
              </a:rPr>
              <a:t>Таблиця 6, наведена нижче, пропонує огляд головних переваг та недоліків різних зовнішніх комунікаційних каналів та інструментів презентації проекту.</a:t>
            </a:r>
            <a:endParaRPr lang="ru-RU" altLang="en-US" sz="900">
              <a:ea typeface="Calibri" panose="020F0502020204030204" pitchFamily="34" charset="0"/>
              <a:cs typeface="Times New Roman" panose="02020603050405020304" pitchFamily="18" charset="0"/>
            </a:endParaRPr>
          </a:p>
          <a:p>
            <a:pPr algn="ctr"/>
            <a:r>
              <a:rPr lang="uk-UA" altLang="en-US" sz="1600" b="1">
                <a:latin typeface="Times New Roman" panose="02020603050405020304" pitchFamily="18" charset="0"/>
                <a:ea typeface="Calibri" panose="020F0502020204030204" pitchFamily="34" charset="0"/>
                <a:cs typeface="Times New Roman" panose="02020603050405020304" pitchFamily="18" charset="0"/>
              </a:rPr>
              <a:t>Таблиця 6</a:t>
            </a:r>
            <a:endParaRPr lang="ru-RU" altLang="en-US" sz="1600" b="1">
              <a:ea typeface="Calibri" panose="020F0502020204030204" pitchFamily="34" charset="0"/>
              <a:cs typeface="Times New Roman" panose="02020603050405020304" pitchFamily="18" charset="0"/>
            </a:endParaRPr>
          </a:p>
          <a:p>
            <a:pPr algn="ctr"/>
            <a:r>
              <a:rPr lang="uk-UA" altLang="en-US" sz="1600" b="1">
                <a:latin typeface="Times New Roman" panose="02020603050405020304" pitchFamily="18" charset="0"/>
                <a:ea typeface="Calibri" panose="020F0502020204030204" pitchFamily="34" charset="0"/>
                <a:cs typeface="Times New Roman" panose="02020603050405020304" pitchFamily="18" charset="0"/>
              </a:rPr>
              <a:t>Переваги та недоліки основних каналів та інструментів зовнішніх комунікацій інноваційного проекту</a:t>
            </a:r>
            <a:endParaRPr lang="uk-UA" altLang="en-US" sz="1600" b="1">
              <a:ea typeface="Calibri" panose="020F0502020204030204" pitchFamily="34" charset="0"/>
              <a:cs typeface="Times New Roman" panose="02020603050405020304" pitchFamily="18" charset="0"/>
            </a:endParaRPr>
          </a:p>
        </p:txBody>
      </p:sp>
      <p:graphicFrame>
        <p:nvGraphicFramePr>
          <p:cNvPr id="39034" name="Group 122"/>
          <p:cNvGraphicFramePr>
            <a:graphicFrameLocks noGrp="1"/>
          </p:cNvGraphicFramePr>
          <p:nvPr/>
        </p:nvGraphicFramePr>
        <p:xfrm>
          <a:off x="152400" y="1066800"/>
          <a:ext cx="8839200" cy="5791201"/>
        </p:xfrm>
        <a:graphic>
          <a:graphicData uri="http://schemas.openxmlformats.org/drawingml/2006/table">
            <a:tbl>
              <a:tblPr/>
              <a:tblGrid>
                <a:gridCol w="2862263">
                  <a:extLst>
                    <a:ext uri="{9D8B030D-6E8A-4147-A177-3AD203B41FA5}">
                      <a16:colId xmlns:a16="http://schemas.microsoft.com/office/drawing/2014/main" val="20000"/>
                    </a:ext>
                  </a:extLst>
                </a:gridCol>
                <a:gridCol w="3230562">
                  <a:extLst>
                    <a:ext uri="{9D8B030D-6E8A-4147-A177-3AD203B41FA5}">
                      <a16:colId xmlns:a16="http://schemas.microsoft.com/office/drawing/2014/main" val="20001"/>
                    </a:ext>
                  </a:extLst>
                </a:gridCol>
                <a:gridCol w="2746375">
                  <a:extLst>
                    <a:ext uri="{9D8B030D-6E8A-4147-A177-3AD203B41FA5}">
                      <a16:colId xmlns:a16="http://schemas.microsoft.com/office/drawing/2014/main" val="20002"/>
                    </a:ext>
                  </a:extLst>
                </a:gridCol>
              </a:tblGrid>
              <a:tr h="549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Тип </a:t>
                      </a: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комунікаційного</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каналу</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Переваги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Недоліки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776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Друковані матеріали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листівки, брошури</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Унаочнення інформації;</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мо­жуть надавати конкретні</a:t>
                      </a:r>
                      <a:endParaRPr kumimoji="0" lang="ru-RU"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Calibri" pitchFamily="34" charset="0"/>
                        </a:rPr>
                        <a:t>по­відомлення та аргументи</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Tx/>
                        <a:buChar char="-"/>
                        <a:tabLst>
                          <a:tab pos="252413" algn="l"/>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дорогий дизайн та друк</a:t>
                      </a:r>
                    </a:p>
                    <a:p>
                      <a:pPr marL="0" marR="0" lvl="0" indent="0" algn="ctr" defTabSz="914400" rtl="0" eaLnBrk="0" fontAlgn="base" latinLnBrk="0" hangingPunct="0">
                        <a:lnSpc>
                          <a:spcPct val="100000"/>
                        </a:lnSpc>
                        <a:spcBef>
                          <a:spcPct val="0"/>
                        </a:spcBef>
                        <a:spcAft>
                          <a:spcPct val="0"/>
                        </a:spcAft>
                        <a:buClr>
                          <a:srgbClr val="000000"/>
                        </a:buClr>
                        <a:buSzTx/>
                        <a:buFontTx/>
                        <a:buChar char="-"/>
                        <a:tabLst>
                          <a:tab pos="252413" algn="l"/>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не мають «довгого життєвого циклу»</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16827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Публікація розгорнутих статей — у газетах, журналах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Стаття</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може</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показати</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проблему в деталях та </a:t>
                      </a: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аргументовано</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За </a:t>
                      </a: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їх</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допомогою</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здійснюється</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вихід</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на </a:t>
                      </a: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ширшу</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аудиторію</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endParaRPr kumimoji="0" lang="ru-RU"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Tx/>
                        <a:buChar char="-"/>
                        <a:tabLst>
                          <a:tab pos="252413" algn="l"/>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вимагають зусиль для</a:t>
                      </a:r>
                    </a:p>
                    <a:p>
                      <a:pPr marL="0" marR="0" lvl="0" indent="0" algn="ctr" defTabSz="914400" rtl="0" eaLnBrk="0" fontAlgn="base" latinLnBrk="0" hangingPunct="0">
                        <a:lnSpc>
                          <a:spcPct val="100000"/>
                        </a:lnSpc>
                        <a:spcBef>
                          <a:spcPct val="0"/>
                        </a:spcBef>
                        <a:spcAft>
                          <a:spcPct val="0"/>
                        </a:spcAft>
                        <a:buClrTx/>
                        <a:buSzTx/>
                        <a:buFontTx/>
                        <a:buNone/>
                        <a:tabLst>
                          <a:tab pos="252413" algn="l"/>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встановлення контактів з журналістом та</a:t>
                      </a:r>
                      <a:r>
                        <a:rPr kumimoji="0" lang="uk-UA"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р</a:t>
                      </a: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едактором.</a:t>
                      </a:r>
                      <a:endParaRPr kumimoji="0" lang="ru-RU"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
                          <a:srgbClr val="000000"/>
                        </a:buClr>
                        <a:buSzTx/>
                        <a:buFontTx/>
                        <a:buChar char="-"/>
                        <a:tabLst>
                          <a:tab pos="252413" algn="l"/>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Calibri" pitchFamily="34" charset="0"/>
                        </a:rPr>
                        <a:t>ваша інформація може бути спотворена через редакційну політику або помилку журналіста.</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1230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Промо-продукція</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(футболки, сумки, бейсболки)</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Їх</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можна</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побачити</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та </a:t>
                      </a: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потримати</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у руках;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вони </a:t>
                      </a: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уможливлюють</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інформування</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a:t>
                      </a: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залучення</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людей. </a:t>
                      </a:r>
                      <a:endParaRPr kumimoji="0" lang="ru-RU"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Calibri" pitchFamily="34" charset="0"/>
                          <a:cs typeface="Calibri" pitchFamily="34" charset="0"/>
                        </a:rPr>
                        <a:t>Вони «</a:t>
                      </a: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Calibri" pitchFamily="34" charset="0"/>
                        </a:rPr>
                        <a:t>живуть</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Calibri" pitchFamily="34" charset="0"/>
                        </a:rPr>
                        <a:t>» </a:t>
                      </a:r>
                      <a:r>
                        <a:rPr kumimoji="0" lang="ru-RU" sz="1400" b="0" i="0" u="none" strike="noStrike" cap="none" normalizeH="0" baseline="0" dirty="0" err="1">
                          <a:ln>
                            <a:noFill/>
                          </a:ln>
                          <a:solidFill>
                            <a:schemeClr val="tx1"/>
                          </a:solidFill>
                          <a:effectLst/>
                          <a:latin typeface="Times New Roman" pitchFamily="18" charset="0"/>
                          <a:ea typeface="Calibri" pitchFamily="34" charset="0"/>
                          <a:cs typeface="Calibri" pitchFamily="34" charset="0"/>
                        </a:rPr>
                        <a:t>довго</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Calibri" pitchFamily="34" charset="0"/>
                        </a:rPr>
                        <a:t>.</a:t>
                      </a:r>
                      <a:endParaRPr kumimoji="0" lang="ru-RU"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Tx/>
                        <a:buFontTx/>
                        <a:buChar char="-"/>
                        <a:tabLst>
                          <a:tab pos="255588" algn="l"/>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високі витрати на дизайн та друк</a:t>
                      </a:r>
                    </a:p>
                    <a:p>
                      <a:pPr marL="0" marR="0" lvl="0" indent="0" algn="ctr" defTabSz="914400" rtl="0" eaLnBrk="0" fontAlgn="base" latinLnBrk="0" hangingPunct="0">
                        <a:lnSpc>
                          <a:spcPct val="100000"/>
                        </a:lnSpc>
                        <a:spcBef>
                          <a:spcPct val="0"/>
                        </a:spcBef>
                        <a:spcAft>
                          <a:spcPct val="0"/>
                        </a:spcAft>
                        <a:buClr>
                          <a:srgbClr val="000000"/>
                        </a:buClr>
                        <a:buSzTx/>
                        <a:buFontTx/>
                        <a:buChar char="-"/>
                        <a:tabLst>
                          <a:tab pos="255588" algn="l"/>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обмежене (локалізоване) місце для поширення повідомлення</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776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Соціальні мережі</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(засоби Інтернету)</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Безкоштовні, легкодоступні, глобальні, інтерактивна ко­мунікація, велика аудиторія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52413" algn="l"/>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Вимагають навичок роботи у соціальних мережах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776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Візуальні засоби</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(фільми, фото, відеокліпи)</a:t>
                      </a:r>
                      <a:endParaRPr kumimoji="0" lang="ru-RU"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Емоційні, інтерактивні; їх можна демонструвати на спеціальних заходах або поширювати в Інтернеті.</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52413" algn="l"/>
                        </a:tabLst>
                      </a:pPr>
                      <a:r>
                        <a:rPr kumimoji="0" lang="ru-RU"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Вимагають доволі великих фінансових ресурсів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28600" y="266700"/>
            <a:ext cx="86868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698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en-US" sz="2200" b="1"/>
              <a:t>ЩО Є РЕЗУЛЬТАТОМ КОМУНІКАЦІЙНОЇ СТРАТЕГІЇ?</a:t>
            </a:r>
            <a:endParaRPr lang="en-US" altLang="en-US" sz="2200" b="1"/>
          </a:p>
          <a:p>
            <a:pPr algn="just" eaLnBrk="1" hangingPunct="1"/>
            <a:endParaRPr lang="ru-RU" altLang="en-US" sz="2200"/>
          </a:p>
          <a:p>
            <a:pPr algn="just" eaLnBrk="1" hangingPunct="1"/>
            <a:r>
              <a:rPr lang="en-US" altLang="en-US" sz="2200" b="1"/>
              <a:t>       </a:t>
            </a:r>
            <a:r>
              <a:rPr lang="uk-UA" altLang="en-US" sz="2200" b="1" u="sng"/>
              <a:t>Результатами розробки комунікаційної стратегії </a:t>
            </a:r>
            <a:r>
              <a:rPr lang="uk-UA" altLang="en-US" sz="2200" u="sng"/>
              <a:t>є</a:t>
            </a:r>
            <a:r>
              <a:rPr lang="uk-UA" altLang="en-US" sz="2200"/>
              <a:t>:  генеральний (стратегічний) план комунікацій, в тому числі в розрізі окремих проектів, відділів та рівнів (наприклад: проект рекламної кампанії, план-бюджет витрат на рекламу та ін), відповідно до завдань і повсякденної реальності кінцевого споживача (робочий план заходів, наприклад проведення тренінгів, ведення WEB-контенту, директ-мейл - пряма поштова реклама товарів та ін.)</a:t>
            </a:r>
            <a:endParaRPr lang="en-US" altLang="en-US" sz="2200"/>
          </a:p>
          <a:p>
            <a:pPr algn="just" eaLnBrk="1" hangingPunct="1"/>
            <a:endParaRPr lang="ru-RU" altLang="en-US" sz="2200"/>
          </a:p>
          <a:p>
            <a:pPr algn="just" eaLnBrk="1" hangingPunct="1"/>
            <a:r>
              <a:rPr lang="en-US" altLang="en-US" sz="2200" b="1"/>
              <a:t>      </a:t>
            </a:r>
            <a:r>
              <a:rPr lang="uk-UA" altLang="en-US" sz="2200" b="1"/>
              <a:t>Розглянемо основні рівні комунікаційної стратегії.</a:t>
            </a:r>
            <a:endParaRPr lang="en-US" altLang="en-US" sz="2200" b="1"/>
          </a:p>
          <a:p>
            <a:pPr algn="just" eaLnBrk="1" hangingPunct="1"/>
            <a:endParaRPr lang="ru-RU" altLang="en-US" sz="2200"/>
          </a:p>
          <a:p>
            <a:pPr algn="just" eaLnBrk="1" hangingPunct="1"/>
            <a:r>
              <a:rPr lang="en-US" altLang="en-US" sz="2200" b="1"/>
              <a:t>      </a:t>
            </a:r>
            <a:r>
              <a:rPr lang="uk-UA" altLang="en-US" sz="2200" b="1"/>
              <a:t>РІВЕНЬ 1 (СТРАТЕГІЧНИЙ). </a:t>
            </a:r>
            <a:endParaRPr lang="en-US" altLang="en-US" sz="2200" b="1"/>
          </a:p>
          <a:p>
            <a:pPr algn="just" eaLnBrk="1" hangingPunct="1"/>
            <a:endParaRPr lang="ru-RU" altLang="en-US" sz="2200"/>
          </a:p>
          <a:p>
            <a:pPr algn="just" eaLnBrk="1" hangingPunct="1"/>
            <a:r>
              <a:rPr lang="en-US" altLang="en-US" sz="2200" b="1"/>
              <a:t>      </a:t>
            </a:r>
            <a:r>
              <a:rPr lang="uk-UA" altLang="en-US" sz="2200" b="1" u="sng"/>
              <a:t>Центр відповідальності</a:t>
            </a:r>
            <a:r>
              <a:rPr lang="uk-UA" altLang="en-US" sz="2200" b="1"/>
              <a:t>: </a:t>
            </a:r>
            <a:r>
              <a:rPr lang="uk-UA" altLang="en-US" sz="2200"/>
              <a:t>керівник організації/ департаменту. </a:t>
            </a:r>
            <a:endParaRPr lang="ru-RU" altLang="en-US" sz="2200"/>
          </a:p>
          <a:p>
            <a:pPr algn="just" eaLnBrk="1" hangingPunct="1"/>
            <a:r>
              <a:rPr lang="en-US" altLang="en-US" sz="2200" b="1"/>
              <a:t>      </a:t>
            </a:r>
            <a:endParaRPr lang="uk-UA" altLang="en-US"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163" y="3175"/>
            <a:ext cx="8763000" cy="6556375"/>
          </a:xfrm>
          <a:prstGeom prst="rect">
            <a:avLst/>
          </a:prstGeom>
        </p:spPr>
        <p:txBody>
          <a:bodyPr>
            <a:spAutoFit/>
          </a:bodyPr>
          <a:lstStyle/>
          <a:p>
            <a:pPr>
              <a:defRPr/>
            </a:pPr>
            <a:r>
              <a:rPr lang="uk-UA" sz="2100" dirty="0">
                <a:latin typeface="Arial" charset="0"/>
              </a:rPr>
              <a:t>	Відповідно до стратегічних цілей проекту визначається цілі комунікацій:</a:t>
            </a:r>
          </a:p>
          <a:p>
            <a:pPr algn="just">
              <a:defRPr/>
            </a:pPr>
            <a:r>
              <a:rPr lang="uk-UA" sz="2100" b="1" i="1" dirty="0">
                <a:latin typeface="Arial" charset="0"/>
              </a:rPr>
              <a:t>	Цілі проекту</a:t>
            </a:r>
            <a:r>
              <a:rPr lang="uk-UA" sz="2100" dirty="0">
                <a:latin typeface="Arial" charset="0"/>
              </a:rPr>
              <a:t> - формування</a:t>
            </a:r>
            <a:r>
              <a:rPr lang="ru-RU" sz="2100" dirty="0">
                <a:latin typeface="Arial" charset="0"/>
              </a:rPr>
              <a:t> </a:t>
            </a:r>
            <a:r>
              <a:rPr lang="ru-RU" sz="2100" dirty="0" err="1">
                <a:latin typeface="Arial" charset="0"/>
              </a:rPr>
              <a:t>цінностей</a:t>
            </a:r>
            <a:r>
              <a:rPr lang="ru-RU" sz="2100" dirty="0">
                <a:latin typeface="Arial" charset="0"/>
              </a:rPr>
              <a:t> </a:t>
            </a:r>
            <a:r>
              <a:rPr lang="uk-UA" sz="2100" dirty="0">
                <a:latin typeface="Arial" charset="0"/>
              </a:rPr>
              <a:t>продукту (</a:t>
            </a:r>
            <a:r>
              <a:rPr lang="ru-RU" sz="2100" dirty="0" err="1">
                <a:latin typeface="Arial" charset="0"/>
              </a:rPr>
              <a:t>функціоналу</a:t>
            </a:r>
            <a:r>
              <a:rPr lang="uk-UA" sz="2100" dirty="0">
                <a:latin typeface="Arial" charset="0"/>
              </a:rPr>
              <a:t>)</a:t>
            </a:r>
            <a:r>
              <a:rPr lang="ru-RU" sz="2100" dirty="0">
                <a:latin typeface="Arial" charset="0"/>
              </a:rPr>
              <a:t>. </a:t>
            </a:r>
            <a:endParaRPr lang="uk-UA" sz="2100" dirty="0">
              <a:latin typeface="Arial" charset="0"/>
            </a:endParaRPr>
          </a:p>
          <a:p>
            <a:pPr>
              <a:defRPr/>
            </a:pPr>
            <a:r>
              <a:rPr lang="uk-UA" sz="2100" b="1" dirty="0">
                <a:latin typeface="Arial" charset="0"/>
              </a:rPr>
              <a:t>Цінність проекту</a:t>
            </a:r>
            <a:r>
              <a:rPr lang="uk-UA" sz="2100" dirty="0">
                <a:latin typeface="Arial" charset="0"/>
              </a:rPr>
              <a:t> визначається вигодою, яку надає продукт проекту при виконанні вимог, що містяться в місії проекту.</a:t>
            </a:r>
          </a:p>
          <a:p>
            <a:pPr>
              <a:defRPr/>
            </a:pPr>
            <a:r>
              <a:rPr lang="uk-UA" sz="2100" b="1" dirty="0">
                <a:latin typeface="Arial" charset="0"/>
              </a:rPr>
              <a:t>У приватному секторі цінність проектів </a:t>
            </a:r>
            <a:r>
              <a:rPr lang="uk-UA" sz="2100" dirty="0">
                <a:latin typeface="Arial" charset="0"/>
              </a:rPr>
              <a:t>призводить до: інновацій; прибутковості компаній; зростання, стабільності і надійності організацій. </a:t>
            </a:r>
          </a:p>
          <a:p>
            <a:pPr>
              <a:defRPr/>
            </a:pPr>
            <a:r>
              <a:rPr lang="uk-UA" sz="2100" b="1" dirty="0">
                <a:latin typeface="Arial" charset="0"/>
              </a:rPr>
              <a:t>Цінність проектів у суспільному секторі</a:t>
            </a:r>
            <a:r>
              <a:rPr lang="uk-UA" sz="2100" dirty="0">
                <a:latin typeface="Arial" charset="0"/>
              </a:rPr>
              <a:t> проявляється через реалізацію соціальних пільг, суспільну безпеку, впорядкування території, соціальну привабливість,  охорону навколишнього середовища тощо.</a:t>
            </a:r>
          </a:p>
          <a:p>
            <a:pPr>
              <a:defRPr/>
            </a:pPr>
            <a:r>
              <a:rPr lang="uk-UA" sz="2100" b="1" i="1" dirty="0">
                <a:latin typeface="Arial" charset="0"/>
              </a:rPr>
              <a:t>	Завдання цього етапу:</a:t>
            </a:r>
            <a:r>
              <a:rPr lang="uk-UA" sz="2100" i="1" dirty="0">
                <a:latin typeface="Arial" charset="0"/>
              </a:rPr>
              <a:t> </a:t>
            </a:r>
            <a:endParaRPr lang="uk-UA" sz="2100" dirty="0">
              <a:latin typeface="Arial" charset="0"/>
            </a:endParaRPr>
          </a:p>
          <a:p>
            <a:pPr marL="342900" indent="-342900">
              <a:buFont typeface="Arial" pitchFamily="34" charset="0"/>
              <a:buChar char="•"/>
              <a:defRPr/>
            </a:pPr>
            <a:r>
              <a:rPr lang="uk-UA" sz="2100" dirty="0">
                <a:latin typeface="Arial" charset="0"/>
              </a:rPr>
              <a:t>виокремлювати цінності кожної із зацікавлених сторін проекту та зменшити кривизну величини непорозумінь при передачі інформації;</a:t>
            </a:r>
          </a:p>
          <a:p>
            <a:pPr marL="342900" indent="-342900">
              <a:buFont typeface="Arial" pitchFamily="34" charset="0"/>
              <a:buChar char="•"/>
              <a:defRPr/>
            </a:pPr>
            <a:r>
              <a:rPr lang="uk-UA" sz="2100" dirty="0">
                <a:latin typeface="Arial" charset="0"/>
              </a:rPr>
              <a:t>досягнення збалансованої цінності проекту для всіх зацікавлених сторін через властивості продукту для споживача, прибутковість компанії, зростання стабільності та надійності організацій.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1"/>
          <p:cNvSpPr>
            <a:spLocks noChangeArrowheads="1"/>
          </p:cNvSpPr>
          <p:nvPr/>
        </p:nvSpPr>
        <p:spPr bwMode="auto">
          <a:xfrm>
            <a:off x="0" y="0"/>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en-US" b="1"/>
              <a:t>	</a:t>
            </a:r>
          </a:p>
          <a:p>
            <a:pPr eaLnBrk="1" hangingPunct="1"/>
            <a:r>
              <a:rPr lang="uk-UA" altLang="en-US" b="1"/>
              <a:t>	Документ. </a:t>
            </a:r>
            <a:r>
              <a:rPr lang="uk-UA" altLang="en-US"/>
              <a:t>План управління зацікавленими сторонами проекту (таблиця 1).</a:t>
            </a:r>
          </a:p>
          <a:p>
            <a:pPr algn="r" eaLnBrk="1" hangingPunct="1"/>
            <a:endParaRPr lang="uk-UA" altLang="en-US"/>
          </a:p>
          <a:p>
            <a:pPr algn="r" eaLnBrk="1" hangingPunct="1"/>
            <a:r>
              <a:rPr lang="uk-UA" altLang="en-US"/>
              <a:t>Таблиця 1</a:t>
            </a:r>
          </a:p>
          <a:p>
            <a:pPr algn="ctr" eaLnBrk="1" hangingPunct="1"/>
            <a:r>
              <a:rPr lang="uk-UA" altLang="en-US"/>
              <a:t>План управління зацікавленими сторонами проекту </a:t>
            </a:r>
          </a:p>
          <a:p>
            <a:pPr algn="ctr" eaLnBrk="1" hangingPunct="1"/>
            <a:endParaRPr lang="uk-UA" altLang="en-US"/>
          </a:p>
        </p:txBody>
      </p:sp>
      <p:graphicFrame>
        <p:nvGraphicFramePr>
          <p:cNvPr id="7171" name="Объект 8"/>
          <p:cNvGraphicFramePr>
            <a:graphicFrameLocks noChangeAspect="1"/>
          </p:cNvGraphicFramePr>
          <p:nvPr/>
        </p:nvGraphicFramePr>
        <p:xfrm>
          <a:off x="303213" y="1524000"/>
          <a:ext cx="8537575" cy="4478338"/>
        </p:xfrm>
        <a:graphic>
          <a:graphicData uri="http://schemas.openxmlformats.org/presentationml/2006/ole">
            <mc:AlternateContent xmlns:mc="http://schemas.openxmlformats.org/markup-compatibility/2006">
              <mc:Choice xmlns:v="urn:schemas-microsoft-com:vml" Requires="v">
                <p:oleObj spid="_x0000_s7199" name="Документ" r:id="rId3" imgW="5963125" imgH="3127792" progId="Word.Document.12">
                  <p:embed/>
                </p:oleObj>
              </mc:Choice>
              <mc:Fallback>
                <p:oleObj name="Документ" r:id="rId3" imgW="5963125" imgH="3127792" progId="Word.Document.12">
                  <p:embed/>
                  <p:pic>
                    <p:nvPicPr>
                      <p:cNvPr id="0" name="Объект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3" y="1524000"/>
                        <a:ext cx="8537575"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1"/>
          <p:cNvSpPr>
            <a:spLocks noChangeArrowheads="1"/>
          </p:cNvSpPr>
          <p:nvPr/>
        </p:nvSpPr>
        <p:spPr bwMode="auto">
          <a:xfrm>
            <a:off x="228600" y="4572000"/>
            <a:ext cx="868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uk-UA" altLang="en-US"/>
              <a:t>Рис.2. Матриця – карта стейкхолдерів проекту</a:t>
            </a:r>
          </a:p>
          <a:p>
            <a:pPr algn="just" eaLnBrk="1" hangingPunct="1"/>
            <a:r>
              <a:rPr lang="uk-UA" altLang="en-US"/>
              <a:t>	</a:t>
            </a:r>
          </a:p>
          <a:p>
            <a:pPr algn="just" eaLnBrk="1" hangingPunct="1"/>
            <a:r>
              <a:rPr lang="uk-UA" altLang="en-US"/>
              <a:t>	Якщо стейкхолдер є одночасно і «важливим» і «впливовим», то він - головний стейкхолдер і повинен бути повністю залучений в управління і контроль проекту. Якщо стейкхолдер є або «важливим» або «впливовим», то він - другорядний стейкхолдер, їм необхідно управляти протягом усього процесу.</a:t>
            </a:r>
          </a:p>
        </p:txBody>
      </p:sp>
      <p:grpSp>
        <p:nvGrpSpPr>
          <p:cNvPr id="9219" name="Группа 3"/>
          <p:cNvGrpSpPr>
            <a:grpSpLocks/>
          </p:cNvGrpSpPr>
          <p:nvPr/>
        </p:nvGrpSpPr>
        <p:grpSpPr bwMode="auto">
          <a:xfrm>
            <a:off x="838200" y="342900"/>
            <a:ext cx="6369050" cy="4076700"/>
            <a:chOff x="0" y="0"/>
            <a:chExt cx="5476875" cy="3086100"/>
          </a:xfrm>
        </p:grpSpPr>
        <p:sp>
          <p:nvSpPr>
            <p:cNvPr id="5" name="Поле 2"/>
            <p:cNvSpPr txBox="1"/>
            <p:nvPr/>
          </p:nvSpPr>
          <p:spPr>
            <a:xfrm>
              <a:off x="742627" y="409798"/>
              <a:ext cx="1819710" cy="98063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0"/>
                </a:spcAft>
                <a:defRPr/>
              </a:pPr>
              <a:r>
                <a:rPr lang="uk-UA" sz="1200" dirty="0">
                  <a:latin typeface="Times New Roman"/>
                  <a:ea typeface="Calibri"/>
                  <a:cs typeface="Times New Roman"/>
                </a:rPr>
                <a:t>Зберігати  задоволеність</a:t>
              </a:r>
              <a:endParaRPr lang="uk-UA" sz="1100" dirty="0">
                <a:ea typeface="Calibri"/>
                <a:cs typeface="Times New Roman"/>
              </a:endParaRPr>
            </a:p>
            <a:p>
              <a:pPr>
                <a:lnSpc>
                  <a:spcPct val="115000"/>
                </a:lnSpc>
                <a:spcAft>
                  <a:spcPts val="0"/>
                </a:spcAft>
                <a:defRPr/>
              </a:pPr>
              <a:r>
                <a:rPr lang="uk-UA" sz="1200" dirty="0">
                  <a:latin typeface="Times New Roman"/>
                  <a:ea typeface="Calibri"/>
                  <a:cs typeface="Times New Roman"/>
                </a:rPr>
                <a:t> </a:t>
              </a:r>
              <a:endParaRPr lang="uk-UA" sz="1100" dirty="0">
                <a:ea typeface="Calibri"/>
                <a:cs typeface="Times New Roman"/>
              </a:endParaRPr>
            </a:p>
            <a:p>
              <a:pPr algn="r">
                <a:lnSpc>
                  <a:spcPct val="115000"/>
                </a:lnSpc>
                <a:spcAft>
                  <a:spcPts val="0"/>
                </a:spcAft>
                <a:defRPr/>
              </a:pPr>
              <a:r>
                <a:rPr lang="uk-UA" sz="1200" dirty="0">
                  <a:latin typeface="Times New Roman"/>
                  <a:ea typeface="Calibri"/>
                  <a:cs typeface="Times New Roman"/>
                </a:rPr>
                <a:t> </a:t>
              </a:r>
              <a:endParaRPr lang="uk-UA" sz="1100" dirty="0">
                <a:ea typeface="Calibri"/>
                <a:cs typeface="Times New Roman"/>
              </a:endParaRPr>
            </a:p>
            <a:p>
              <a:pPr algn="r">
                <a:lnSpc>
                  <a:spcPct val="115000"/>
                </a:lnSpc>
                <a:spcAft>
                  <a:spcPts val="0"/>
                </a:spcAft>
                <a:defRPr/>
              </a:pPr>
              <a:r>
                <a:rPr lang="uk-UA" sz="1200" dirty="0">
                  <a:latin typeface="Times New Roman"/>
                  <a:ea typeface="Calibri"/>
                  <a:cs typeface="Times New Roman"/>
                </a:rPr>
                <a:t>«Консультанти»</a:t>
              </a:r>
              <a:endParaRPr lang="uk-UA" sz="1100" dirty="0">
                <a:ea typeface="Calibri"/>
                <a:cs typeface="Times New Roman"/>
              </a:endParaRPr>
            </a:p>
          </p:txBody>
        </p:sp>
        <p:sp>
          <p:nvSpPr>
            <p:cNvPr id="6" name="Поле 10"/>
            <p:cNvSpPr txBox="1"/>
            <p:nvPr/>
          </p:nvSpPr>
          <p:spPr>
            <a:xfrm>
              <a:off x="2677007" y="419412"/>
              <a:ext cx="1818344" cy="98063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0"/>
                </a:spcAft>
                <a:defRPr/>
              </a:pPr>
              <a:r>
                <a:rPr lang="uk-UA" sz="1200">
                  <a:latin typeface="Times New Roman"/>
                  <a:ea typeface="Calibri"/>
                  <a:cs typeface="Times New Roman"/>
                </a:rPr>
                <a:t>Потужний контроль та залученість</a:t>
              </a:r>
              <a:endParaRPr lang="uk-UA" sz="1100">
                <a:ea typeface="Calibri"/>
                <a:cs typeface="Times New Roman"/>
              </a:endParaRPr>
            </a:p>
            <a:p>
              <a:pPr>
                <a:lnSpc>
                  <a:spcPct val="115000"/>
                </a:lnSpc>
                <a:spcAft>
                  <a:spcPts val="0"/>
                </a:spcAft>
                <a:defRPr/>
              </a:pPr>
              <a:r>
                <a:rPr lang="uk-UA" sz="1200">
                  <a:latin typeface="Times New Roman"/>
                  <a:ea typeface="Calibri"/>
                  <a:cs typeface="Times New Roman"/>
                </a:rPr>
                <a:t> </a:t>
              </a:r>
              <a:endParaRPr lang="uk-UA" sz="1100">
                <a:ea typeface="Calibri"/>
                <a:cs typeface="Times New Roman"/>
              </a:endParaRPr>
            </a:p>
            <a:p>
              <a:pPr algn="r">
                <a:lnSpc>
                  <a:spcPct val="115000"/>
                </a:lnSpc>
                <a:spcAft>
                  <a:spcPts val="0"/>
                </a:spcAft>
                <a:defRPr/>
              </a:pPr>
              <a:r>
                <a:rPr lang="uk-UA" sz="1200">
                  <a:latin typeface="Times New Roman"/>
                  <a:ea typeface="Calibri"/>
                  <a:cs typeface="Times New Roman"/>
                </a:rPr>
                <a:t>«Партнери»</a:t>
              </a:r>
              <a:endParaRPr lang="uk-UA" sz="1100">
                <a:ea typeface="Calibri"/>
                <a:cs typeface="Times New Roman"/>
              </a:endParaRPr>
            </a:p>
          </p:txBody>
        </p:sp>
        <p:sp>
          <p:nvSpPr>
            <p:cNvPr id="7" name="Поле 43"/>
            <p:cNvSpPr txBox="1"/>
            <p:nvPr/>
          </p:nvSpPr>
          <p:spPr>
            <a:xfrm>
              <a:off x="2677007" y="1637989"/>
              <a:ext cx="1818344" cy="98183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0"/>
                </a:spcAft>
                <a:defRPr/>
              </a:pPr>
              <a:r>
                <a:rPr lang="uk-UA" sz="1200">
                  <a:latin typeface="Times New Roman"/>
                  <a:ea typeface="Calibri"/>
                  <a:cs typeface="Times New Roman"/>
                </a:rPr>
                <a:t>Повне інформування про хід проекту</a:t>
              </a:r>
              <a:endParaRPr lang="uk-UA" sz="1100">
                <a:ea typeface="Calibri"/>
                <a:cs typeface="Times New Roman"/>
              </a:endParaRPr>
            </a:p>
            <a:p>
              <a:pPr>
                <a:lnSpc>
                  <a:spcPct val="115000"/>
                </a:lnSpc>
                <a:spcAft>
                  <a:spcPts val="0"/>
                </a:spcAft>
                <a:defRPr/>
              </a:pPr>
              <a:r>
                <a:rPr lang="uk-UA" sz="1200">
                  <a:latin typeface="Times New Roman"/>
                  <a:ea typeface="Calibri"/>
                  <a:cs typeface="Times New Roman"/>
                </a:rPr>
                <a:t> </a:t>
              </a:r>
              <a:endParaRPr lang="uk-UA" sz="1100">
                <a:ea typeface="Calibri"/>
                <a:cs typeface="Times New Roman"/>
              </a:endParaRPr>
            </a:p>
            <a:p>
              <a:pPr algn="r">
                <a:lnSpc>
                  <a:spcPct val="115000"/>
                </a:lnSpc>
                <a:spcAft>
                  <a:spcPts val="0"/>
                </a:spcAft>
                <a:defRPr/>
              </a:pPr>
              <a:r>
                <a:rPr lang="uk-UA" sz="1200">
                  <a:latin typeface="Times New Roman"/>
                  <a:ea typeface="Calibri"/>
                  <a:cs typeface="Times New Roman"/>
                </a:rPr>
                <a:t>«Підтримка»</a:t>
              </a:r>
              <a:endParaRPr lang="uk-UA" sz="1100">
                <a:ea typeface="Calibri"/>
                <a:cs typeface="Times New Roman"/>
              </a:endParaRPr>
            </a:p>
          </p:txBody>
        </p:sp>
        <p:sp>
          <p:nvSpPr>
            <p:cNvPr id="8" name="Поле 47"/>
            <p:cNvSpPr txBox="1"/>
            <p:nvPr/>
          </p:nvSpPr>
          <p:spPr>
            <a:xfrm>
              <a:off x="742627" y="1637989"/>
              <a:ext cx="1819710" cy="981831"/>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0"/>
                </a:spcAft>
                <a:defRPr/>
              </a:pPr>
              <a:r>
                <a:rPr lang="uk-UA" sz="1200">
                  <a:latin typeface="Times New Roman"/>
                  <a:ea typeface="Calibri"/>
                  <a:cs typeface="Times New Roman"/>
                </a:rPr>
                <a:t>Моніторинг, низький рівень залучення</a:t>
              </a:r>
              <a:endParaRPr lang="uk-UA" sz="1100">
                <a:ea typeface="Calibri"/>
                <a:cs typeface="Times New Roman"/>
              </a:endParaRPr>
            </a:p>
            <a:p>
              <a:pPr algn="r">
                <a:lnSpc>
                  <a:spcPct val="115000"/>
                </a:lnSpc>
                <a:spcAft>
                  <a:spcPts val="0"/>
                </a:spcAft>
                <a:defRPr/>
              </a:pPr>
              <a:r>
                <a:rPr lang="uk-UA" sz="1200">
                  <a:latin typeface="Times New Roman"/>
                  <a:ea typeface="Calibri"/>
                  <a:cs typeface="Times New Roman"/>
                </a:rPr>
                <a:t> </a:t>
              </a:r>
              <a:endParaRPr lang="uk-UA" sz="1100">
                <a:ea typeface="Calibri"/>
                <a:cs typeface="Times New Roman"/>
              </a:endParaRPr>
            </a:p>
            <a:p>
              <a:pPr algn="r">
                <a:lnSpc>
                  <a:spcPct val="115000"/>
                </a:lnSpc>
                <a:spcAft>
                  <a:spcPts val="0"/>
                </a:spcAft>
                <a:defRPr/>
              </a:pPr>
              <a:r>
                <a:rPr lang="uk-UA" sz="1200">
                  <a:latin typeface="Times New Roman"/>
                  <a:ea typeface="Calibri"/>
                  <a:cs typeface="Times New Roman"/>
                </a:rPr>
                <a:t>«Тимчасові працвники»</a:t>
              </a:r>
              <a:endParaRPr lang="uk-UA" sz="1100">
                <a:ea typeface="Calibri"/>
                <a:cs typeface="Times New Roman"/>
              </a:endParaRPr>
            </a:p>
          </p:txBody>
        </p:sp>
        <p:cxnSp>
          <p:nvCxnSpPr>
            <p:cNvPr id="9" name="Прямая со стрелкой 8"/>
            <p:cNvCxnSpPr/>
            <p:nvPr/>
          </p:nvCxnSpPr>
          <p:spPr>
            <a:xfrm>
              <a:off x="656625" y="2753215"/>
              <a:ext cx="393428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Прямая со стрелкой 9"/>
            <p:cNvCxnSpPr/>
            <p:nvPr/>
          </p:nvCxnSpPr>
          <p:spPr>
            <a:xfrm flipV="1">
              <a:off x="656625" y="38456"/>
              <a:ext cx="0" cy="271475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Прямая соединительная линия 10"/>
            <p:cNvCxnSpPr/>
            <p:nvPr/>
          </p:nvCxnSpPr>
          <p:spPr>
            <a:xfrm>
              <a:off x="656625" y="1504594"/>
              <a:ext cx="3838727" cy="0"/>
            </a:xfrm>
            <a:prstGeom prst="line">
              <a:avLst/>
            </a:prstGeom>
          </p:spPr>
          <p:style>
            <a:lnRef idx="2">
              <a:schemeClr val="dk1"/>
            </a:lnRef>
            <a:fillRef idx="0">
              <a:schemeClr val="dk1"/>
            </a:fillRef>
            <a:effectRef idx="1">
              <a:schemeClr val="dk1"/>
            </a:effectRef>
            <a:fontRef idx="minor">
              <a:schemeClr val="tx1"/>
            </a:fontRef>
          </p:style>
        </p:cxnSp>
        <p:cxnSp>
          <p:nvCxnSpPr>
            <p:cNvPr id="12" name="Прямая соединительная линия 11"/>
            <p:cNvCxnSpPr/>
            <p:nvPr/>
          </p:nvCxnSpPr>
          <p:spPr>
            <a:xfrm>
              <a:off x="2562337" y="94939"/>
              <a:ext cx="0" cy="2658276"/>
            </a:xfrm>
            <a:prstGeom prst="line">
              <a:avLst/>
            </a:prstGeom>
          </p:spPr>
          <p:style>
            <a:lnRef idx="2">
              <a:schemeClr val="dk1"/>
            </a:lnRef>
            <a:fillRef idx="0">
              <a:schemeClr val="dk1"/>
            </a:fillRef>
            <a:effectRef idx="1">
              <a:schemeClr val="dk1"/>
            </a:effectRef>
            <a:fontRef idx="minor">
              <a:schemeClr val="tx1"/>
            </a:fontRef>
          </p:style>
        </p:cxnSp>
        <p:sp>
          <p:nvSpPr>
            <p:cNvPr id="13" name="Поле 92"/>
            <p:cNvSpPr txBox="1"/>
            <p:nvPr/>
          </p:nvSpPr>
          <p:spPr>
            <a:xfrm>
              <a:off x="1762375" y="2800083"/>
              <a:ext cx="1818344" cy="26678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Aft>
                  <a:spcPts val="0"/>
                </a:spcAft>
                <a:defRPr/>
              </a:pPr>
              <a:r>
                <a:rPr lang="uk-UA" sz="1200" b="1">
                  <a:latin typeface="Times New Roman"/>
                  <a:ea typeface="Calibri"/>
                  <a:cs typeface="Times New Roman"/>
                </a:rPr>
                <a:t>Рівень важливості</a:t>
              </a:r>
              <a:endParaRPr lang="uk-UA" sz="1100">
                <a:ea typeface="Calibri"/>
                <a:cs typeface="Times New Roman"/>
              </a:endParaRPr>
            </a:p>
          </p:txBody>
        </p:sp>
        <p:sp>
          <p:nvSpPr>
            <p:cNvPr id="14" name="Поле 102"/>
            <p:cNvSpPr txBox="1"/>
            <p:nvPr/>
          </p:nvSpPr>
          <p:spPr>
            <a:xfrm>
              <a:off x="0" y="2819311"/>
              <a:ext cx="1819710" cy="26678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Aft>
                  <a:spcPts val="0"/>
                </a:spcAft>
                <a:defRPr/>
              </a:pPr>
              <a:r>
                <a:rPr lang="uk-UA" sz="1200" i="1">
                  <a:latin typeface="Times New Roman"/>
                  <a:ea typeface="Calibri"/>
                  <a:cs typeface="Times New Roman"/>
                </a:rPr>
                <a:t>Низький</a:t>
              </a:r>
              <a:endParaRPr lang="uk-UA" sz="1100">
                <a:ea typeface="Calibri"/>
                <a:cs typeface="Times New Roman"/>
              </a:endParaRPr>
            </a:p>
          </p:txBody>
        </p:sp>
        <p:sp>
          <p:nvSpPr>
            <p:cNvPr id="15" name="Поле 105"/>
            <p:cNvSpPr txBox="1"/>
            <p:nvPr/>
          </p:nvSpPr>
          <p:spPr>
            <a:xfrm>
              <a:off x="3657166" y="2809697"/>
              <a:ext cx="1819709" cy="266789"/>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a:lstStyle/>
            <a:p>
              <a:pPr algn="ctr">
                <a:lnSpc>
                  <a:spcPct val="115000"/>
                </a:lnSpc>
                <a:spcAft>
                  <a:spcPts val="0"/>
                </a:spcAft>
                <a:defRPr/>
              </a:pPr>
              <a:r>
                <a:rPr lang="uk-UA" sz="1200" i="1">
                  <a:latin typeface="Times New Roman"/>
                  <a:ea typeface="Calibri"/>
                  <a:cs typeface="Times New Roman"/>
                </a:rPr>
                <a:t>Високий</a:t>
              </a:r>
              <a:endParaRPr lang="uk-UA" sz="1100">
                <a:ea typeface="Calibri"/>
                <a:cs typeface="Times New Roman"/>
              </a:endParaRPr>
            </a:p>
          </p:txBody>
        </p:sp>
        <p:sp>
          <p:nvSpPr>
            <p:cNvPr id="16" name="Поле 114"/>
            <p:cNvSpPr txBox="1"/>
            <p:nvPr/>
          </p:nvSpPr>
          <p:spPr>
            <a:xfrm>
              <a:off x="190500" y="1962150"/>
              <a:ext cx="409575" cy="8667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vert="vert270"/>
            <a:lstStyle/>
            <a:p>
              <a:pPr algn="ctr">
                <a:lnSpc>
                  <a:spcPct val="115000"/>
                </a:lnSpc>
                <a:spcAft>
                  <a:spcPts val="0"/>
                </a:spcAft>
                <a:defRPr/>
              </a:pPr>
              <a:r>
                <a:rPr lang="uk-UA" sz="1200" i="1">
                  <a:latin typeface="Times New Roman"/>
                  <a:ea typeface="Calibri"/>
                  <a:cs typeface="Times New Roman"/>
                </a:rPr>
                <a:t>Низький</a:t>
              </a:r>
              <a:endParaRPr lang="uk-UA" sz="1100">
                <a:ea typeface="Calibri"/>
                <a:cs typeface="Times New Roman"/>
              </a:endParaRPr>
            </a:p>
          </p:txBody>
        </p:sp>
        <p:sp>
          <p:nvSpPr>
            <p:cNvPr id="17" name="Поле 115"/>
            <p:cNvSpPr txBox="1"/>
            <p:nvPr/>
          </p:nvSpPr>
          <p:spPr>
            <a:xfrm>
              <a:off x="190500" y="866775"/>
              <a:ext cx="409575" cy="11430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vert="vert270"/>
            <a:lstStyle/>
            <a:p>
              <a:pPr algn="ctr">
                <a:lnSpc>
                  <a:spcPct val="115000"/>
                </a:lnSpc>
                <a:spcAft>
                  <a:spcPts val="0"/>
                </a:spcAft>
                <a:defRPr/>
              </a:pPr>
              <a:r>
                <a:rPr lang="uk-UA" sz="1200" b="1">
                  <a:latin typeface="Times New Roman"/>
                  <a:ea typeface="Calibri"/>
                  <a:cs typeface="Times New Roman"/>
                </a:rPr>
                <a:t>Рівень впливу</a:t>
              </a:r>
              <a:endParaRPr lang="uk-UA" sz="1100">
                <a:ea typeface="Calibri"/>
                <a:cs typeface="Times New Roman"/>
              </a:endParaRPr>
            </a:p>
          </p:txBody>
        </p:sp>
        <p:sp>
          <p:nvSpPr>
            <p:cNvPr id="18" name="Поле 116"/>
            <p:cNvSpPr txBox="1"/>
            <p:nvPr/>
          </p:nvSpPr>
          <p:spPr>
            <a:xfrm>
              <a:off x="180975" y="0"/>
              <a:ext cx="409575" cy="8667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vert="vert270"/>
            <a:lstStyle/>
            <a:p>
              <a:pPr algn="ctr">
                <a:lnSpc>
                  <a:spcPct val="115000"/>
                </a:lnSpc>
                <a:spcAft>
                  <a:spcPts val="0"/>
                </a:spcAft>
                <a:defRPr/>
              </a:pPr>
              <a:r>
                <a:rPr lang="uk-UA" sz="1200" i="1">
                  <a:latin typeface="Times New Roman"/>
                  <a:ea typeface="Calibri"/>
                  <a:cs typeface="Times New Roman"/>
                </a:rPr>
                <a:t>Високий </a:t>
              </a:r>
              <a:endParaRPr lang="uk-UA" sz="1100">
                <a:ea typeface="Calibri"/>
                <a:cs typeface="Times New Roman"/>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381000" y="809625"/>
            <a:ext cx="8534400"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defRPr/>
            </a:pPr>
            <a:r>
              <a:rPr lang="uk-UA" sz="2300" b="1" dirty="0">
                <a:latin typeface="Arial" charset="0"/>
              </a:rPr>
              <a:t>РІВЕНЬ 2 (ТАКТИЧНИЙ). </a:t>
            </a:r>
          </a:p>
          <a:p>
            <a:pPr algn="ctr">
              <a:defRPr/>
            </a:pPr>
            <a:endParaRPr lang="ru-RU" sz="2300" dirty="0">
              <a:latin typeface="Arial" charset="0"/>
            </a:endParaRPr>
          </a:p>
          <a:p>
            <a:pPr algn="just">
              <a:defRPr/>
            </a:pPr>
            <a:r>
              <a:rPr lang="uk-UA" sz="2300" b="1" dirty="0">
                <a:latin typeface="Arial" charset="0"/>
              </a:rPr>
              <a:t>      </a:t>
            </a:r>
            <a:r>
              <a:rPr lang="uk-UA" sz="2300" b="1" u="sng" dirty="0">
                <a:latin typeface="Arial" charset="0"/>
              </a:rPr>
              <a:t>Центри відповідальності</a:t>
            </a:r>
            <a:r>
              <a:rPr lang="uk-UA" sz="2300" b="1" dirty="0">
                <a:latin typeface="Arial" charset="0"/>
              </a:rPr>
              <a:t>: </a:t>
            </a:r>
            <a:r>
              <a:rPr lang="uk-UA" sz="2300" dirty="0">
                <a:latin typeface="Arial" charset="0"/>
              </a:rPr>
              <a:t>менеджери проектів всіх рівнів та напрямків. </a:t>
            </a:r>
          </a:p>
          <a:p>
            <a:pPr>
              <a:defRPr/>
            </a:pPr>
            <a:r>
              <a:rPr lang="uk-UA" sz="2300" b="1" dirty="0">
                <a:latin typeface="Arial" charset="0"/>
              </a:rPr>
              <a:t>     </a:t>
            </a:r>
            <a:r>
              <a:rPr lang="uk-UA" sz="2400" b="1" dirty="0">
                <a:latin typeface="Arial" charset="0"/>
              </a:rPr>
              <a:t>Результатом є документ: </a:t>
            </a:r>
            <a:r>
              <a:rPr lang="uk-UA" sz="2400" dirty="0">
                <a:latin typeface="Arial" charset="0"/>
              </a:rPr>
              <a:t>«План комунікацій проекту» (таблиця 2). </a:t>
            </a:r>
          </a:p>
          <a:p>
            <a:pPr>
              <a:defRPr/>
            </a:pPr>
            <a:r>
              <a:rPr lang="uk-UA" sz="2400" dirty="0">
                <a:latin typeface="Arial" charset="0"/>
              </a:rPr>
              <a:t>	Цей документ описує:</a:t>
            </a:r>
          </a:p>
          <a:p>
            <a:pPr marL="342900" indent="-342900">
              <a:buFont typeface="Arial" pitchFamily="34" charset="0"/>
              <a:buChar char="•"/>
              <a:defRPr/>
            </a:pPr>
            <a:r>
              <a:rPr lang="uk-UA" sz="2400" dirty="0">
                <a:latin typeface="Arial" charset="0"/>
              </a:rPr>
              <a:t>методичний інструментарій (методи, принципи, підходи, стилі, мотивація), який дозволить досягти більшого ефекту від комунікації;</a:t>
            </a:r>
          </a:p>
          <a:p>
            <a:pPr marL="342900" indent="-342900">
              <a:buFont typeface="Arial" pitchFamily="34" charset="0"/>
              <a:buChar char="•"/>
              <a:defRPr/>
            </a:pPr>
            <a:r>
              <a:rPr lang="uk-UA" sz="2400" dirty="0">
                <a:latin typeface="Arial" charset="0"/>
              </a:rPr>
              <a:t>відповідальність за забезпечення ефективності кожного типу комунікацій;</a:t>
            </a:r>
          </a:p>
          <a:p>
            <a:pPr marL="342900" indent="-342900">
              <a:buFont typeface="Arial" pitchFamily="34" charset="0"/>
              <a:buChar char="•"/>
              <a:defRPr/>
            </a:pPr>
            <a:r>
              <a:rPr lang="uk-UA" sz="2400" dirty="0">
                <a:latin typeface="Arial" charset="0"/>
              </a:rPr>
              <a:t>технології комунікаційної взаємодії.</a:t>
            </a:r>
          </a:p>
          <a:p>
            <a:pPr algn="just">
              <a:defRPr/>
            </a:pPr>
            <a:endParaRPr lang="ru-RU" sz="2300" dirty="0">
              <a:latin typeface="Arial" charset="0"/>
            </a:endParaRP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4165</TotalTime>
  <Words>5864</Words>
  <Application>Microsoft Office PowerPoint</Application>
  <PresentationFormat>Екран (4:3)</PresentationFormat>
  <Paragraphs>388</Paragraphs>
  <Slides>43</Slides>
  <Notes>0</Notes>
  <HiddenSlides>0</HiddenSlides>
  <MMClips>0</MMClips>
  <ScaleCrop>false</ScaleCrop>
  <HeadingPairs>
    <vt:vector size="8" baseType="variant">
      <vt:variant>
        <vt:lpstr>Використані шрифти</vt:lpstr>
      </vt:variant>
      <vt:variant>
        <vt:i4>5</vt:i4>
      </vt:variant>
      <vt:variant>
        <vt:lpstr>Тема</vt:lpstr>
      </vt:variant>
      <vt:variant>
        <vt:i4>1</vt:i4>
      </vt:variant>
      <vt:variant>
        <vt:lpstr>Вбудовані сервери OLE</vt:lpstr>
      </vt:variant>
      <vt:variant>
        <vt:i4>1</vt:i4>
      </vt:variant>
      <vt:variant>
        <vt:lpstr>Заголовки слайдів</vt:lpstr>
      </vt:variant>
      <vt:variant>
        <vt:i4>43</vt:i4>
      </vt:variant>
    </vt:vector>
  </HeadingPairs>
  <TitlesOfParts>
    <vt:vector size="50" baseType="lpstr">
      <vt:lpstr>Arial</vt:lpstr>
      <vt:lpstr>Inter</vt:lpstr>
      <vt:lpstr>Times New Roman</vt:lpstr>
      <vt:lpstr>var(--font)</vt:lpstr>
      <vt:lpstr>var(--fontTitle)</vt:lpstr>
      <vt:lpstr>Оформление по умолчанию</vt:lpstr>
      <vt:lpstr>Документ</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Олександра Свінцицька</cp:lastModifiedBy>
  <cp:revision>83</cp:revision>
  <cp:lastPrinted>1601-01-01T00:00:00Z</cp:lastPrinted>
  <dcterms:created xsi:type="dcterms:W3CDTF">1601-01-01T00:00:00Z</dcterms:created>
  <dcterms:modified xsi:type="dcterms:W3CDTF">2025-11-12T17:21:37Z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