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2F0BD3-5208-4E73-B14A-77E024E3452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50438E-3BAE-43B8-8446-EF0C4A04912A}">
      <dgm:prSet/>
      <dgm:spPr/>
      <dgm:t>
        <a:bodyPr/>
        <a:lstStyle/>
        <a:p>
          <a:pPr rtl="0"/>
          <a:r>
            <a:rPr lang="uk-UA" dirty="0" smtClean="0"/>
            <a:t>1. Вплив політичного режиму на виникнення іредентизму.</a:t>
          </a:r>
          <a:br>
            <a:rPr lang="uk-UA" dirty="0" smtClean="0"/>
          </a:br>
          <a:r>
            <a:rPr lang="uk-UA" dirty="0" smtClean="0"/>
            <a:t>2. </a:t>
          </a:r>
          <a:r>
            <a:rPr lang="uk-UA" dirty="0" err="1" smtClean="0"/>
            <a:t>Регіоналізм</a:t>
          </a:r>
          <a:r>
            <a:rPr lang="uk-UA" dirty="0" smtClean="0"/>
            <a:t> та його </a:t>
          </a:r>
          <a:r>
            <a:rPr lang="uk-UA" dirty="0" err="1" smtClean="0"/>
            <a:t>взаємозв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з іредентизмом.</a:t>
          </a:r>
          <a:br>
            <a:rPr lang="uk-UA" dirty="0" smtClean="0"/>
          </a:br>
          <a:r>
            <a:rPr lang="uk-UA" dirty="0" smtClean="0"/>
            <a:t>3. </a:t>
          </a:r>
          <a:r>
            <a:rPr lang="uk-UA" dirty="0" err="1" smtClean="0"/>
            <a:t>Взаємозв</a:t>
          </a:r>
          <a:r>
            <a:rPr lang="en-US" dirty="0" smtClean="0"/>
            <a:t>’</a:t>
          </a:r>
          <a:r>
            <a:rPr lang="uk-UA" dirty="0" err="1" smtClean="0"/>
            <a:t>язок</a:t>
          </a:r>
          <a:r>
            <a:rPr lang="uk-UA" dirty="0" smtClean="0"/>
            <a:t> етнічної  ідентичності та іредентизму.</a:t>
          </a:r>
          <a:br>
            <a:rPr lang="uk-UA" dirty="0" smtClean="0"/>
          </a:br>
          <a:r>
            <a:rPr lang="uk-UA" dirty="0" smtClean="0"/>
            <a:t>4. Шляхи подолання деструктивного впливу іредентизму на внутрішньополітичні процеси у </a:t>
          </a:r>
          <a:r>
            <a:rPr lang="uk-UA" dirty="0" err="1" smtClean="0"/>
            <a:t>поліетнічній</a:t>
          </a:r>
          <a:r>
            <a:rPr lang="uk-UA" dirty="0" smtClean="0"/>
            <a:t> державі.</a:t>
          </a:r>
          <a:r>
            <a:rPr lang="ru-RU" dirty="0" smtClean="0"/>
            <a:t/>
          </a:r>
          <a:br>
            <a:rPr lang="ru-RU" dirty="0" smtClean="0"/>
          </a:br>
          <a:endParaRPr lang="ru-RU" dirty="0"/>
        </a:p>
      </dgm:t>
    </dgm:pt>
    <dgm:pt modelId="{584402FC-BA2B-4F26-8ED4-E491706E1A3A}" type="parTrans" cxnId="{659DAC85-BDDE-47B4-AA01-503B19D021D6}">
      <dgm:prSet/>
      <dgm:spPr/>
      <dgm:t>
        <a:bodyPr/>
        <a:lstStyle/>
        <a:p>
          <a:endParaRPr lang="ru-RU"/>
        </a:p>
      </dgm:t>
    </dgm:pt>
    <dgm:pt modelId="{C2BA0C6A-912F-40B6-8143-D3B215675885}" type="sibTrans" cxnId="{659DAC85-BDDE-47B4-AA01-503B19D021D6}">
      <dgm:prSet/>
      <dgm:spPr/>
      <dgm:t>
        <a:bodyPr/>
        <a:lstStyle/>
        <a:p>
          <a:endParaRPr lang="ru-RU"/>
        </a:p>
      </dgm:t>
    </dgm:pt>
    <dgm:pt modelId="{5989CA55-A357-454D-A02E-2D9F1F83E8C9}" type="pres">
      <dgm:prSet presAssocID="{B62F0BD3-5208-4E73-B14A-77E024E345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F92B56-6263-41FA-A731-36FD124BC5CA}" type="pres">
      <dgm:prSet presAssocID="{6950438E-3BAE-43B8-8446-EF0C4A04912A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F3996B-BE14-4B82-985F-CC4A8E100E63}" type="presOf" srcId="{B62F0BD3-5208-4E73-B14A-77E024E34520}" destId="{5989CA55-A357-454D-A02E-2D9F1F83E8C9}" srcOrd="0" destOrd="0" presId="urn:microsoft.com/office/officeart/2005/8/layout/process1"/>
    <dgm:cxn modelId="{83E378CC-DE25-4A29-9385-3D49DE71AE22}" type="presOf" srcId="{6950438E-3BAE-43B8-8446-EF0C4A04912A}" destId="{0EF92B56-6263-41FA-A731-36FD124BC5CA}" srcOrd="0" destOrd="0" presId="urn:microsoft.com/office/officeart/2005/8/layout/process1"/>
    <dgm:cxn modelId="{659DAC85-BDDE-47B4-AA01-503B19D021D6}" srcId="{B62F0BD3-5208-4E73-B14A-77E024E34520}" destId="{6950438E-3BAE-43B8-8446-EF0C4A04912A}" srcOrd="0" destOrd="0" parTransId="{584402FC-BA2B-4F26-8ED4-E491706E1A3A}" sibTransId="{C2BA0C6A-912F-40B6-8143-D3B215675885}"/>
    <dgm:cxn modelId="{9CCEB0A5-C36B-4157-AC05-3F84A291798C}" type="presParOf" srcId="{5989CA55-A357-454D-A02E-2D9F1F83E8C9}" destId="{0EF92B56-6263-41FA-A731-36FD124BC5CA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7A9ACD-9F67-4B8B-8A53-D4A1C6314E40}" type="doc">
      <dgm:prSet loTypeId="urn:microsoft.com/office/officeart/2005/8/layout/hList2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FBFEF7-CD14-4050-B03B-F4D9218EE991}">
      <dgm:prSet/>
      <dgm:spPr/>
      <dgm:t>
        <a:bodyPr/>
        <a:lstStyle/>
        <a:p>
          <a:pPr rtl="0"/>
          <a:r>
            <a:rPr lang="ru-RU" dirty="0" err="1" smtClean="0"/>
            <a:t>поліетнічна</a:t>
          </a:r>
          <a:r>
            <a:rPr lang="ru-RU" dirty="0" smtClean="0"/>
            <a:t> держава</a:t>
          </a:r>
          <a:endParaRPr lang="ru-RU" dirty="0"/>
        </a:p>
      </dgm:t>
    </dgm:pt>
    <dgm:pt modelId="{9361AF19-761D-4027-8F6B-5C66D5979CE0}" type="parTrans" cxnId="{EA21E95B-5C36-4140-8954-2DF859B744F7}">
      <dgm:prSet/>
      <dgm:spPr/>
      <dgm:t>
        <a:bodyPr/>
        <a:lstStyle/>
        <a:p>
          <a:endParaRPr lang="ru-RU"/>
        </a:p>
      </dgm:t>
    </dgm:pt>
    <dgm:pt modelId="{5792C2AE-B1C3-4133-82FB-8B3D9751AA0B}" type="sibTrans" cxnId="{EA21E95B-5C36-4140-8954-2DF859B744F7}">
      <dgm:prSet/>
      <dgm:spPr/>
      <dgm:t>
        <a:bodyPr/>
        <a:lstStyle/>
        <a:p>
          <a:endParaRPr lang="ru-RU"/>
        </a:p>
      </dgm:t>
    </dgm:pt>
    <dgm:pt modelId="{6745D7A6-5BF2-4487-934D-459A9C626862}">
      <dgm:prSet/>
      <dgm:spPr/>
      <dgm:t>
        <a:bodyPr/>
        <a:lstStyle/>
        <a:p>
          <a:pPr rtl="0"/>
          <a:r>
            <a:rPr lang="ru-RU" dirty="0" err="1" smtClean="0"/>
            <a:t>Іредента</a:t>
          </a:r>
          <a:endParaRPr lang="ru-RU" dirty="0"/>
        </a:p>
      </dgm:t>
    </dgm:pt>
    <dgm:pt modelId="{8A6C2E83-3118-4C9C-ADBA-F402B13C71DB}" type="parTrans" cxnId="{6B1D6658-49A3-4ED9-9CA9-A3ED2CCE9E52}">
      <dgm:prSet/>
      <dgm:spPr/>
      <dgm:t>
        <a:bodyPr/>
        <a:lstStyle/>
        <a:p>
          <a:endParaRPr lang="ru-RU"/>
        </a:p>
      </dgm:t>
    </dgm:pt>
    <dgm:pt modelId="{58B8D7EC-E8E7-4128-85AF-0EAFD66ED907}" type="sibTrans" cxnId="{6B1D6658-49A3-4ED9-9CA9-A3ED2CCE9E52}">
      <dgm:prSet/>
      <dgm:spPr/>
      <dgm:t>
        <a:bodyPr/>
        <a:lstStyle/>
        <a:p>
          <a:endParaRPr lang="ru-RU"/>
        </a:p>
      </dgm:t>
    </dgm:pt>
    <dgm:pt modelId="{B9C3C28A-333E-4D2D-8899-2A0ACC178DB5}">
      <dgm:prSet/>
      <dgm:spPr/>
      <dgm:t>
        <a:bodyPr/>
        <a:lstStyle/>
        <a:p>
          <a:pPr rtl="0"/>
          <a:r>
            <a:rPr lang="ru-RU" dirty="0" err="1" smtClean="0"/>
            <a:t>Іредентистська</a:t>
          </a:r>
          <a:r>
            <a:rPr lang="ru-RU" dirty="0" smtClean="0"/>
            <a:t> держава</a:t>
          </a:r>
          <a:endParaRPr lang="ru-RU" dirty="0"/>
        </a:p>
      </dgm:t>
    </dgm:pt>
    <dgm:pt modelId="{2646E28D-D62B-49CA-AD25-1D7E903F8598}" type="parTrans" cxnId="{E91BB7F5-C707-4EEB-9911-21E6BE5431D6}">
      <dgm:prSet/>
      <dgm:spPr/>
      <dgm:t>
        <a:bodyPr/>
        <a:lstStyle/>
        <a:p>
          <a:endParaRPr lang="ru-RU"/>
        </a:p>
      </dgm:t>
    </dgm:pt>
    <dgm:pt modelId="{A9F3E26D-48F1-4746-A39B-1C9645129655}" type="sibTrans" cxnId="{E91BB7F5-C707-4EEB-9911-21E6BE5431D6}">
      <dgm:prSet/>
      <dgm:spPr/>
      <dgm:t>
        <a:bodyPr/>
        <a:lstStyle/>
        <a:p>
          <a:endParaRPr lang="ru-RU"/>
        </a:p>
      </dgm:t>
    </dgm:pt>
    <dgm:pt modelId="{FC2E2AD0-F3AA-4B77-848F-C6FDF8111B82}" type="pres">
      <dgm:prSet presAssocID="{257A9ACD-9F67-4B8B-8A53-D4A1C6314E4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055CE0A-80BF-4921-B9F0-37F54CEC0069}" type="pres">
      <dgm:prSet presAssocID="{5BFBFEF7-CD14-4050-B03B-F4D9218EE991}" presName="compositeNode" presStyleCnt="0">
        <dgm:presLayoutVars>
          <dgm:bulletEnabled val="1"/>
        </dgm:presLayoutVars>
      </dgm:prSet>
      <dgm:spPr/>
    </dgm:pt>
    <dgm:pt modelId="{612A02C5-71B9-4664-9314-A312903FC771}" type="pres">
      <dgm:prSet presAssocID="{5BFBFEF7-CD14-4050-B03B-F4D9218EE991}" presName="image" presStyleLbl="fgImgPlace1" presStyleIdx="0" presStyleCnt="3" custScaleX="47963" custScaleY="58696"/>
      <dgm:spPr/>
    </dgm:pt>
    <dgm:pt modelId="{FAC05FEF-E08E-425D-979E-1882851892D5}" type="pres">
      <dgm:prSet presAssocID="{5BFBFEF7-CD14-4050-B03B-F4D9218EE991}" presName="childNode" presStyleLbl="node1" presStyleIdx="0" presStyleCnt="3">
        <dgm:presLayoutVars>
          <dgm:bulletEnabled val="1"/>
        </dgm:presLayoutVars>
      </dgm:prSet>
      <dgm:spPr/>
    </dgm:pt>
    <dgm:pt modelId="{DC0637FC-4BC0-4DA8-AC44-0C1953648EF9}" type="pres">
      <dgm:prSet presAssocID="{5BFBFEF7-CD14-4050-B03B-F4D9218EE99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372ACF-7962-41D8-8E89-E8B498865299}" type="pres">
      <dgm:prSet presAssocID="{5792C2AE-B1C3-4133-82FB-8B3D9751AA0B}" presName="sibTrans" presStyleCnt="0"/>
      <dgm:spPr/>
    </dgm:pt>
    <dgm:pt modelId="{BF4FF08B-DE98-47AC-8EEC-A54FE89C071E}" type="pres">
      <dgm:prSet presAssocID="{6745D7A6-5BF2-4487-934D-459A9C626862}" presName="compositeNode" presStyleCnt="0">
        <dgm:presLayoutVars>
          <dgm:bulletEnabled val="1"/>
        </dgm:presLayoutVars>
      </dgm:prSet>
      <dgm:spPr/>
    </dgm:pt>
    <dgm:pt modelId="{7A819479-DC06-40A3-81F1-AD8450DD6614}" type="pres">
      <dgm:prSet presAssocID="{6745D7A6-5BF2-4487-934D-459A9C626862}" presName="image" presStyleLbl="fgImgPlace1" presStyleIdx="1" presStyleCnt="3" custScaleX="35421" custScaleY="40660"/>
      <dgm:spPr/>
    </dgm:pt>
    <dgm:pt modelId="{6EB0C541-0D0D-425E-B157-5A0C70C7B4C9}" type="pres">
      <dgm:prSet presAssocID="{6745D7A6-5BF2-4487-934D-459A9C626862}" presName="childNode" presStyleLbl="node1" presStyleIdx="1" presStyleCnt="3">
        <dgm:presLayoutVars>
          <dgm:bulletEnabled val="1"/>
        </dgm:presLayoutVars>
      </dgm:prSet>
      <dgm:spPr/>
    </dgm:pt>
    <dgm:pt modelId="{9695644F-391A-4739-B618-F1C70DFE0557}" type="pres">
      <dgm:prSet presAssocID="{6745D7A6-5BF2-4487-934D-459A9C626862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990113-097A-4B98-93A7-A363F5DDE645}" type="pres">
      <dgm:prSet presAssocID="{58B8D7EC-E8E7-4128-85AF-0EAFD66ED907}" presName="sibTrans" presStyleCnt="0"/>
      <dgm:spPr/>
    </dgm:pt>
    <dgm:pt modelId="{496B4BDA-2833-4FE7-BDF2-C67D75662F62}" type="pres">
      <dgm:prSet presAssocID="{B9C3C28A-333E-4D2D-8899-2A0ACC178DB5}" presName="compositeNode" presStyleCnt="0">
        <dgm:presLayoutVars>
          <dgm:bulletEnabled val="1"/>
        </dgm:presLayoutVars>
      </dgm:prSet>
      <dgm:spPr/>
    </dgm:pt>
    <dgm:pt modelId="{18089326-207D-4794-9AB7-72DDA9C31A83}" type="pres">
      <dgm:prSet presAssocID="{B9C3C28A-333E-4D2D-8899-2A0ACC178DB5}" presName="image" presStyleLbl="fgImgPlace1" presStyleIdx="2" presStyleCnt="3" custScaleX="22879" custScaleY="58696"/>
      <dgm:spPr/>
    </dgm:pt>
    <dgm:pt modelId="{2ADC8359-03C7-4D17-B420-A5B4A9414563}" type="pres">
      <dgm:prSet presAssocID="{B9C3C28A-333E-4D2D-8899-2A0ACC178DB5}" presName="childNode" presStyleLbl="node1" presStyleIdx="2" presStyleCnt="3">
        <dgm:presLayoutVars>
          <dgm:bulletEnabled val="1"/>
        </dgm:presLayoutVars>
      </dgm:prSet>
      <dgm:spPr/>
    </dgm:pt>
    <dgm:pt modelId="{707E8064-CF46-4FAE-8DD8-C8884D5692CE}" type="pres">
      <dgm:prSet presAssocID="{B9C3C28A-333E-4D2D-8899-2A0ACC178DB5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1D6658-49A3-4ED9-9CA9-A3ED2CCE9E52}" srcId="{257A9ACD-9F67-4B8B-8A53-D4A1C6314E40}" destId="{6745D7A6-5BF2-4487-934D-459A9C626862}" srcOrd="1" destOrd="0" parTransId="{8A6C2E83-3118-4C9C-ADBA-F402B13C71DB}" sibTransId="{58B8D7EC-E8E7-4128-85AF-0EAFD66ED907}"/>
    <dgm:cxn modelId="{7B547CC7-45AB-4472-A0D2-875569CADFC9}" type="presOf" srcId="{5BFBFEF7-CD14-4050-B03B-F4D9218EE991}" destId="{DC0637FC-4BC0-4DA8-AC44-0C1953648EF9}" srcOrd="0" destOrd="0" presId="urn:microsoft.com/office/officeart/2005/8/layout/hList2"/>
    <dgm:cxn modelId="{5A790D0E-3132-4F96-8ADD-73606609C3AB}" type="presOf" srcId="{257A9ACD-9F67-4B8B-8A53-D4A1C6314E40}" destId="{FC2E2AD0-F3AA-4B77-848F-C6FDF8111B82}" srcOrd="0" destOrd="0" presId="urn:microsoft.com/office/officeart/2005/8/layout/hList2"/>
    <dgm:cxn modelId="{E91BB7F5-C707-4EEB-9911-21E6BE5431D6}" srcId="{257A9ACD-9F67-4B8B-8A53-D4A1C6314E40}" destId="{B9C3C28A-333E-4D2D-8899-2A0ACC178DB5}" srcOrd="2" destOrd="0" parTransId="{2646E28D-D62B-49CA-AD25-1D7E903F8598}" sibTransId="{A9F3E26D-48F1-4746-A39B-1C9645129655}"/>
    <dgm:cxn modelId="{27A87642-B06F-49B8-8DDA-5B332567AE2D}" type="presOf" srcId="{6745D7A6-5BF2-4487-934D-459A9C626862}" destId="{9695644F-391A-4739-B618-F1C70DFE0557}" srcOrd="0" destOrd="0" presId="urn:microsoft.com/office/officeart/2005/8/layout/hList2"/>
    <dgm:cxn modelId="{2FC7A254-1148-4998-B92C-CEE858C5EE29}" type="presOf" srcId="{B9C3C28A-333E-4D2D-8899-2A0ACC178DB5}" destId="{707E8064-CF46-4FAE-8DD8-C8884D5692CE}" srcOrd="0" destOrd="0" presId="urn:microsoft.com/office/officeart/2005/8/layout/hList2"/>
    <dgm:cxn modelId="{EA21E95B-5C36-4140-8954-2DF859B744F7}" srcId="{257A9ACD-9F67-4B8B-8A53-D4A1C6314E40}" destId="{5BFBFEF7-CD14-4050-B03B-F4D9218EE991}" srcOrd="0" destOrd="0" parTransId="{9361AF19-761D-4027-8F6B-5C66D5979CE0}" sibTransId="{5792C2AE-B1C3-4133-82FB-8B3D9751AA0B}"/>
    <dgm:cxn modelId="{ACAA680F-0064-4095-8FDC-6075FCAD52F9}" type="presParOf" srcId="{FC2E2AD0-F3AA-4B77-848F-C6FDF8111B82}" destId="{A055CE0A-80BF-4921-B9F0-37F54CEC0069}" srcOrd="0" destOrd="0" presId="urn:microsoft.com/office/officeart/2005/8/layout/hList2"/>
    <dgm:cxn modelId="{195E9C20-1AA2-4EC4-9E4E-6E34D18AAB9A}" type="presParOf" srcId="{A055CE0A-80BF-4921-B9F0-37F54CEC0069}" destId="{612A02C5-71B9-4664-9314-A312903FC771}" srcOrd="0" destOrd="0" presId="urn:microsoft.com/office/officeart/2005/8/layout/hList2"/>
    <dgm:cxn modelId="{A21E6697-F2B0-4BE9-9953-C1C46B4E23C8}" type="presParOf" srcId="{A055CE0A-80BF-4921-B9F0-37F54CEC0069}" destId="{FAC05FEF-E08E-425D-979E-1882851892D5}" srcOrd="1" destOrd="0" presId="urn:microsoft.com/office/officeart/2005/8/layout/hList2"/>
    <dgm:cxn modelId="{7FF4432C-EA6D-4A89-8C4D-038197CA74B0}" type="presParOf" srcId="{A055CE0A-80BF-4921-B9F0-37F54CEC0069}" destId="{DC0637FC-4BC0-4DA8-AC44-0C1953648EF9}" srcOrd="2" destOrd="0" presId="urn:microsoft.com/office/officeart/2005/8/layout/hList2"/>
    <dgm:cxn modelId="{B765C7FB-9ADC-4EEE-8333-7BD274A6B557}" type="presParOf" srcId="{FC2E2AD0-F3AA-4B77-848F-C6FDF8111B82}" destId="{81372ACF-7962-41D8-8E89-E8B498865299}" srcOrd="1" destOrd="0" presId="urn:microsoft.com/office/officeart/2005/8/layout/hList2"/>
    <dgm:cxn modelId="{77083C8C-20A4-47D1-B644-672C826C4838}" type="presParOf" srcId="{FC2E2AD0-F3AA-4B77-848F-C6FDF8111B82}" destId="{BF4FF08B-DE98-47AC-8EEC-A54FE89C071E}" srcOrd="2" destOrd="0" presId="urn:microsoft.com/office/officeart/2005/8/layout/hList2"/>
    <dgm:cxn modelId="{42A55890-800A-461E-9AF9-067EDE57B800}" type="presParOf" srcId="{BF4FF08B-DE98-47AC-8EEC-A54FE89C071E}" destId="{7A819479-DC06-40A3-81F1-AD8450DD6614}" srcOrd="0" destOrd="0" presId="urn:microsoft.com/office/officeart/2005/8/layout/hList2"/>
    <dgm:cxn modelId="{CBC7E01E-8871-450A-B9F4-6FDD4D747F53}" type="presParOf" srcId="{BF4FF08B-DE98-47AC-8EEC-A54FE89C071E}" destId="{6EB0C541-0D0D-425E-B157-5A0C70C7B4C9}" srcOrd="1" destOrd="0" presId="urn:microsoft.com/office/officeart/2005/8/layout/hList2"/>
    <dgm:cxn modelId="{523BCC8C-0CEF-4AD7-9BD4-18B47A7B7C1C}" type="presParOf" srcId="{BF4FF08B-DE98-47AC-8EEC-A54FE89C071E}" destId="{9695644F-391A-4739-B618-F1C70DFE0557}" srcOrd="2" destOrd="0" presId="urn:microsoft.com/office/officeart/2005/8/layout/hList2"/>
    <dgm:cxn modelId="{99B32CCB-DA51-42A1-A2E4-7FFBBF189E7A}" type="presParOf" srcId="{FC2E2AD0-F3AA-4B77-848F-C6FDF8111B82}" destId="{CD990113-097A-4B98-93A7-A363F5DDE645}" srcOrd="3" destOrd="0" presId="urn:microsoft.com/office/officeart/2005/8/layout/hList2"/>
    <dgm:cxn modelId="{5F8C12ED-5025-468A-8571-530D8D8A67D8}" type="presParOf" srcId="{FC2E2AD0-F3AA-4B77-848F-C6FDF8111B82}" destId="{496B4BDA-2833-4FE7-BDF2-C67D75662F62}" srcOrd="4" destOrd="0" presId="urn:microsoft.com/office/officeart/2005/8/layout/hList2"/>
    <dgm:cxn modelId="{16CACB94-F49E-4709-84DB-35D05B0B5F2A}" type="presParOf" srcId="{496B4BDA-2833-4FE7-BDF2-C67D75662F62}" destId="{18089326-207D-4794-9AB7-72DDA9C31A83}" srcOrd="0" destOrd="0" presId="urn:microsoft.com/office/officeart/2005/8/layout/hList2"/>
    <dgm:cxn modelId="{176F3778-384E-4647-BB77-4A4EA7E82F41}" type="presParOf" srcId="{496B4BDA-2833-4FE7-BDF2-C67D75662F62}" destId="{2ADC8359-03C7-4D17-B420-A5B4A9414563}" srcOrd="1" destOrd="0" presId="urn:microsoft.com/office/officeart/2005/8/layout/hList2"/>
    <dgm:cxn modelId="{7645777C-B50A-4829-8024-76B5E7BD8C65}" type="presParOf" srcId="{496B4BDA-2833-4FE7-BDF2-C67D75662F62}" destId="{707E8064-CF46-4FAE-8DD8-C8884D5692CE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F389D0-929F-4093-A464-F2C5DE98DA48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4F7AA7-0F5B-45B1-A8FF-0441E8F19B92}">
      <dgm:prSet custT="1"/>
      <dgm:spPr/>
      <dgm:t>
        <a:bodyPr/>
        <a:lstStyle/>
        <a:p>
          <a:pPr rtl="0"/>
          <a:r>
            <a:rPr lang="ru-RU" sz="1000" dirty="0" err="1" smtClean="0"/>
            <a:t>Першочергово</a:t>
          </a:r>
          <a:r>
            <a:rPr lang="ru-RU" sz="1000" dirty="0" smtClean="0"/>
            <a:t> </a:t>
          </a:r>
          <a:r>
            <a:rPr lang="ru-RU" sz="1000" dirty="0" err="1" smtClean="0"/>
            <a:t>необхідно</a:t>
          </a:r>
          <a:r>
            <a:rPr lang="ru-RU" sz="1000" dirty="0" smtClean="0"/>
            <a:t> </a:t>
          </a:r>
          <a:r>
            <a:rPr lang="ru-RU" sz="1000" dirty="0" err="1" smtClean="0"/>
            <a:t>здійснювати</a:t>
          </a:r>
          <a:r>
            <a:rPr lang="ru-RU" sz="1000" dirty="0" smtClean="0"/>
            <a:t> </a:t>
          </a:r>
          <a:r>
            <a:rPr lang="ru-RU" sz="1000" dirty="0" err="1" smtClean="0"/>
            <a:t>пошук</a:t>
          </a:r>
          <a:r>
            <a:rPr lang="ru-RU" sz="1000" dirty="0" smtClean="0"/>
            <a:t> </a:t>
          </a:r>
          <a:r>
            <a:rPr lang="ru-RU" sz="1000" dirty="0" err="1" smtClean="0"/>
            <a:t>ефективних</a:t>
          </a:r>
          <a:r>
            <a:rPr lang="ru-RU" sz="1000" dirty="0" smtClean="0"/>
            <a:t> </a:t>
          </a:r>
          <a:r>
            <a:rPr lang="ru-RU" sz="1000" dirty="0" err="1" smtClean="0"/>
            <a:t>механізмів</a:t>
          </a:r>
          <a:r>
            <a:rPr lang="ru-RU" sz="1000" dirty="0" smtClean="0"/>
            <a:t> для </a:t>
          </a:r>
          <a:r>
            <a:rPr lang="ru-RU" sz="1000" dirty="0" err="1" smtClean="0"/>
            <a:t>налагодження</a:t>
          </a:r>
          <a:r>
            <a:rPr lang="ru-RU" sz="1000" dirty="0" smtClean="0"/>
            <a:t> мирного </a:t>
          </a:r>
          <a:r>
            <a:rPr lang="ru-RU" sz="1000" dirty="0" err="1" smtClean="0"/>
            <a:t>сусідства</a:t>
          </a:r>
          <a:r>
            <a:rPr lang="ru-RU" sz="1000" dirty="0" smtClean="0"/>
            <a:t> </a:t>
          </a:r>
          <a:r>
            <a:rPr lang="ru-RU" sz="1000" dirty="0" err="1" smtClean="0"/>
            <a:t>між</a:t>
          </a:r>
          <a:r>
            <a:rPr lang="ru-RU" sz="1000" dirty="0" smtClean="0"/>
            <a:t> </a:t>
          </a:r>
          <a:r>
            <a:rPr lang="ru-RU" sz="1000" dirty="0" err="1" smtClean="0"/>
            <a:t>різними</a:t>
          </a:r>
          <a:r>
            <a:rPr lang="ru-RU" sz="1000" dirty="0" smtClean="0"/>
            <a:t> </a:t>
          </a:r>
          <a:r>
            <a:rPr lang="ru-RU" sz="1000" dirty="0" err="1" smtClean="0"/>
            <a:t>етнонаціональними</a:t>
          </a:r>
          <a:r>
            <a:rPr lang="ru-RU" sz="1000" dirty="0" smtClean="0"/>
            <a:t> </a:t>
          </a:r>
          <a:r>
            <a:rPr lang="ru-RU" sz="1000" dirty="0" err="1" smtClean="0"/>
            <a:t>групами</a:t>
          </a:r>
          <a:r>
            <a:rPr lang="ru-RU" sz="1000" dirty="0" smtClean="0"/>
            <a:t> в </a:t>
          </a:r>
          <a:r>
            <a:rPr lang="ru-RU" sz="1000" dirty="0" err="1" smtClean="0"/>
            <a:t>поліетнічній</a:t>
          </a:r>
          <a:r>
            <a:rPr lang="ru-RU" sz="1000" dirty="0" smtClean="0"/>
            <a:t> </a:t>
          </a:r>
          <a:r>
            <a:rPr lang="ru-RU" sz="1000" dirty="0" err="1" smtClean="0"/>
            <a:t>державі</a:t>
          </a:r>
          <a:r>
            <a:rPr lang="ru-RU" sz="1000" dirty="0" smtClean="0"/>
            <a:t>. </a:t>
          </a:r>
          <a:r>
            <a:rPr lang="ru-RU" sz="1000" dirty="0" err="1" smtClean="0"/>
            <a:t>Більш</a:t>
          </a:r>
          <a:r>
            <a:rPr lang="ru-RU" sz="1000" dirty="0" smtClean="0"/>
            <a:t> </a:t>
          </a:r>
          <a:r>
            <a:rPr lang="ru-RU" sz="1000" dirty="0" err="1" smtClean="0"/>
            <a:t>дієвими</a:t>
          </a:r>
          <a:r>
            <a:rPr lang="ru-RU" sz="1000" dirty="0" smtClean="0"/>
            <a:t> </a:t>
          </a:r>
          <a:r>
            <a:rPr lang="ru-RU" sz="1000" dirty="0" err="1" smtClean="0"/>
            <a:t>є</a:t>
          </a:r>
          <a:r>
            <a:rPr lang="ru-RU" sz="1000" dirty="0" smtClean="0"/>
            <a:t> </a:t>
          </a:r>
          <a:r>
            <a:rPr lang="ru-RU" sz="1000" dirty="0" err="1" smtClean="0"/>
            <a:t>превентивні</a:t>
          </a:r>
          <a:r>
            <a:rPr lang="ru-RU" sz="1000" dirty="0" smtClean="0"/>
            <a:t> заходи, </a:t>
          </a:r>
          <a:r>
            <a:rPr lang="ru-RU" sz="1000" dirty="0" err="1" smtClean="0"/>
            <a:t>які</a:t>
          </a:r>
          <a:r>
            <a:rPr lang="ru-RU" sz="1000" dirty="0" smtClean="0"/>
            <a:t> </a:t>
          </a:r>
          <a:r>
            <a:rPr lang="ru-RU" sz="1000" dirty="0" err="1" smtClean="0"/>
            <a:t>попереджують</a:t>
          </a:r>
          <a:r>
            <a:rPr lang="ru-RU" sz="1000" dirty="0" smtClean="0"/>
            <a:t> </a:t>
          </a:r>
          <a:r>
            <a:rPr lang="ru-RU" sz="1000" dirty="0" err="1" smtClean="0"/>
            <a:t>відцентрові</a:t>
          </a:r>
          <a:r>
            <a:rPr lang="ru-RU" sz="1000" dirty="0" smtClean="0"/>
            <a:t> </a:t>
          </a:r>
          <a:r>
            <a:rPr lang="ru-RU" sz="1000" dirty="0" err="1" smtClean="0"/>
            <a:t>тенденції</a:t>
          </a:r>
          <a:r>
            <a:rPr lang="ru-RU" sz="1000" dirty="0" smtClean="0"/>
            <a:t>. </a:t>
          </a:r>
          <a:r>
            <a:rPr lang="ru-RU" sz="1000" dirty="0" err="1" smtClean="0"/>
            <a:t>Вкрай</a:t>
          </a:r>
          <a:r>
            <a:rPr lang="ru-RU" sz="1000" dirty="0" smtClean="0"/>
            <a:t> </a:t>
          </a:r>
          <a:r>
            <a:rPr lang="ru-RU" sz="1000" dirty="0" err="1" smtClean="0"/>
            <a:t>важлива</a:t>
          </a:r>
          <a:r>
            <a:rPr lang="ru-RU" sz="1000" dirty="0" smtClean="0"/>
            <a:t> роль у </a:t>
          </a:r>
          <a:r>
            <a:rPr lang="ru-RU" sz="1000" dirty="0" err="1" smtClean="0"/>
            <a:t>цьому</a:t>
          </a:r>
          <a:r>
            <a:rPr lang="ru-RU" sz="1000" dirty="0" smtClean="0"/>
            <a:t> </a:t>
          </a:r>
          <a:r>
            <a:rPr lang="ru-RU" sz="1000" dirty="0" err="1" smtClean="0"/>
            <a:t>належить</a:t>
          </a:r>
          <a:r>
            <a:rPr lang="ru-RU" sz="1000" dirty="0" smtClean="0"/>
            <a:t> </a:t>
          </a:r>
          <a:r>
            <a:rPr lang="ru-RU" sz="1000" dirty="0" err="1" smtClean="0"/>
            <a:t>ефективній</a:t>
          </a:r>
          <a:r>
            <a:rPr lang="ru-RU" sz="1000" dirty="0" smtClean="0"/>
            <a:t> </a:t>
          </a:r>
          <a:r>
            <a:rPr lang="ru-RU" sz="1000" dirty="0" err="1" smtClean="0"/>
            <a:t>етнополітиці</a:t>
          </a:r>
          <a:r>
            <a:rPr lang="ru-RU" sz="1000" dirty="0" smtClean="0"/>
            <a:t>, яка </a:t>
          </a:r>
          <a:r>
            <a:rPr lang="ru-RU" sz="1000" dirty="0" err="1" smtClean="0"/>
            <a:t>спрямована</a:t>
          </a:r>
          <a:r>
            <a:rPr lang="ru-RU" sz="1000" dirty="0" smtClean="0"/>
            <a:t> на: </a:t>
          </a:r>
          <a:endParaRPr lang="ru-RU" sz="1000" dirty="0"/>
        </a:p>
      </dgm:t>
    </dgm:pt>
    <dgm:pt modelId="{25AC1CC1-3D3D-426B-94A8-96C1F0013834}" type="parTrans" cxnId="{29515A7D-9DB8-4438-9DCD-DAD12242081E}">
      <dgm:prSet/>
      <dgm:spPr/>
      <dgm:t>
        <a:bodyPr/>
        <a:lstStyle/>
        <a:p>
          <a:endParaRPr lang="ru-RU"/>
        </a:p>
      </dgm:t>
    </dgm:pt>
    <dgm:pt modelId="{7E30A3DD-7320-4D3B-9E29-B59CB3A3FF15}" type="sibTrans" cxnId="{29515A7D-9DB8-4438-9DCD-DAD12242081E}">
      <dgm:prSet/>
      <dgm:spPr/>
      <dgm:t>
        <a:bodyPr/>
        <a:lstStyle/>
        <a:p>
          <a:endParaRPr lang="ru-RU"/>
        </a:p>
      </dgm:t>
    </dgm:pt>
    <dgm:pt modelId="{353906AA-13B7-4013-8BB7-988026695D4F}">
      <dgm:prSet/>
      <dgm:spPr/>
      <dgm:t>
        <a:bodyPr/>
        <a:lstStyle/>
        <a:p>
          <a:pPr rtl="0"/>
          <a:r>
            <a:rPr lang="ru-RU" dirty="0" err="1" smtClean="0"/>
            <a:t>недопущення</a:t>
          </a:r>
          <a:r>
            <a:rPr lang="ru-RU" dirty="0" smtClean="0"/>
            <a:t> </a:t>
          </a:r>
          <a:r>
            <a:rPr lang="ru-RU" dirty="0" err="1" smtClean="0"/>
            <a:t>будь-яких</a:t>
          </a:r>
          <a:r>
            <a:rPr lang="ru-RU" dirty="0" smtClean="0"/>
            <a:t> форм </a:t>
          </a:r>
          <a:r>
            <a:rPr lang="ru-RU" dirty="0" err="1" smtClean="0"/>
            <a:t>дискримінації</a:t>
          </a:r>
          <a:r>
            <a:rPr lang="ru-RU" dirty="0" smtClean="0"/>
            <a:t> </a:t>
          </a:r>
          <a:r>
            <a:rPr lang="ru-RU" dirty="0" err="1" smtClean="0"/>
            <a:t>меншин</a:t>
          </a:r>
          <a:r>
            <a:rPr lang="ru-RU" dirty="0" smtClean="0"/>
            <a:t> – у </a:t>
          </a:r>
          <a:r>
            <a:rPr lang="ru-RU" dirty="0" err="1" smtClean="0"/>
            <a:t>соціально-економічній</a:t>
          </a:r>
          <a:r>
            <a:rPr lang="ru-RU" dirty="0" smtClean="0"/>
            <a:t>, </a:t>
          </a:r>
          <a:r>
            <a:rPr lang="ru-RU" dirty="0" err="1" smtClean="0"/>
            <a:t>політичній</a:t>
          </a:r>
          <a:r>
            <a:rPr lang="ru-RU" dirty="0" smtClean="0"/>
            <a:t>, </a:t>
          </a:r>
          <a:r>
            <a:rPr lang="ru-RU" dirty="0" err="1" smtClean="0"/>
            <a:t>духовній</a:t>
          </a:r>
          <a:r>
            <a:rPr lang="ru-RU" dirty="0" smtClean="0"/>
            <a:t> сферах </a:t>
          </a:r>
          <a:r>
            <a:rPr lang="ru-RU" dirty="0" err="1" smtClean="0"/>
            <a:t>суспільства</a:t>
          </a:r>
          <a:r>
            <a:rPr lang="ru-RU" dirty="0" smtClean="0"/>
            <a:t>. </a:t>
          </a:r>
          <a:endParaRPr lang="ru-RU" dirty="0"/>
        </a:p>
      </dgm:t>
    </dgm:pt>
    <dgm:pt modelId="{081DAA45-F68C-4F84-A52E-BEE14A1D0D48}" type="parTrans" cxnId="{F0721379-B8B7-4560-891A-D47D25B444E0}">
      <dgm:prSet/>
      <dgm:spPr/>
      <dgm:t>
        <a:bodyPr/>
        <a:lstStyle/>
        <a:p>
          <a:endParaRPr lang="ru-RU"/>
        </a:p>
      </dgm:t>
    </dgm:pt>
    <dgm:pt modelId="{6680C7E5-2262-40D7-876F-649A21AF6831}" type="sibTrans" cxnId="{F0721379-B8B7-4560-891A-D47D25B444E0}">
      <dgm:prSet/>
      <dgm:spPr/>
      <dgm:t>
        <a:bodyPr/>
        <a:lstStyle/>
        <a:p>
          <a:endParaRPr lang="ru-RU"/>
        </a:p>
      </dgm:t>
    </dgm:pt>
    <dgm:pt modelId="{84BE7D72-36D8-4037-BD5D-3129A164FC83}">
      <dgm:prSet/>
      <dgm:spPr/>
      <dgm:t>
        <a:bodyPr/>
        <a:lstStyle/>
        <a:p>
          <a:pPr rtl="0"/>
          <a:r>
            <a:rPr lang="ru-RU" dirty="0" err="1" smtClean="0"/>
            <a:t>формуванню</a:t>
          </a:r>
          <a:r>
            <a:rPr lang="ru-RU" dirty="0" smtClean="0"/>
            <a:t> </a:t>
          </a:r>
          <a:r>
            <a:rPr lang="ru-RU" dirty="0" err="1" smtClean="0"/>
            <a:t>загальнодержавної</a:t>
          </a:r>
          <a:r>
            <a:rPr lang="ru-RU" dirty="0" smtClean="0"/>
            <a:t> </a:t>
          </a:r>
          <a:r>
            <a:rPr lang="ru-RU" dirty="0" err="1" smtClean="0"/>
            <a:t>національної</a:t>
          </a:r>
          <a:r>
            <a:rPr lang="ru-RU" dirty="0" smtClean="0"/>
            <a:t> </a:t>
          </a:r>
          <a:r>
            <a:rPr lang="ru-RU" dirty="0" err="1" smtClean="0"/>
            <a:t>ідентичності</a:t>
          </a:r>
          <a:r>
            <a:rPr lang="ru-RU" dirty="0" smtClean="0"/>
            <a:t>. </a:t>
          </a:r>
          <a:endParaRPr lang="ru-RU" dirty="0"/>
        </a:p>
      </dgm:t>
    </dgm:pt>
    <dgm:pt modelId="{FBFD90CA-0F05-4169-99A3-CFB66AF2158E}" type="parTrans" cxnId="{53EF183D-253A-4FBF-BF93-2FF1A8EA5200}">
      <dgm:prSet/>
      <dgm:spPr/>
      <dgm:t>
        <a:bodyPr/>
        <a:lstStyle/>
        <a:p>
          <a:endParaRPr lang="ru-RU"/>
        </a:p>
      </dgm:t>
    </dgm:pt>
    <dgm:pt modelId="{91FA0D72-E3DE-48AA-AC74-396C9A8E5FEE}" type="sibTrans" cxnId="{53EF183D-253A-4FBF-BF93-2FF1A8EA5200}">
      <dgm:prSet/>
      <dgm:spPr/>
      <dgm:t>
        <a:bodyPr/>
        <a:lstStyle/>
        <a:p>
          <a:endParaRPr lang="ru-RU"/>
        </a:p>
      </dgm:t>
    </dgm:pt>
    <dgm:pt modelId="{C22DF050-0187-486E-9163-4C73CA956A19}">
      <dgm:prSet/>
      <dgm:spPr/>
      <dgm:t>
        <a:bodyPr/>
        <a:lstStyle/>
        <a:p>
          <a:pPr rtl="0"/>
          <a:r>
            <a:rPr lang="uk-UA" dirty="0" smtClean="0"/>
            <a:t>- </a:t>
          </a:r>
          <a:r>
            <a:rPr lang="ru-RU" dirty="0" err="1" smtClean="0"/>
            <a:t>соціальну</a:t>
          </a:r>
          <a:r>
            <a:rPr lang="ru-RU" dirty="0" smtClean="0"/>
            <a:t> </a:t>
          </a:r>
          <a:r>
            <a:rPr lang="ru-RU" dirty="0" err="1" smtClean="0"/>
            <a:t>інтеграцію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призведе</a:t>
          </a:r>
          <a:r>
            <a:rPr lang="ru-RU" dirty="0" smtClean="0"/>
            <a:t> до </a:t>
          </a:r>
          <a:r>
            <a:rPr lang="ru-RU" dirty="0" err="1" smtClean="0"/>
            <a:t>формування</a:t>
          </a:r>
          <a:r>
            <a:rPr lang="ru-RU" dirty="0" smtClean="0"/>
            <a:t> </a:t>
          </a:r>
          <a:r>
            <a:rPr lang="ru-RU" dirty="0" err="1" smtClean="0"/>
            <a:t>політичної</a:t>
          </a:r>
          <a:r>
            <a:rPr lang="ru-RU" dirty="0" smtClean="0"/>
            <a:t> </a:t>
          </a:r>
          <a:r>
            <a:rPr lang="ru-RU" dirty="0" err="1" smtClean="0"/>
            <a:t>нації</a:t>
          </a:r>
          <a:r>
            <a:rPr lang="ru-RU" dirty="0" smtClean="0"/>
            <a:t> – </a:t>
          </a:r>
          <a:r>
            <a:rPr lang="ru-RU" dirty="0" err="1" smtClean="0"/>
            <a:t>співтовариства</a:t>
          </a:r>
          <a:r>
            <a:rPr lang="ru-RU" dirty="0" smtClean="0"/>
            <a:t>, яке </a:t>
          </a:r>
          <a:r>
            <a:rPr lang="ru-RU" dirty="0" err="1" smtClean="0"/>
            <a:t>об’єднує</a:t>
          </a:r>
          <a:r>
            <a:rPr lang="ru-RU" dirty="0" smtClean="0"/>
            <a:t> </a:t>
          </a:r>
          <a:r>
            <a:rPr lang="ru-RU" dirty="0" err="1" smtClean="0"/>
            <a:t>представників</a:t>
          </a:r>
          <a:r>
            <a:rPr lang="ru-RU" dirty="0" smtClean="0"/>
            <a:t> </a:t>
          </a:r>
          <a:r>
            <a:rPr lang="ru-RU" dirty="0" err="1" smtClean="0"/>
            <a:t>усіх</a:t>
          </a:r>
          <a:r>
            <a:rPr lang="ru-RU" dirty="0" smtClean="0"/>
            <a:t> </a:t>
          </a:r>
          <a:r>
            <a:rPr lang="ru-RU" dirty="0" err="1" smtClean="0"/>
            <a:t>етнічних</a:t>
          </a:r>
          <a:r>
            <a:rPr lang="ru-RU" dirty="0" smtClean="0"/>
            <a:t> </a:t>
          </a:r>
          <a:r>
            <a:rPr lang="ru-RU" dirty="0" err="1" smtClean="0"/>
            <a:t>груп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проживають</a:t>
          </a:r>
          <a:r>
            <a:rPr lang="ru-RU" dirty="0" smtClean="0"/>
            <a:t> у </a:t>
          </a:r>
          <a:r>
            <a:rPr lang="ru-RU" dirty="0" err="1" smtClean="0"/>
            <a:t>державі</a:t>
          </a:r>
          <a:r>
            <a:rPr lang="ru-RU" dirty="0" smtClean="0"/>
            <a:t>. </a:t>
          </a:r>
          <a:endParaRPr lang="ru-RU" dirty="0"/>
        </a:p>
      </dgm:t>
    </dgm:pt>
    <dgm:pt modelId="{72528A98-B853-4AC1-ADA6-D328DB046FA6}" type="parTrans" cxnId="{F45F671F-07B1-4FAB-B279-C97A518C4AD6}">
      <dgm:prSet/>
      <dgm:spPr/>
      <dgm:t>
        <a:bodyPr/>
        <a:lstStyle/>
        <a:p>
          <a:endParaRPr lang="ru-RU"/>
        </a:p>
      </dgm:t>
    </dgm:pt>
    <dgm:pt modelId="{1AD08DA1-837F-43F4-992A-EBDD48B2DD74}" type="sibTrans" cxnId="{F45F671F-07B1-4FAB-B279-C97A518C4AD6}">
      <dgm:prSet/>
      <dgm:spPr/>
      <dgm:t>
        <a:bodyPr/>
        <a:lstStyle/>
        <a:p>
          <a:endParaRPr lang="ru-RU"/>
        </a:p>
      </dgm:t>
    </dgm:pt>
    <dgm:pt modelId="{75F41367-16F2-4A12-AEE4-4F44F227727D}">
      <dgm:prSet/>
      <dgm:spPr/>
      <dgm:t>
        <a:bodyPr/>
        <a:lstStyle/>
        <a:p>
          <a:pPr rtl="0"/>
          <a:r>
            <a:rPr lang="ru-RU" dirty="0" err="1" smtClean="0"/>
            <a:t>задоволення</a:t>
          </a:r>
          <a:r>
            <a:rPr lang="ru-RU" dirty="0" smtClean="0"/>
            <a:t> </a:t>
          </a:r>
          <a:r>
            <a:rPr lang="ru-RU" dirty="0" err="1" smtClean="0"/>
            <a:t>політичних</a:t>
          </a:r>
          <a:r>
            <a:rPr lang="ru-RU" dirty="0" smtClean="0"/>
            <a:t> </a:t>
          </a:r>
          <a:r>
            <a:rPr lang="ru-RU" dirty="0" err="1" smtClean="0"/>
            <a:t>інтересів</a:t>
          </a:r>
          <a:r>
            <a:rPr lang="ru-RU" dirty="0" smtClean="0"/>
            <a:t> </a:t>
          </a:r>
          <a:r>
            <a:rPr lang="ru-RU" dirty="0" err="1" smtClean="0"/>
            <a:t>етнонаціональних</a:t>
          </a:r>
          <a:r>
            <a:rPr lang="ru-RU" dirty="0" smtClean="0"/>
            <a:t> </a:t>
          </a:r>
          <a:r>
            <a:rPr lang="ru-RU" dirty="0" err="1" smtClean="0"/>
            <a:t>меншин</a:t>
          </a:r>
          <a:r>
            <a:rPr lang="ru-RU" dirty="0" smtClean="0"/>
            <a:t>. </a:t>
          </a:r>
          <a:r>
            <a:rPr lang="ru-RU" dirty="0" err="1" smtClean="0"/>
            <a:t>Важливою</a:t>
          </a:r>
          <a:r>
            <a:rPr lang="ru-RU" dirty="0" smtClean="0"/>
            <a:t> </a:t>
          </a:r>
          <a:r>
            <a:rPr lang="ru-RU" dirty="0" err="1" smtClean="0"/>
            <a:t>є</a:t>
          </a:r>
          <a:r>
            <a:rPr lang="ru-RU" dirty="0" smtClean="0"/>
            <a:t> </a:t>
          </a:r>
          <a:r>
            <a:rPr lang="ru-RU" dirty="0" err="1" smtClean="0"/>
            <a:t>розробка</a:t>
          </a:r>
          <a:r>
            <a:rPr lang="ru-RU" dirty="0" smtClean="0"/>
            <a:t> особливого </a:t>
          </a:r>
          <a:r>
            <a:rPr lang="ru-RU" dirty="0" err="1" smtClean="0"/>
            <a:t>електорального</a:t>
          </a:r>
          <a:r>
            <a:rPr lang="ru-RU" dirty="0" smtClean="0"/>
            <a:t> </a:t>
          </a:r>
          <a:r>
            <a:rPr lang="ru-RU" dirty="0" err="1" smtClean="0"/>
            <a:t>законодавства</a:t>
          </a:r>
          <a:r>
            <a:rPr lang="ru-RU" dirty="0" smtClean="0"/>
            <a:t> на </a:t>
          </a:r>
          <a:r>
            <a:rPr lang="ru-RU" dirty="0" err="1" smtClean="0"/>
            <a:t>регіональному</a:t>
          </a:r>
          <a:r>
            <a:rPr lang="ru-RU" dirty="0" smtClean="0"/>
            <a:t> </a:t>
          </a:r>
          <a:r>
            <a:rPr lang="ru-RU" dirty="0" err="1" smtClean="0"/>
            <a:t>рівні</a:t>
          </a:r>
          <a:r>
            <a:rPr lang="ru-RU" dirty="0" smtClean="0"/>
            <a:t> для </a:t>
          </a:r>
          <a:r>
            <a:rPr lang="ru-RU" dirty="0" err="1" smtClean="0"/>
            <a:t>меншин</a:t>
          </a:r>
          <a:r>
            <a:rPr lang="ru-RU" dirty="0" smtClean="0"/>
            <a:t> </a:t>
          </a:r>
          <a:r>
            <a:rPr lang="ru-RU" dirty="0" err="1" smtClean="0"/>
            <a:t>або</a:t>
          </a:r>
          <a:r>
            <a:rPr lang="ru-RU" dirty="0" smtClean="0"/>
            <a:t> </a:t>
          </a:r>
          <a:r>
            <a:rPr lang="ru-RU" dirty="0" err="1" smtClean="0"/>
            <a:t>укладення</a:t>
          </a:r>
          <a:r>
            <a:rPr lang="ru-RU" dirty="0" smtClean="0"/>
            <a:t> </a:t>
          </a:r>
          <a:r>
            <a:rPr lang="ru-RU" dirty="0" err="1" smtClean="0"/>
            <a:t>угод</a:t>
          </a:r>
          <a:r>
            <a:rPr lang="ru-RU" dirty="0" smtClean="0"/>
            <a:t> по </a:t>
          </a:r>
          <a:r>
            <a:rPr lang="ru-RU" dirty="0" err="1" smtClean="0"/>
            <a:t>делегуванню</a:t>
          </a:r>
          <a:r>
            <a:rPr lang="ru-RU" dirty="0" smtClean="0"/>
            <a:t> </a:t>
          </a:r>
          <a:r>
            <a:rPr lang="ru-RU" dirty="0" err="1" smtClean="0"/>
            <a:t>компетенцій</a:t>
          </a:r>
          <a:r>
            <a:rPr lang="ru-RU" dirty="0" smtClean="0"/>
            <a:t> у </a:t>
          </a:r>
          <a:r>
            <a:rPr lang="ru-RU" dirty="0" err="1" smtClean="0"/>
            <a:t>галузі</a:t>
          </a:r>
          <a:r>
            <a:rPr lang="ru-RU" dirty="0" smtClean="0"/>
            <a:t> </a:t>
          </a:r>
          <a:r>
            <a:rPr lang="ru-RU" dirty="0" err="1" smtClean="0"/>
            <a:t>культури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</a:t>
          </a:r>
          <a:r>
            <a:rPr lang="ru-RU" dirty="0" err="1" smtClean="0"/>
            <a:t>освіти</a:t>
          </a:r>
          <a:r>
            <a:rPr lang="ru-RU" dirty="0" smtClean="0"/>
            <a:t> </a:t>
          </a:r>
          <a:r>
            <a:rPr lang="ru-RU" dirty="0" err="1" smtClean="0"/>
            <a:t>спеціальним</a:t>
          </a:r>
          <a:r>
            <a:rPr lang="ru-RU" dirty="0" smtClean="0"/>
            <a:t> органам,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представляють</a:t>
          </a:r>
          <a:r>
            <a:rPr lang="ru-RU" dirty="0" smtClean="0"/>
            <a:t> </a:t>
          </a:r>
          <a:r>
            <a:rPr lang="ru-RU" dirty="0" err="1" smtClean="0"/>
            <a:t>певну</a:t>
          </a:r>
          <a:r>
            <a:rPr lang="ru-RU" dirty="0" smtClean="0"/>
            <a:t> </a:t>
          </a:r>
          <a:r>
            <a:rPr lang="ru-RU" dirty="0" err="1" smtClean="0"/>
            <a:t>меншину</a:t>
          </a:r>
          <a:r>
            <a:rPr lang="ru-RU" dirty="0" smtClean="0"/>
            <a:t>.</a:t>
          </a:r>
          <a:endParaRPr lang="ru-RU" dirty="0"/>
        </a:p>
      </dgm:t>
    </dgm:pt>
    <dgm:pt modelId="{6A85392F-9881-4493-A612-8839DBC19D7B}" type="parTrans" cxnId="{F89F558D-7BC8-454E-A66D-240D9ACB16DA}">
      <dgm:prSet/>
      <dgm:spPr/>
      <dgm:t>
        <a:bodyPr/>
        <a:lstStyle/>
        <a:p>
          <a:endParaRPr lang="ru-RU"/>
        </a:p>
      </dgm:t>
    </dgm:pt>
    <dgm:pt modelId="{E5DDCB00-5784-4378-88FC-E229B866360B}" type="sibTrans" cxnId="{F89F558D-7BC8-454E-A66D-240D9ACB16DA}">
      <dgm:prSet/>
      <dgm:spPr/>
      <dgm:t>
        <a:bodyPr/>
        <a:lstStyle/>
        <a:p>
          <a:endParaRPr lang="ru-RU"/>
        </a:p>
      </dgm:t>
    </dgm:pt>
    <dgm:pt modelId="{E90ED8DD-E21B-4819-9D2D-69F2EF615BC5}">
      <dgm:prSet/>
      <dgm:spPr/>
      <dgm:t>
        <a:bodyPr/>
        <a:lstStyle/>
        <a:p>
          <a:pPr rtl="0"/>
          <a:r>
            <a:rPr lang="ru-RU" dirty="0" err="1" smtClean="0"/>
            <a:t>надання</a:t>
          </a:r>
          <a:r>
            <a:rPr lang="ru-RU" dirty="0" smtClean="0"/>
            <a:t> </a:t>
          </a:r>
          <a:r>
            <a:rPr lang="ru-RU" dirty="0" err="1" smtClean="0"/>
            <a:t>певних</a:t>
          </a:r>
          <a:r>
            <a:rPr lang="ru-RU" dirty="0" smtClean="0"/>
            <a:t> </a:t>
          </a:r>
          <a:r>
            <a:rPr lang="ru-RU" dirty="0" err="1" smtClean="0"/>
            <a:t>преференцій</a:t>
          </a:r>
          <a:r>
            <a:rPr lang="ru-RU" dirty="0" smtClean="0"/>
            <a:t> </a:t>
          </a:r>
          <a:r>
            <a:rPr lang="ru-RU" dirty="0" err="1" smtClean="0"/>
            <a:t>меншинам</a:t>
          </a:r>
          <a:r>
            <a:rPr lang="ru-RU" dirty="0" smtClean="0"/>
            <a:t> у </a:t>
          </a:r>
          <a:r>
            <a:rPr lang="ru-RU" dirty="0" err="1" smtClean="0"/>
            <a:t>економічній</a:t>
          </a:r>
          <a:r>
            <a:rPr lang="ru-RU" dirty="0" smtClean="0"/>
            <a:t> </a:t>
          </a:r>
          <a:r>
            <a:rPr lang="ru-RU" dirty="0" err="1" smtClean="0"/>
            <a:t>сфері</a:t>
          </a:r>
          <a:r>
            <a:rPr lang="ru-RU" dirty="0" smtClean="0"/>
            <a:t>. В. </a:t>
          </a:r>
          <a:r>
            <a:rPr lang="ru-RU" dirty="0" err="1" smtClean="0"/>
            <a:t>Хеслі</a:t>
          </a:r>
          <a:r>
            <a:rPr lang="ru-RU" dirty="0" smtClean="0"/>
            <a:t> </a:t>
          </a:r>
          <a:r>
            <a:rPr lang="ru-RU" dirty="0" err="1" smtClean="0"/>
            <a:t>вважає</a:t>
          </a:r>
          <a:r>
            <a:rPr lang="ru-RU" dirty="0" smtClean="0"/>
            <a:t>, </a:t>
          </a:r>
          <a:r>
            <a:rPr lang="ru-RU" dirty="0" err="1" smtClean="0"/>
            <a:t>що</a:t>
          </a:r>
          <a:r>
            <a:rPr lang="ru-RU" dirty="0" smtClean="0"/>
            <a:t> </a:t>
          </a:r>
          <a:r>
            <a:rPr lang="ru-RU" dirty="0" err="1" smtClean="0"/>
            <a:t>необхідно</a:t>
          </a:r>
          <a:r>
            <a:rPr lang="ru-RU" dirty="0" smtClean="0"/>
            <a:t> </a:t>
          </a:r>
          <a:r>
            <a:rPr lang="ru-RU" dirty="0" err="1" smtClean="0"/>
            <a:t>активізувати</a:t>
          </a:r>
          <a:r>
            <a:rPr lang="ru-RU" dirty="0" smtClean="0"/>
            <a:t> заходи в </a:t>
          </a:r>
          <a:r>
            <a:rPr lang="ru-RU" dirty="0" err="1" smtClean="0"/>
            <a:t>економічній</a:t>
          </a:r>
          <a:r>
            <a:rPr lang="ru-RU" dirty="0" smtClean="0"/>
            <a:t> </a:t>
          </a:r>
          <a:r>
            <a:rPr lang="ru-RU" dirty="0" err="1" smtClean="0"/>
            <a:t>політиці</a:t>
          </a:r>
          <a:r>
            <a:rPr lang="ru-RU" dirty="0" smtClean="0"/>
            <a:t> шляхом </a:t>
          </a:r>
          <a:r>
            <a:rPr lang="ru-RU" dirty="0" err="1" smtClean="0"/>
            <a:t>введення</a:t>
          </a:r>
          <a:r>
            <a:rPr lang="ru-RU" dirty="0" smtClean="0"/>
            <a:t> так </a:t>
          </a:r>
          <a:r>
            <a:rPr lang="ru-RU" dirty="0" err="1" smtClean="0"/>
            <a:t>званих</a:t>
          </a:r>
          <a:r>
            <a:rPr lang="ru-RU" dirty="0" smtClean="0"/>
            <a:t> </a:t>
          </a:r>
          <a:r>
            <a:rPr lang="ru-RU" dirty="0" err="1" smtClean="0"/>
            <a:t>програм</a:t>
          </a:r>
          <a:r>
            <a:rPr lang="ru-RU" dirty="0" smtClean="0"/>
            <a:t> «</a:t>
          </a:r>
          <a:r>
            <a:rPr lang="ru-RU" dirty="0" err="1" smtClean="0"/>
            <a:t>позитивних</a:t>
          </a:r>
          <a:r>
            <a:rPr lang="ru-RU" dirty="0" smtClean="0"/>
            <a:t> </a:t>
          </a:r>
          <a:r>
            <a:rPr lang="ru-RU" dirty="0" err="1" smtClean="0"/>
            <a:t>дій</a:t>
          </a:r>
          <a:r>
            <a:rPr lang="ru-RU" dirty="0" smtClean="0"/>
            <a:t>», </a:t>
          </a:r>
          <a:r>
            <a:rPr lang="ru-RU" dirty="0" err="1" smtClean="0"/>
            <a:t>тобто</a:t>
          </a:r>
          <a:r>
            <a:rPr lang="ru-RU" dirty="0" smtClean="0"/>
            <a:t> </a:t>
          </a:r>
          <a:r>
            <a:rPr lang="ru-RU" dirty="0" err="1" smtClean="0"/>
            <a:t>запровадження</a:t>
          </a:r>
          <a:r>
            <a:rPr lang="ru-RU" dirty="0" smtClean="0"/>
            <a:t> </a:t>
          </a:r>
          <a:r>
            <a:rPr lang="ru-RU" dirty="0" err="1" smtClean="0"/>
            <a:t>системи</a:t>
          </a:r>
          <a:r>
            <a:rPr lang="ru-RU" dirty="0" smtClean="0"/>
            <a:t> </a:t>
          </a:r>
          <a:r>
            <a:rPr lang="ru-RU" dirty="0" err="1" smtClean="0"/>
            <a:t>економічних</a:t>
          </a:r>
          <a:r>
            <a:rPr lang="ru-RU" dirty="0" smtClean="0"/>
            <a:t> </a:t>
          </a:r>
          <a:r>
            <a:rPr lang="ru-RU" dirty="0" err="1" smtClean="0"/>
            <a:t>пільг</a:t>
          </a:r>
          <a:r>
            <a:rPr lang="ru-RU" dirty="0" smtClean="0"/>
            <a:t>, </a:t>
          </a:r>
          <a:r>
            <a:rPr lang="ru-RU" dirty="0" err="1" smtClean="0"/>
            <a:t>які</a:t>
          </a:r>
          <a:r>
            <a:rPr lang="ru-RU" dirty="0" smtClean="0"/>
            <a:t> </a:t>
          </a:r>
          <a:r>
            <a:rPr lang="ru-RU" dirty="0" err="1" smtClean="0"/>
            <a:t>гарантують</a:t>
          </a:r>
          <a:r>
            <a:rPr lang="ru-RU" dirty="0" smtClean="0"/>
            <a:t> </a:t>
          </a:r>
          <a:r>
            <a:rPr lang="ru-RU" dirty="0" err="1" smtClean="0"/>
            <a:t>меншинам</a:t>
          </a:r>
          <a:r>
            <a:rPr lang="ru-RU" dirty="0" smtClean="0"/>
            <a:t> </a:t>
          </a:r>
          <a:r>
            <a:rPr lang="ru-RU" dirty="0" err="1" smtClean="0"/>
            <a:t>зайнятість</a:t>
          </a:r>
          <a:r>
            <a:rPr lang="ru-RU" dirty="0" smtClean="0"/>
            <a:t> </a:t>
          </a:r>
          <a:r>
            <a:rPr lang="ru-RU" dirty="0" err="1" smtClean="0"/>
            <a:t>і</a:t>
          </a:r>
          <a:r>
            <a:rPr lang="ru-RU" dirty="0" smtClean="0"/>
            <a:t> доступ до </a:t>
          </a:r>
          <a:r>
            <a:rPr lang="ru-RU" dirty="0" err="1" smtClean="0"/>
            <a:t>приватної</a:t>
          </a:r>
          <a:r>
            <a:rPr lang="ru-RU" dirty="0" smtClean="0"/>
            <a:t> </a:t>
          </a:r>
          <a:r>
            <a:rPr lang="ru-RU" dirty="0" err="1" smtClean="0"/>
            <a:t>власності</a:t>
          </a:r>
          <a:endParaRPr lang="ru-RU" dirty="0"/>
        </a:p>
      </dgm:t>
    </dgm:pt>
    <dgm:pt modelId="{7F5D14AA-D009-4570-A28B-A81F64310BB9}" type="parTrans" cxnId="{12FFABA0-2D02-4470-BF44-56325E47978A}">
      <dgm:prSet/>
      <dgm:spPr/>
      <dgm:t>
        <a:bodyPr/>
        <a:lstStyle/>
        <a:p>
          <a:endParaRPr lang="ru-RU"/>
        </a:p>
      </dgm:t>
    </dgm:pt>
    <dgm:pt modelId="{F2E97DE4-0E90-4FF2-A5C7-AB0DDDAAD975}" type="sibTrans" cxnId="{12FFABA0-2D02-4470-BF44-56325E47978A}">
      <dgm:prSet/>
      <dgm:spPr/>
      <dgm:t>
        <a:bodyPr/>
        <a:lstStyle/>
        <a:p>
          <a:endParaRPr lang="ru-RU"/>
        </a:p>
      </dgm:t>
    </dgm:pt>
    <dgm:pt modelId="{F38857CD-CD81-4040-958F-55CF412887E5}" type="pres">
      <dgm:prSet presAssocID="{63F389D0-929F-4093-A464-F2C5DE98DA48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7E9AF-60C3-4E8F-A837-816E3EC81034}" type="pres">
      <dgm:prSet presAssocID="{AF4F7AA7-0F5B-45B1-A8FF-0441E8F19B92}" presName="composite" presStyleCnt="0"/>
      <dgm:spPr/>
    </dgm:pt>
    <dgm:pt modelId="{30937F45-8B8D-4BA3-BD8D-40BE4B3D39B5}" type="pres">
      <dgm:prSet presAssocID="{AF4F7AA7-0F5B-45B1-A8FF-0441E8F19B92}" presName="imgShp" presStyleLbl="fgImgPlace1" presStyleIdx="0" presStyleCnt="6"/>
      <dgm:spPr/>
    </dgm:pt>
    <dgm:pt modelId="{A46D028A-55B1-4EF3-BB05-754E31235E6D}" type="pres">
      <dgm:prSet presAssocID="{AF4F7AA7-0F5B-45B1-A8FF-0441E8F19B92}" presName="txShp" presStyleLbl="node1" presStyleIdx="0" presStyleCnt="6" custScaleY="160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99D3F-2F6B-4836-9DE9-3E64F1F4A19E}" type="pres">
      <dgm:prSet presAssocID="{7E30A3DD-7320-4D3B-9E29-B59CB3A3FF15}" presName="spacing" presStyleCnt="0"/>
      <dgm:spPr/>
    </dgm:pt>
    <dgm:pt modelId="{027C0F86-337D-4EFB-85F6-38B8210AA0B4}" type="pres">
      <dgm:prSet presAssocID="{353906AA-13B7-4013-8BB7-988026695D4F}" presName="composite" presStyleCnt="0"/>
      <dgm:spPr/>
    </dgm:pt>
    <dgm:pt modelId="{DF7E17D7-D103-4F45-B458-8F80F7A59D7F}" type="pres">
      <dgm:prSet presAssocID="{353906AA-13B7-4013-8BB7-988026695D4F}" presName="imgShp" presStyleLbl="fgImgPlace1" presStyleIdx="1" presStyleCnt="6"/>
      <dgm:spPr/>
    </dgm:pt>
    <dgm:pt modelId="{A6B878AC-F812-4950-8762-A011599D83A4}" type="pres">
      <dgm:prSet presAssocID="{353906AA-13B7-4013-8BB7-988026695D4F}" presName="txShp" presStyleLbl="node1" presStyleIdx="1" presStyleCnt="6" custScaleY="179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9F82A-F19D-4527-95D1-32BE57C82983}" type="pres">
      <dgm:prSet presAssocID="{6680C7E5-2262-40D7-876F-649A21AF6831}" presName="spacing" presStyleCnt="0"/>
      <dgm:spPr/>
    </dgm:pt>
    <dgm:pt modelId="{2AC14E72-AD71-4D83-8803-748027577EF5}" type="pres">
      <dgm:prSet presAssocID="{84BE7D72-36D8-4037-BD5D-3129A164FC83}" presName="composite" presStyleCnt="0"/>
      <dgm:spPr/>
    </dgm:pt>
    <dgm:pt modelId="{31E55864-3225-4B8E-BB02-F0BE1B425CEC}" type="pres">
      <dgm:prSet presAssocID="{84BE7D72-36D8-4037-BD5D-3129A164FC83}" presName="imgShp" presStyleLbl="fgImgPlace1" presStyleIdx="2" presStyleCnt="6"/>
      <dgm:spPr/>
    </dgm:pt>
    <dgm:pt modelId="{D7F58F8F-8A10-48F8-8C8E-686056703233}" type="pres">
      <dgm:prSet presAssocID="{84BE7D72-36D8-4037-BD5D-3129A164FC83}" presName="txShp" presStyleLbl="node1" presStyleIdx="2" presStyleCnt="6" custScaleY="159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E56DB8-3935-4336-BCA9-B68BA42FE641}" type="pres">
      <dgm:prSet presAssocID="{91FA0D72-E3DE-48AA-AC74-396C9A8E5FEE}" presName="spacing" presStyleCnt="0"/>
      <dgm:spPr/>
    </dgm:pt>
    <dgm:pt modelId="{BCCAC705-6BC3-4641-9061-3C62D599F438}" type="pres">
      <dgm:prSet presAssocID="{C22DF050-0187-486E-9163-4C73CA956A19}" presName="composite" presStyleCnt="0"/>
      <dgm:spPr/>
    </dgm:pt>
    <dgm:pt modelId="{2060E491-00B5-48D2-9021-7C7A36EA4DDE}" type="pres">
      <dgm:prSet presAssocID="{C22DF050-0187-486E-9163-4C73CA956A19}" presName="imgShp" presStyleLbl="fgImgPlace1" presStyleIdx="3" presStyleCnt="6"/>
      <dgm:spPr/>
    </dgm:pt>
    <dgm:pt modelId="{A82C3B2A-3742-4B1E-BB65-D030F80FE96E}" type="pres">
      <dgm:prSet presAssocID="{C22DF050-0187-486E-9163-4C73CA956A19}" presName="txShp" presStyleLbl="node1" presStyleIdx="3" presStyleCnt="6" custScaleY="1269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60AA6-1901-446C-B097-6F557325E610}" type="pres">
      <dgm:prSet presAssocID="{1AD08DA1-837F-43F4-992A-EBDD48B2DD74}" presName="spacing" presStyleCnt="0"/>
      <dgm:spPr/>
    </dgm:pt>
    <dgm:pt modelId="{F3F81568-4AF7-4EAC-9B1D-935598596AF2}" type="pres">
      <dgm:prSet presAssocID="{75F41367-16F2-4A12-AEE4-4F44F227727D}" presName="composite" presStyleCnt="0"/>
      <dgm:spPr/>
    </dgm:pt>
    <dgm:pt modelId="{3BB54BD0-6A43-41FE-BD14-7B6F1916C34F}" type="pres">
      <dgm:prSet presAssocID="{75F41367-16F2-4A12-AEE4-4F44F227727D}" presName="imgShp" presStyleLbl="fgImgPlace1" presStyleIdx="4" presStyleCnt="6"/>
      <dgm:spPr/>
    </dgm:pt>
    <dgm:pt modelId="{74AFF93C-FA99-4CA4-881D-A710CE40A0E6}" type="pres">
      <dgm:prSet presAssocID="{75F41367-16F2-4A12-AEE4-4F44F227727D}" presName="txShp" presStyleLbl="node1" presStyleIdx="4" presStyleCnt="6" custScaleY="1516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B5761C-E449-467E-A6E0-F9D254FBDB63}" type="pres">
      <dgm:prSet presAssocID="{E5DDCB00-5784-4378-88FC-E229B866360B}" presName="spacing" presStyleCnt="0"/>
      <dgm:spPr/>
    </dgm:pt>
    <dgm:pt modelId="{49544A6F-0C60-4B44-B592-9D25D70AD56E}" type="pres">
      <dgm:prSet presAssocID="{E90ED8DD-E21B-4819-9D2D-69F2EF615BC5}" presName="composite" presStyleCnt="0"/>
      <dgm:spPr/>
    </dgm:pt>
    <dgm:pt modelId="{1AA6EBA5-EC71-4E84-BF6B-66323992D705}" type="pres">
      <dgm:prSet presAssocID="{E90ED8DD-E21B-4819-9D2D-69F2EF615BC5}" presName="imgShp" presStyleLbl="fgImgPlace1" presStyleIdx="5" presStyleCnt="6"/>
      <dgm:spPr/>
    </dgm:pt>
    <dgm:pt modelId="{7C0816F6-E711-49F0-A596-6D4BC7483F1F}" type="pres">
      <dgm:prSet presAssocID="{E90ED8DD-E21B-4819-9D2D-69F2EF615BC5}" presName="txShp" presStyleLbl="node1" presStyleIdx="5" presStyleCnt="6" custScaleY="2014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E4A0E28-23D9-48FA-A67D-0713367DDB55}" type="presOf" srcId="{AF4F7AA7-0F5B-45B1-A8FF-0441E8F19B92}" destId="{A46D028A-55B1-4EF3-BB05-754E31235E6D}" srcOrd="0" destOrd="0" presId="urn:microsoft.com/office/officeart/2005/8/layout/vList3"/>
    <dgm:cxn modelId="{1E10B275-9668-4DC9-93D9-DEF727FADFD1}" type="presOf" srcId="{75F41367-16F2-4A12-AEE4-4F44F227727D}" destId="{74AFF93C-FA99-4CA4-881D-A710CE40A0E6}" srcOrd="0" destOrd="0" presId="urn:microsoft.com/office/officeart/2005/8/layout/vList3"/>
    <dgm:cxn modelId="{C650487E-EB95-4D77-9D1C-6AC202C867AB}" type="presOf" srcId="{E90ED8DD-E21B-4819-9D2D-69F2EF615BC5}" destId="{7C0816F6-E711-49F0-A596-6D4BC7483F1F}" srcOrd="0" destOrd="0" presId="urn:microsoft.com/office/officeart/2005/8/layout/vList3"/>
    <dgm:cxn modelId="{F0721379-B8B7-4560-891A-D47D25B444E0}" srcId="{63F389D0-929F-4093-A464-F2C5DE98DA48}" destId="{353906AA-13B7-4013-8BB7-988026695D4F}" srcOrd="1" destOrd="0" parTransId="{081DAA45-F68C-4F84-A52E-BEE14A1D0D48}" sibTransId="{6680C7E5-2262-40D7-876F-649A21AF6831}"/>
    <dgm:cxn modelId="{29515A7D-9DB8-4438-9DCD-DAD12242081E}" srcId="{63F389D0-929F-4093-A464-F2C5DE98DA48}" destId="{AF4F7AA7-0F5B-45B1-A8FF-0441E8F19B92}" srcOrd="0" destOrd="0" parTransId="{25AC1CC1-3D3D-426B-94A8-96C1F0013834}" sibTransId="{7E30A3DD-7320-4D3B-9E29-B59CB3A3FF15}"/>
    <dgm:cxn modelId="{A7B95BF6-94E4-4330-9B68-64C901C0F2A1}" type="presOf" srcId="{C22DF050-0187-486E-9163-4C73CA956A19}" destId="{A82C3B2A-3742-4B1E-BB65-D030F80FE96E}" srcOrd="0" destOrd="0" presId="urn:microsoft.com/office/officeart/2005/8/layout/vList3"/>
    <dgm:cxn modelId="{12FFABA0-2D02-4470-BF44-56325E47978A}" srcId="{63F389D0-929F-4093-A464-F2C5DE98DA48}" destId="{E90ED8DD-E21B-4819-9D2D-69F2EF615BC5}" srcOrd="5" destOrd="0" parTransId="{7F5D14AA-D009-4570-A28B-A81F64310BB9}" sibTransId="{F2E97DE4-0E90-4FF2-A5C7-AB0DDDAAD975}"/>
    <dgm:cxn modelId="{53EF183D-253A-4FBF-BF93-2FF1A8EA5200}" srcId="{63F389D0-929F-4093-A464-F2C5DE98DA48}" destId="{84BE7D72-36D8-4037-BD5D-3129A164FC83}" srcOrd="2" destOrd="0" parTransId="{FBFD90CA-0F05-4169-99A3-CFB66AF2158E}" sibTransId="{91FA0D72-E3DE-48AA-AC74-396C9A8E5FEE}"/>
    <dgm:cxn modelId="{D8E00002-6EBD-4FA1-BD47-2BC8E21DEDFC}" type="presOf" srcId="{63F389D0-929F-4093-A464-F2C5DE98DA48}" destId="{F38857CD-CD81-4040-958F-55CF412887E5}" srcOrd="0" destOrd="0" presId="urn:microsoft.com/office/officeart/2005/8/layout/vList3"/>
    <dgm:cxn modelId="{F89F558D-7BC8-454E-A66D-240D9ACB16DA}" srcId="{63F389D0-929F-4093-A464-F2C5DE98DA48}" destId="{75F41367-16F2-4A12-AEE4-4F44F227727D}" srcOrd="4" destOrd="0" parTransId="{6A85392F-9881-4493-A612-8839DBC19D7B}" sibTransId="{E5DDCB00-5784-4378-88FC-E229B866360B}"/>
    <dgm:cxn modelId="{F45F671F-07B1-4FAB-B279-C97A518C4AD6}" srcId="{63F389D0-929F-4093-A464-F2C5DE98DA48}" destId="{C22DF050-0187-486E-9163-4C73CA956A19}" srcOrd="3" destOrd="0" parTransId="{72528A98-B853-4AC1-ADA6-D328DB046FA6}" sibTransId="{1AD08DA1-837F-43F4-992A-EBDD48B2DD74}"/>
    <dgm:cxn modelId="{4D830A77-9BF5-4A25-9A81-1B928E2E87DC}" type="presOf" srcId="{84BE7D72-36D8-4037-BD5D-3129A164FC83}" destId="{D7F58F8F-8A10-48F8-8C8E-686056703233}" srcOrd="0" destOrd="0" presId="urn:microsoft.com/office/officeart/2005/8/layout/vList3"/>
    <dgm:cxn modelId="{C8216ABC-EA2A-485C-8D69-F76BDF37658D}" type="presOf" srcId="{353906AA-13B7-4013-8BB7-988026695D4F}" destId="{A6B878AC-F812-4950-8762-A011599D83A4}" srcOrd="0" destOrd="0" presId="urn:microsoft.com/office/officeart/2005/8/layout/vList3"/>
    <dgm:cxn modelId="{4325E83C-3784-4E1A-8F05-EE7C9104C8DB}" type="presParOf" srcId="{F38857CD-CD81-4040-958F-55CF412887E5}" destId="{5D17E9AF-60C3-4E8F-A837-816E3EC81034}" srcOrd="0" destOrd="0" presId="urn:microsoft.com/office/officeart/2005/8/layout/vList3"/>
    <dgm:cxn modelId="{E2C1F61A-926C-485F-AD6D-AE2116F3A5CB}" type="presParOf" srcId="{5D17E9AF-60C3-4E8F-A837-816E3EC81034}" destId="{30937F45-8B8D-4BA3-BD8D-40BE4B3D39B5}" srcOrd="0" destOrd="0" presId="urn:microsoft.com/office/officeart/2005/8/layout/vList3"/>
    <dgm:cxn modelId="{A3D9C525-0B60-4661-8DFE-2EE78BFDB2A8}" type="presParOf" srcId="{5D17E9AF-60C3-4E8F-A837-816E3EC81034}" destId="{A46D028A-55B1-4EF3-BB05-754E31235E6D}" srcOrd="1" destOrd="0" presId="urn:microsoft.com/office/officeart/2005/8/layout/vList3"/>
    <dgm:cxn modelId="{C697919B-EDCF-40CD-BEC1-24051748D2DE}" type="presParOf" srcId="{F38857CD-CD81-4040-958F-55CF412887E5}" destId="{2C799D3F-2F6B-4836-9DE9-3E64F1F4A19E}" srcOrd="1" destOrd="0" presId="urn:microsoft.com/office/officeart/2005/8/layout/vList3"/>
    <dgm:cxn modelId="{CFC923FC-27A2-4EB5-8669-181CB8ACE825}" type="presParOf" srcId="{F38857CD-CD81-4040-958F-55CF412887E5}" destId="{027C0F86-337D-4EFB-85F6-38B8210AA0B4}" srcOrd="2" destOrd="0" presId="urn:microsoft.com/office/officeart/2005/8/layout/vList3"/>
    <dgm:cxn modelId="{951AB7BB-C495-46EF-A079-0239165C4156}" type="presParOf" srcId="{027C0F86-337D-4EFB-85F6-38B8210AA0B4}" destId="{DF7E17D7-D103-4F45-B458-8F80F7A59D7F}" srcOrd="0" destOrd="0" presId="urn:microsoft.com/office/officeart/2005/8/layout/vList3"/>
    <dgm:cxn modelId="{00670044-C8B3-4667-B09F-AEAF6D3A9113}" type="presParOf" srcId="{027C0F86-337D-4EFB-85F6-38B8210AA0B4}" destId="{A6B878AC-F812-4950-8762-A011599D83A4}" srcOrd="1" destOrd="0" presId="urn:microsoft.com/office/officeart/2005/8/layout/vList3"/>
    <dgm:cxn modelId="{A969ADF0-76F8-4402-A75C-23ABBDF46501}" type="presParOf" srcId="{F38857CD-CD81-4040-958F-55CF412887E5}" destId="{AC09F82A-F19D-4527-95D1-32BE57C82983}" srcOrd="3" destOrd="0" presId="urn:microsoft.com/office/officeart/2005/8/layout/vList3"/>
    <dgm:cxn modelId="{64F3C36D-DB57-4F70-AA67-F6076BE82DCC}" type="presParOf" srcId="{F38857CD-CD81-4040-958F-55CF412887E5}" destId="{2AC14E72-AD71-4D83-8803-748027577EF5}" srcOrd="4" destOrd="0" presId="urn:microsoft.com/office/officeart/2005/8/layout/vList3"/>
    <dgm:cxn modelId="{683E0ABA-76DE-443A-BE39-39B5CD21F310}" type="presParOf" srcId="{2AC14E72-AD71-4D83-8803-748027577EF5}" destId="{31E55864-3225-4B8E-BB02-F0BE1B425CEC}" srcOrd="0" destOrd="0" presId="urn:microsoft.com/office/officeart/2005/8/layout/vList3"/>
    <dgm:cxn modelId="{4315D152-97B4-4761-90DB-45804BBF3442}" type="presParOf" srcId="{2AC14E72-AD71-4D83-8803-748027577EF5}" destId="{D7F58F8F-8A10-48F8-8C8E-686056703233}" srcOrd="1" destOrd="0" presId="urn:microsoft.com/office/officeart/2005/8/layout/vList3"/>
    <dgm:cxn modelId="{969D8085-1F9D-476F-89AE-4678D131F3BD}" type="presParOf" srcId="{F38857CD-CD81-4040-958F-55CF412887E5}" destId="{5AE56DB8-3935-4336-BCA9-B68BA42FE641}" srcOrd="5" destOrd="0" presId="urn:microsoft.com/office/officeart/2005/8/layout/vList3"/>
    <dgm:cxn modelId="{C5B6519D-353D-4FA0-955C-CFA99DC23635}" type="presParOf" srcId="{F38857CD-CD81-4040-958F-55CF412887E5}" destId="{BCCAC705-6BC3-4641-9061-3C62D599F438}" srcOrd="6" destOrd="0" presId="urn:microsoft.com/office/officeart/2005/8/layout/vList3"/>
    <dgm:cxn modelId="{78D364B0-EAE0-4141-8DEE-D5C44101735A}" type="presParOf" srcId="{BCCAC705-6BC3-4641-9061-3C62D599F438}" destId="{2060E491-00B5-48D2-9021-7C7A36EA4DDE}" srcOrd="0" destOrd="0" presId="urn:microsoft.com/office/officeart/2005/8/layout/vList3"/>
    <dgm:cxn modelId="{09331ED4-C162-4B70-BA07-1440B4EF775E}" type="presParOf" srcId="{BCCAC705-6BC3-4641-9061-3C62D599F438}" destId="{A82C3B2A-3742-4B1E-BB65-D030F80FE96E}" srcOrd="1" destOrd="0" presId="urn:microsoft.com/office/officeart/2005/8/layout/vList3"/>
    <dgm:cxn modelId="{9D6967E4-42DE-455F-8EC4-92D01CA9CD99}" type="presParOf" srcId="{F38857CD-CD81-4040-958F-55CF412887E5}" destId="{F4660AA6-1901-446C-B097-6F557325E610}" srcOrd="7" destOrd="0" presId="urn:microsoft.com/office/officeart/2005/8/layout/vList3"/>
    <dgm:cxn modelId="{E2EA49C3-6585-4A3C-B1F5-269AF5BFF1C9}" type="presParOf" srcId="{F38857CD-CD81-4040-958F-55CF412887E5}" destId="{F3F81568-4AF7-4EAC-9B1D-935598596AF2}" srcOrd="8" destOrd="0" presId="urn:microsoft.com/office/officeart/2005/8/layout/vList3"/>
    <dgm:cxn modelId="{FCBBAB2D-1C08-4D38-AB73-4A2821789FBC}" type="presParOf" srcId="{F3F81568-4AF7-4EAC-9B1D-935598596AF2}" destId="{3BB54BD0-6A43-41FE-BD14-7B6F1916C34F}" srcOrd="0" destOrd="0" presId="urn:microsoft.com/office/officeart/2005/8/layout/vList3"/>
    <dgm:cxn modelId="{06F008F0-C922-486B-9497-B79A449E7808}" type="presParOf" srcId="{F3F81568-4AF7-4EAC-9B1D-935598596AF2}" destId="{74AFF93C-FA99-4CA4-881D-A710CE40A0E6}" srcOrd="1" destOrd="0" presId="urn:microsoft.com/office/officeart/2005/8/layout/vList3"/>
    <dgm:cxn modelId="{22A6EB55-8F6A-4D9F-AD52-7433B3DEA3B7}" type="presParOf" srcId="{F38857CD-CD81-4040-958F-55CF412887E5}" destId="{1AB5761C-E449-467E-A6E0-F9D254FBDB63}" srcOrd="9" destOrd="0" presId="urn:microsoft.com/office/officeart/2005/8/layout/vList3"/>
    <dgm:cxn modelId="{F78ABA8E-4632-4A82-AC23-8F40FCDBF181}" type="presParOf" srcId="{F38857CD-CD81-4040-958F-55CF412887E5}" destId="{49544A6F-0C60-4B44-B592-9D25D70AD56E}" srcOrd="10" destOrd="0" presId="urn:microsoft.com/office/officeart/2005/8/layout/vList3"/>
    <dgm:cxn modelId="{CEFA0595-2898-4C90-883E-1AC1820EBA5D}" type="presParOf" srcId="{49544A6F-0C60-4B44-B592-9D25D70AD56E}" destId="{1AA6EBA5-EC71-4E84-BF6B-66323992D705}" srcOrd="0" destOrd="0" presId="urn:microsoft.com/office/officeart/2005/8/layout/vList3"/>
    <dgm:cxn modelId="{5BBA1B70-C1C3-44AC-9910-8262A64F62B5}" type="presParOf" srcId="{49544A6F-0C60-4B44-B592-9D25D70AD56E}" destId="{7C0816F6-E711-49F0-A596-6D4BC7483F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F92B56-6263-41FA-A731-36FD124BC5CA}">
      <dsp:nvSpPr>
        <dsp:cNvPr id="0" name=""/>
        <dsp:cNvSpPr/>
      </dsp:nvSpPr>
      <dsp:spPr>
        <a:xfrm>
          <a:off x="0" y="294333"/>
          <a:ext cx="8186766" cy="4912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/>
            <a:t>1. Вплив політичного режиму на виникнення іредентизму.</a:t>
          </a:r>
          <a:br>
            <a:rPr lang="uk-UA" sz="3100" kern="1200" dirty="0" smtClean="0"/>
          </a:br>
          <a:r>
            <a:rPr lang="uk-UA" sz="3100" kern="1200" dirty="0" smtClean="0"/>
            <a:t>2. </a:t>
          </a:r>
          <a:r>
            <a:rPr lang="uk-UA" sz="3100" kern="1200" dirty="0" err="1" smtClean="0"/>
            <a:t>Регіоналізм</a:t>
          </a:r>
          <a:r>
            <a:rPr lang="uk-UA" sz="3100" kern="1200" dirty="0" smtClean="0"/>
            <a:t> та його </a:t>
          </a:r>
          <a:r>
            <a:rPr lang="uk-UA" sz="3100" kern="1200" dirty="0" err="1" smtClean="0"/>
            <a:t>взаємозв</a:t>
          </a:r>
          <a:r>
            <a:rPr lang="en-US" sz="3100" kern="1200" dirty="0" smtClean="0"/>
            <a:t>’</a:t>
          </a:r>
          <a:r>
            <a:rPr lang="uk-UA" sz="3100" kern="1200" dirty="0" err="1" smtClean="0"/>
            <a:t>язок</a:t>
          </a:r>
          <a:r>
            <a:rPr lang="uk-UA" sz="3100" kern="1200" dirty="0" smtClean="0"/>
            <a:t> з іредентизмом.</a:t>
          </a:r>
          <a:br>
            <a:rPr lang="uk-UA" sz="3100" kern="1200" dirty="0" smtClean="0"/>
          </a:br>
          <a:r>
            <a:rPr lang="uk-UA" sz="3100" kern="1200" dirty="0" smtClean="0"/>
            <a:t>3. </a:t>
          </a:r>
          <a:r>
            <a:rPr lang="uk-UA" sz="3100" kern="1200" dirty="0" err="1" smtClean="0"/>
            <a:t>Взаємозв</a:t>
          </a:r>
          <a:r>
            <a:rPr lang="en-US" sz="3100" kern="1200" dirty="0" smtClean="0"/>
            <a:t>’</a:t>
          </a:r>
          <a:r>
            <a:rPr lang="uk-UA" sz="3100" kern="1200" dirty="0" err="1" smtClean="0"/>
            <a:t>язок</a:t>
          </a:r>
          <a:r>
            <a:rPr lang="uk-UA" sz="3100" kern="1200" dirty="0" smtClean="0"/>
            <a:t> етнічної  ідентичності та іредентизму.</a:t>
          </a:r>
          <a:br>
            <a:rPr lang="uk-UA" sz="3100" kern="1200" dirty="0" smtClean="0"/>
          </a:br>
          <a:r>
            <a:rPr lang="uk-UA" sz="3100" kern="1200" dirty="0" smtClean="0"/>
            <a:t>4. Шляхи подолання деструктивного впливу іредентизму на внутрішньополітичні процеси у </a:t>
          </a:r>
          <a:r>
            <a:rPr lang="uk-UA" sz="3100" kern="1200" dirty="0" err="1" smtClean="0"/>
            <a:t>поліетнічній</a:t>
          </a:r>
          <a:r>
            <a:rPr lang="uk-UA" sz="3100" kern="1200" dirty="0" smtClean="0"/>
            <a:t> державі.</a:t>
          </a:r>
          <a:r>
            <a:rPr lang="ru-RU" sz="3100" kern="1200" dirty="0" smtClean="0"/>
            <a:t/>
          </a:r>
          <a:br>
            <a:rPr lang="ru-RU" sz="3100" kern="1200" dirty="0" smtClean="0"/>
          </a:br>
          <a:endParaRPr lang="ru-RU" sz="3100" kern="1200" dirty="0"/>
        </a:p>
      </dsp:txBody>
      <dsp:txXfrm>
        <a:off x="0" y="294333"/>
        <a:ext cx="8186766" cy="49120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0637FC-4BC0-4DA8-AC44-0C1953648EF9}">
      <dsp:nvSpPr>
        <dsp:cNvPr id="0" name=""/>
        <dsp:cNvSpPr/>
      </dsp:nvSpPr>
      <dsp:spPr>
        <a:xfrm rot="16200000">
          <a:off x="-1516044" y="2244556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поліетнічна</a:t>
          </a:r>
          <a:r>
            <a:rPr lang="ru-RU" sz="2400" kern="1200" dirty="0" smtClean="0"/>
            <a:t> держава</a:t>
          </a:r>
          <a:endParaRPr lang="ru-RU" sz="2400" kern="1200" dirty="0"/>
        </a:p>
      </dsp:txBody>
      <dsp:txXfrm rot="16200000">
        <a:off x="-1516044" y="2244556"/>
        <a:ext cx="3530251" cy="396075"/>
      </dsp:txXfrm>
    </dsp:sp>
    <dsp:sp modelId="{FAC05FEF-E08E-425D-979E-1882851892D5}">
      <dsp:nvSpPr>
        <dsp:cNvPr id="0" name=""/>
        <dsp:cNvSpPr/>
      </dsp:nvSpPr>
      <dsp:spPr>
        <a:xfrm>
          <a:off x="447118" y="677468"/>
          <a:ext cx="1972874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12A02C5-71B9-4664-9314-A312903FC771}">
      <dsp:nvSpPr>
        <dsp:cNvPr id="0" name=""/>
        <dsp:cNvSpPr/>
      </dsp:nvSpPr>
      <dsp:spPr>
        <a:xfrm>
          <a:off x="257148" y="318243"/>
          <a:ext cx="379939" cy="4649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695644F-391A-4739-B618-F1C70DFE0557}">
      <dsp:nvSpPr>
        <dsp:cNvPr id="0" name=""/>
        <dsp:cNvSpPr/>
      </dsp:nvSpPr>
      <dsp:spPr>
        <a:xfrm rot="16200000">
          <a:off x="1363236" y="2173119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Іредента</a:t>
          </a:r>
          <a:endParaRPr lang="ru-RU" sz="2400" kern="1200" dirty="0"/>
        </a:p>
      </dsp:txBody>
      <dsp:txXfrm rot="16200000">
        <a:off x="1363236" y="2173119"/>
        <a:ext cx="3530251" cy="396075"/>
      </dsp:txXfrm>
    </dsp:sp>
    <dsp:sp modelId="{6EB0C541-0D0D-425E-B157-5A0C70C7B4C9}">
      <dsp:nvSpPr>
        <dsp:cNvPr id="0" name=""/>
        <dsp:cNvSpPr/>
      </dsp:nvSpPr>
      <dsp:spPr>
        <a:xfrm>
          <a:off x="3326400" y="606032"/>
          <a:ext cx="1972874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819479-DC06-40A3-81F1-AD8450DD6614}">
      <dsp:nvSpPr>
        <dsp:cNvPr id="0" name=""/>
        <dsp:cNvSpPr/>
      </dsp:nvSpPr>
      <dsp:spPr>
        <a:xfrm>
          <a:off x="3186106" y="318243"/>
          <a:ext cx="280587" cy="32208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07E8064-CF46-4FAE-8DD8-C8884D5692CE}">
      <dsp:nvSpPr>
        <dsp:cNvPr id="0" name=""/>
        <dsp:cNvSpPr/>
      </dsp:nvSpPr>
      <dsp:spPr>
        <a:xfrm rot="16200000">
          <a:off x="4242518" y="2244556"/>
          <a:ext cx="3530251" cy="396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9316" bIns="0" numCol="1" spcCol="1270" anchor="t" anchorCtr="0">
          <a:noAutofit/>
        </a:bodyPr>
        <a:lstStyle/>
        <a:p>
          <a:pPr lvl="0" algn="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Іредентистська</a:t>
          </a:r>
          <a:r>
            <a:rPr lang="ru-RU" sz="2400" kern="1200" dirty="0" smtClean="0"/>
            <a:t> держава</a:t>
          </a:r>
          <a:endParaRPr lang="ru-RU" sz="2400" kern="1200" dirty="0"/>
        </a:p>
      </dsp:txBody>
      <dsp:txXfrm rot="16200000">
        <a:off x="4242518" y="2244556"/>
        <a:ext cx="3530251" cy="396075"/>
      </dsp:txXfrm>
    </dsp:sp>
    <dsp:sp modelId="{2ADC8359-03C7-4D17-B420-A5B4A9414563}">
      <dsp:nvSpPr>
        <dsp:cNvPr id="0" name=""/>
        <dsp:cNvSpPr/>
      </dsp:nvSpPr>
      <dsp:spPr>
        <a:xfrm>
          <a:off x="6205682" y="677468"/>
          <a:ext cx="1972874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8089326-207D-4794-9AB7-72DDA9C31A83}">
      <dsp:nvSpPr>
        <dsp:cNvPr id="0" name=""/>
        <dsp:cNvSpPr/>
      </dsp:nvSpPr>
      <dsp:spPr>
        <a:xfrm>
          <a:off x="6115063" y="318243"/>
          <a:ext cx="181236" cy="4649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95558B-436E-457F-B48C-9BC418DAE2E4}" type="datetimeFigureOut">
              <a:rPr lang="ru-RU" smtClean="0"/>
              <a:pPr/>
              <a:t>25.11.2024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40259-9E08-4B91-B973-8BC34426E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36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857364"/>
            <a:ext cx="8143932" cy="3286147"/>
          </a:xfrm>
          <a:ln w="762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Роль </a:t>
            </a:r>
            <a:r>
              <a:rPr lang="ru-RU" dirty="0" err="1" smtClean="0"/>
              <a:t>іредентизму</a:t>
            </a:r>
            <a:r>
              <a:rPr lang="ru-RU" dirty="0" smtClean="0"/>
              <a:t> у </a:t>
            </a:r>
            <a:r>
              <a:rPr lang="ru-RU" dirty="0" err="1" smtClean="0"/>
              <a:t>внутрішньополітичних</a:t>
            </a:r>
            <a:r>
              <a:rPr lang="ru-RU" dirty="0" smtClean="0"/>
              <a:t> </a:t>
            </a:r>
            <a:r>
              <a:rPr lang="ru-RU" dirty="0" err="1" smtClean="0"/>
              <a:t>процесах</a:t>
            </a:r>
            <a:r>
              <a:rPr lang="ru-RU" dirty="0" smtClean="0"/>
              <a:t> </a:t>
            </a:r>
            <a:r>
              <a:rPr lang="ru-RU" dirty="0" err="1" smtClean="0"/>
              <a:t>поліетнічної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Врахування етнічного чинника політичними режимами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357298"/>
            <a:ext cx="85725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   </a:t>
            </a:r>
            <a:r>
              <a:rPr lang="ru-RU" b="1" dirty="0" err="1" smtClean="0"/>
              <a:t>Ліберальна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демократія</a:t>
            </a:r>
            <a:r>
              <a:rPr lang="ru-RU" b="1" dirty="0" smtClean="0"/>
              <a:t> </a:t>
            </a:r>
            <a:r>
              <a:rPr lang="ru-RU" dirty="0" smtClean="0"/>
              <a:t>у США </a:t>
            </a:r>
            <a:r>
              <a:rPr lang="ru-RU" dirty="0" err="1" smtClean="0"/>
              <a:t>офіційно</a:t>
            </a:r>
            <a:r>
              <a:rPr lang="ru-RU" dirty="0" smtClean="0"/>
              <a:t> </a:t>
            </a:r>
            <a:r>
              <a:rPr lang="ru-RU" dirty="0" err="1" smtClean="0"/>
              <a:t>ніяк</a:t>
            </a:r>
            <a:r>
              <a:rPr lang="ru-RU" dirty="0" smtClean="0"/>
              <a:t> не </a:t>
            </a:r>
            <a:r>
              <a:rPr lang="ru-RU" dirty="0" err="1" smtClean="0"/>
              <a:t>враховує</a:t>
            </a:r>
            <a:r>
              <a:rPr lang="ru-RU" dirty="0" smtClean="0"/>
              <a:t> </a:t>
            </a:r>
            <a:r>
              <a:rPr lang="ru-RU" dirty="0" err="1" smtClean="0"/>
              <a:t>етнічне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, 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важливими</a:t>
            </a:r>
            <a:r>
              <a:rPr lang="ru-RU" dirty="0" smtClean="0"/>
              <a:t> </a:t>
            </a:r>
            <a:r>
              <a:rPr lang="ru-RU" dirty="0" err="1" smtClean="0"/>
              <a:t>визнаються</a:t>
            </a:r>
            <a:r>
              <a:rPr lang="ru-RU" dirty="0" smtClean="0"/>
              <a:t> </a:t>
            </a:r>
            <a:r>
              <a:rPr lang="ru-RU" dirty="0" err="1" smtClean="0"/>
              <a:t>індивідуальні</a:t>
            </a:r>
            <a:r>
              <a:rPr lang="ru-RU" dirty="0" smtClean="0"/>
              <a:t> </a:t>
            </a:r>
            <a:r>
              <a:rPr lang="ru-RU" dirty="0" err="1" smtClean="0"/>
              <a:t>можливості</a:t>
            </a:r>
            <a:r>
              <a:rPr lang="ru-RU" dirty="0" smtClean="0"/>
              <a:t> особи,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групова</a:t>
            </a:r>
            <a:r>
              <a:rPr lang="ru-RU" dirty="0" smtClean="0"/>
              <a:t> </a:t>
            </a:r>
            <a:r>
              <a:rPr lang="ru-RU" dirty="0" err="1" smtClean="0"/>
              <a:t>належність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</a:t>
            </a:r>
            <a:r>
              <a:rPr lang="ru-RU" b="1" dirty="0" err="1" smtClean="0"/>
              <a:t>Етнічна</a:t>
            </a:r>
            <a:r>
              <a:rPr lang="ru-RU" b="1" dirty="0" smtClean="0"/>
              <a:t> </a:t>
            </a:r>
            <a:r>
              <a:rPr lang="ru-RU" b="1" dirty="0" err="1" smtClean="0"/>
              <a:t>демократія</a:t>
            </a:r>
            <a:r>
              <a:rPr lang="ru-RU" b="1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демократія</a:t>
            </a:r>
            <a:r>
              <a:rPr lang="ru-RU" dirty="0" smtClean="0"/>
              <a:t> </a:t>
            </a:r>
            <a:r>
              <a:rPr lang="ru-RU" dirty="0" err="1" smtClean="0"/>
              <a:t>міжетнічної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, </a:t>
            </a:r>
            <a:r>
              <a:rPr lang="ru-RU" dirty="0" err="1" smtClean="0"/>
              <a:t>навпаки</a:t>
            </a:r>
            <a:r>
              <a:rPr lang="ru-RU" dirty="0" smtClean="0"/>
              <a:t>, </a:t>
            </a:r>
            <a:r>
              <a:rPr lang="ru-RU" dirty="0" err="1" smtClean="0"/>
              <a:t>захищають</a:t>
            </a:r>
            <a:r>
              <a:rPr lang="ru-RU" dirty="0" smtClean="0"/>
              <a:t> права як титульного </a:t>
            </a:r>
            <a:r>
              <a:rPr lang="ru-RU" dirty="0" err="1" smtClean="0"/>
              <a:t>етносу</a:t>
            </a:r>
            <a:r>
              <a:rPr lang="ru-RU" dirty="0" smtClean="0"/>
              <a:t>, так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, тому </a:t>
            </a:r>
            <a:r>
              <a:rPr lang="ru-RU" dirty="0" err="1" smtClean="0"/>
              <a:t>законодавчо</a:t>
            </a:r>
            <a:r>
              <a:rPr lang="ru-RU" dirty="0" smtClean="0"/>
              <a:t> </a:t>
            </a:r>
            <a:r>
              <a:rPr lang="ru-RU" dirty="0" err="1" smtClean="0"/>
              <a:t>закріплюють</a:t>
            </a:r>
            <a:r>
              <a:rPr lang="ru-RU" dirty="0" smtClean="0"/>
              <a:t> права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. </a:t>
            </a:r>
          </a:p>
          <a:p>
            <a:r>
              <a:rPr lang="ru-RU" dirty="0" smtClean="0"/>
              <a:t>     </a:t>
            </a:r>
            <a:r>
              <a:rPr lang="ru-RU" dirty="0" err="1" smtClean="0"/>
              <a:t>Авторитарні</a:t>
            </a:r>
            <a:r>
              <a:rPr lang="ru-RU" dirty="0" smtClean="0"/>
              <a:t> та </a:t>
            </a:r>
            <a:r>
              <a:rPr lang="ru-RU" dirty="0" err="1" smtClean="0"/>
              <a:t>тоталітарні</a:t>
            </a:r>
            <a:r>
              <a:rPr lang="ru-RU" dirty="0" smtClean="0"/>
              <a:t> </a:t>
            </a:r>
            <a:r>
              <a:rPr lang="ru-RU" dirty="0" err="1" smtClean="0"/>
              <a:t>режими</a:t>
            </a:r>
            <a:r>
              <a:rPr lang="ru-RU" dirty="0" smtClean="0"/>
              <a:t> </a:t>
            </a:r>
            <a:r>
              <a:rPr lang="ru-RU" dirty="0" err="1" smtClean="0"/>
              <a:t>по-різному</a:t>
            </a:r>
            <a:r>
              <a:rPr lang="ru-RU" dirty="0" smtClean="0"/>
              <a:t> </a:t>
            </a:r>
            <a:r>
              <a:rPr lang="ru-RU" dirty="0" err="1" smtClean="0"/>
              <a:t>ставляться</a:t>
            </a:r>
            <a:r>
              <a:rPr lang="ru-RU" dirty="0" smtClean="0"/>
              <a:t> до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складової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 </a:t>
            </a:r>
            <a:r>
              <a:rPr lang="ru-RU" dirty="0" smtClean="0"/>
              <a:t>   </a:t>
            </a:r>
            <a:r>
              <a:rPr lang="ru-RU" b="1" dirty="0" err="1" smtClean="0"/>
              <a:t>Етнократія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особливою формою </a:t>
            </a:r>
            <a:r>
              <a:rPr lang="ru-RU" dirty="0" err="1" smtClean="0"/>
              <a:t>владарювання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спільноти</a:t>
            </a:r>
            <a:r>
              <a:rPr lang="ru-RU" dirty="0" smtClean="0"/>
              <a:t> в </a:t>
            </a:r>
            <a:r>
              <a:rPr lang="ru-RU" dirty="0" err="1" smtClean="0"/>
              <a:t>умовах</a:t>
            </a:r>
            <a:r>
              <a:rPr lang="ru-RU" dirty="0" smtClean="0"/>
              <a:t> недемократичного </a:t>
            </a:r>
            <a:r>
              <a:rPr lang="ru-RU" dirty="0" err="1" smtClean="0"/>
              <a:t>політичного</a:t>
            </a:r>
            <a:r>
              <a:rPr lang="ru-RU" dirty="0" smtClean="0"/>
              <a:t> режиму.</a:t>
            </a:r>
          </a:p>
          <a:p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 err="1" smtClean="0"/>
              <a:t>Етнократія</a:t>
            </a:r>
            <a:r>
              <a:rPr lang="ru-RU" dirty="0" smtClean="0"/>
              <a:t> </a:t>
            </a:r>
            <a:r>
              <a:rPr lang="ru-RU" dirty="0" err="1" smtClean="0"/>
              <a:t>передбачає</a:t>
            </a:r>
            <a:r>
              <a:rPr lang="ru-RU" dirty="0" smtClean="0"/>
              <a:t> </a:t>
            </a:r>
            <a:r>
              <a:rPr lang="ru-RU" dirty="0" err="1" smtClean="0"/>
              <a:t>асиміляцію</a:t>
            </a:r>
            <a:r>
              <a:rPr lang="ru-RU" dirty="0" smtClean="0"/>
              <a:t> </a:t>
            </a:r>
            <a:r>
              <a:rPr lang="ru-RU" dirty="0" err="1" smtClean="0"/>
              <a:t>недомінуючих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груп</a:t>
            </a:r>
            <a:r>
              <a:rPr lang="ru-RU" dirty="0" smtClean="0"/>
              <a:t>, </a:t>
            </a:r>
            <a:r>
              <a:rPr lang="ru-RU" dirty="0" err="1" smtClean="0"/>
              <a:t>реалізацію</a:t>
            </a:r>
            <a:r>
              <a:rPr lang="ru-RU" dirty="0" smtClean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сегрегації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здійснення</a:t>
            </a:r>
            <a:r>
              <a:rPr lang="ru-RU" dirty="0" smtClean="0"/>
              <a:t> </a:t>
            </a:r>
            <a:r>
              <a:rPr lang="ru-RU" dirty="0" err="1" smtClean="0"/>
              <a:t>етноциду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42852"/>
            <a:ext cx="8786874" cy="6572296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     </a:t>
            </a:r>
            <a:r>
              <a:rPr lang="ru-RU" sz="2000" dirty="0" err="1" smtClean="0"/>
              <a:t>Однак</a:t>
            </a:r>
            <a:r>
              <a:rPr lang="ru-RU" sz="2000" dirty="0" smtClean="0"/>
              <a:t> природа кожного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дуже</a:t>
            </a:r>
            <a:r>
              <a:rPr lang="ru-RU" sz="2000" dirty="0" smtClean="0"/>
              <a:t> складна, </a:t>
            </a:r>
            <a:r>
              <a:rPr lang="ru-RU" sz="2000" dirty="0" err="1" smtClean="0"/>
              <a:t>кожен</a:t>
            </a:r>
            <a:r>
              <a:rPr lang="ru-RU" sz="2000" dirty="0" smtClean="0"/>
              <a:t>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особливі</a:t>
            </a:r>
            <a:r>
              <a:rPr lang="ru-RU" sz="2000" dirty="0" smtClean="0"/>
              <a:t> </a:t>
            </a:r>
            <a:r>
              <a:rPr lang="ru-RU" sz="2000" dirty="0" err="1" smtClean="0"/>
              <a:t>риси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можуть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спричинити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виникнення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іредентизму</a:t>
            </a:r>
            <a:r>
              <a:rPr lang="ru-RU" sz="2000" dirty="0" smtClean="0"/>
              <a:t>. В </a:t>
            </a:r>
            <a:r>
              <a:rPr lang="ru-RU" sz="2000" dirty="0" err="1" smtClean="0"/>
              <a:t>умовах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авторитарних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визнання</a:t>
            </a:r>
            <a:r>
              <a:rPr lang="ru-RU" sz="2000" dirty="0" smtClean="0"/>
              <a:t> прав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меншин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популістським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кроком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будь-які</a:t>
            </a:r>
            <a:r>
              <a:rPr lang="ru-RU" sz="2000" dirty="0" smtClean="0"/>
              <a:t> </a:t>
            </a:r>
            <a:r>
              <a:rPr lang="ru-RU" sz="2000" dirty="0" err="1" smtClean="0"/>
              <a:t>сепаратистські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іредентистські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викорінюються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одразу</a:t>
            </a:r>
            <a:r>
              <a:rPr lang="ru-RU" sz="2000" dirty="0" smtClean="0"/>
              <a:t>, за </a:t>
            </a:r>
            <a:r>
              <a:rPr lang="ru-RU" sz="2000" dirty="0" err="1" smtClean="0"/>
              <a:t>допомогою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силових</a:t>
            </a:r>
            <a:r>
              <a:rPr lang="ru-RU" sz="2000" dirty="0" smtClean="0"/>
              <a:t> </a:t>
            </a:r>
            <a:r>
              <a:rPr lang="ru-RU" sz="2000" dirty="0" err="1" smtClean="0"/>
              <a:t>методів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У той же час </a:t>
            </a:r>
            <a:r>
              <a:rPr lang="ru-RU" sz="2000" dirty="0" err="1" smtClean="0"/>
              <a:t>самі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проти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прирощення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своєї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за </a:t>
            </a:r>
            <a:r>
              <a:rPr lang="ru-RU" sz="2000" dirty="0" err="1" smtClean="0"/>
              <a:t>рахунок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родичів</a:t>
            </a:r>
            <a:r>
              <a:rPr lang="ru-RU" sz="2000" dirty="0" smtClean="0"/>
              <a:t>. </a:t>
            </a:r>
            <a:r>
              <a:rPr lang="ru-RU" sz="2000" dirty="0" err="1" smtClean="0"/>
              <a:t>Наприклад</a:t>
            </a:r>
            <a:r>
              <a:rPr lang="ru-RU" sz="2000" dirty="0" smtClean="0"/>
              <a:t>,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, режим </a:t>
            </a:r>
            <a:r>
              <a:rPr lang="ru-RU" sz="2000" dirty="0" err="1" smtClean="0"/>
              <a:t>якої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визначають</a:t>
            </a:r>
            <a:r>
              <a:rPr lang="ru-RU" sz="2000" dirty="0" smtClean="0"/>
              <a:t> як </a:t>
            </a:r>
            <a:r>
              <a:rPr lang="ru-RU" sz="2000" dirty="0" err="1" smtClean="0"/>
              <a:t>авторитарний</a:t>
            </a:r>
            <a:r>
              <a:rPr lang="ru-RU" sz="2000" dirty="0" smtClean="0"/>
              <a:t>, </a:t>
            </a:r>
            <a:r>
              <a:rPr lang="ru-RU" sz="2000" dirty="0" err="1" smtClean="0"/>
              <a:t>припинило</a:t>
            </a:r>
            <a:r>
              <a:rPr lang="ru-RU" sz="2000" dirty="0" smtClean="0"/>
              <a:t> </a:t>
            </a:r>
            <a:r>
              <a:rPr lang="ru-RU" sz="2000" dirty="0" err="1" smtClean="0"/>
              <a:t>чеченський</a:t>
            </a:r>
            <a:r>
              <a:rPr lang="ru-RU" sz="2000" dirty="0" smtClean="0"/>
              <a:t> сепаратизм,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у 2008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заявило про </a:t>
            </a:r>
            <a:r>
              <a:rPr lang="ru-RU" sz="2000" dirty="0" err="1" smtClean="0"/>
              <a:t>підтримку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осетинського</a:t>
            </a:r>
            <a:r>
              <a:rPr lang="ru-RU" sz="2000" dirty="0" smtClean="0"/>
              <a:t> народу як </a:t>
            </a:r>
            <a:r>
              <a:rPr lang="ru-RU" sz="2000" dirty="0" err="1" smtClean="0"/>
              <a:t>розділеного</a:t>
            </a:r>
            <a:r>
              <a:rPr lang="ru-RU" sz="2000" dirty="0" smtClean="0"/>
              <a:t>, заявивши про </a:t>
            </a:r>
            <a:r>
              <a:rPr lang="ru-RU" sz="2000" dirty="0" err="1" smtClean="0"/>
              <a:t>намір</a:t>
            </a:r>
            <a:r>
              <a:rPr lang="ru-RU" sz="2000" dirty="0" smtClean="0"/>
              <a:t> </a:t>
            </a:r>
            <a:r>
              <a:rPr lang="ru-RU" sz="2000" dirty="0" err="1" smtClean="0"/>
              <a:t>возз’єднати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Північну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Осетію</a:t>
            </a:r>
            <a:r>
              <a:rPr lang="ru-RU" sz="2000" dirty="0" smtClean="0"/>
              <a:t> (</a:t>
            </a:r>
            <a:r>
              <a:rPr lang="ru-RU" sz="2000" dirty="0" err="1" smtClean="0"/>
              <a:t>автономію</a:t>
            </a:r>
            <a:r>
              <a:rPr lang="ru-RU" sz="2000" dirty="0" smtClean="0"/>
              <a:t> у </a:t>
            </a:r>
            <a:r>
              <a:rPr lang="ru-RU" sz="2000" dirty="0" err="1" smtClean="0"/>
              <a:t>складі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)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Південну</a:t>
            </a:r>
            <a:r>
              <a:rPr lang="ru-RU" sz="2000" dirty="0" smtClean="0"/>
              <a:t> </a:t>
            </a:r>
            <a:r>
              <a:rPr lang="ru-RU" sz="2000" dirty="0" err="1" smtClean="0"/>
              <a:t>Осетію</a:t>
            </a:r>
            <a:r>
              <a:rPr lang="ru-RU" sz="2000" dirty="0" smtClean="0"/>
              <a:t> – </a:t>
            </a:r>
            <a:r>
              <a:rPr lang="ru-RU" sz="2000" dirty="0" err="1" smtClean="0"/>
              <a:t>частину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Грузії</a:t>
            </a:r>
            <a:r>
              <a:rPr lang="ru-RU" sz="2000" dirty="0" smtClean="0"/>
              <a:t>. </a:t>
            </a:r>
            <a:br>
              <a:rPr lang="ru-RU" sz="2000" dirty="0" smtClean="0"/>
            </a:br>
            <a:r>
              <a:rPr lang="ru-RU" sz="2000" dirty="0"/>
              <a:t> </a:t>
            </a:r>
            <a:r>
              <a:rPr lang="ru-RU" sz="2000" dirty="0" smtClean="0"/>
              <a:t>     </a:t>
            </a:r>
            <a:r>
              <a:rPr lang="ru-RU" sz="2000" dirty="0" err="1" smtClean="0"/>
              <a:t>Вище</a:t>
            </a:r>
            <a:r>
              <a:rPr lang="ru-RU" sz="2000" dirty="0" smtClean="0"/>
              <a:t> </a:t>
            </a:r>
            <a:r>
              <a:rPr lang="ru-RU" sz="2000" dirty="0" err="1" smtClean="0"/>
              <a:t>державне</a:t>
            </a:r>
            <a:r>
              <a:rPr lang="ru-RU" sz="2000" dirty="0" smtClean="0"/>
              <a:t> </a:t>
            </a:r>
            <a:r>
              <a:rPr lang="ru-RU" sz="2000" dirty="0" err="1" smtClean="0"/>
              <a:t>керівництво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Російської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Федерації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скористалося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ситуацією</a:t>
            </a:r>
            <a:r>
              <a:rPr lang="ru-RU" sz="2000" dirty="0" smtClean="0"/>
              <a:t> в </a:t>
            </a:r>
            <a:r>
              <a:rPr lang="ru-RU" sz="2000" dirty="0" err="1" smtClean="0"/>
              <a:t>Україні</a:t>
            </a:r>
            <a:r>
              <a:rPr lang="ru-RU" sz="2000" dirty="0" smtClean="0"/>
              <a:t> </a:t>
            </a:r>
            <a:r>
              <a:rPr lang="ru-RU" sz="2000" dirty="0" err="1" smtClean="0"/>
              <a:t>й</a:t>
            </a:r>
            <a:r>
              <a:rPr lang="ru-RU" sz="2000" dirty="0" smtClean="0"/>
              <a:t> </a:t>
            </a:r>
            <a:r>
              <a:rPr lang="ru-RU" sz="2000" dirty="0" err="1" smtClean="0"/>
              <a:t>під</a:t>
            </a:r>
            <a:r>
              <a:rPr lang="ru-RU" sz="2000" dirty="0" smtClean="0"/>
              <a:t> </a:t>
            </a:r>
            <a:r>
              <a:rPr lang="ru-RU" sz="2000" dirty="0" err="1" smtClean="0"/>
              <a:t>гаслами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захисту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росіян</a:t>
            </a:r>
            <a:r>
              <a:rPr lang="ru-RU" sz="2000" dirty="0" smtClean="0"/>
              <a:t> у </a:t>
            </a:r>
            <a:r>
              <a:rPr lang="ru-RU" sz="2000" dirty="0" err="1" smtClean="0"/>
              <a:t>Криму</a:t>
            </a:r>
            <a:r>
              <a:rPr lang="ru-RU" sz="2000" dirty="0" smtClean="0"/>
              <a:t> </a:t>
            </a:r>
            <a:r>
              <a:rPr lang="ru-RU" sz="2000" dirty="0" err="1" smtClean="0"/>
              <a:t>у</a:t>
            </a:r>
            <a:r>
              <a:rPr lang="ru-RU" sz="2000" dirty="0" smtClean="0"/>
              <a:t> 2014 </a:t>
            </a:r>
            <a:r>
              <a:rPr lang="ru-RU" sz="2000" dirty="0" err="1" smtClean="0"/>
              <a:t>році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здійснило</a:t>
            </a:r>
            <a:r>
              <a:rPr lang="ru-RU" sz="2000" dirty="0" smtClean="0"/>
              <a:t> </a:t>
            </a:r>
            <a:r>
              <a:rPr lang="ru-RU" sz="2000" dirty="0" err="1" smtClean="0"/>
              <a:t>анексію</a:t>
            </a:r>
            <a:r>
              <a:rPr lang="ru-RU" sz="2000" dirty="0" smtClean="0"/>
              <a:t> </a:t>
            </a:r>
            <a:r>
              <a:rPr lang="ru-RU" sz="2000" dirty="0" err="1" smtClean="0"/>
              <a:t>півострова</a:t>
            </a:r>
            <a:r>
              <a:rPr lang="ru-RU" sz="2000" dirty="0" smtClean="0"/>
              <a:t>. </a:t>
            </a:r>
            <a:r>
              <a:rPr lang="ru-RU" sz="2000" dirty="0" err="1" smtClean="0"/>
              <a:t>Іредентистське</a:t>
            </a:r>
            <a:r>
              <a:rPr lang="ru-RU" sz="2000" dirty="0" smtClean="0"/>
              <a:t> </a:t>
            </a:r>
            <a:r>
              <a:rPr lang="ru-RU" sz="2000" dirty="0" err="1" smtClean="0"/>
              <a:t>підґрунтя</a:t>
            </a:r>
            <a:r>
              <a:rPr lang="ru-RU" sz="2000" dirty="0" smtClean="0"/>
              <a:t> </a:t>
            </a:r>
            <a:r>
              <a:rPr lang="ru-RU" sz="2000" dirty="0" err="1" smtClean="0"/>
              <a:t>такої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дії</a:t>
            </a:r>
            <a:r>
              <a:rPr lang="ru-RU" sz="2000" dirty="0"/>
              <a:t> </a:t>
            </a:r>
            <a:r>
              <a:rPr lang="ru-RU" sz="2000" dirty="0" err="1" smtClean="0"/>
              <a:t>очевидне</a:t>
            </a:r>
            <a:r>
              <a:rPr lang="ru-RU" sz="2000" dirty="0" smtClean="0"/>
              <a:t>. </a:t>
            </a:r>
            <a:r>
              <a:rPr lang="ru-RU" sz="2000" dirty="0" err="1" smtClean="0"/>
              <a:t>Дії</a:t>
            </a:r>
            <a:r>
              <a:rPr lang="ru-RU" sz="2000" dirty="0" smtClean="0"/>
              <a:t> </a:t>
            </a:r>
            <a:r>
              <a:rPr lang="ru-RU" sz="2000" dirty="0" err="1" smtClean="0"/>
              <a:t>Росії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показують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авторитарні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схильні</a:t>
            </a:r>
            <a:r>
              <a:rPr lang="ru-RU" sz="2000" dirty="0" smtClean="0"/>
              <a:t> до </a:t>
            </a:r>
            <a:r>
              <a:rPr lang="ru-RU" sz="2000" dirty="0" err="1" smtClean="0"/>
              <a:t>здійснення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експансіоністської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політики</a:t>
            </a:r>
            <a:r>
              <a:rPr lang="ru-RU" sz="2000" dirty="0" smtClean="0"/>
              <a:t>,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неоднозначним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є</a:t>
            </a:r>
            <a:r>
              <a:rPr lang="ru-RU" sz="2000" dirty="0" smtClean="0"/>
              <a:t> </a:t>
            </a:r>
            <a:r>
              <a:rPr lang="ru-RU" sz="2000" dirty="0" err="1" smtClean="0"/>
              <a:t>питання</a:t>
            </a:r>
            <a:r>
              <a:rPr lang="ru-RU" sz="2000" dirty="0" smtClean="0"/>
              <a:t>, яке ж </a:t>
            </a:r>
            <a:r>
              <a:rPr lang="ru-RU" sz="2000" dirty="0" err="1" smtClean="0"/>
              <a:t>місце</a:t>
            </a:r>
            <a:r>
              <a:rPr lang="ru-RU" sz="2000" dirty="0" smtClean="0"/>
              <a:t> у </a:t>
            </a:r>
            <a:r>
              <a:rPr lang="ru-RU" sz="2000" dirty="0" err="1" smtClean="0"/>
              <a:t>цій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політиці</a:t>
            </a:r>
            <a:r>
              <a:rPr lang="ru-RU" sz="2000" dirty="0" smtClean="0"/>
              <a:t> </a:t>
            </a:r>
            <a:r>
              <a:rPr lang="ru-RU" sz="2000" dirty="0" err="1" smtClean="0"/>
              <a:t>дійсно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посідає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добробут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родичів</a:t>
            </a:r>
            <a:r>
              <a:rPr lang="ru-RU" sz="2000" dirty="0" smtClean="0"/>
              <a:t>, а яке – </a:t>
            </a:r>
            <a:r>
              <a:rPr lang="ru-RU" sz="2000" dirty="0" err="1" smtClean="0"/>
              <a:t>територіальна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експансія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8332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err="1" smtClean="0"/>
              <a:t>Демократичний</a:t>
            </a:r>
            <a:r>
              <a:rPr lang="ru-RU" sz="2000" dirty="0" smtClean="0"/>
              <a:t> режим, </a:t>
            </a:r>
            <a:r>
              <a:rPr lang="ru-RU" sz="2000" dirty="0" err="1" smtClean="0"/>
              <a:t>навпаки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передбачає</a:t>
            </a:r>
            <a:r>
              <a:rPr lang="ru-RU" sz="2000" dirty="0" smtClean="0"/>
              <a:t> </a:t>
            </a:r>
            <a:r>
              <a:rPr lang="ru-RU" sz="2000" dirty="0" err="1" smtClean="0"/>
              <a:t>дотримання</a:t>
            </a:r>
            <a:r>
              <a:rPr lang="ru-RU" sz="2000" dirty="0" smtClean="0"/>
              <a:t> прав </a:t>
            </a:r>
            <a:r>
              <a:rPr lang="ru-RU" sz="2000" dirty="0" err="1" smtClean="0"/>
              <a:t>і</a:t>
            </a:r>
            <a:r>
              <a:rPr lang="ru-RU" sz="2000" dirty="0" smtClean="0"/>
              <a:t> свобод </a:t>
            </a:r>
            <a:r>
              <a:rPr lang="ru-RU" sz="2000" dirty="0" err="1" smtClean="0"/>
              <a:t>громадян</a:t>
            </a:r>
            <a:r>
              <a:rPr lang="ru-RU" sz="2000" dirty="0" smtClean="0"/>
              <a:t>, </a:t>
            </a:r>
            <a:r>
              <a:rPr lang="ru-RU" sz="2000" dirty="0" err="1" smtClean="0"/>
              <a:t>але</a:t>
            </a:r>
            <a:r>
              <a:rPr lang="ru-RU" sz="2000" dirty="0" smtClean="0"/>
              <a:t> </a:t>
            </a:r>
            <a:r>
              <a:rPr lang="ru-RU" sz="2000" dirty="0" err="1" smtClean="0"/>
              <a:t>якраз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цього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випливає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певний</a:t>
            </a:r>
            <a:r>
              <a:rPr lang="ru-RU" sz="2000" dirty="0" smtClean="0"/>
              <a:t> парадокс,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тому, </a:t>
            </a:r>
            <a:r>
              <a:rPr lang="ru-RU" sz="2000" dirty="0" err="1" smtClean="0"/>
              <a:t>що</a:t>
            </a:r>
            <a:r>
              <a:rPr lang="ru-RU" sz="2000" dirty="0" smtClean="0"/>
              <a:t> сама природа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відцентровим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тенденціям</a:t>
            </a:r>
            <a:r>
              <a:rPr lang="ru-RU" sz="2000" dirty="0" smtClean="0"/>
              <a:t>. Проблему </a:t>
            </a:r>
            <a:r>
              <a:rPr lang="ru-RU" sz="2000" dirty="0" err="1" smtClean="0"/>
              <a:t>впливу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появу</a:t>
            </a:r>
            <a:r>
              <a:rPr lang="ru-RU" sz="2000" dirty="0" smtClean="0"/>
              <a:t> </a:t>
            </a:r>
            <a:r>
              <a:rPr lang="ru-RU" sz="2000" dirty="0" err="1" smtClean="0"/>
              <a:t>іредентизму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досліджували</a:t>
            </a:r>
            <a:r>
              <a:rPr lang="ru-RU" sz="2000" dirty="0" smtClean="0"/>
              <a:t> </a:t>
            </a:r>
            <a:r>
              <a:rPr lang="ru-RU" sz="2000" dirty="0" err="1" smtClean="0"/>
              <a:t>зарубіжні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науковці</a:t>
            </a:r>
            <a:r>
              <a:rPr lang="ru-RU" sz="2000" dirty="0" smtClean="0"/>
              <a:t> С. </a:t>
            </a:r>
            <a:r>
              <a:rPr lang="ru-RU" sz="2000" dirty="0" err="1" smtClean="0"/>
              <a:t>Сайдман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В. </a:t>
            </a:r>
            <a:r>
              <a:rPr lang="ru-RU" sz="2000" dirty="0" err="1" smtClean="0"/>
              <a:t>Аурес</a:t>
            </a:r>
            <a:r>
              <a:rPr lang="ru-RU" sz="2000" dirty="0" smtClean="0"/>
              <a:t>. Одна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їхніх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дослідницьких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гіпотез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полягає</a:t>
            </a:r>
            <a:r>
              <a:rPr lang="ru-RU" sz="2000" dirty="0" smtClean="0"/>
              <a:t> у </a:t>
            </a:r>
            <a:r>
              <a:rPr lang="ru-RU" sz="2000" dirty="0" err="1" smtClean="0"/>
              <a:t>твердженні</a:t>
            </a:r>
            <a:r>
              <a:rPr lang="ru-RU" sz="2000" dirty="0" smtClean="0"/>
              <a:t> про те,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в </a:t>
            </a:r>
            <a:r>
              <a:rPr lang="ru-RU" sz="2000" dirty="0" err="1" smtClean="0"/>
              <a:t>демократичних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</a:t>
            </a:r>
            <a:r>
              <a:rPr lang="ru-RU" sz="2000" dirty="0" err="1" smtClean="0"/>
              <a:t>шансів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іредентистськими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сепаратистськими</a:t>
            </a:r>
            <a:r>
              <a:rPr lang="ru-RU" sz="2000" dirty="0" smtClean="0"/>
              <a:t>. Вони </a:t>
            </a:r>
            <a:r>
              <a:rPr lang="ru-RU" sz="2000" dirty="0" err="1" smtClean="0"/>
              <a:t>акцентують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існуючій</a:t>
            </a:r>
            <a:r>
              <a:rPr lang="ru-RU" sz="2000" dirty="0" smtClean="0"/>
              <a:t> </a:t>
            </a:r>
            <a:r>
              <a:rPr lang="ru-RU" sz="2000" dirty="0" err="1" smtClean="0"/>
              <a:t>дилемі</a:t>
            </a:r>
            <a:r>
              <a:rPr lang="ru-RU" sz="2000" dirty="0" smtClean="0"/>
              <a:t>: </a:t>
            </a:r>
            <a:r>
              <a:rPr lang="ru-RU" sz="2000" dirty="0" err="1" smtClean="0"/>
              <a:t>з</a:t>
            </a:r>
            <a:r>
              <a:rPr lang="ru-RU" sz="2000" dirty="0" smtClean="0"/>
              <a:t> одного боку,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оснащені</a:t>
            </a:r>
            <a:r>
              <a:rPr lang="ru-RU" sz="2000" dirty="0" smtClean="0"/>
              <a:t> для </a:t>
            </a:r>
            <a:r>
              <a:rPr lang="ru-RU" sz="2000" dirty="0" err="1" smtClean="0"/>
              <a:t>вирішення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/>
              <a:t> </a:t>
            </a:r>
            <a:r>
              <a:rPr lang="ru-RU" sz="2000" dirty="0" err="1" smtClean="0"/>
              <a:t>конфліктів</a:t>
            </a:r>
            <a:r>
              <a:rPr lang="ru-RU" sz="2000" dirty="0" smtClean="0"/>
              <a:t>, </a:t>
            </a:r>
            <a:r>
              <a:rPr lang="ru-RU" sz="2000" dirty="0" err="1" smtClean="0"/>
              <a:t>адже</a:t>
            </a:r>
            <a:r>
              <a:rPr lang="ru-RU" sz="2000" dirty="0" smtClean="0"/>
              <a:t> «</a:t>
            </a:r>
            <a:r>
              <a:rPr lang="ru-RU" sz="2000" dirty="0" err="1" smtClean="0"/>
              <a:t>усталені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пишаються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своєю</a:t>
            </a:r>
            <a:r>
              <a:rPr lang="ru-RU" sz="2000" dirty="0" smtClean="0"/>
              <a:t> </a:t>
            </a:r>
            <a:r>
              <a:rPr lang="ru-RU" sz="2000" dirty="0" err="1" smtClean="0"/>
              <a:t>здатністю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управляти</a:t>
            </a:r>
            <a:r>
              <a:rPr lang="ru-RU" sz="2000" dirty="0" smtClean="0"/>
              <a:t> </a:t>
            </a:r>
            <a:r>
              <a:rPr lang="ru-RU" sz="2000" dirty="0" err="1" smtClean="0"/>
              <a:t>плюралізмом</a:t>
            </a:r>
            <a:r>
              <a:rPr lang="ru-RU" sz="2000" dirty="0" smtClean="0"/>
              <a:t> мирно». </a:t>
            </a:r>
            <a:endParaRPr lang="ru-RU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/>
              <a:t>       </a:t>
            </a:r>
            <a:endParaRPr lang="ru-RU" dirty="0"/>
          </a:p>
        </p:txBody>
      </p:sp>
      <p:pic>
        <p:nvPicPr>
          <p:cNvPr id="9219" name="Picture 3" descr="C:\Users\Админ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553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89297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</a:p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Неоднозначність</a:t>
            </a:r>
            <a:r>
              <a:rPr lang="ru-RU" dirty="0" smtClean="0"/>
              <a:t> </a:t>
            </a:r>
            <a:r>
              <a:rPr lang="ru-RU" dirty="0" err="1" smtClean="0"/>
              <a:t>впливу</a:t>
            </a:r>
            <a:r>
              <a:rPr lang="ru-RU" dirty="0" smtClean="0"/>
              <a:t> </a:t>
            </a:r>
            <a:r>
              <a:rPr lang="ru-RU" dirty="0" err="1" smtClean="0"/>
              <a:t>демократіїАле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іншого</a:t>
            </a:r>
            <a:r>
              <a:rPr lang="ru-RU" dirty="0" smtClean="0"/>
              <a:t> боку, у </a:t>
            </a:r>
            <a:r>
              <a:rPr lang="ru-RU" dirty="0" err="1" smtClean="0"/>
              <a:t>країнах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розвиненою</a:t>
            </a:r>
            <a:r>
              <a:rPr lang="ru-RU" dirty="0" smtClean="0"/>
              <a:t> </a:t>
            </a:r>
            <a:r>
              <a:rPr lang="ru-RU" dirty="0" err="1" smtClean="0"/>
              <a:t>демократією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розгортатися</a:t>
            </a:r>
            <a:r>
              <a:rPr lang="ru-RU" dirty="0" smtClean="0"/>
              <a:t> </a:t>
            </a:r>
            <a:r>
              <a:rPr lang="ru-RU" dirty="0" err="1" smtClean="0"/>
              <a:t>серйозні</a:t>
            </a:r>
            <a:r>
              <a:rPr lang="ru-RU" dirty="0" smtClean="0"/>
              <a:t> </a:t>
            </a:r>
            <a:r>
              <a:rPr lang="ru-RU" dirty="0" err="1" smtClean="0"/>
              <a:t>етнічні</a:t>
            </a:r>
            <a:r>
              <a:rPr lang="ru-RU" dirty="0" smtClean="0"/>
              <a:t> </a:t>
            </a:r>
            <a:r>
              <a:rPr lang="ru-RU" dirty="0" err="1" smtClean="0"/>
              <a:t>конфлікти</a:t>
            </a:r>
            <a:r>
              <a:rPr lang="ru-RU" dirty="0" smtClean="0"/>
              <a:t>, </a:t>
            </a:r>
            <a:r>
              <a:rPr lang="ru-RU" dirty="0" err="1" smtClean="0"/>
              <a:t>пов’язані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політичною</a:t>
            </a:r>
            <a:r>
              <a:rPr lang="ru-RU" dirty="0" smtClean="0"/>
              <a:t> </a:t>
            </a:r>
            <a:r>
              <a:rPr lang="ru-RU" dirty="0" err="1" smtClean="0"/>
              <a:t>конкуренцією</a:t>
            </a:r>
            <a:r>
              <a:rPr lang="ru-RU" dirty="0" smtClean="0"/>
              <a:t>, яка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здійснюватися</a:t>
            </a:r>
            <a:r>
              <a:rPr lang="ru-RU" dirty="0" smtClean="0"/>
              <a:t> за </a:t>
            </a:r>
            <a:r>
              <a:rPr lang="ru-RU" dirty="0" err="1" smtClean="0"/>
              <a:t>рахунок</a:t>
            </a:r>
            <a:r>
              <a:rPr lang="ru-RU" dirty="0" smtClean="0"/>
              <a:t> 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меншин</a:t>
            </a:r>
            <a:r>
              <a:rPr lang="ru-RU" dirty="0" smtClean="0"/>
              <a:t>. Перша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дилеми</a:t>
            </a:r>
            <a:r>
              <a:rPr lang="ru-RU" dirty="0" smtClean="0"/>
              <a:t> </a:t>
            </a:r>
            <a:r>
              <a:rPr lang="ru-RU" dirty="0" err="1" smtClean="0"/>
              <a:t>засвідчує</a:t>
            </a:r>
            <a:r>
              <a:rPr lang="ru-RU" dirty="0" smtClean="0"/>
              <a:t> </a:t>
            </a:r>
            <a:r>
              <a:rPr lang="ru-RU" dirty="0" err="1" smtClean="0"/>
              <a:t>здатність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 </a:t>
            </a:r>
            <a:r>
              <a:rPr lang="ru-RU" dirty="0" err="1" smtClean="0"/>
              <a:t>врегульовувати</a:t>
            </a:r>
            <a:r>
              <a:rPr lang="ru-RU" dirty="0" smtClean="0"/>
              <a:t> </a:t>
            </a:r>
            <a:r>
              <a:rPr lang="ru-RU" dirty="0" err="1" smtClean="0"/>
              <a:t>протиріччя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різними</a:t>
            </a:r>
            <a:r>
              <a:rPr lang="ru-RU" dirty="0" smtClean="0"/>
              <a:t> </a:t>
            </a:r>
            <a:r>
              <a:rPr lang="ru-RU" dirty="0" err="1" smtClean="0"/>
              <a:t>учасниками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процесу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відмінні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пояснюється</a:t>
            </a:r>
            <a:r>
              <a:rPr lang="ru-RU" dirty="0" smtClean="0"/>
              <a:t> самою </a:t>
            </a:r>
            <a:r>
              <a:rPr lang="ru-RU" dirty="0" err="1" smtClean="0"/>
              <a:t>сутністю</a:t>
            </a:r>
            <a:r>
              <a:rPr lang="ru-RU" dirty="0" smtClean="0"/>
              <a:t> </a:t>
            </a:r>
            <a:r>
              <a:rPr lang="ru-RU" dirty="0" err="1" smtClean="0"/>
              <a:t>демократії</a:t>
            </a:r>
            <a:r>
              <a:rPr lang="ru-RU" dirty="0" smtClean="0"/>
              <a:t>, яка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реалізації</a:t>
            </a:r>
            <a:r>
              <a:rPr lang="ru-RU" dirty="0" smtClean="0"/>
              <a:t> </a:t>
            </a:r>
            <a:r>
              <a:rPr lang="ru-RU" dirty="0" err="1" smtClean="0"/>
              <a:t>народовладдя</a:t>
            </a:r>
            <a:r>
              <a:rPr lang="ru-RU" dirty="0" smtClean="0"/>
              <a:t> через </a:t>
            </a:r>
            <a:r>
              <a:rPr lang="ru-RU" dirty="0" err="1" smtClean="0"/>
              <a:t>універсальні</a:t>
            </a:r>
            <a:r>
              <a:rPr lang="ru-RU" dirty="0" smtClean="0"/>
              <a:t> </a:t>
            </a:r>
            <a:r>
              <a:rPr lang="ru-RU" dirty="0" err="1" smtClean="0"/>
              <a:t>демократичні</a:t>
            </a:r>
            <a:r>
              <a:rPr lang="ru-RU" dirty="0" smtClean="0"/>
              <a:t> </a:t>
            </a:r>
            <a:r>
              <a:rPr lang="ru-RU" dirty="0" err="1" smtClean="0"/>
              <a:t>процедури</a:t>
            </a:r>
            <a:r>
              <a:rPr lang="ru-RU" dirty="0" smtClean="0"/>
              <a:t>, а </a:t>
            </a:r>
            <a:r>
              <a:rPr lang="ru-RU" dirty="0" err="1" smtClean="0"/>
              <a:t>саме</a:t>
            </a:r>
            <a:r>
              <a:rPr lang="ru-RU" dirty="0" smtClean="0"/>
              <a:t>: </a:t>
            </a:r>
            <a:r>
              <a:rPr lang="ru-RU" dirty="0" err="1" smtClean="0"/>
              <a:t>вільні</a:t>
            </a:r>
            <a:r>
              <a:rPr lang="ru-RU" dirty="0" smtClean="0"/>
              <a:t> </a:t>
            </a:r>
            <a:r>
              <a:rPr lang="ru-RU" dirty="0" err="1" smtClean="0"/>
              <a:t>вибори</a:t>
            </a:r>
            <a:r>
              <a:rPr lang="ru-RU" dirty="0" smtClean="0"/>
              <a:t>, </a:t>
            </a:r>
            <a:r>
              <a:rPr lang="ru-RU" dirty="0" err="1" smtClean="0"/>
              <a:t>громадський</a:t>
            </a:r>
            <a:r>
              <a:rPr lang="ru-RU" dirty="0" smtClean="0"/>
              <a:t> контроль, </a:t>
            </a:r>
            <a:r>
              <a:rPr lang="ru-RU" dirty="0" err="1" smtClean="0"/>
              <a:t>ефективні</a:t>
            </a:r>
            <a:r>
              <a:rPr lang="ru-RU" dirty="0" smtClean="0"/>
              <a:t> </a:t>
            </a:r>
            <a:r>
              <a:rPr lang="ru-RU" dirty="0" err="1" smtClean="0"/>
              <a:t>механізми</a:t>
            </a:r>
            <a:r>
              <a:rPr lang="ru-RU" dirty="0" smtClean="0"/>
              <a:t> </a:t>
            </a:r>
            <a:r>
              <a:rPr lang="ru-RU" dirty="0" err="1" smtClean="0"/>
              <a:t>попередження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розв’язання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</a:t>
            </a:r>
            <a:r>
              <a:rPr lang="ru-RU" dirty="0" err="1" smtClean="0"/>
              <a:t>конфліктів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сферах </a:t>
            </a:r>
            <a:r>
              <a:rPr lang="ru-RU" dirty="0" err="1" smtClean="0"/>
              <a:t>суспільства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143248"/>
            <a:ext cx="89297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</a:t>
            </a:r>
            <a:r>
              <a:rPr lang="ru-RU" dirty="0" err="1" smtClean="0"/>
              <a:t>Щодо</a:t>
            </a:r>
            <a:r>
              <a:rPr lang="ru-RU" dirty="0" smtClean="0"/>
              <a:t> </a:t>
            </a:r>
            <a:r>
              <a:rPr lang="ru-RU" dirty="0" err="1" smtClean="0"/>
              <a:t>другої</a:t>
            </a:r>
            <a:r>
              <a:rPr lang="ru-RU" dirty="0" smtClean="0"/>
              <a:t> точки </a:t>
            </a:r>
            <a:r>
              <a:rPr lang="ru-RU" dirty="0" err="1" smtClean="0"/>
              <a:t>зору</a:t>
            </a:r>
            <a:r>
              <a:rPr lang="ru-RU" dirty="0" smtClean="0"/>
              <a:t>, як </a:t>
            </a:r>
            <a:r>
              <a:rPr lang="ru-RU" dirty="0" err="1" smtClean="0"/>
              <a:t>зауважують</a:t>
            </a:r>
            <a:r>
              <a:rPr lang="ru-RU" dirty="0" smtClean="0"/>
              <a:t> С. </a:t>
            </a:r>
            <a:r>
              <a:rPr lang="ru-RU" dirty="0" err="1" smtClean="0"/>
              <a:t>Сайдман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В. </a:t>
            </a:r>
            <a:r>
              <a:rPr lang="ru-RU" dirty="0" err="1" smtClean="0"/>
              <a:t>Аурес</a:t>
            </a:r>
            <a:r>
              <a:rPr lang="ru-RU" dirty="0" smtClean="0"/>
              <a:t>, то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конкуренція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політиками</a:t>
            </a:r>
            <a:r>
              <a:rPr lang="ru-RU" dirty="0" smtClean="0"/>
              <a:t> у рамках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загрожує</a:t>
            </a:r>
            <a:r>
              <a:rPr lang="ru-RU" dirty="0" smtClean="0"/>
              <a:t> </a:t>
            </a:r>
            <a:r>
              <a:rPr lang="ru-RU" dirty="0" err="1" smtClean="0"/>
              <a:t>суспільній</a:t>
            </a:r>
            <a:r>
              <a:rPr lang="ru-RU" dirty="0" smtClean="0"/>
              <a:t> </a:t>
            </a:r>
            <a:r>
              <a:rPr lang="ru-RU" dirty="0" err="1" smtClean="0"/>
              <a:t>безпеці</a:t>
            </a:r>
            <a:r>
              <a:rPr lang="ru-RU" dirty="0" smtClean="0"/>
              <a:t>.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інтереси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стають</a:t>
            </a:r>
            <a:r>
              <a:rPr lang="ru-RU" dirty="0" smtClean="0"/>
              <a:t> «</a:t>
            </a:r>
            <a:r>
              <a:rPr lang="ru-RU" dirty="0" err="1" smtClean="0"/>
              <a:t>розмінною</a:t>
            </a:r>
            <a:r>
              <a:rPr lang="ru-RU" dirty="0" smtClean="0"/>
              <a:t> монетою» для </a:t>
            </a:r>
            <a:r>
              <a:rPr lang="ru-RU" dirty="0" err="1" smtClean="0"/>
              <a:t>здобуття</a:t>
            </a:r>
            <a:r>
              <a:rPr lang="ru-RU" dirty="0" smtClean="0"/>
              <a:t> </a:t>
            </a:r>
            <a:r>
              <a:rPr lang="ru-RU" dirty="0" err="1" smtClean="0"/>
              <a:t>політиками</a:t>
            </a:r>
            <a:r>
              <a:rPr lang="ru-RU" dirty="0" smtClean="0"/>
              <a:t>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дивідендів</a:t>
            </a:r>
            <a:r>
              <a:rPr lang="ru-RU" dirty="0" smtClean="0"/>
              <a:t>, </a:t>
            </a:r>
            <a:r>
              <a:rPr lang="ru-RU" dirty="0" err="1" smtClean="0"/>
              <a:t>виражених</a:t>
            </a:r>
            <a:r>
              <a:rPr lang="ru-RU" dirty="0" smtClean="0"/>
              <a:t> у </a:t>
            </a:r>
            <a:r>
              <a:rPr lang="ru-RU" dirty="0" err="1" smtClean="0"/>
              <a:t>отриманні</a:t>
            </a:r>
            <a:r>
              <a:rPr lang="ru-RU" dirty="0" smtClean="0"/>
              <a:t> посад, </a:t>
            </a:r>
            <a:r>
              <a:rPr lang="ru-RU" dirty="0" err="1" smtClean="0"/>
              <a:t>підвищенні</a:t>
            </a:r>
            <a:r>
              <a:rPr lang="ru-RU" dirty="0" smtClean="0"/>
              <a:t> рейтингу </a:t>
            </a:r>
            <a:r>
              <a:rPr lang="ru-RU" dirty="0" err="1" smtClean="0"/>
              <a:t>тощо</a:t>
            </a:r>
            <a:r>
              <a:rPr lang="ru-RU" dirty="0" smtClean="0"/>
              <a:t>.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запропонувати</a:t>
            </a:r>
            <a:r>
              <a:rPr lang="ru-RU" dirty="0" smtClean="0"/>
              <a:t> </a:t>
            </a:r>
            <a:r>
              <a:rPr lang="ru-RU" dirty="0" err="1" smtClean="0"/>
              <a:t>іредентистську</a:t>
            </a:r>
            <a:r>
              <a:rPr lang="ru-RU" dirty="0" smtClean="0"/>
              <a:t> </a:t>
            </a:r>
            <a:r>
              <a:rPr lang="ru-RU" dirty="0" err="1" smtClean="0"/>
              <a:t>ідею</a:t>
            </a:r>
            <a:r>
              <a:rPr lang="ru-RU" dirty="0" smtClean="0"/>
              <a:t> </a:t>
            </a:r>
            <a:r>
              <a:rPr lang="ru-RU" dirty="0" err="1" smtClean="0"/>
              <a:t>возз’єднання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етнічною</a:t>
            </a:r>
            <a:r>
              <a:rPr lang="ru-RU" dirty="0" smtClean="0"/>
              <a:t> </a:t>
            </a:r>
            <a:r>
              <a:rPr lang="ru-RU" dirty="0" err="1" smtClean="0"/>
              <a:t>Батьківщиною</a:t>
            </a:r>
            <a:r>
              <a:rPr lang="ru-RU" dirty="0" smtClean="0"/>
              <a:t>, яка </a:t>
            </a:r>
            <a:r>
              <a:rPr lang="ru-RU" dirty="0" err="1" smtClean="0"/>
              <a:t>обов’язково</a:t>
            </a:r>
            <a:r>
              <a:rPr lang="ru-RU" dirty="0" smtClean="0"/>
              <a:t> </a:t>
            </a:r>
            <a:r>
              <a:rPr lang="ru-RU" dirty="0" err="1" smtClean="0"/>
              <a:t>знайде</a:t>
            </a:r>
            <a:r>
              <a:rPr lang="ru-RU" dirty="0" smtClean="0"/>
              <a:t> </a:t>
            </a:r>
            <a:r>
              <a:rPr lang="ru-RU" dirty="0" err="1" smtClean="0"/>
              <a:t>відклик</a:t>
            </a:r>
            <a:r>
              <a:rPr lang="ru-RU" dirty="0" smtClean="0"/>
              <a:t> у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ті</a:t>
            </a:r>
            <a:r>
              <a:rPr lang="ru-RU" dirty="0" smtClean="0"/>
              <a:t> </a:t>
            </a:r>
            <a:r>
              <a:rPr lang="ru-RU" dirty="0" err="1" smtClean="0"/>
              <a:t>відчувають</a:t>
            </a:r>
            <a:r>
              <a:rPr lang="ru-RU" dirty="0" smtClean="0"/>
              <a:t> себе </a:t>
            </a:r>
            <a:r>
              <a:rPr lang="ru-RU" dirty="0" err="1" smtClean="0"/>
              <a:t>незахищеними</a:t>
            </a:r>
            <a:r>
              <a:rPr lang="ru-RU" dirty="0" smtClean="0"/>
              <a:t> у </a:t>
            </a:r>
            <a:r>
              <a:rPr lang="ru-RU" dirty="0" err="1" smtClean="0"/>
              <a:t>поліетнічній</a:t>
            </a:r>
            <a:r>
              <a:rPr lang="ru-RU" dirty="0" smtClean="0"/>
              <a:t> </a:t>
            </a:r>
            <a:r>
              <a:rPr lang="ru-RU" dirty="0" err="1" smtClean="0"/>
              <a:t>державі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фізичної</a:t>
            </a:r>
            <a:r>
              <a:rPr lang="ru-RU" dirty="0" smtClean="0"/>
              <a:t>, </a:t>
            </a:r>
            <a:r>
              <a:rPr lang="ru-RU" dirty="0" err="1" smtClean="0"/>
              <a:t>політичної</a:t>
            </a:r>
            <a:r>
              <a:rPr lang="ru-RU" dirty="0" smtClean="0"/>
              <a:t> та </a:t>
            </a:r>
            <a:r>
              <a:rPr lang="ru-RU" dirty="0" err="1" smtClean="0"/>
              <a:t>економічної</a:t>
            </a:r>
            <a:r>
              <a:rPr lang="ru-RU" dirty="0" smtClean="0"/>
              <a:t> </a:t>
            </a:r>
            <a:r>
              <a:rPr lang="ru-RU" dirty="0" err="1" smtClean="0"/>
              <a:t>безпеки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642918"/>
            <a:ext cx="87154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На </a:t>
            </a:r>
            <a:r>
              <a:rPr lang="ru-RU" sz="2000" dirty="0" err="1" smtClean="0"/>
              <a:t>особливу</a:t>
            </a:r>
            <a:r>
              <a:rPr lang="ru-RU" sz="2000" dirty="0" smtClean="0"/>
              <a:t> </a:t>
            </a:r>
            <a:r>
              <a:rPr lang="ru-RU" sz="2000" dirty="0" err="1" smtClean="0"/>
              <a:t>увагу</a:t>
            </a:r>
            <a:r>
              <a:rPr lang="ru-RU" sz="2000" dirty="0" smtClean="0"/>
              <a:t> </a:t>
            </a:r>
            <a:r>
              <a:rPr lang="ru-RU" sz="2000" dirty="0" err="1" smtClean="0"/>
              <a:t>заслуговують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трансформаційні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режими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. В. </a:t>
            </a:r>
            <a:r>
              <a:rPr lang="ru-RU" sz="2000" dirty="0" err="1" smtClean="0"/>
              <a:t>Дівак</a:t>
            </a:r>
            <a:r>
              <a:rPr lang="ru-RU" sz="2000" dirty="0" smtClean="0"/>
              <a:t> </a:t>
            </a:r>
            <a:r>
              <a:rPr lang="ru-RU" sz="2000" dirty="0" err="1" smtClean="0"/>
              <a:t>помітила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кількості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конфліктів</a:t>
            </a:r>
            <a:r>
              <a:rPr lang="ru-RU" sz="2000" dirty="0" smtClean="0"/>
              <a:t> у </a:t>
            </a:r>
            <a:r>
              <a:rPr lang="ru-RU" sz="2000" dirty="0" err="1" smtClean="0"/>
              <a:t>кінці</a:t>
            </a:r>
            <a:r>
              <a:rPr lang="ru-RU" sz="2000" dirty="0" smtClean="0"/>
              <a:t> ХХ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 у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здійснюють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тоталітаризму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, </a:t>
            </a:r>
            <a:r>
              <a:rPr lang="ru-RU" sz="2000" dirty="0" err="1" smtClean="0"/>
              <a:t>свідчить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тісний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зв’язок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між</a:t>
            </a:r>
            <a:r>
              <a:rPr lang="ru-RU" sz="2000" dirty="0" smtClean="0"/>
              <a:t> сепаратизмом, </a:t>
            </a:r>
            <a:r>
              <a:rPr lang="ru-RU" sz="2000" dirty="0" err="1" smtClean="0"/>
              <a:t>етнічними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демократією</a:t>
            </a:r>
            <a:r>
              <a:rPr lang="ru-RU" sz="2000" dirty="0" smtClean="0"/>
              <a:t>: «Цей </a:t>
            </a:r>
            <a:r>
              <a:rPr lang="ru-RU" sz="2000" dirty="0" err="1" smtClean="0"/>
              <a:t>зв’язок</a:t>
            </a:r>
            <a:r>
              <a:rPr lang="ru-RU" sz="2000" dirty="0" smtClean="0"/>
              <a:t> </a:t>
            </a:r>
            <a:r>
              <a:rPr lang="ru-RU" sz="2000" dirty="0" err="1" smtClean="0"/>
              <a:t>зумовлений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одночасним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існуванням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взаємодією</a:t>
            </a:r>
            <a:r>
              <a:rPr lang="ru-RU" sz="2000" dirty="0" smtClean="0"/>
              <a:t> </a:t>
            </a:r>
            <a:r>
              <a:rPr lang="ru-RU" sz="2000" dirty="0" err="1" smtClean="0"/>
              <a:t>двох</a:t>
            </a:r>
            <a:r>
              <a:rPr lang="ru-RU" sz="2000" dirty="0" smtClean="0"/>
              <a:t> </a:t>
            </a:r>
            <a:r>
              <a:rPr lang="ru-RU" sz="2000" dirty="0" err="1" smtClean="0"/>
              <a:t>суперечливих</a:t>
            </a:r>
            <a:r>
              <a:rPr lang="ru-RU" sz="2000" dirty="0" smtClean="0"/>
              <a:t> </a:t>
            </a:r>
            <a:r>
              <a:rPr lang="ru-RU" sz="2000" dirty="0" err="1" smtClean="0"/>
              <a:t>тенденцій</a:t>
            </a:r>
            <a:r>
              <a:rPr lang="ru-RU" sz="2000" dirty="0" smtClean="0"/>
              <a:t> – </a:t>
            </a:r>
            <a:r>
              <a:rPr lang="ru-RU" sz="2000" dirty="0" err="1" smtClean="0"/>
              <a:t>з</a:t>
            </a:r>
            <a:r>
              <a:rPr lang="ru-RU" sz="2000" dirty="0" smtClean="0"/>
              <a:t> одного боку, </a:t>
            </a:r>
            <a:r>
              <a:rPr lang="ru-RU" sz="2000" dirty="0" err="1" smtClean="0"/>
              <a:t>демократичний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розвиток</a:t>
            </a:r>
            <a:r>
              <a:rPr lang="ru-RU" sz="2000" dirty="0" smtClean="0"/>
              <a:t> </a:t>
            </a:r>
            <a:r>
              <a:rPr lang="ru-RU" sz="2000" dirty="0" err="1" smtClean="0"/>
              <a:t>сприяє</a:t>
            </a:r>
            <a:r>
              <a:rPr lang="ru-RU" sz="2000" dirty="0" smtClean="0"/>
              <a:t> </a:t>
            </a:r>
            <a:r>
              <a:rPr lang="ru-RU" sz="2000" dirty="0" err="1" smtClean="0"/>
              <a:t>ослабленню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напруги</a:t>
            </a:r>
            <a:r>
              <a:rPr lang="ru-RU" sz="2000" dirty="0" smtClean="0"/>
              <a:t> в </a:t>
            </a:r>
            <a:r>
              <a:rPr lang="ru-RU" sz="2000" dirty="0" err="1" smtClean="0"/>
              <a:t>поліетнічних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країнах</a:t>
            </a:r>
            <a:r>
              <a:rPr lang="ru-RU" sz="2000" dirty="0" smtClean="0"/>
              <a:t>, а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іншого</a:t>
            </a:r>
            <a:r>
              <a:rPr lang="ru-RU" sz="2000" dirty="0" smtClean="0"/>
              <a:t> –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тоталітаризму</a:t>
            </a:r>
            <a:r>
              <a:rPr lang="ru-RU" sz="2000" dirty="0" smtClean="0"/>
              <a:t> до </a:t>
            </a:r>
            <a:r>
              <a:rPr lang="ru-RU" sz="2000" dirty="0" err="1" smtClean="0"/>
              <a:t>демократії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посилює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потенціал</a:t>
            </a:r>
            <a:r>
              <a:rPr lang="ru-RU" sz="2000" dirty="0" smtClean="0"/>
              <a:t> у </a:t>
            </a:r>
            <a:r>
              <a:rPr lang="ru-RU" sz="2000" dirty="0" err="1" smtClean="0"/>
              <a:t>цих</a:t>
            </a:r>
            <a:r>
              <a:rPr lang="ru-RU" sz="2000" dirty="0" smtClean="0"/>
              <a:t> державах»</a:t>
            </a:r>
            <a:endParaRPr lang="ru-RU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375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uk-UA" dirty="0" smtClean="0"/>
              <a:t>2. </a:t>
            </a:r>
            <a:r>
              <a:rPr lang="uk-UA" dirty="0" err="1"/>
              <a:t>Регіоналізм</a:t>
            </a:r>
            <a:r>
              <a:rPr lang="uk-UA" dirty="0"/>
              <a:t> та його </a:t>
            </a:r>
            <a:r>
              <a:rPr lang="uk-UA" dirty="0" err="1"/>
              <a:t>взаємозв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з іредентизмом</a:t>
            </a:r>
            <a:r>
              <a:rPr lang="uk-UA" dirty="0" smtClean="0"/>
              <a:t>.</a:t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8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pPr algn="just"/>
            <a:r>
              <a:rPr lang="ru-RU" sz="3100" dirty="0" err="1" smtClean="0"/>
              <a:t>Регіональний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політичний</a:t>
            </a:r>
            <a:r>
              <a:rPr lang="ru-RU" sz="3100" dirty="0" smtClean="0"/>
              <a:t> </a:t>
            </a:r>
            <a:r>
              <a:rPr lang="ru-RU" sz="3100" dirty="0" err="1" smtClean="0"/>
              <a:t>поділ</a:t>
            </a:r>
            <a:r>
              <a:rPr lang="ru-RU" sz="3100" dirty="0" smtClean="0"/>
              <a:t> </a:t>
            </a:r>
            <a:r>
              <a:rPr lang="ru-RU" sz="3100" dirty="0" err="1" smtClean="0"/>
              <a:t>сучасних</a:t>
            </a:r>
            <a:r>
              <a:rPr lang="ru-RU" sz="3100" dirty="0" smtClean="0"/>
              <a:t> </a:t>
            </a:r>
            <a:r>
              <a:rPr lang="ru-RU" sz="3100" dirty="0" err="1" smtClean="0"/>
              <a:t>суспільств</a:t>
            </a:r>
            <a:r>
              <a:rPr lang="ru-RU" sz="3100" dirty="0" smtClean="0"/>
              <a:t> </a:t>
            </a:r>
            <a:r>
              <a:rPr lang="ru-RU" sz="3100" dirty="0" err="1" smtClean="0"/>
              <a:t>об’єктивно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відповідає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відмінностям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існують</a:t>
            </a:r>
            <a:r>
              <a:rPr lang="ru-RU" sz="3100" dirty="0" smtClean="0"/>
              <a:t> </a:t>
            </a:r>
            <a:r>
              <a:rPr lang="ru-RU" sz="3100" dirty="0" err="1" smtClean="0"/>
              <a:t>між</a:t>
            </a:r>
            <a:r>
              <a:rPr lang="ru-RU" sz="3100" dirty="0" smtClean="0"/>
              <a:t> </a:t>
            </a:r>
            <a:r>
              <a:rPr lang="ru-RU" sz="3100" dirty="0" err="1" smtClean="0"/>
              <a:t>регіонами</a:t>
            </a:r>
            <a:r>
              <a:rPr lang="ru-RU" sz="3100" dirty="0" smtClean="0"/>
              <a:t>, </a:t>
            </a:r>
            <a:r>
              <a:rPr lang="ru-RU" sz="3100" dirty="0" err="1" smtClean="0"/>
              <a:t>яким</a:t>
            </a:r>
            <a:r>
              <a:rPr lang="ru-RU" sz="3100" dirty="0" smtClean="0"/>
              <a:t> </a:t>
            </a:r>
            <a:r>
              <a:rPr lang="ru-RU" sz="3100" dirty="0" err="1" smtClean="0"/>
              <a:t>властива</a:t>
            </a:r>
            <a:r>
              <a:rPr lang="ru-RU" sz="3100" dirty="0" smtClean="0"/>
              <a:t> </a:t>
            </a:r>
            <a:r>
              <a:rPr lang="ru-RU" sz="3100" dirty="0" err="1" smtClean="0"/>
              <a:t>природна</a:t>
            </a:r>
            <a:r>
              <a:rPr lang="ru-RU" sz="3100" dirty="0" smtClean="0"/>
              <a:t>, </a:t>
            </a:r>
            <a:r>
              <a:rPr lang="ru-RU" sz="3100" dirty="0" err="1" smtClean="0"/>
              <a:t>соціально-економічна</a:t>
            </a:r>
            <a:r>
              <a:rPr lang="ru-RU" sz="3100" dirty="0" smtClean="0"/>
              <a:t>, </a:t>
            </a:r>
            <a:r>
              <a:rPr lang="ru-RU" sz="3100" dirty="0" err="1" smtClean="0"/>
              <a:t>історико-культурна</a:t>
            </a:r>
            <a:r>
              <a:rPr lang="ru-RU" sz="3100" dirty="0" smtClean="0"/>
              <a:t> та </a:t>
            </a:r>
            <a:r>
              <a:rPr lang="ru-RU" sz="3100" dirty="0" err="1" smtClean="0"/>
              <a:t>інша</a:t>
            </a:r>
            <a:r>
              <a:rPr lang="ru-RU" sz="3100" dirty="0" smtClean="0"/>
              <a:t> </a:t>
            </a:r>
            <a:r>
              <a:rPr lang="ru-RU" sz="3100" dirty="0" err="1" smtClean="0"/>
              <a:t>специфіка</a:t>
            </a:r>
            <a:r>
              <a:rPr lang="ru-RU" sz="3100" dirty="0" smtClean="0"/>
              <a:t>. На </a:t>
            </a:r>
            <a:r>
              <a:rPr lang="ru-RU" sz="3100" dirty="0" err="1" smtClean="0"/>
              <a:t>рівні</a:t>
            </a:r>
            <a:r>
              <a:rPr lang="ru-RU" sz="3100" dirty="0" smtClean="0"/>
              <a:t> </a:t>
            </a:r>
            <a:r>
              <a:rPr lang="ru-RU" sz="3100" dirty="0" err="1" smtClean="0"/>
              <a:t>регіонів</a:t>
            </a:r>
            <a:r>
              <a:rPr lang="ru-RU" sz="3100" dirty="0" smtClean="0"/>
              <a:t> </a:t>
            </a:r>
            <a:r>
              <a:rPr lang="ru-RU" sz="3100" dirty="0" err="1" smtClean="0"/>
              <a:t>відбуваються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ті</a:t>
            </a:r>
            <a:r>
              <a:rPr lang="ru-RU" sz="3100" dirty="0" smtClean="0"/>
              <a:t> ж </a:t>
            </a:r>
            <a:r>
              <a:rPr lang="ru-RU" sz="3100" dirty="0" err="1" smtClean="0"/>
              <a:t>процеси</a:t>
            </a:r>
            <a:r>
              <a:rPr lang="ru-RU" sz="3100" dirty="0" smtClean="0"/>
              <a:t>, </a:t>
            </a:r>
            <a:r>
              <a:rPr lang="ru-RU" sz="3100" dirty="0" err="1" smtClean="0"/>
              <a:t>що</a:t>
            </a:r>
            <a:r>
              <a:rPr lang="ru-RU" sz="3100" dirty="0" smtClean="0"/>
              <a:t> </a:t>
            </a:r>
            <a:r>
              <a:rPr lang="ru-RU" sz="3100" dirty="0" err="1" smtClean="0"/>
              <a:t>й</a:t>
            </a:r>
            <a:r>
              <a:rPr lang="ru-RU" sz="3100" dirty="0" smtClean="0"/>
              <a:t> на </a:t>
            </a:r>
            <a:r>
              <a:rPr lang="ru-RU" sz="3100" dirty="0" err="1" smtClean="0"/>
              <a:t>загальнодержавному</a:t>
            </a:r>
            <a:r>
              <a:rPr lang="ru-RU" sz="3100" dirty="0" smtClean="0"/>
              <a:t>, </a:t>
            </a:r>
            <a:r>
              <a:rPr lang="ru-RU" sz="3100" dirty="0" err="1" smtClean="0"/>
              <a:t>але</a:t>
            </a:r>
            <a:r>
              <a:rPr lang="ru-RU" sz="3100" dirty="0" smtClean="0"/>
              <a:t> </a:t>
            </a:r>
            <a:r>
              <a:rPr lang="ru-RU" sz="3100" dirty="0" err="1" smtClean="0"/>
              <a:t>на</a:t>
            </a:r>
            <a:r>
              <a:rPr lang="ru-RU" sz="3100" dirty="0" smtClean="0"/>
              <a:t> </a:t>
            </a:r>
            <a:r>
              <a:rPr lang="ru-RU" sz="3100" dirty="0" err="1" smtClean="0"/>
              <a:t>їх</a:t>
            </a:r>
            <a:r>
              <a:rPr lang="ru-RU" sz="3100" dirty="0" smtClean="0"/>
              <a:t> </a:t>
            </a:r>
            <a:r>
              <a:rPr lang="ru-RU" sz="3100" dirty="0" err="1" smtClean="0"/>
              <a:t>перебігу</a:t>
            </a:r>
            <a:r>
              <a:rPr lang="ru-RU" sz="3100" dirty="0" smtClean="0"/>
              <a:t> неминуче </a:t>
            </a:r>
            <a:r>
              <a:rPr lang="ru-RU" sz="3100" dirty="0" err="1" smtClean="0"/>
              <a:t>позначаються</a:t>
            </a:r>
            <a:r>
              <a:rPr lang="ru-RU" sz="3100" dirty="0" smtClean="0"/>
              <a:t> </a:t>
            </a:r>
            <a:r>
              <a:rPr lang="ru-RU" sz="3100" dirty="0" err="1" smtClean="0"/>
              <a:t>особливі</a:t>
            </a:r>
            <a:r>
              <a:rPr lang="ru-RU" sz="3100" dirty="0" smtClean="0"/>
              <a:t> </a:t>
            </a:r>
            <a:r>
              <a:rPr lang="ru-RU" sz="3100" dirty="0" err="1" smtClean="0"/>
              <a:t>регіональна</a:t>
            </a:r>
            <a:r>
              <a:rPr lang="ru-RU" sz="3100" dirty="0" smtClean="0"/>
              <a:t> </a:t>
            </a:r>
            <a:r>
              <a:rPr lang="ru-RU" sz="3100" dirty="0" err="1" smtClean="0"/>
              <a:t>ідентичність</a:t>
            </a:r>
            <a:r>
              <a:rPr lang="ru-RU" sz="3100" dirty="0" smtClean="0"/>
              <a:t> </a:t>
            </a:r>
            <a:r>
              <a:rPr lang="ru-RU" sz="3100" dirty="0" err="1" smtClean="0"/>
              <a:t>і</a:t>
            </a:r>
            <a:r>
              <a:rPr lang="ru-RU" sz="3100" dirty="0" smtClean="0"/>
              <a:t> </a:t>
            </a:r>
            <a:r>
              <a:rPr lang="ru-RU" sz="3100" dirty="0" err="1" smtClean="0"/>
              <a:t>регіональна</a:t>
            </a:r>
            <a:r>
              <a:rPr lang="ru-RU" sz="3100" dirty="0" smtClean="0"/>
              <a:t> </a:t>
            </a:r>
            <a:r>
              <a:rPr lang="ru-RU" sz="3100" dirty="0" err="1" smtClean="0"/>
              <a:t>політична</a:t>
            </a:r>
            <a:r>
              <a:rPr lang="ru-RU" sz="3100" dirty="0" smtClean="0"/>
              <a:t> культура. </a:t>
            </a:r>
            <a:r>
              <a:rPr lang="ru-RU" sz="3100" dirty="0" err="1" smtClean="0"/>
              <a:t>Регіональний</a:t>
            </a:r>
            <a:r>
              <a:rPr lang="ru-RU" sz="3100" dirty="0" smtClean="0"/>
              <a:t> </a:t>
            </a:r>
            <a:r>
              <a:rPr lang="ru-RU" sz="3100" dirty="0" err="1" smtClean="0"/>
              <a:t>чинник</a:t>
            </a:r>
            <a:r>
              <a:rPr lang="ru-RU" sz="3100" dirty="0" smtClean="0"/>
              <a:t>, у свою </a:t>
            </a:r>
            <a:r>
              <a:rPr lang="ru-RU" sz="3100" dirty="0" err="1" smtClean="0"/>
              <a:t>чергу</a:t>
            </a:r>
            <a:r>
              <a:rPr lang="ru-RU" sz="3100" dirty="0" smtClean="0"/>
              <a:t>, </a:t>
            </a:r>
            <a:r>
              <a:rPr lang="ru-RU" sz="3100" dirty="0" err="1" smtClean="0"/>
              <a:t>значно</a:t>
            </a:r>
            <a:r>
              <a:rPr lang="ru-RU" sz="3100" dirty="0" smtClean="0"/>
              <a:t> </a:t>
            </a:r>
            <a:r>
              <a:rPr lang="ru-RU" sz="3100" dirty="0" err="1" smtClean="0"/>
              <a:t>впливає</a:t>
            </a:r>
            <a:r>
              <a:rPr lang="ru-RU" sz="3100" dirty="0" smtClean="0"/>
              <a:t> на </a:t>
            </a:r>
            <a:r>
              <a:rPr lang="ru-RU" sz="3100" dirty="0" err="1" smtClean="0"/>
              <a:t>загальнонаціональні</a:t>
            </a:r>
            <a:r>
              <a:rPr lang="ru-RU" sz="3100" dirty="0" smtClean="0"/>
              <a:t> </a:t>
            </a:r>
            <a:r>
              <a:rPr lang="ru-RU" sz="3100" dirty="0" err="1" smtClean="0"/>
              <a:t>процеси</a:t>
            </a:r>
            <a:r>
              <a:rPr lang="ru-RU" sz="3100" dirty="0" smtClean="0"/>
              <a:t>, а </a:t>
            </a:r>
            <a:r>
              <a:rPr lang="ru-RU" sz="3100" dirty="0" err="1" smtClean="0"/>
              <a:t>його</a:t>
            </a:r>
            <a:r>
              <a:rPr lang="ru-RU" sz="3100" dirty="0" smtClean="0"/>
              <a:t> </a:t>
            </a:r>
            <a:r>
              <a:rPr lang="ru-RU" sz="3100" dirty="0" err="1" smtClean="0"/>
              <a:t>ігнорування</a:t>
            </a:r>
            <a:r>
              <a:rPr lang="ru-RU" sz="3100" dirty="0" smtClean="0"/>
              <a:t> </a:t>
            </a:r>
            <a:r>
              <a:rPr lang="ru-RU" sz="3100" dirty="0" err="1" smtClean="0"/>
              <a:t>призводить</a:t>
            </a:r>
            <a:r>
              <a:rPr lang="ru-RU" sz="3100" dirty="0" smtClean="0"/>
              <a:t> до </a:t>
            </a:r>
            <a:r>
              <a:rPr lang="ru-RU" sz="3100" dirty="0" err="1" smtClean="0"/>
              <a:t>порушення</a:t>
            </a:r>
            <a:r>
              <a:rPr lang="ru-RU" sz="3100" dirty="0"/>
              <a:t> </a:t>
            </a:r>
            <a:r>
              <a:rPr lang="ru-RU" sz="3100" dirty="0" err="1" smtClean="0"/>
              <a:t>стабільності</a:t>
            </a:r>
            <a:r>
              <a:rPr lang="ru-RU" sz="3100" dirty="0" smtClean="0"/>
              <a:t> у </a:t>
            </a:r>
            <a:r>
              <a:rPr lang="ru-RU" sz="3100" dirty="0" err="1" smtClean="0"/>
              <a:t>державі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188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Дослідник</a:t>
            </a:r>
            <a:r>
              <a:rPr lang="ru-RU" dirty="0" smtClean="0"/>
              <a:t> Л. </a:t>
            </a:r>
            <a:r>
              <a:rPr lang="ru-RU" dirty="0" err="1" smtClean="0"/>
              <a:t>Ремхельд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як </a:t>
            </a:r>
            <a:r>
              <a:rPr lang="ru-RU" dirty="0" err="1" smtClean="0"/>
              <a:t>спільна</a:t>
            </a:r>
            <a:r>
              <a:rPr lang="ru-RU" dirty="0" smtClean="0"/>
              <a:t> (</a:t>
            </a:r>
            <a:r>
              <a:rPr lang="ru-RU" dirty="0" err="1" smtClean="0"/>
              <a:t>певна</a:t>
            </a:r>
            <a:r>
              <a:rPr lang="ru-RU" dirty="0" smtClean="0"/>
              <a:t>) </a:t>
            </a:r>
            <a:r>
              <a:rPr lang="ru-RU" dirty="0" err="1" smtClean="0"/>
              <a:t>територія</a:t>
            </a:r>
            <a:r>
              <a:rPr lang="ru-RU" dirty="0" smtClean="0"/>
              <a:t>, </a:t>
            </a:r>
            <a:r>
              <a:rPr lang="ru-RU" dirty="0" err="1" smtClean="0"/>
              <a:t>певне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, </a:t>
            </a:r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історії</a:t>
            </a:r>
            <a:r>
              <a:rPr lang="ru-RU" dirty="0" smtClean="0"/>
              <a:t>, </a:t>
            </a:r>
            <a:r>
              <a:rPr lang="ru-RU" dirty="0" err="1" smtClean="0"/>
              <a:t>спільність</a:t>
            </a:r>
            <a:r>
              <a:rPr lang="ru-RU" dirty="0" smtClean="0"/>
              <a:t> </a:t>
            </a:r>
            <a:r>
              <a:rPr lang="ru-RU" dirty="0" err="1" smtClean="0"/>
              <a:t>природних</a:t>
            </a:r>
            <a:r>
              <a:rPr lang="ru-RU" dirty="0" smtClean="0"/>
              <a:t> умов, </a:t>
            </a:r>
            <a:r>
              <a:rPr lang="ru-RU" dirty="0" err="1" smtClean="0"/>
              <a:t>спільність</a:t>
            </a:r>
            <a:r>
              <a:rPr lang="ru-RU" dirty="0" smtClean="0"/>
              <a:t> проблем,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вирішуються</a:t>
            </a:r>
            <a:r>
              <a:rPr lang="ru-RU" dirty="0" smtClean="0"/>
              <a:t>. У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визначеннях</a:t>
            </a:r>
            <a:r>
              <a:rPr lang="ru-RU" dirty="0" smtClean="0"/>
              <a:t> </a:t>
            </a:r>
            <a:r>
              <a:rPr lang="ru-RU" dirty="0" err="1" smtClean="0"/>
              <a:t>фігурує</a:t>
            </a:r>
            <a:r>
              <a:rPr lang="ru-RU" dirty="0" smtClean="0"/>
              <a:t> </a:t>
            </a:r>
            <a:r>
              <a:rPr lang="ru-RU" dirty="0" err="1" smtClean="0"/>
              <a:t>такий</a:t>
            </a:r>
            <a:r>
              <a:rPr lang="ru-RU" dirty="0" smtClean="0"/>
              <a:t> </a:t>
            </a:r>
            <a:r>
              <a:rPr lang="ru-RU" dirty="0" err="1" smtClean="0"/>
              <a:t>необхідний</a:t>
            </a:r>
            <a:r>
              <a:rPr lang="ru-RU" dirty="0" smtClean="0"/>
              <a:t> компонент </a:t>
            </a:r>
            <a:r>
              <a:rPr lang="ru-RU" dirty="0" err="1" smtClean="0"/>
              <a:t>регіонального</a:t>
            </a:r>
            <a:r>
              <a:rPr lang="ru-RU" dirty="0" smtClean="0"/>
              <a:t> </a:t>
            </a:r>
            <a:r>
              <a:rPr lang="ru-RU" dirty="0" err="1" smtClean="0"/>
              <a:t>співтовариства</a:t>
            </a:r>
            <a:r>
              <a:rPr lang="ru-RU" dirty="0" smtClean="0"/>
              <a:t>, як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ідентичністю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5786478" cy="315436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 </a:t>
            </a:r>
            <a:r>
              <a:rPr lang="ru-RU" sz="2000" dirty="0" err="1" smtClean="0"/>
              <a:t>огляду</a:t>
            </a:r>
            <a:r>
              <a:rPr lang="ru-RU" sz="2000" dirty="0" smtClean="0"/>
              <a:t> на </a:t>
            </a:r>
            <a:r>
              <a:rPr lang="ru-RU" sz="2000" dirty="0" err="1" smtClean="0"/>
              <a:t>чисельне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переважання</a:t>
            </a:r>
            <a:r>
              <a:rPr lang="ru-RU" sz="2000" dirty="0" smtClean="0"/>
              <a:t> у </a:t>
            </a:r>
            <a:r>
              <a:rPr lang="ru-RU" sz="2000" dirty="0" err="1" smtClean="0"/>
              <a:t>структурі</a:t>
            </a:r>
            <a:r>
              <a:rPr lang="ru-RU" sz="2000" dirty="0" smtClean="0"/>
              <a:t> </a:t>
            </a:r>
            <a:r>
              <a:rPr lang="ru-RU" sz="2000" dirty="0" err="1" smtClean="0"/>
              <a:t>населення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певної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можна</a:t>
            </a:r>
            <a:r>
              <a:rPr lang="ru-RU" sz="2000" dirty="0" smtClean="0"/>
              <a:t> вести </a:t>
            </a:r>
            <a:r>
              <a:rPr lang="ru-RU" sz="2000" dirty="0" err="1" smtClean="0"/>
              <a:t>мову</a:t>
            </a:r>
            <a:r>
              <a:rPr lang="ru-RU" sz="2000" dirty="0" smtClean="0"/>
              <a:t> про </a:t>
            </a:r>
            <a:r>
              <a:rPr lang="ru-RU" sz="2000" dirty="0" err="1" smtClean="0"/>
              <a:t>етнорегіони</a:t>
            </a:r>
            <a:r>
              <a:rPr lang="ru-RU" sz="2000" dirty="0" smtClean="0"/>
              <a:t>. </a:t>
            </a:r>
            <a:r>
              <a:rPr lang="ru-RU" sz="2000" dirty="0" err="1" smtClean="0"/>
              <a:t>Етнічний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</a:t>
            </a:r>
            <a:r>
              <a:rPr lang="ru-RU" sz="2000" dirty="0" smtClean="0"/>
              <a:t> – </a:t>
            </a:r>
            <a:r>
              <a:rPr lang="ru-RU" sz="2000" dirty="0" err="1" smtClean="0"/>
              <a:t>це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місцевість</a:t>
            </a:r>
            <a:r>
              <a:rPr lang="ru-RU" sz="2000" dirty="0" smtClean="0"/>
              <a:t>, </a:t>
            </a:r>
            <a:r>
              <a:rPr lang="ru-RU" sz="2000" dirty="0" err="1" smtClean="0"/>
              <a:t>частина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території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країни</a:t>
            </a:r>
            <a:r>
              <a:rPr lang="ru-RU" sz="2000" dirty="0" smtClean="0"/>
              <a:t>, яка населена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досить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представниками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тієї</a:t>
            </a:r>
            <a:r>
              <a:rPr lang="ru-RU" sz="2000" dirty="0" smtClean="0"/>
              <a:t> </a:t>
            </a:r>
            <a:r>
              <a:rPr lang="ru-RU" sz="2000" dirty="0" err="1" smtClean="0"/>
              <a:t>чи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іншої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спільноти</a:t>
            </a:r>
            <a:r>
              <a:rPr lang="ru-RU" sz="2000" dirty="0" smtClean="0"/>
              <a:t>, </a:t>
            </a:r>
            <a:r>
              <a:rPr lang="ru-RU" sz="2000" dirty="0" err="1" smtClean="0"/>
              <a:t>можливо</a:t>
            </a:r>
            <a:r>
              <a:rPr lang="ru-RU" sz="2000" dirty="0" smtClean="0"/>
              <a:t>, </a:t>
            </a:r>
            <a:r>
              <a:rPr lang="ru-RU" sz="2000" dirty="0" err="1" smtClean="0"/>
              <a:t>кількох</a:t>
            </a:r>
            <a:r>
              <a:rPr lang="ru-RU" sz="2000" dirty="0" smtClean="0"/>
              <a:t> таких </a:t>
            </a:r>
            <a:r>
              <a:rPr lang="ru-RU" sz="2000" dirty="0" err="1" smtClean="0"/>
              <a:t>спільнот</a:t>
            </a:r>
            <a:r>
              <a:rPr lang="ru-RU" sz="2000" dirty="0" smtClean="0"/>
              <a:t>; </a:t>
            </a:r>
            <a:r>
              <a:rPr lang="ru-RU" sz="2000" dirty="0" err="1" smtClean="0"/>
              <a:t>етнічний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чинник</a:t>
            </a:r>
            <a:r>
              <a:rPr lang="ru-RU" sz="2000" dirty="0" smtClean="0"/>
              <a:t> у </a:t>
            </a:r>
            <a:r>
              <a:rPr lang="ru-RU" sz="2000" dirty="0" err="1" smtClean="0"/>
              <a:t>такій</a:t>
            </a:r>
            <a:r>
              <a:rPr lang="ru-RU" sz="2000" dirty="0" smtClean="0"/>
              <a:t> </a:t>
            </a:r>
            <a:r>
              <a:rPr lang="ru-RU" sz="2000" dirty="0" err="1" smtClean="0"/>
              <a:t>місцевості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відчутно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впливає</a:t>
            </a:r>
            <a:r>
              <a:rPr lang="ru-RU" sz="2000" dirty="0" smtClean="0"/>
              <a:t> на </a:t>
            </a:r>
            <a:r>
              <a:rPr lang="ru-RU" sz="2000" dirty="0" err="1" smtClean="0"/>
              <a:t>специфіку</a:t>
            </a:r>
            <a:r>
              <a:rPr lang="ru-RU" sz="2000" dirty="0" smtClean="0"/>
              <a:t> </a:t>
            </a:r>
            <a:r>
              <a:rPr lang="ru-RU" sz="2000" dirty="0" err="1" smtClean="0"/>
              <a:t>її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розвитку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3520853"/>
            <a:ext cx="4929223" cy="3189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40510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Етнорегіони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часто </a:t>
            </a:r>
            <a:r>
              <a:rPr lang="ru-RU" sz="2400" dirty="0" err="1" smtClean="0"/>
              <a:t>збігаються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межами </a:t>
            </a:r>
            <a:r>
              <a:rPr lang="ru-RU" sz="2400" dirty="0" err="1" smtClean="0"/>
              <a:t>адміністративно-територіальних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утворень</a:t>
            </a:r>
            <a:r>
              <a:rPr lang="ru-RU" sz="2400" dirty="0" smtClean="0"/>
              <a:t>, </a:t>
            </a:r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</a:t>
            </a:r>
            <a:r>
              <a:rPr lang="ru-RU" sz="2400" dirty="0" err="1" smtClean="0"/>
              <a:t>їх</a:t>
            </a:r>
            <a:r>
              <a:rPr lang="ru-RU" sz="2400" dirty="0" smtClean="0"/>
              <a:t> </a:t>
            </a:r>
            <a:r>
              <a:rPr lang="ru-RU" sz="2400" dirty="0" err="1" smtClean="0"/>
              <a:t>виділення</a:t>
            </a:r>
            <a:r>
              <a:rPr lang="ru-RU" sz="2400" dirty="0" smtClean="0"/>
              <a:t> за культурною </a:t>
            </a:r>
            <a:r>
              <a:rPr lang="ru-RU" sz="2400" dirty="0" err="1" smtClean="0"/>
              <a:t>ознакою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ототожнення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етнографічними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регіонами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в </a:t>
            </a:r>
            <a:r>
              <a:rPr lang="ru-RU" sz="2400" dirty="0" err="1" smtClean="0"/>
              <a:t>Україні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Буковина</a:t>
            </a:r>
            <a:r>
              <a:rPr lang="ru-RU" sz="2400" dirty="0" smtClean="0"/>
              <a:t>, </a:t>
            </a:r>
            <a:r>
              <a:rPr lang="ru-RU" sz="2400" dirty="0" err="1" smtClean="0"/>
              <a:t>Закарпаття</a:t>
            </a:r>
            <a:r>
              <a:rPr lang="ru-RU" sz="2400" dirty="0" smtClean="0"/>
              <a:t>, </a:t>
            </a:r>
            <a:r>
              <a:rPr lang="ru-RU" sz="2400" dirty="0" err="1" smtClean="0"/>
              <a:t>Крим</a:t>
            </a:r>
            <a:r>
              <a:rPr lang="ru-RU" sz="2400" dirty="0" smtClean="0"/>
              <a:t>, </a:t>
            </a:r>
            <a:r>
              <a:rPr lang="ru-RU" sz="2400" dirty="0" err="1" smtClean="0"/>
              <a:t>Донбас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інші</a:t>
            </a:r>
            <a:r>
              <a:rPr lang="ru-RU" sz="2400" dirty="0" smtClean="0"/>
              <a:t>. </a:t>
            </a:r>
            <a:r>
              <a:rPr lang="ru-RU" sz="2400" dirty="0" err="1" smtClean="0"/>
              <a:t>Окремим</a:t>
            </a:r>
            <a:r>
              <a:rPr lang="ru-RU" sz="2400" dirty="0" smtClean="0"/>
              <a:t> </a:t>
            </a:r>
            <a:r>
              <a:rPr lang="ru-RU" sz="2400" dirty="0" err="1" smtClean="0"/>
              <a:t>варіантом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поділу</a:t>
            </a:r>
            <a:r>
              <a:rPr lang="ru-RU" sz="2400" dirty="0" smtClean="0"/>
              <a:t> </a:t>
            </a:r>
            <a:r>
              <a:rPr lang="ru-RU" sz="2400" dirty="0" err="1" smtClean="0"/>
              <a:t>вважають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мовну</a:t>
            </a:r>
            <a:r>
              <a:rPr lang="ru-RU" sz="2400" dirty="0" smtClean="0"/>
              <a:t> </a:t>
            </a:r>
            <a:r>
              <a:rPr lang="ru-RU" sz="2400" dirty="0" err="1" smtClean="0"/>
              <a:t>ознаку</a:t>
            </a:r>
            <a:r>
              <a:rPr lang="ru-RU" sz="2400" dirty="0" smtClean="0"/>
              <a:t>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, Ф. </a:t>
            </a:r>
            <a:r>
              <a:rPr lang="ru-RU" sz="2400" dirty="0" err="1" smtClean="0"/>
              <a:t>Жіллет</a:t>
            </a:r>
            <a:r>
              <a:rPr lang="ru-RU" sz="2400" dirty="0" smtClean="0"/>
              <a:t> </a:t>
            </a:r>
            <a:r>
              <a:rPr lang="ru-RU" sz="2400" dirty="0" err="1" smtClean="0"/>
              <a:t>зауважив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тотожність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етнорегіоналізму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етнолінгвістичного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руху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акцентом на </a:t>
            </a:r>
            <a:r>
              <a:rPr lang="ru-RU" sz="2400" dirty="0" err="1" smtClean="0"/>
              <a:t>мовний</a:t>
            </a:r>
            <a:r>
              <a:rPr lang="ru-RU" sz="2400" dirty="0" smtClean="0"/>
              <a:t> аспект. </a:t>
            </a:r>
            <a:r>
              <a:rPr lang="ru-RU" sz="2400" dirty="0" err="1" smtClean="0"/>
              <a:t>Наприклад</a:t>
            </a:r>
            <a:r>
              <a:rPr lang="ru-RU" sz="2400" dirty="0" smtClean="0"/>
              <a:t>, </a:t>
            </a:r>
            <a:r>
              <a:rPr lang="ru-RU" sz="2400" dirty="0" err="1" smtClean="0"/>
              <a:t>валлонський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донбаський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іредентизм</a:t>
            </a:r>
            <a:r>
              <a:rPr lang="ru-RU" sz="2400" dirty="0" smtClean="0"/>
              <a:t> </a:t>
            </a:r>
            <a:r>
              <a:rPr lang="ru-RU" sz="2400" dirty="0" err="1" smtClean="0"/>
              <a:t>свідчить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мовна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населенням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іншої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країни</a:t>
            </a:r>
            <a:r>
              <a:rPr lang="ru-RU" sz="2400" dirty="0" smtClean="0"/>
              <a:t> </a:t>
            </a:r>
            <a:r>
              <a:rPr lang="ru-RU" sz="2400" dirty="0" err="1" smtClean="0"/>
              <a:t>відіграє</a:t>
            </a:r>
            <a:r>
              <a:rPr lang="ru-RU" sz="2400" dirty="0" smtClean="0"/>
              <a:t> </a:t>
            </a:r>
            <a:r>
              <a:rPr lang="ru-RU" sz="2400" dirty="0" err="1" smtClean="0"/>
              <a:t>вагому</a:t>
            </a:r>
            <a:r>
              <a:rPr lang="ru-RU" sz="2400" dirty="0" smtClean="0"/>
              <a:t> роль в </a:t>
            </a:r>
            <a:r>
              <a:rPr lang="ru-RU" sz="2400" dirty="0" err="1" smtClean="0"/>
              <a:t>обґрунтуванні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іредентистських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намірів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хема 4"/>
          <p:cNvGraphicFramePr/>
          <p:nvPr/>
        </p:nvGraphicFramePr>
        <p:xfrm>
          <a:off x="500034" y="500042"/>
          <a:ext cx="8186766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just"/>
            <a:r>
              <a:rPr lang="uk-UA" sz="2000" dirty="0" err="1" smtClean="0"/>
              <a:t>Регіоналізація</a:t>
            </a:r>
            <a:r>
              <a:rPr lang="uk-UA" sz="2000" dirty="0" smtClean="0"/>
              <a:t> – діяльність направлена на розширення повноважень регіону. </a:t>
            </a:r>
            <a:r>
              <a:rPr lang="ru-RU" sz="2000" dirty="0" err="1" smtClean="0"/>
              <a:t>Регіоналізм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значною</a:t>
            </a:r>
            <a:r>
              <a:rPr lang="ru-RU" sz="2000" dirty="0" smtClean="0"/>
              <a:t> </a:t>
            </a:r>
            <a:r>
              <a:rPr lang="ru-RU" sz="2000" dirty="0" err="1" smtClean="0"/>
              <a:t>мірою</a:t>
            </a:r>
            <a:r>
              <a:rPr lang="ru-RU" sz="2000" dirty="0" smtClean="0"/>
              <a:t> </a:t>
            </a:r>
            <a:r>
              <a:rPr lang="ru-RU" sz="2000" dirty="0" err="1" smtClean="0"/>
              <a:t>спирається</a:t>
            </a:r>
            <a:r>
              <a:rPr lang="ru-RU" sz="2000" dirty="0" smtClean="0"/>
              <a:t> на </a:t>
            </a:r>
            <a:r>
              <a:rPr lang="ru-RU" sz="2000" dirty="0" err="1" smtClean="0"/>
              <a:t>етнічні</a:t>
            </a:r>
            <a:r>
              <a:rPr lang="ru-RU" sz="2000" dirty="0" smtClean="0"/>
              <a:t> </a:t>
            </a:r>
            <a:r>
              <a:rPr lang="ru-RU" sz="2000" dirty="0" err="1" smtClean="0"/>
              <a:t>цінності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актуалізує</a:t>
            </a:r>
            <a:r>
              <a:rPr lang="ru-RU" sz="2000" dirty="0" smtClean="0"/>
              <a:t> </a:t>
            </a:r>
            <a:r>
              <a:rPr lang="ru-RU" sz="2000" dirty="0" err="1" smtClean="0"/>
              <a:t>їх</a:t>
            </a:r>
            <a:r>
              <a:rPr lang="ru-RU" sz="2000" dirty="0" smtClean="0"/>
              <a:t>, </a:t>
            </a:r>
            <a:r>
              <a:rPr lang="ru-RU" sz="2000" dirty="0" err="1" smtClean="0"/>
              <a:t>виступає</a:t>
            </a:r>
            <a:r>
              <a:rPr lang="ru-RU" sz="2000" dirty="0" smtClean="0"/>
              <a:t> як </a:t>
            </a:r>
            <a:r>
              <a:rPr lang="ru-RU" sz="2000" dirty="0" err="1" smtClean="0"/>
              <a:t>етнорегіоналізм</a:t>
            </a:r>
            <a:r>
              <a:rPr lang="ru-RU" sz="2000" dirty="0" smtClean="0"/>
              <a:t>; у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випадку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вимоги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регіональних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еліт</a:t>
            </a:r>
            <a:r>
              <a:rPr lang="ru-RU" sz="2000" dirty="0" smtClean="0"/>
              <a:t> неминуче </a:t>
            </a:r>
            <a:r>
              <a:rPr lang="ru-RU" sz="2000" dirty="0" err="1" smtClean="0"/>
              <a:t>артикулюють</a:t>
            </a:r>
            <a:r>
              <a:rPr lang="ru-RU" sz="2000" dirty="0" smtClean="0"/>
              <a:t> </a:t>
            </a:r>
            <a:r>
              <a:rPr lang="ru-RU" sz="2000" dirty="0" err="1" smtClean="0"/>
              <a:t>інтереси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спільноти</a:t>
            </a:r>
            <a:r>
              <a:rPr lang="ru-RU" sz="2000" dirty="0" smtClean="0"/>
              <a:t>.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політизація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етнічності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засвідчує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суверенітету</a:t>
            </a:r>
            <a:r>
              <a:rPr lang="ru-RU" sz="2000" dirty="0" smtClean="0"/>
              <a:t> </a:t>
            </a:r>
            <a:r>
              <a:rPr lang="ru-RU" sz="2000" dirty="0" err="1" smtClean="0"/>
              <a:t>влади</a:t>
            </a:r>
            <a:r>
              <a:rPr lang="ru-RU" sz="2000" dirty="0" smtClean="0"/>
              <a:t> до народу, </a:t>
            </a:r>
            <a:r>
              <a:rPr lang="ru-RU" sz="2000" dirty="0" err="1" smtClean="0"/>
              <a:t>зокрема</a:t>
            </a:r>
            <a:r>
              <a:rPr lang="ru-RU" sz="2000" dirty="0" smtClean="0"/>
              <a:t> до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сегментів</a:t>
            </a:r>
            <a:r>
              <a:rPr lang="ru-RU" sz="2000" dirty="0" smtClean="0"/>
              <a:t>. </a:t>
            </a:r>
            <a:r>
              <a:rPr lang="ru-RU" sz="2000" dirty="0" err="1" smtClean="0"/>
              <a:t>Політизація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етнічності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прагненні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групи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впливати</a:t>
            </a:r>
            <a:r>
              <a:rPr lang="ru-RU" sz="2000" dirty="0" smtClean="0"/>
              <a:t> на </a:t>
            </a:r>
            <a:r>
              <a:rPr lang="ru-RU" sz="2000" dirty="0" err="1" smtClean="0"/>
              <a:t>прийняття</a:t>
            </a:r>
            <a:r>
              <a:rPr lang="ru-RU" sz="2000" dirty="0" smtClean="0"/>
              <a:t> </a:t>
            </a:r>
            <a:r>
              <a:rPr lang="ru-RU" sz="2000" dirty="0" err="1" smtClean="0"/>
              <a:t>рішень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відбуватися</a:t>
            </a:r>
            <a:r>
              <a:rPr lang="ru-RU" sz="2000" dirty="0" smtClean="0"/>
              <a:t> як у </a:t>
            </a:r>
            <a:r>
              <a:rPr lang="ru-RU" sz="2000" dirty="0" err="1" smtClean="0"/>
              <a:t>конвенціональних</a:t>
            </a:r>
            <a:r>
              <a:rPr lang="ru-RU" sz="2000" dirty="0" smtClean="0"/>
              <a:t>, так </a:t>
            </a:r>
            <a:r>
              <a:rPr lang="ru-RU" sz="2000" dirty="0" err="1" smtClean="0"/>
              <a:t>і</a:t>
            </a:r>
            <a:r>
              <a:rPr lang="ru-RU" sz="2000" dirty="0" smtClean="0"/>
              <a:t> у </a:t>
            </a:r>
            <a:r>
              <a:rPr lang="ru-RU" sz="2000" dirty="0" err="1" smtClean="0"/>
              <a:t>деструктивних</a:t>
            </a:r>
            <a:r>
              <a:rPr lang="ru-RU" sz="2000" dirty="0" smtClean="0"/>
              <a:t> формах. </a:t>
            </a:r>
            <a:r>
              <a:rPr lang="ru-RU" sz="2000" dirty="0" err="1" smtClean="0"/>
              <a:t>Проте</a:t>
            </a:r>
            <a:r>
              <a:rPr lang="ru-RU" sz="2000" dirty="0" smtClean="0"/>
              <a:t> </a:t>
            </a:r>
            <a:r>
              <a:rPr lang="ru-RU" sz="2000" dirty="0" err="1" smtClean="0"/>
              <a:t>доповнення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регіонального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чинника</a:t>
            </a:r>
            <a:r>
              <a:rPr lang="ru-RU" sz="2000" dirty="0" smtClean="0"/>
              <a:t> </a:t>
            </a:r>
            <a:r>
              <a:rPr lang="ru-RU" sz="2000" dirty="0" err="1" smtClean="0"/>
              <a:t>етнічним</a:t>
            </a:r>
            <a:r>
              <a:rPr lang="ru-RU" sz="2000" dirty="0" smtClean="0"/>
              <a:t> </a:t>
            </a:r>
            <a:r>
              <a:rPr lang="ru-RU" sz="2000" dirty="0" err="1" smtClean="0"/>
              <a:t>супроводжується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подеколи</a:t>
            </a:r>
            <a:r>
              <a:rPr lang="ru-RU" sz="2000" dirty="0" smtClean="0"/>
              <a:t> </a:t>
            </a:r>
            <a:r>
              <a:rPr lang="ru-RU" sz="2000" dirty="0" err="1" smtClean="0"/>
              <a:t>ірраціональністю</a:t>
            </a:r>
            <a:r>
              <a:rPr lang="ru-RU" sz="2000" dirty="0" smtClean="0"/>
              <a:t> </a:t>
            </a:r>
            <a:r>
              <a:rPr lang="ru-RU" sz="2000" dirty="0" err="1" smtClean="0"/>
              <a:t>і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високим</a:t>
            </a:r>
            <a:r>
              <a:rPr lang="ru-RU" sz="2000" dirty="0" smtClean="0"/>
              <a:t> </a:t>
            </a:r>
            <a:r>
              <a:rPr lang="ru-RU" sz="2000" dirty="0" err="1" smtClean="0"/>
              <a:t>рівнем</a:t>
            </a:r>
            <a:r>
              <a:rPr lang="ru-RU" sz="2000" dirty="0" smtClean="0"/>
              <a:t> </a:t>
            </a:r>
            <a:r>
              <a:rPr lang="ru-RU" sz="2000" dirty="0" err="1" smtClean="0"/>
              <a:t>емоційності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яскраво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проявляється</a:t>
            </a:r>
            <a:r>
              <a:rPr lang="ru-RU" sz="2000" dirty="0" smtClean="0"/>
              <a:t> у </a:t>
            </a:r>
            <a:r>
              <a:rPr lang="ru-RU" sz="2000" dirty="0" err="1" smtClean="0"/>
              <a:t>тривалих</a:t>
            </a:r>
            <a:r>
              <a:rPr lang="ru-RU" sz="2000" dirty="0" smtClean="0"/>
              <a:t> </a:t>
            </a:r>
            <a:r>
              <a:rPr lang="ru-RU" sz="2000" dirty="0" err="1" smtClean="0"/>
              <a:t>міжетнічних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конфліктах</a:t>
            </a:r>
            <a:r>
              <a:rPr lang="ru-RU" sz="2000" dirty="0" smtClean="0"/>
              <a:t>. </a:t>
            </a:r>
            <a:endParaRPr lang="ru-RU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Autofit/>
          </a:bodyPr>
          <a:lstStyle/>
          <a:p>
            <a:pPr algn="just"/>
            <a:r>
              <a:rPr lang="ru-RU" sz="2400" dirty="0" err="1" smtClean="0"/>
              <a:t>Однак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про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етнорегіоналізму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політичну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поліетнічній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 до </a:t>
            </a:r>
            <a:r>
              <a:rPr lang="ru-RU" sz="2400" dirty="0" err="1" smtClean="0"/>
              <a:t>сьогодні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залишається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дискусійним</a:t>
            </a:r>
            <a:r>
              <a:rPr lang="ru-RU" sz="2400" dirty="0" smtClean="0"/>
              <a:t>. </a:t>
            </a:r>
            <a:r>
              <a:rPr lang="ru-RU" sz="2400" dirty="0" err="1" smtClean="0"/>
              <a:t>Слід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відзначити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етнорегіоналізм</a:t>
            </a:r>
            <a:r>
              <a:rPr lang="ru-RU" sz="2400" dirty="0" smtClean="0"/>
              <a:t> у </a:t>
            </a:r>
            <a:r>
              <a:rPr lang="ru-RU" sz="2400" dirty="0" err="1" smtClean="0"/>
              <a:t>цілому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має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нейтральний</a:t>
            </a:r>
            <a:r>
              <a:rPr lang="ru-RU" sz="2400" dirty="0" smtClean="0"/>
              <a:t> характер, </a:t>
            </a:r>
            <a:r>
              <a:rPr lang="ru-RU" sz="2400" dirty="0" err="1" smtClean="0"/>
              <a:t>свідченням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чого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наявність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великої</a:t>
            </a:r>
            <a:r>
              <a:rPr lang="ru-RU" sz="2400" dirty="0" smtClean="0"/>
              <a:t> </a:t>
            </a:r>
            <a:r>
              <a:rPr lang="ru-RU" sz="2400" dirty="0" err="1" smtClean="0"/>
              <a:t>кількості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поліетнічних</a:t>
            </a:r>
            <a:r>
              <a:rPr lang="ru-RU" sz="2400" dirty="0" smtClean="0"/>
              <a:t> держав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етнорегіонами</a:t>
            </a:r>
            <a:r>
              <a:rPr lang="ru-RU" sz="2400" dirty="0" smtClean="0"/>
              <a:t>, в </a:t>
            </a:r>
            <a:r>
              <a:rPr lang="ru-RU" sz="2400" dirty="0" err="1" smtClean="0"/>
              <a:t>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відбувається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досить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процес</a:t>
            </a:r>
            <a:r>
              <a:rPr lang="ru-RU" sz="2400" dirty="0" smtClean="0"/>
              <a:t>. </a:t>
            </a:r>
            <a:r>
              <a:rPr lang="ru-RU" sz="2400" dirty="0" err="1" smtClean="0"/>
              <a:t>Запорукою</a:t>
            </a:r>
            <a:r>
              <a:rPr lang="ru-RU" sz="2400" dirty="0" smtClean="0"/>
              <a:t> </a:t>
            </a:r>
            <a:r>
              <a:rPr lang="ru-RU" sz="2400" dirty="0" err="1" smtClean="0"/>
              <a:t>цього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стають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демократичні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цінності</a:t>
            </a:r>
            <a:r>
              <a:rPr lang="ru-RU" sz="2400" dirty="0" smtClean="0"/>
              <a:t>, </a:t>
            </a:r>
            <a:r>
              <a:rPr lang="ru-RU" sz="2400" dirty="0" err="1" smtClean="0"/>
              <a:t>вкорінені</a:t>
            </a:r>
            <a:r>
              <a:rPr lang="ru-RU" sz="2400" dirty="0" smtClean="0"/>
              <a:t> в </a:t>
            </a:r>
            <a:r>
              <a:rPr lang="ru-RU" sz="2400" dirty="0" err="1" smtClean="0"/>
              <a:t>політичній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культурі</a:t>
            </a:r>
            <a:r>
              <a:rPr lang="ru-RU" sz="2400" dirty="0" smtClean="0"/>
              <a:t>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бажання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регіональних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лідерів</a:t>
            </a:r>
            <a:r>
              <a:rPr lang="ru-RU" sz="2400" dirty="0" smtClean="0"/>
              <a:t> </a:t>
            </a:r>
            <a:r>
              <a:rPr lang="ru-RU" sz="2400" dirty="0" err="1" smtClean="0"/>
              <a:t>вступати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конструктивний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діалог</a:t>
            </a:r>
            <a:r>
              <a:rPr lang="ru-RU" sz="2400" dirty="0" smtClean="0"/>
              <a:t>. У той же час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демократичні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 не </a:t>
            </a:r>
            <a:r>
              <a:rPr lang="ru-RU" sz="2400" dirty="0" err="1" smtClean="0"/>
              <a:t>застраховані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прояву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функцій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етнорегіоналізму</a:t>
            </a:r>
            <a:r>
              <a:rPr lang="ru-RU" sz="2400" dirty="0" smtClean="0"/>
              <a:t>, </a:t>
            </a:r>
            <a:r>
              <a:rPr lang="ru-RU" sz="2400" dirty="0" err="1" smtClean="0"/>
              <a:t>оскільки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можлива</a:t>
            </a:r>
            <a:r>
              <a:rPr lang="ru-RU" sz="2400" dirty="0" smtClean="0"/>
              <a:t> </a:t>
            </a:r>
            <a:r>
              <a:rPr lang="ru-RU" sz="2400" dirty="0" err="1" smtClean="0"/>
              <a:t>поява</a:t>
            </a:r>
            <a:r>
              <a:rPr lang="ru-RU" sz="2400" dirty="0" smtClean="0"/>
              <a:t>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радикальних</a:t>
            </a:r>
            <a:r>
              <a:rPr lang="ru-RU" sz="2400" dirty="0" smtClean="0"/>
              <a:t> форм,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несуть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загрози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територіальній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цілісності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. </a:t>
            </a:r>
            <a:r>
              <a:rPr lang="ru-RU" sz="2400" dirty="0" err="1" smtClean="0"/>
              <a:t>Тож</a:t>
            </a:r>
            <a:r>
              <a:rPr lang="ru-RU" sz="2400" dirty="0" smtClean="0"/>
              <a:t> </a:t>
            </a:r>
            <a:r>
              <a:rPr lang="ru-RU" sz="2400" dirty="0" err="1" smtClean="0"/>
              <a:t>актуальним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дослідження</a:t>
            </a:r>
            <a:r>
              <a:rPr lang="ru-RU" sz="2400" dirty="0" smtClean="0"/>
              <a:t> причин, </a:t>
            </a:r>
            <a:r>
              <a:rPr lang="ru-RU" sz="2400" dirty="0" err="1" smtClean="0"/>
              <a:t>які</a:t>
            </a:r>
            <a:r>
              <a:rPr lang="ru-RU" sz="2400" dirty="0" smtClean="0"/>
              <a:t> </a:t>
            </a:r>
            <a:r>
              <a:rPr lang="ru-RU" sz="2400" dirty="0" err="1" smtClean="0"/>
              <a:t>обумовлюють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негативний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етнорегіоналізму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політичну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стабільність</a:t>
            </a:r>
            <a:r>
              <a:rPr lang="ru-RU" sz="2400" dirty="0" smtClean="0"/>
              <a:t> у </a:t>
            </a:r>
            <a:r>
              <a:rPr lang="ru-RU" sz="2400" dirty="0" err="1" smtClean="0"/>
              <a:t>поліетнічних</a:t>
            </a:r>
            <a:r>
              <a:rPr lang="ru-RU" sz="2400" dirty="0" smtClean="0"/>
              <a:t> державах. 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ru-RU" sz="3100" dirty="0" err="1" smtClean="0"/>
              <a:t>Етнорегіоналізм</a:t>
            </a:r>
            <a:r>
              <a:rPr lang="ru-RU" sz="3100" dirty="0" smtClean="0"/>
              <a:t> </a:t>
            </a:r>
            <a:r>
              <a:rPr lang="ru-RU" sz="3100" dirty="0" err="1" smtClean="0"/>
              <a:t>набуває</a:t>
            </a:r>
            <a:r>
              <a:rPr lang="ru-RU" sz="3100" dirty="0" smtClean="0"/>
              <a:t> </a:t>
            </a:r>
            <a:r>
              <a:rPr lang="ru-RU" sz="3100" dirty="0" err="1" smtClean="0"/>
              <a:t>радикальних</a:t>
            </a:r>
            <a:r>
              <a:rPr lang="ru-RU" sz="3100" dirty="0" smtClean="0"/>
              <a:t> рис за </a:t>
            </a:r>
            <a:r>
              <a:rPr lang="ru-RU" sz="3100" dirty="0" err="1" smtClean="0"/>
              <a:t>наявності</a:t>
            </a:r>
            <a:r>
              <a:rPr lang="ru-RU" sz="3100" dirty="0" smtClean="0"/>
              <a:t> </a:t>
            </a:r>
            <a:r>
              <a:rPr lang="ru-RU" sz="3100" dirty="0" err="1" smtClean="0"/>
              <a:t>цілого</a:t>
            </a:r>
            <a:r>
              <a:rPr lang="ru-RU" sz="3100" dirty="0" smtClean="0"/>
              <a:t> комплексу причин, </a:t>
            </a:r>
            <a:r>
              <a:rPr lang="ru-RU" sz="3100" dirty="0" err="1" smtClean="0"/>
              <a:t>серед</a:t>
            </a:r>
            <a:r>
              <a:rPr lang="ru-RU" sz="3100" dirty="0" smtClean="0"/>
              <a:t> </a:t>
            </a:r>
            <a:r>
              <a:rPr lang="ru-RU" sz="3100" dirty="0" err="1" smtClean="0"/>
              <a:t>яких</a:t>
            </a:r>
            <a:r>
              <a:rPr lang="ru-RU" sz="3100" dirty="0" smtClean="0"/>
              <a:t>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1) </a:t>
            </a:r>
            <a:r>
              <a:rPr lang="ru-RU" dirty="0" err="1" smtClean="0"/>
              <a:t>особливе</a:t>
            </a:r>
            <a:r>
              <a:rPr lang="ru-RU" dirty="0" smtClean="0"/>
              <a:t> </a:t>
            </a:r>
            <a:r>
              <a:rPr lang="ru-RU" dirty="0" err="1" smtClean="0"/>
              <a:t>історичне</a:t>
            </a:r>
            <a:r>
              <a:rPr lang="ru-RU" dirty="0" smtClean="0"/>
              <a:t> </a:t>
            </a:r>
            <a:r>
              <a:rPr lang="ru-RU" dirty="0" err="1" smtClean="0"/>
              <a:t>минуле</a:t>
            </a:r>
            <a:r>
              <a:rPr lang="ru-RU" dirty="0" smtClean="0"/>
              <a:t> </a:t>
            </a:r>
            <a:r>
              <a:rPr lang="ru-RU" dirty="0" err="1" smtClean="0"/>
              <a:t>регіону</a:t>
            </a:r>
            <a:r>
              <a:rPr lang="ru-RU" dirty="0" smtClean="0"/>
              <a:t>, </a:t>
            </a:r>
            <a:r>
              <a:rPr lang="ru-RU" dirty="0" err="1" smtClean="0"/>
              <a:t>унікальні</a:t>
            </a:r>
            <a:r>
              <a:rPr lang="ru-RU" dirty="0" smtClean="0"/>
              <a:t> </a:t>
            </a:r>
            <a:r>
              <a:rPr lang="ru-RU" dirty="0" err="1" smtClean="0"/>
              <a:t>природні</a:t>
            </a:r>
            <a:r>
              <a:rPr lang="ru-RU" dirty="0" smtClean="0"/>
              <a:t> </a:t>
            </a:r>
            <a:r>
              <a:rPr lang="ru-RU" dirty="0" err="1" smtClean="0"/>
              <a:t>умови</a:t>
            </a:r>
            <a:r>
              <a:rPr lang="ru-RU" dirty="0" smtClean="0"/>
              <a:t>, </a:t>
            </a:r>
            <a:r>
              <a:rPr lang="ru-RU" dirty="0" err="1" smtClean="0"/>
              <a:t>специфічна</a:t>
            </a:r>
            <a:r>
              <a:rPr lang="ru-RU" dirty="0" smtClean="0"/>
              <a:t> </a:t>
            </a:r>
            <a:r>
              <a:rPr lang="ru-RU" dirty="0" err="1" smtClean="0"/>
              <a:t>місцева</a:t>
            </a:r>
            <a:r>
              <a:rPr lang="ru-RU" dirty="0" smtClean="0"/>
              <a:t> культура (</a:t>
            </a:r>
            <a:r>
              <a:rPr lang="ru-RU" dirty="0" err="1" smtClean="0"/>
              <a:t>мова</a:t>
            </a:r>
            <a:r>
              <a:rPr lang="ru-RU" dirty="0" smtClean="0"/>
              <a:t>, фольклор, </a:t>
            </a:r>
            <a:r>
              <a:rPr lang="ru-RU" dirty="0" err="1" smtClean="0"/>
              <a:t>релігійні</a:t>
            </a:r>
            <a:r>
              <a:rPr lang="ru-RU" dirty="0" smtClean="0"/>
              <a:t> </a:t>
            </a:r>
            <a:r>
              <a:rPr lang="ru-RU" dirty="0" err="1" smtClean="0"/>
              <a:t>вірування</a:t>
            </a:r>
            <a:r>
              <a:rPr lang="ru-RU" dirty="0" smtClean="0"/>
              <a:t>, </a:t>
            </a:r>
            <a:r>
              <a:rPr lang="ru-RU" dirty="0" err="1" smtClean="0"/>
              <a:t>традиції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звичаї</a:t>
            </a:r>
            <a:r>
              <a:rPr lang="ru-RU" dirty="0" smtClean="0"/>
              <a:t>); </a:t>
            </a:r>
          </a:p>
          <a:p>
            <a:r>
              <a:rPr lang="ru-RU" dirty="0" smtClean="0"/>
              <a:t>2) </a:t>
            </a:r>
            <a:r>
              <a:rPr lang="ru-RU" dirty="0" err="1" smtClean="0"/>
              <a:t>соціальний</a:t>
            </a:r>
            <a:r>
              <a:rPr lang="ru-RU" dirty="0" smtClean="0"/>
              <a:t> статус (</a:t>
            </a:r>
            <a:r>
              <a:rPr lang="ru-RU" dirty="0" err="1" smtClean="0"/>
              <a:t>політичний</a:t>
            </a:r>
            <a:r>
              <a:rPr lang="ru-RU" dirty="0" smtClean="0"/>
              <a:t>, </a:t>
            </a:r>
            <a:r>
              <a:rPr lang="ru-RU" dirty="0" err="1" smtClean="0"/>
              <a:t>економічний</a:t>
            </a:r>
            <a:r>
              <a:rPr lang="ru-RU" dirty="0" smtClean="0"/>
              <a:t>), </a:t>
            </a:r>
            <a:r>
              <a:rPr lang="ru-RU" dirty="0" err="1" smtClean="0"/>
              <a:t>відмінний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статусу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етносів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неувага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до </a:t>
            </a:r>
            <a:r>
              <a:rPr lang="ru-RU" dirty="0" err="1" smtClean="0"/>
              <a:t>регіональних</a:t>
            </a:r>
            <a:r>
              <a:rPr lang="ru-RU" dirty="0" smtClean="0"/>
              <a:t> проблем; </a:t>
            </a:r>
          </a:p>
          <a:p>
            <a:r>
              <a:rPr lang="ru-RU" dirty="0" smtClean="0"/>
              <a:t>3) активна </a:t>
            </a:r>
            <a:r>
              <a:rPr lang="ru-RU" dirty="0" err="1" smtClean="0"/>
              <a:t>підтримка</a:t>
            </a:r>
            <a:r>
              <a:rPr lang="ru-RU" dirty="0" smtClean="0"/>
              <a:t> </a:t>
            </a:r>
            <a:r>
              <a:rPr lang="ru-RU" dirty="0" err="1" smtClean="0"/>
              <a:t>сепаратистських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іредентистських</a:t>
            </a:r>
            <a:r>
              <a:rPr lang="ru-RU" dirty="0" smtClean="0"/>
              <a:t> </a:t>
            </a:r>
            <a:r>
              <a:rPr lang="ru-RU" dirty="0" err="1" smtClean="0"/>
              <a:t>настроїв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боку </a:t>
            </a:r>
            <a:r>
              <a:rPr lang="ru-RU" dirty="0" err="1" smtClean="0"/>
              <a:t>сусідніх</a:t>
            </a:r>
            <a:r>
              <a:rPr lang="ru-RU" dirty="0" smtClean="0"/>
              <a:t> держав, у тому </a:t>
            </a:r>
            <a:r>
              <a:rPr lang="ru-RU" dirty="0" err="1" smtClean="0"/>
              <a:t>числі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гаслами</a:t>
            </a:r>
            <a:r>
              <a:rPr lang="ru-RU" dirty="0" smtClean="0"/>
              <a:t> </a:t>
            </a:r>
            <a:r>
              <a:rPr lang="ru-RU" dirty="0" err="1" smtClean="0"/>
              <a:t>захисту</a:t>
            </a:r>
            <a:r>
              <a:rPr lang="ru-RU" dirty="0" smtClean="0"/>
              <a:t> «</a:t>
            </a:r>
            <a:r>
              <a:rPr lang="ru-RU" dirty="0" err="1" smtClean="0"/>
              <a:t>етнічних</a:t>
            </a:r>
            <a:r>
              <a:rPr lang="ru-RU" dirty="0" smtClean="0"/>
              <a:t> </a:t>
            </a:r>
            <a:r>
              <a:rPr lang="ru-RU" dirty="0" err="1" smtClean="0"/>
              <a:t>родичів</a:t>
            </a:r>
            <a:r>
              <a:rPr lang="ru-RU" dirty="0" smtClean="0"/>
              <a:t>»; </a:t>
            </a:r>
          </a:p>
          <a:p>
            <a:r>
              <a:rPr lang="ru-RU" dirty="0" smtClean="0"/>
              <a:t>4)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амбіції</a:t>
            </a:r>
            <a:r>
              <a:rPr lang="ru-RU" dirty="0" smtClean="0"/>
              <a:t> </a:t>
            </a:r>
            <a:r>
              <a:rPr lang="ru-RU" dirty="0" err="1" smtClean="0"/>
              <a:t>регіональних</a:t>
            </a:r>
            <a:r>
              <a:rPr lang="ru-RU" dirty="0" smtClean="0"/>
              <a:t> </a:t>
            </a:r>
            <a:r>
              <a:rPr lang="ru-RU" dirty="0" err="1" smtClean="0"/>
              <a:t>лідерів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декларують</a:t>
            </a:r>
            <a:r>
              <a:rPr lang="ru-RU" dirty="0" smtClean="0"/>
              <a:t> курс на </a:t>
            </a:r>
            <a:r>
              <a:rPr lang="ru-RU" dirty="0" err="1" smtClean="0"/>
              <a:t>відокремлення</a:t>
            </a:r>
            <a:r>
              <a:rPr lang="ru-RU" dirty="0" smtClean="0"/>
              <a:t>; </a:t>
            </a:r>
          </a:p>
          <a:p>
            <a:r>
              <a:rPr lang="ru-RU" dirty="0" smtClean="0"/>
              <a:t>5) </a:t>
            </a:r>
            <a:r>
              <a:rPr lang="ru-RU" dirty="0" err="1" smtClean="0"/>
              <a:t>слабкість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ж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етнополітики</a:t>
            </a:r>
            <a:r>
              <a:rPr lang="ru-RU" dirty="0" smtClean="0"/>
              <a:t>, метою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загальнонаціональної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не завершений стан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(</a:t>
            </a:r>
            <a:r>
              <a:rPr lang="ru-RU" dirty="0" err="1" smtClean="0"/>
              <a:t>політичної</a:t>
            </a:r>
            <a:r>
              <a:rPr lang="ru-RU" dirty="0" smtClean="0"/>
              <a:t>) </a:t>
            </a:r>
            <a:r>
              <a:rPr lang="ru-RU" dirty="0" err="1" smtClean="0"/>
              <a:t>нації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3. </a:t>
            </a:r>
            <a:r>
              <a:rPr lang="uk-UA" dirty="0" err="1" smtClean="0"/>
              <a:t>Взаємозв</a:t>
            </a:r>
            <a:r>
              <a:rPr lang="en-US" dirty="0"/>
              <a:t>’</a:t>
            </a:r>
            <a:r>
              <a:rPr lang="uk-UA" dirty="0" err="1"/>
              <a:t>язок</a:t>
            </a:r>
            <a:r>
              <a:rPr lang="uk-UA" dirty="0"/>
              <a:t> етнічної  ідентичності та іредентизму.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428736"/>
            <a:ext cx="500066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err="1" smtClean="0"/>
              <a:t>Ідентичності</a:t>
            </a:r>
            <a:r>
              <a:rPr lang="ru-RU" dirty="0" smtClean="0"/>
              <a:t> </a:t>
            </a:r>
            <a:r>
              <a:rPr lang="ru-RU" dirty="0" err="1" smtClean="0"/>
              <a:t>проявляються</a:t>
            </a:r>
            <a:r>
              <a:rPr lang="ru-RU" dirty="0" smtClean="0"/>
              <a:t> в </a:t>
            </a:r>
            <a:r>
              <a:rPr lang="ru-RU" dirty="0" err="1" smtClean="0"/>
              <a:t>системі</a:t>
            </a:r>
            <a:r>
              <a:rPr lang="ru-RU" dirty="0" smtClean="0"/>
              <a:t> «ми-вони», </a:t>
            </a:r>
            <a:r>
              <a:rPr lang="ru-RU" dirty="0" err="1" smtClean="0"/>
              <a:t>адже</a:t>
            </a:r>
            <a:r>
              <a:rPr lang="ru-RU" dirty="0" smtClean="0"/>
              <a:t> для того, </a:t>
            </a:r>
            <a:r>
              <a:rPr lang="ru-RU" dirty="0" err="1" smtClean="0"/>
              <a:t>аби</a:t>
            </a:r>
            <a:r>
              <a:rPr lang="ru-RU" dirty="0" smtClean="0"/>
              <a:t> </a:t>
            </a:r>
            <a:r>
              <a:rPr lang="ru-RU" dirty="0" err="1" smtClean="0"/>
              <a:t>співвідносити</a:t>
            </a:r>
            <a:r>
              <a:rPr lang="ru-RU" dirty="0" smtClean="0"/>
              <a:t> себе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певною</a:t>
            </a:r>
            <a:r>
              <a:rPr lang="ru-RU" dirty="0" smtClean="0"/>
              <a:t> </a:t>
            </a:r>
            <a:r>
              <a:rPr lang="ru-RU" dirty="0" err="1" smtClean="0"/>
              <a:t>групою</a:t>
            </a:r>
            <a:r>
              <a:rPr lang="ru-RU" dirty="0" smtClean="0"/>
              <a:t> за низкою </a:t>
            </a:r>
            <a:r>
              <a:rPr lang="ru-RU" dirty="0" err="1" smtClean="0"/>
              <a:t>чинників</a:t>
            </a:r>
            <a:r>
              <a:rPr lang="ru-RU" dirty="0" smtClean="0"/>
              <a:t>, </a:t>
            </a:r>
            <a:r>
              <a:rPr lang="ru-RU" dirty="0" err="1" smtClean="0"/>
              <a:t>необхідно</a:t>
            </a:r>
            <a:r>
              <a:rPr lang="ru-RU" dirty="0" smtClean="0"/>
              <a:t> </a:t>
            </a:r>
            <a:r>
              <a:rPr lang="ru-RU" dirty="0" err="1" smtClean="0"/>
              <a:t>чітко</a:t>
            </a:r>
            <a:r>
              <a:rPr lang="ru-RU" dirty="0" smtClean="0"/>
              <a:t> </a:t>
            </a:r>
            <a:r>
              <a:rPr lang="ru-RU" dirty="0" err="1" smtClean="0"/>
              <a:t>усвідомлювати</a:t>
            </a:r>
            <a:r>
              <a:rPr lang="ru-RU" dirty="0" smtClean="0"/>
              <a:t> </a:t>
            </a:r>
            <a:r>
              <a:rPr lang="ru-RU" dirty="0" err="1" smtClean="0"/>
              <a:t>відмінність</a:t>
            </a:r>
            <a:r>
              <a:rPr lang="ru-RU" dirty="0" smtClean="0"/>
              <a:t>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. </a:t>
            </a:r>
            <a:r>
              <a:rPr lang="ru-RU" dirty="0" err="1" smtClean="0"/>
              <a:t>Більше</a:t>
            </a:r>
            <a:r>
              <a:rPr lang="ru-RU" dirty="0" smtClean="0"/>
              <a:t> того, «</a:t>
            </a:r>
            <a:r>
              <a:rPr lang="ru-RU" dirty="0" err="1" smtClean="0"/>
              <a:t>інші</a:t>
            </a:r>
            <a:r>
              <a:rPr lang="ru-RU" dirty="0" smtClean="0"/>
              <a:t>» </a:t>
            </a:r>
            <a:r>
              <a:rPr lang="ru-RU" dirty="0" err="1" smtClean="0"/>
              <a:t>виконують</a:t>
            </a:r>
            <a:r>
              <a:rPr lang="ru-RU" dirty="0" smtClean="0"/>
              <a:t> не просто роль «</a:t>
            </a:r>
            <a:r>
              <a:rPr lang="ru-RU" dirty="0" err="1" smtClean="0"/>
              <a:t>чогось</a:t>
            </a:r>
            <a:r>
              <a:rPr lang="ru-RU" dirty="0" smtClean="0"/>
              <a:t> </a:t>
            </a:r>
            <a:r>
              <a:rPr lang="ru-RU" dirty="0" err="1" smtClean="0"/>
              <a:t>відмінного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«нас»», а </a:t>
            </a:r>
            <a:r>
              <a:rPr lang="ru-RU" dirty="0" err="1" smtClean="0"/>
              <a:t>своїм</a:t>
            </a:r>
            <a:r>
              <a:rPr lang="ru-RU" dirty="0" smtClean="0"/>
              <a:t> </a:t>
            </a:r>
            <a:r>
              <a:rPr lang="ru-RU" dirty="0" err="1" smtClean="0"/>
              <a:t>сприйняттям</a:t>
            </a:r>
            <a:r>
              <a:rPr lang="ru-RU" dirty="0" smtClean="0"/>
              <a:t> «нас» </a:t>
            </a:r>
            <a:r>
              <a:rPr lang="ru-RU" dirty="0" err="1" smtClean="0"/>
              <a:t>частково</a:t>
            </a:r>
            <a:r>
              <a:rPr lang="ru-RU" dirty="0" smtClean="0"/>
              <a:t> </a:t>
            </a:r>
            <a:r>
              <a:rPr lang="ru-RU" dirty="0" err="1" smtClean="0"/>
              <a:t>формують</a:t>
            </a:r>
            <a:r>
              <a:rPr lang="ru-RU" dirty="0" smtClean="0"/>
              <a:t> наше </a:t>
            </a:r>
            <a:r>
              <a:rPr lang="ru-RU" dirty="0" err="1" smtClean="0"/>
              <a:t>уявлення</a:t>
            </a:r>
            <a:r>
              <a:rPr lang="ru-RU" dirty="0" smtClean="0"/>
              <a:t> про себе. В. Кочетков </a:t>
            </a:r>
            <a:r>
              <a:rPr lang="ru-RU" dirty="0" err="1" smtClean="0"/>
              <a:t>вірно</a:t>
            </a:r>
            <a:r>
              <a:rPr lang="ru-RU" dirty="0" smtClean="0"/>
              <a:t> </a:t>
            </a:r>
            <a:r>
              <a:rPr lang="ru-RU" dirty="0" err="1" smtClean="0"/>
              <a:t>зазначає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на </a:t>
            </a:r>
            <a:r>
              <a:rPr lang="ru-RU" dirty="0" err="1" smtClean="0"/>
              <a:t>ідентичність</a:t>
            </a:r>
            <a:r>
              <a:rPr lang="ru-RU" dirty="0" smtClean="0"/>
              <a:t> великий </a:t>
            </a:r>
            <a:r>
              <a:rPr lang="ru-RU" dirty="0" err="1" smtClean="0"/>
              <a:t>вплив</a:t>
            </a:r>
            <a:r>
              <a:rPr lang="ru-RU" dirty="0" smtClean="0"/>
              <a:t> </a:t>
            </a:r>
            <a:r>
              <a:rPr lang="ru-RU" dirty="0" err="1" smtClean="0"/>
              <a:t>справляє</a:t>
            </a:r>
            <a:r>
              <a:rPr lang="ru-RU" dirty="0" smtClean="0"/>
              <a:t> </a:t>
            </a:r>
            <a:r>
              <a:rPr lang="ru-RU" dirty="0" err="1" smtClean="0"/>
              <a:t>сприйняття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при </a:t>
            </a:r>
            <a:r>
              <a:rPr lang="ru-RU" dirty="0" err="1" smtClean="0"/>
              <a:t>потраплянні</a:t>
            </a:r>
            <a:r>
              <a:rPr lang="ru-RU" dirty="0" smtClean="0"/>
              <a:t> в </a:t>
            </a:r>
            <a:r>
              <a:rPr lang="ru-RU" dirty="0" err="1" smtClean="0"/>
              <a:t>інше</a:t>
            </a:r>
            <a:r>
              <a:rPr lang="ru-RU" dirty="0" smtClean="0"/>
              <a:t> </a:t>
            </a:r>
            <a:r>
              <a:rPr lang="ru-RU" dirty="0" err="1" smtClean="0"/>
              <a:t>середовище</a:t>
            </a:r>
            <a:r>
              <a:rPr lang="ru-RU" dirty="0" smtClean="0"/>
              <a:t> </a:t>
            </a:r>
            <a:r>
              <a:rPr lang="ru-RU" dirty="0" err="1" smtClean="0"/>
              <a:t>людина</a:t>
            </a:r>
            <a:r>
              <a:rPr lang="ru-RU" dirty="0" smtClean="0"/>
              <a:t> </a:t>
            </a:r>
            <a:r>
              <a:rPr lang="ru-RU" dirty="0" err="1" smtClean="0"/>
              <a:t>опиняється</a:t>
            </a:r>
            <a:r>
              <a:rPr lang="ru-RU" dirty="0" smtClean="0"/>
              <a:t> у </a:t>
            </a:r>
            <a:r>
              <a:rPr lang="ru-RU" dirty="0" err="1" smtClean="0"/>
              <a:t>становищі</a:t>
            </a:r>
            <a:r>
              <a:rPr lang="ru-RU" dirty="0" smtClean="0"/>
              <a:t> </a:t>
            </a:r>
            <a:r>
              <a:rPr lang="ru-RU" dirty="0" err="1" smtClean="0"/>
              <a:t>чужинця</a:t>
            </a:r>
            <a:r>
              <a:rPr lang="ru-RU" dirty="0" smtClean="0"/>
              <a:t>, </a:t>
            </a:r>
            <a:r>
              <a:rPr lang="ru-RU" dirty="0" err="1" smtClean="0"/>
              <a:t>ізгоя</a:t>
            </a:r>
            <a:r>
              <a:rPr lang="ru-RU" dirty="0" smtClean="0"/>
              <a:t>, то вона сама </a:t>
            </a:r>
            <a:r>
              <a:rPr lang="ru-RU" dirty="0" err="1" smtClean="0"/>
              <a:t>почне</a:t>
            </a:r>
            <a:r>
              <a:rPr lang="ru-RU" dirty="0" smtClean="0"/>
              <a:t> </a:t>
            </a:r>
            <a:r>
              <a:rPr lang="ru-RU" dirty="0" err="1" smtClean="0"/>
              <a:t>вважати</a:t>
            </a:r>
            <a:r>
              <a:rPr lang="ru-RU" dirty="0" smtClean="0"/>
              <a:t> себе </a:t>
            </a:r>
            <a:r>
              <a:rPr lang="ru-RU" dirty="0" err="1" smtClean="0"/>
              <a:t>чужинцем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більшість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вважає</a:t>
            </a:r>
            <a:r>
              <a:rPr lang="ru-RU" dirty="0" smtClean="0"/>
              <a:t> </a:t>
            </a:r>
            <a:r>
              <a:rPr lang="ru-RU" dirty="0" err="1" smtClean="0"/>
              <a:t>меншість</a:t>
            </a:r>
            <a:r>
              <a:rPr lang="ru-RU" dirty="0" smtClean="0"/>
              <a:t> </a:t>
            </a:r>
            <a:r>
              <a:rPr lang="ru-RU" dirty="0" err="1" smtClean="0"/>
              <a:t>відсталою</a:t>
            </a:r>
            <a:r>
              <a:rPr lang="ru-RU" dirty="0" smtClean="0"/>
              <a:t>, </a:t>
            </a:r>
            <a:r>
              <a:rPr lang="ru-RU" dirty="0" err="1" smtClean="0"/>
              <a:t>невігласами</a:t>
            </a:r>
            <a:r>
              <a:rPr lang="ru-RU" dirty="0" smtClean="0"/>
              <a:t>, то члени </a:t>
            </a:r>
            <a:r>
              <a:rPr lang="ru-RU" dirty="0" err="1" smtClean="0"/>
              <a:t>цієї</a:t>
            </a:r>
            <a:r>
              <a:rPr lang="ru-RU" dirty="0" smtClean="0"/>
              <a:t> </a:t>
            </a:r>
            <a:r>
              <a:rPr lang="ru-RU" dirty="0" err="1" smtClean="0"/>
              <a:t>меншості</a:t>
            </a:r>
            <a:r>
              <a:rPr lang="ru-RU" dirty="0" smtClean="0"/>
              <a:t> </a:t>
            </a:r>
            <a:r>
              <a:rPr lang="ru-RU" dirty="0" err="1" smtClean="0"/>
              <a:t>сприймуть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ставлення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на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643050"/>
            <a:ext cx="3214710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500043"/>
            <a:ext cx="4857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стійкою</a:t>
            </a:r>
            <a:r>
              <a:rPr lang="ru-RU" dirty="0" smtClean="0"/>
              <a:t> системою </a:t>
            </a:r>
            <a:r>
              <a:rPr lang="ru-RU" dirty="0" err="1" smtClean="0"/>
              <a:t>уявлень</a:t>
            </a:r>
            <a:r>
              <a:rPr lang="ru-RU" dirty="0" smtClean="0"/>
              <a:t> </a:t>
            </a:r>
            <a:r>
              <a:rPr lang="ru-RU" dirty="0" err="1" smtClean="0"/>
              <a:t>індивіда</a:t>
            </a:r>
            <a:r>
              <a:rPr lang="ru-RU" dirty="0" smtClean="0"/>
              <a:t> про себе як члена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 та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у </a:t>
            </a:r>
            <a:r>
              <a:rPr lang="ru-RU" dirty="0" err="1" smtClean="0"/>
              <a:t>суспільстві</a:t>
            </a:r>
            <a:r>
              <a:rPr lang="ru-RU" dirty="0" smtClean="0"/>
              <a:t>.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 </a:t>
            </a:r>
            <a:r>
              <a:rPr lang="ru-RU" dirty="0" err="1" smtClean="0"/>
              <a:t>викликає</a:t>
            </a:r>
            <a:r>
              <a:rPr lang="ru-RU" dirty="0" smtClean="0"/>
              <a:t> </a:t>
            </a:r>
            <a:r>
              <a:rPr lang="ru-RU" dirty="0" err="1" smtClean="0"/>
              <a:t>колективну</a:t>
            </a:r>
            <a:r>
              <a:rPr lang="ru-RU" dirty="0" smtClean="0"/>
              <a:t> </a:t>
            </a:r>
            <a:r>
              <a:rPr lang="ru-RU" dirty="0" err="1" smtClean="0"/>
              <a:t>солідарність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саме</a:t>
            </a:r>
            <a:r>
              <a:rPr lang="ru-RU" dirty="0" smtClean="0"/>
              <a:t>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формується</a:t>
            </a:r>
            <a:r>
              <a:rPr lang="ru-RU" dirty="0" smtClean="0"/>
              <a:t> </a:t>
            </a:r>
            <a:r>
              <a:rPr lang="ru-RU" dirty="0" err="1" smtClean="0"/>
              <a:t>патріотизм</a:t>
            </a:r>
            <a:r>
              <a:rPr lang="ru-RU" dirty="0" smtClean="0"/>
              <a:t> як </a:t>
            </a:r>
            <a:r>
              <a:rPr lang="ru-RU" dirty="0" err="1" smtClean="0"/>
              <a:t>моральний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політичний</a:t>
            </a:r>
            <a:r>
              <a:rPr lang="ru-RU" dirty="0" smtClean="0"/>
              <a:t> принцип. </a:t>
            </a:r>
            <a:r>
              <a:rPr lang="ru-RU" dirty="0" err="1" smtClean="0"/>
              <a:t>Саме</a:t>
            </a:r>
            <a:r>
              <a:rPr lang="ru-RU" dirty="0" smtClean="0"/>
              <a:t> через </a:t>
            </a:r>
            <a:r>
              <a:rPr lang="ru-RU" dirty="0" err="1" smtClean="0"/>
              <a:t>домінування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r>
              <a:rPr lang="ru-RU" dirty="0" smtClean="0"/>
              <a:t> над </a:t>
            </a:r>
            <a:r>
              <a:rPr lang="ru-RU" dirty="0" err="1" smtClean="0"/>
              <a:t>національною</a:t>
            </a:r>
            <a:r>
              <a:rPr lang="ru-RU" dirty="0" smtClean="0"/>
              <a:t> у </a:t>
            </a:r>
            <a:r>
              <a:rPr lang="ru-RU" dirty="0" err="1" smtClean="0"/>
              <a:t>меншин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іредентистські</a:t>
            </a:r>
            <a:r>
              <a:rPr lang="ru-RU" dirty="0" smtClean="0"/>
              <a:t> </a:t>
            </a:r>
            <a:r>
              <a:rPr lang="ru-RU" dirty="0" err="1" smtClean="0"/>
              <a:t>настрої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3000372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Співіснування</a:t>
            </a:r>
            <a:r>
              <a:rPr lang="ru-RU" dirty="0" smtClean="0"/>
              <a:t>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державної</a:t>
            </a:r>
            <a:r>
              <a:rPr lang="ru-RU" dirty="0" smtClean="0"/>
              <a:t> </a:t>
            </a:r>
            <a:r>
              <a:rPr lang="ru-RU" dirty="0" err="1" smtClean="0"/>
              <a:t>ідентичностей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гармонійне</a:t>
            </a:r>
            <a:r>
              <a:rPr lang="ru-RU" dirty="0" smtClean="0"/>
              <a:t> у тому </a:t>
            </a:r>
            <a:r>
              <a:rPr lang="ru-RU" dirty="0" err="1" smtClean="0"/>
              <a:t>випадку</a:t>
            </a:r>
            <a:r>
              <a:rPr lang="ru-RU" dirty="0" smtClean="0"/>
              <a:t>,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індивід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громадянином</a:t>
            </a:r>
            <a:r>
              <a:rPr lang="ru-RU" dirty="0" smtClean="0"/>
              <a:t> </a:t>
            </a:r>
            <a:r>
              <a:rPr lang="ru-RU" dirty="0" err="1" smtClean="0"/>
              <a:t>мононаціональної</a:t>
            </a:r>
            <a:r>
              <a:rPr lang="ru-RU" dirty="0" smtClean="0"/>
              <a:t> </a:t>
            </a:r>
            <a:r>
              <a:rPr lang="ru-RU" dirty="0" err="1" smtClean="0"/>
              <a:t>держави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у </a:t>
            </a:r>
            <a:r>
              <a:rPr lang="ru-RU" dirty="0" err="1" smtClean="0"/>
              <a:t>світі</a:t>
            </a:r>
            <a:r>
              <a:rPr lang="ru-RU" dirty="0" smtClean="0"/>
              <a:t> </a:t>
            </a:r>
            <a:r>
              <a:rPr lang="ru-RU" dirty="0" err="1" smtClean="0"/>
              <a:t>вкрай</a:t>
            </a:r>
            <a:r>
              <a:rPr lang="ru-RU" dirty="0" smtClean="0"/>
              <a:t> мало </a:t>
            </a:r>
            <a:r>
              <a:rPr lang="ru-RU" dirty="0" err="1" smtClean="0"/>
              <a:t>держав-націй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етнічно</a:t>
            </a:r>
            <a:r>
              <a:rPr lang="ru-RU" dirty="0" smtClean="0"/>
              <a:t> </a:t>
            </a:r>
            <a:r>
              <a:rPr lang="ru-RU" dirty="0" err="1" smtClean="0"/>
              <a:t>однорідними</a:t>
            </a:r>
            <a:r>
              <a:rPr lang="ru-RU" dirty="0" smtClean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, за </a:t>
            </a:r>
            <a:r>
              <a:rPr lang="ru-RU" dirty="0" err="1" smtClean="0"/>
              <a:t>даними</a:t>
            </a:r>
            <a:r>
              <a:rPr lang="ru-RU" dirty="0" smtClean="0"/>
              <a:t> </a:t>
            </a:r>
            <a:r>
              <a:rPr lang="ru-RU" dirty="0" err="1" smtClean="0"/>
              <a:t>американського</a:t>
            </a:r>
            <a:r>
              <a:rPr lang="ru-RU" dirty="0" smtClean="0"/>
              <a:t> </a:t>
            </a:r>
            <a:r>
              <a:rPr lang="ru-RU" dirty="0" err="1" smtClean="0"/>
              <a:t>дослідника</a:t>
            </a:r>
            <a:r>
              <a:rPr lang="ru-RU" dirty="0" smtClean="0"/>
              <a:t> У. </a:t>
            </a:r>
            <a:r>
              <a:rPr lang="ru-RU" dirty="0" err="1" smtClean="0"/>
              <a:t>Коннора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всього</a:t>
            </a:r>
            <a:r>
              <a:rPr lang="ru-RU" dirty="0" smtClean="0"/>
              <a:t> 9,1%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endParaRPr lang="ru-RU" dirty="0"/>
          </a:p>
        </p:txBody>
      </p:sp>
      <p:cxnSp>
        <p:nvCxnSpPr>
          <p:cNvPr id="14" name="Прямая со стрелкой 13"/>
          <p:cNvCxnSpPr>
            <a:endCxn id="7" idx="0"/>
          </p:cNvCxnSpPr>
          <p:nvPr/>
        </p:nvCxnSpPr>
        <p:spPr>
          <a:xfrm rot="5400000" flipH="1" flipV="1">
            <a:off x="2357422" y="3643314"/>
            <a:ext cx="15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4686"/>
            <a:ext cx="42862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Типи етнічної ідентичності: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357298"/>
            <a:ext cx="82153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err="1" smtClean="0"/>
              <a:t>Етнічний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нарцисизм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ставлення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індивіда</a:t>
            </a:r>
            <a:r>
              <a:rPr lang="ru-RU" sz="2400" dirty="0" smtClean="0"/>
              <a:t> до </a:t>
            </a:r>
            <a:r>
              <a:rPr lang="ru-RU" sz="2400" dirty="0" err="1" smtClean="0"/>
              <a:t>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батьківщини</a:t>
            </a:r>
            <a:r>
              <a:rPr lang="ru-RU" sz="2400" dirty="0" smtClean="0"/>
              <a:t> як лона, в </a:t>
            </a:r>
            <a:r>
              <a:rPr lang="ru-RU" sz="2400" dirty="0" err="1" smtClean="0"/>
              <a:t>якому</a:t>
            </a:r>
            <a:r>
              <a:rPr lang="ru-RU" sz="2400" dirty="0" smtClean="0"/>
              <a:t> </a:t>
            </a:r>
            <a:r>
              <a:rPr lang="ru-RU" sz="2400" dirty="0" err="1" smtClean="0"/>
              <a:t>народжується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людина</a:t>
            </a:r>
            <a:r>
              <a:rPr lang="ru-RU" sz="2400" dirty="0" smtClean="0"/>
              <a:t>, а </a:t>
            </a:r>
            <a:r>
              <a:rPr lang="ru-RU" sz="2400" dirty="0" err="1" smtClean="0"/>
              <a:t>патріотизм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набувати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форми</a:t>
            </a:r>
            <a:r>
              <a:rPr lang="ru-RU" sz="2400" dirty="0" smtClean="0"/>
              <a:t> фанатизму, </a:t>
            </a:r>
            <a:r>
              <a:rPr lang="ru-RU" sz="2400" dirty="0" err="1" smtClean="0"/>
              <a:t>емоційної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збудженості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духовної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піднесеності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071810"/>
            <a:ext cx="82153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2.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3214686"/>
            <a:ext cx="80010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 smtClean="0"/>
              <a:t>Етномаргінальний</a:t>
            </a:r>
            <a:r>
              <a:rPr lang="ru-RU" sz="2400" dirty="0" smtClean="0"/>
              <a:t> тип - </a:t>
            </a:r>
            <a:r>
              <a:rPr lang="ru-RU" sz="2400" dirty="0" err="1" smtClean="0"/>
              <a:t>подвійна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ідентичністі</a:t>
            </a:r>
            <a:r>
              <a:rPr lang="ru-RU" sz="2400" dirty="0" smtClean="0"/>
              <a:t>. </a:t>
            </a:r>
            <a:r>
              <a:rPr lang="ru-RU" sz="2400" dirty="0" err="1" smtClean="0"/>
              <a:t>Проявом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етномаргінальної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ідентичності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неспівпадіння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національної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приналежності</a:t>
            </a:r>
            <a:r>
              <a:rPr lang="ru-RU" sz="2400" dirty="0" smtClean="0"/>
              <a:t> особи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мовною</a:t>
            </a:r>
            <a:r>
              <a:rPr lang="ru-RU" sz="2400" dirty="0" smtClean="0"/>
              <a:t> </a:t>
            </a:r>
            <a:r>
              <a:rPr lang="ru-RU" sz="2400" dirty="0" err="1" smtClean="0"/>
              <a:t>поведінкою</a:t>
            </a:r>
            <a:r>
              <a:rPr lang="ru-RU" sz="2400" dirty="0" smtClean="0"/>
              <a:t> та культурною </a:t>
            </a:r>
            <a:r>
              <a:rPr lang="ru-RU" sz="2400" dirty="0" err="1" smtClean="0"/>
              <a:t>орієнтацією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Админ\Desktop\Рисунок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 err="1" smtClean="0"/>
              <a:t>Етнічна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, яка </a:t>
            </a:r>
            <a:r>
              <a:rPr lang="ru-RU" dirty="0" err="1" smtClean="0"/>
              <a:t>виражена</a:t>
            </a:r>
            <a:r>
              <a:rPr lang="ru-RU" dirty="0" smtClean="0"/>
              <a:t>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яскраво</a:t>
            </a:r>
            <a:r>
              <a:rPr lang="ru-RU" dirty="0" smtClean="0"/>
              <a:t>, </a:t>
            </a:r>
            <a:r>
              <a:rPr lang="ru-RU" dirty="0" err="1" smtClean="0"/>
              <a:t>домінує</a:t>
            </a:r>
            <a:r>
              <a:rPr lang="ru-RU" dirty="0" smtClean="0"/>
              <a:t> над </a:t>
            </a:r>
            <a:r>
              <a:rPr lang="ru-RU" dirty="0" err="1" smtClean="0"/>
              <a:t>національною</a:t>
            </a:r>
            <a:r>
              <a:rPr lang="ru-RU" dirty="0" smtClean="0"/>
              <a:t> (</a:t>
            </a:r>
            <a:r>
              <a:rPr lang="ru-RU" dirty="0" err="1" smtClean="0"/>
              <a:t>громадянською</a:t>
            </a:r>
            <a:r>
              <a:rPr lang="ru-RU" dirty="0" smtClean="0"/>
              <a:t>) </a:t>
            </a:r>
            <a:r>
              <a:rPr lang="ru-RU" dirty="0" err="1" smtClean="0"/>
              <a:t>ідентичністю</a:t>
            </a:r>
            <a:r>
              <a:rPr lang="ru-RU" dirty="0" smtClean="0"/>
              <a:t> як </a:t>
            </a:r>
            <a:r>
              <a:rPr lang="ru-RU" dirty="0" err="1" smtClean="0"/>
              <a:t>почуттям</a:t>
            </a:r>
            <a:r>
              <a:rPr lang="ru-RU" dirty="0" smtClean="0"/>
              <a:t> </a:t>
            </a:r>
            <a:r>
              <a:rPr lang="ru-RU" dirty="0" err="1" smtClean="0"/>
              <a:t>приналежності</a:t>
            </a:r>
            <a:r>
              <a:rPr lang="ru-RU" dirty="0" smtClean="0"/>
              <a:t> до </a:t>
            </a:r>
            <a:r>
              <a:rPr lang="ru-RU" dirty="0" err="1" smtClean="0"/>
              <a:t>держави</a:t>
            </a:r>
            <a:r>
              <a:rPr lang="ru-RU" dirty="0" smtClean="0"/>
              <a:t> </a:t>
            </a:r>
            <a:r>
              <a:rPr lang="ru-RU" dirty="0" err="1" smtClean="0"/>
              <a:t>проживання</a:t>
            </a:r>
            <a:r>
              <a:rPr lang="ru-RU" dirty="0" smtClean="0"/>
              <a:t>. </a:t>
            </a:r>
            <a:r>
              <a:rPr lang="ru-RU" dirty="0" err="1" smtClean="0"/>
              <a:t>Національна</a:t>
            </a:r>
            <a:r>
              <a:rPr lang="ru-RU" dirty="0" smtClean="0"/>
              <a:t> </a:t>
            </a:r>
            <a:r>
              <a:rPr lang="ru-RU" dirty="0" err="1" smtClean="0"/>
              <a:t>ідентичність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може</a:t>
            </a:r>
            <a:r>
              <a:rPr lang="ru-RU" dirty="0" smtClean="0"/>
              <a:t> бути </a:t>
            </a:r>
            <a:r>
              <a:rPr lang="ru-RU" dirty="0" err="1" smtClean="0"/>
              <a:t>досить</a:t>
            </a:r>
            <a:r>
              <a:rPr lang="ru-RU" dirty="0" smtClean="0"/>
              <a:t> </a:t>
            </a:r>
            <a:r>
              <a:rPr lang="ru-RU" dirty="0" err="1" smtClean="0"/>
              <a:t>слабкою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несформованою</a:t>
            </a:r>
            <a:r>
              <a:rPr lang="ru-RU" dirty="0" smtClean="0"/>
              <a:t>. </a:t>
            </a:r>
          </a:p>
          <a:p>
            <a:pPr algn="just"/>
            <a:endParaRPr lang="ru-RU" dirty="0"/>
          </a:p>
          <a:p>
            <a:pPr algn="just"/>
            <a:r>
              <a:rPr lang="ru-RU" dirty="0" smtClean="0"/>
              <a:t>     Для прикладу </a:t>
            </a:r>
            <a:r>
              <a:rPr lang="ru-RU" dirty="0" err="1" smtClean="0"/>
              <a:t>звернемося</a:t>
            </a:r>
            <a:r>
              <a:rPr lang="ru-RU" dirty="0" smtClean="0"/>
              <a:t> до характеристики </a:t>
            </a:r>
            <a:r>
              <a:rPr lang="ru-RU" dirty="0" err="1" smtClean="0"/>
              <a:t>російської</a:t>
            </a:r>
            <a:r>
              <a:rPr lang="ru-RU" dirty="0" smtClean="0"/>
              <a:t> </a:t>
            </a:r>
            <a:r>
              <a:rPr lang="ru-RU" dirty="0" err="1" smtClean="0"/>
              <a:t>іреденти</a:t>
            </a:r>
            <a:r>
              <a:rPr lang="ru-RU" dirty="0" smtClean="0"/>
              <a:t> у </a:t>
            </a:r>
            <a:r>
              <a:rPr lang="ru-RU" dirty="0" err="1" smtClean="0"/>
              <a:t>Криму</a:t>
            </a:r>
            <a:r>
              <a:rPr lang="ru-RU" dirty="0" smtClean="0"/>
              <a:t>, для </a:t>
            </a:r>
            <a:r>
              <a:rPr lang="ru-RU" dirty="0" err="1" smtClean="0"/>
              <a:t>якої</a:t>
            </a:r>
            <a:r>
              <a:rPr lang="ru-RU" dirty="0" smtClean="0"/>
              <a:t> </a:t>
            </a:r>
            <a:r>
              <a:rPr lang="ru-RU" dirty="0" err="1" smtClean="0"/>
              <a:t>характерне</a:t>
            </a:r>
            <a:r>
              <a:rPr lang="ru-RU" dirty="0" smtClean="0"/>
              <a:t> </a:t>
            </a:r>
            <a:r>
              <a:rPr lang="ru-RU" dirty="0" err="1" smtClean="0"/>
              <a:t>кількісне</a:t>
            </a:r>
            <a:r>
              <a:rPr lang="ru-RU" dirty="0" smtClean="0"/>
              <a:t> </a:t>
            </a:r>
            <a:r>
              <a:rPr lang="ru-RU" dirty="0" err="1" smtClean="0"/>
              <a:t>домінування</a:t>
            </a:r>
            <a:r>
              <a:rPr lang="ru-RU" dirty="0" smtClean="0"/>
              <a:t> над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етнічними</a:t>
            </a:r>
            <a:r>
              <a:rPr lang="ru-RU" dirty="0" smtClean="0"/>
              <a:t> </a:t>
            </a:r>
            <a:r>
              <a:rPr lang="ru-RU" dirty="0" err="1" smtClean="0"/>
              <a:t>групами</a:t>
            </a:r>
            <a:r>
              <a:rPr lang="ru-RU" dirty="0" smtClean="0"/>
              <a:t>. У рамках </a:t>
            </a:r>
            <a:r>
              <a:rPr lang="ru-RU" dirty="0" err="1" smtClean="0"/>
              <a:t>соціологічного</a:t>
            </a:r>
            <a:r>
              <a:rPr lang="ru-RU" dirty="0" smtClean="0"/>
              <a:t> </a:t>
            </a:r>
            <a:r>
              <a:rPr lang="ru-RU" dirty="0" err="1" smtClean="0"/>
              <a:t>дослідження</a:t>
            </a:r>
            <a:r>
              <a:rPr lang="ru-RU" dirty="0" smtClean="0"/>
              <a:t>, яке </a:t>
            </a:r>
            <a:r>
              <a:rPr lang="ru-RU" dirty="0" err="1" smtClean="0"/>
              <a:t>проводилося</a:t>
            </a:r>
            <a:r>
              <a:rPr lang="ru-RU" dirty="0" smtClean="0"/>
              <a:t> Центром </a:t>
            </a:r>
            <a:r>
              <a:rPr lang="ru-RU" dirty="0" err="1" smtClean="0"/>
              <a:t>Разумкова</a:t>
            </a:r>
            <a:r>
              <a:rPr lang="ru-RU" dirty="0" smtClean="0"/>
              <a:t> в АР </a:t>
            </a:r>
            <a:r>
              <a:rPr lang="ru-RU" dirty="0" err="1" smtClean="0"/>
              <a:t>Крим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Севастополі</a:t>
            </a:r>
            <a:r>
              <a:rPr lang="ru-RU" dirty="0" smtClean="0"/>
              <a:t> у 2008 </a:t>
            </a:r>
            <a:r>
              <a:rPr lang="ru-RU" dirty="0" err="1" smtClean="0"/>
              <a:t>році</a:t>
            </a:r>
            <a:r>
              <a:rPr lang="ru-RU" dirty="0" smtClean="0"/>
              <a:t>, на </a:t>
            </a:r>
            <a:r>
              <a:rPr lang="ru-RU" dirty="0" err="1" smtClean="0"/>
              <a:t>питання</a:t>
            </a:r>
            <a:r>
              <a:rPr lang="ru-RU" dirty="0" smtClean="0"/>
              <a:t> «</a:t>
            </a:r>
            <a:r>
              <a:rPr lang="ru-RU" dirty="0" err="1" smtClean="0"/>
              <a:t>Якби</a:t>
            </a:r>
            <a:r>
              <a:rPr lang="ru-RU" dirty="0" smtClean="0"/>
              <a:t> у Вас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можливість</a:t>
            </a:r>
            <a:r>
              <a:rPr lang="ru-RU" dirty="0" smtClean="0"/>
              <a:t>,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змінили</a:t>
            </a:r>
            <a:r>
              <a:rPr lang="ru-RU" dirty="0" smtClean="0"/>
              <a:t> б </a:t>
            </a:r>
            <a:r>
              <a:rPr lang="ru-RU" dirty="0" err="1" smtClean="0"/>
              <a:t>Ви</a:t>
            </a:r>
            <a:r>
              <a:rPr lang="ru-RU" dirty="0" smtClean="0"/>
              <a:t> </a:t>
            </a:r>
            <a:r>
              <a:rPr lang="ru-RU" dirty="0" err="1" smtClean="0"/>
              <a:t>українське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 на </a:t>
            </a:r>
            <a:r>
              <a:rPr lang="ru-RU" dirty="0" err="1" smtClean="0"/>
              <a:t>інше</a:t>
            </a:r>
            <a:r>
              <a:rPr lang="ru-RU" dirty="0" smtClean="0"/>
              <a:t>?» </a:t>
            </a:r>
            <a:r>
              <a:rPr lang="ru-RU" dirty="0" err="1" smtClean="0"/>
              <a:t>ствердно</a:t>
            </a:r>
            <a:r>
              <a:rPr lang="ru-RU" dirty="0" smtClean="0"/>
              <a:t> </a:t>
            </a:r>
            <a:r>
              <a:rPr lang="ru-RU" dirty="0" err="1" smtClean="0"/>
              <a:t>відповіли</a:t>
            </a:r>
            <a:r>
              <a:rPr lang="ru-RU" dirty="0" smtClean="0"/>
              <a:t> 54,7% </a:t>
            </a:r>
            <a:r>
              <a:rPr lang="ru-RU" dirty="0" err="1" smtClean="0"/>
              <a:t>росіян</a:t>
            </a:r>
            <a:r>
              <a:rPr lang="ru-RU" dirty="0" smtClean="0"/>
              <a:t> . </a:t>
            </a:r>
            <a:r>
              <a:rPr lang="ru-RU" dirty="0" err="1" smtClean="0"/>
              <a:t>Тобто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половини</a:t>
            </a:r>
            <a:r>
              <a:rPr lang="ru-RU" dirty="0" smtClean="0"/>
              <a:t> </a:t>
            </a:r>
            <a:r>
              <a:rPr lang="ru-RU" dirty="0" err="1" smtClean="0"/>
              <a:t>росіян</a:t>
            </a:r>
            <a:r>
              <a:rPr lang="ru-RU" dirty="0" smtClean="0"/>
              <a:t> </a:t>
            </a:r>
            <a:r>
              <a:rPr lang="ru-RU" dirty="0" err="1" smtClean="0"/>
              <a:t>своїми</a:t>
            </a:r>
            <a:r>
              <a:rPr lang="ru-RU" dirty="0" smtClean="0"/>
              <a:t> </a:t>
            </a:r>
            <a:r>
              <a:rPr lang="ru-RU" dirty="0" err="1" smtClean="0"/>
              <a:t>відповідями</a:t>
            </a:r>
            <a:r>
              <a:rPr lang="ru-RU" dirty="0" smtClean="0"/>
              <a:t>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заперечили</a:t>
            </a:r>
            <a:r>
              <a:rPr lang="ru-RU" dirty="0" smtClean="0"/>
              <a:t> </a:t>
            </a:r>
            <a:r>
              <a:rPr lang="ru-RU" dirty="0" err="1" smtClean="0"/>
              <a:t>існування</a:t>
            </a:r>
            <a:r>
              <a:rPr lang="ru-RU" dirty="0" smtClean="0"/>
              <a:t> у себе </a:t>
            </a:r>
            <a:r>
              <a:rPr lang="ru-RU" dirty="0" err="1" smtClean="0"/>
              <a:t>української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ідентичності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4. Шляхи </a:t>
            </a:r>
            <a:r>
              <a:rPr lang="uk-UA" sz="2800" dirty="0"/>
              <a:t>подолання деструктивного впливу іредентизму на внутрішньополітичні процеси у </a:t>
            </a:r>
            <a:r>
              <a:rPr lang="uk-UA" sz="2800" dirty="0" err="1"/>
              <a:t>поліетнічній</a:t>
            </a:r>
            <a:r>
              <a:rPr lang="uk-UA" sz="2800" dirty="0"/>
              <a:t> державі.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859340"/>
            <a:ext cx="792961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    </a:t>
            </a:r>
            <a:r>
              <a:rPr lang="ru-RU" sz="2800" dirty="0" err="1" smtClean="0"/>
              <a:t>Вкрай</a:t>
            </a:r>
            <a:r>
              <a:rPr lang="ru-RU" sz="2800" dirty="0" smtClean="0"/>
              <a:t> </a:t>
            </a:r>
            <a:r>
              <a:rPr lang="ru-RU" sz="2800" dirty="0" err="1" smtClean="0"/>
              <a:t>важлива</a:t>
            </a:r>
            <a:r>
              <a:rPr lang="ru-RU" sz="2800" dirty="0" smtClean="0"/>
              <a:t> роль у </a:t>
            </a:r>
            <a:r>
              <a:rPr lang="ru-RU" sz="2800" dirty="0" err="1" smtClean="0"/>
              <a:t>подоланні</a:t>
            </a:r>
            <a:r>
              <a:rPr lang="ru-RU" sz="2800" dirty="0" smtClean="0"/>
              <a:t> </a:t>
            </a:r>
            <a:r>
              <a:rPr lang="ru-RU" sz="2800" dirty="0" err="1" smtClean="0"/>
              <a:t>іредентизму</a:t>
            </a:r>
            <a:r>
              <a:rPr lang="ru-RU" sz="2800" dirty="0" smtClean="0"/>
              <a:t> </a:t>
            </a:r>
            <a:r>
              <a:rPr lang="ru-RU" sz="2800" dirty="0" err="1" smtClean="0"/>
              <a:t>належить</a:t>
            </a:r>
            <a:r>
              <a:rPr lang="ru-RU" sz="2800" dirty="0" smtClean="0"/>
              <a:t> </a:t>
            </a:r>
            <a:r>
              <a:rPr lang="ru-RU" sz="2800" dirty="0" err="1" smtClean="0"/>
              <a:t>ефективній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етнополітиці</a:t>
            </a:r>
            <a:r>
              <a:rPr lang="ru-RU" sz="2800" dirty="0" smtClean="0"/>
              <a:t>, яка </a:t>
            </a:r>
            <a:r>
              <a:rPr lang="ru-RU" sz="2800" dirty="0" err="1" smtClean="0"/>
              <a:t>спрямована</a:t>
            </a:r>
            <a:r>
              <a:rPr lang="ru-RU" sz="2800" dirty="0" smtClean="0"/>
              <a:t> на </a:t>
            </a:r>
            <a:r>
              <a:rPr lang="ru-RU" sz="2800" dirty="0" err="1" smtClean="0"/>
              <a:t>недопущення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будь-яких</a:t>
            </a:r>
            <a:r>
              <a:rPr lang="ru-RU" sz="2800" dirty="0" smtClean="0"/>
              <a:t> форм </a:t>
            </a:r>
            <a:r>
              <a:rPr lang="ru-RU" sz="2800" dirty="0" err="1" smtClean="0"/>
              <a:t>дискримінації</a:t>
            </a:r>
            <a:r>
              <a:rPr lang="ru-RU" sz="2800" dirty="0" smtClean="0"/>
              <a:t> </a:t>
            </a:r>
            <a:r>
              <a:rPr lang="ru-RU" sz="2800" dirty="0" err="1" smtClean="0"/>
              <a:t>меншин</a:t>
            </a:r>
            <a:r>
              <a:rPr lang="ru-RU" sz="2800" dirty="0" smtClean="0"/>
              <a:t> – у </a:t>
            </a:r>
            <a:r>
              <a:rPr lang="ru-RU" sz="2800" dirty="0" err="1" smtClean="0"/>
              <a:t>соціально-економічній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політичній</a:t>
            </a:r>
            <a:r>
              <a:rPr lang="ru-RU" sz="2800" dirty="0" smtClean="0"/>
              <a:t>, </a:t>
            </a:r>
            <a:r>
              <a:rPr lang="ru-RU" sz="2800" dirty="0" err="1" smtClean="0"/>
              <a:t>духовній</a:t>
            </a:r>
            <a:r>
              <a:rPr lang="ru-RU" sz="2800" dirty="0" smtClean="0"/>
              <a:t> сферах </a:t>
            </a:r>
            <a:r>
              <a:rPr lang="ru-RU" sz="2800" dirty="0" err="1" smtClean="0"/>
              <a:t>суспільства</a:t>
            </a:r>
            <a:r>
              <a:rPr lang="ru-RU" sz="2800" dirty="0" smtClean="0"/>
              <a:t>. </a:t>
            </a:r>
            <a:r>
              <a:rPr lang="ru-RU" sz="2800" dirty="0" err="1" smtClean="0"/>
              <a:t>Важливо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державна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етнополітика</a:t>
            </a:r>
            <a:r>
              <a:rPr lang="ru-RU" sz="2800" dirty="0" smtClean="0"/>
              <a:t> </a:t>
            </a:r>
            <a:r>
              <a:rPr lang="ru-RU" sz="2800" dirty="0" err="1" smtClean="0"/>
              <a:t>сприяла</a:t>
            </a:r>
            <a:r>
              <a:rPr lang="ru-RU" sz="2800" dirty="0" smtClean="0"/>
              <a:t> </a:t>
            </a:r>
            <a:r>
              <a:rPr lang="ru-RU" sz="2800" dirty="0" err="1" smtClean="0"/>
              <a:t>формуванню</a:t>
            </a:r>
            <a:r>
              <a:rPr lang="ru-RU" sz="2800" dirty="0" smtClean="0"/>
              <a:t> </a:t>
            </a:r>
            <a:r>
              <a:rPr lang="ru-RU" sz="2800" dirty="0" err="1" smtClean="0"/>
              <a:t>загальнодержавної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національної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ідентичності</a:t>
            </a:r>
            <a:r>
              <a:rPr lang="ru-RU" sz="2800" dirty="0" smtClean="0"/>
              <a:t>.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вкрай</a:t>
            </a:r>
            <a:r>
              <a:rPr lang="ru-RU" sz="2800" dirty="0" smtClean="0"/>
              <a:t> </a:t>
            </a:r>
            <a:r>
              <a:rPr lang="ru-RU" sz="2800" dirty="0" err="1" smtClean="0"/>
              <a:t>кропітка</a:t>
            </a:r>
            <a:r>
              <a:rPr lang="ru-RU" sz="2800" dirty="0" smtClean="0"/>
              <a:t> робота, </a:t>
            </a:r>
            <a:r>
              <a:rPr lang="ru-RU" sz="2800" dirty="0" err="1" smtClean="0"/>
              <a:t>адже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при </a:t>
            </a:r>
            <a:r>
              <a:rPr lang="ru-RU" sz="2800" dirty="0" err="1" smtClean="0"/>
              <a:t>цьому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уникати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її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конфлікту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локальними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ідентичностями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 </a:t>
            </a:r>
            <a:endParaRPr lang="ru-RU" dirty="0"/>
          </a:p>
        </p:txBody>
      </p:sp>
      <p:graphicFrame>
        <p:nvGraphicFramePr>
          <p:cNvPr id="7" name="Схема 6"/>
          <p:cNvGraphicFramePr/>
          <p:nvPr/>
        </p:nvGraphicFramePr>
        <p:xfrm>
          <a:off x="571472" y="142852"/>
          <a:ext cx="8286808" cy="6240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/>
              <a:t/>
            </a:r>
            <a:br>
              <a:rPr lang="uk-UA" sz="3600" dirty="0"/>
            </a:br>
            <a:r>
              <a:rPr lang="uk-UA" sz="3600" dirty="0" smtClean="0"/>
              <a:t>1. Вплив політичного режиму на виникнення </a:t>
            </a:r>
            <a:r>
              <a:rPr lang="uk-UA" sz="3600" dirty="0" err="1" smtClean="0"/>
              <a:t>іредетизму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700" dirty="0" smtClean="0"/>
              <a:t>         Дотримання державою демократичних прав і свобод громадян багато в чому визначає становище цієї держави на міжнародній арені. </a:t>
            </a:r>
            <a:br>
              <a:rPr lang="uk-UA" sz="2700" dirty="0" smtClean="0"/>
            </a:br>
            <a:r>
              <a:rPr lang="uk-UA" sz="2700" dirty="0" smtClean="0"/>
              <a:t>          Якщо </a:t>
            </a:r>
            <a:r>
              <a:rPr lang="uk-UA" sz="2700" dirty="0" err="1" smtClean="0"/>
              <a:t>поліетнічна</a:t>
            </a:r>
            <a:r>
              <a:rPr lang="uk-UA" sz="2700" dirty="0" smtClean="0"/>
              <a:t> держава толерантно ставиться до національних меншин, забезпечує рівність прав та свобод усіх громадян, то це послаблює соціальну напруженість у суспільстві та унеможливлює появу відцентрових рухів.  Дискримінація ж національних меншин навпаки призводить до загострення протиріч між етнічними меншинами та </a:t>
            </a:r>
            <a:r>
              <a:rPr lang="uk-UA" sz="2700" dirty="0" err="1" smtClean="0"/>
              <a:t>поліетнічною</a:t>
            </a:r>
            <a:r>
              <a:rPr lang="uk-UA" sz="2700" dirty="0" smtClean="0"/>
              <a:t> державою. </a:t>
            </a:r>
            <a:br>
              <a:rPr lang="uk-UA" sz="2700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         </a:t>
            </a:r>
            <a:r>
              <a:rPr lang="ru-RU" sz="2800" dirty="0" err="1" smtClean="0"/>
              <a:t>Іредентизм</a:t>
            </a:r>
            <a:r>
              <a:rPr lang="ru-RU" sz="2800" dirty="0" smtClean="0"/>
              <a:t>, на </a:t>
            </a:r>
            <a:r>
              <a:rPr lang="ru-RU" sz="2800" dirty="0" err="1" smtClean="0"/>
              <a:t>відміну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інших</a:t>
            </a:r>
            <a:r>
              <a:rPr lang="ru-RU" sz="2800" dirty="0" smtClean="0"/>
              <a:t> </a:t>
            </a:r>
            <a:r>
              <a:rPr lang="ru-RU" sz="2800" dirty="0" err="1" smtClean="0"/>
              <a:t>етнополітичних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рухів</a:t>
            </a:r>
            <a:r>
              <a:rPr lang="ru-RU" sz="2800" dirty="0" smtClean="0"/>
              <a:t>,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</a:t>
            </a:r>
            <a:r>
              <a:rPr lang="ru-RU" sz="2800" dirty="0" smtClean="0"/>
              <a:t> </a:t>
            </a:r>
            <a:r>
              <a:rPr lang="ru-RU" sz="2800" dirty="0" err="1" smtClean="0"/>
              <a:t>складну</a:t>
            </a:r>
            <a:r>
              <a:rPr lang="ru-RU" sz="2800" dirty="0" smtClean="0"/>
              <a:t> структуру, </a:t>
            </a:r>
            <a:r>
              <a:rPr lang="ru-RU" sz="2800" dirty="0" err="1" smtClean="0"/>
              <a:t>оскільки</a:t>
            </a:r>
            <a:r>
              <a:rPr lang="ru-RU" sz="2800" dirty="0" smtClean="0"/>
              <a:t> у </a:t>
            </a:r>
            <a:r>
              <a:rPr lang="ru-RU" sz="2800" dirty="0" err="1" smtClean="0"/>
              <a:t>ньому</a:t>
            </a:r>
            <a:r>
              <a:rPr lang="ru-RU" sz="2800" dirty="0" smtClean="0"/>
              <a:t> </a:t>
            </a:r>
            <a:r>
              <a:rPr lang="ru-RU" sz="2800" dirty="0" err="1" smtClean="0"/>
              <a:t>беруть</a:t>
            </a:r>
            <a:r>
              <a:rPr lang="ru-RU" sz="2800" dirty="0" smtClean="0"/>
              <a:t> </a:t>
            </a:r>
            <a:r>
              <a:rPr lang="ru-RU" sz="2800" dirty="0" err="1" smtClean="0"/>
              <a:t>наявні</a:t>
            </a:r>
            <a:r>
              <a:rPr lang="ru-RU" sz="2800" dirty="0" smtClean="0"/>
              <a:t> три </a:t>
            </a:r>
            <a:r>
              <a:rPr lang="ru-RU" sz="2800" dirty="0" err="1" smtClean="0"/>
              <a:t>учасники</a:t>
            </a:r>
            <a:r>
              <a:rPr lang="ru-RU" sz="2800" dirty="0" smtClean="0"/>
              <a:t>: </a:t>
            </a:r>
            <a:r>
              <a:rPr lang="ru-RU" sz="2800" dirty="0" err="1" smtClean="0"/>
              <a:t>поліетнічна</a:t>
            </a:r>
            <a:r>
              <a:rPr lang="ru-RU" sz="2800" dirty="0" smtClean="0"/>
              <a:t> держава – </a:t>
            </a:r>
            <a:r>
              <a:rPr lang="ru-RU" sz="2800" dirty="0" err="1" smtClean="0"/>
              <a:t>іредента</a:t>
            </a:r>
            <a:r>
              <a:rPr lang="ru-RU" sz="2800" dirty="0" smtClean="0"/>
              <a:t> – </a:t>
            </a:r>
            <a:r>
              <a:rPr lang="ru-RU" sz="2800" dirty="0" err="1" smtClean="0"/>
              <a:t>іредентистська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держава</a:t>
            </a:r>
            <a:r>
              <a:rPr lang="ru-RU" sz="2800" dirty="0" smtClean="0"/>
              <a:t>. </a:t>
            </a:r>
            <a:r>
              <a:rPr lang="ru-RU" sz="2800" dirty="0" err="1" smtClean="0"/>
              <a:t>Саме</a:t>
            </a:r>
            <a:r>
              <a:rPr lang="ru-RU" sz="2800" dirty="0" smtClean="0"/>
              <a:t> тому </a:t>
            </a:r>
            <a:r>
              <a:rPr lang="ru-RU" sz="2800" dirty="0" err="1" smtClean="0"/>
              <a:t>необхідно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враховувати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на </a:t>
            </a:r>
            <a:r>
              <a:rPr lang="ru-RU" sz="2800" dirty="0" err="1" smtClean="0"/>
              <a:t>виникнення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іредентизму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типи</a:t>
            </a:r>
            <a:r>
              <a:rPr lang="ru-RU" sz="2800" dirty="0" smtClean="0"/>
              <a:t> </a:t>
            </a:r>
            <a:r>
              <a:rPr lang="ru-RU" sz="2800" dirty="0" err="1" smtClean="0"/>
              <a:t>політичних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режимів</a:t>
            </a:r>
            <a:r>
              <a:rPr lang="ru-RU" sz="2800" dirty="0" smtClean="0"/>
              <a:t>, </a:t>
            </a:r>
            <a:r>
              <a:rPr lang="ru-RU" sz="2800" dirty="0" err="1" smtClean="0"/>
              <a:t>які</a:t>
            </a:r>
            <a:r>
              <a:rPr lang="ru-RU" sz="2800" dirty="0" smtClean="0"/>
              <a:t> </a:t>
            </a:r>
            <a:r>
              <a:rPr lang="ru-RU" sz="2800" dirty="0" err="1" smtClean="0"/>
              <a:t>сформовані</a:t>
            </a:r>
            <a:r>
              <a:rPr lang="ru-RU" sz="2800" dirty="0" smtClean="0"/>
              <a:t> як у </a:t>
            </a:r>
            <a:r>
              <a:rPr lang="ru-RU" sz="2800" dirty="0" err="1" smtClean="0"/>
              <a:t>поліетнічній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державі</a:t>
            </a:r>
            <a:r>
              <a:rPr lang="ru-RU" sz="2800" dirty="0" smtClean="0"/>
              <a:t>, де </a:t>
            </a:r>
            <a:r>
              <a:rPr lang="ru-RU" sz="2800" dirty="0" err="1" smtClean="0"/>
              <a:t>проживає</a:t>
            </a:r>
            <a:r>
              <a:rPr lang="ru-RU" sz="2800" dirty="0" smtClean="0"/>
              <a:t> </a:t>
            </a:r>
            <a:r>
              <a:rPr lang="ru-RU" sz="2800" dirty="0" err="1" smtClean="0"/>
              <a:t>етнічна</a:t>
            </a:r>
            <a:r>
              <a:rPr lang="ru-RU" sz="2800" dirty="0" smtClean="0"/>
              <a:t> </a:t>
            </a:r>
            <a:r>
              <a:rPr lang="ru-RU" sz="2800" dirty="0" err="1" smtClean="0"/>
              <a:t>групаіредента</a:t>
            </a:r>
            <a:r>
              <a:rPr lang="ru-RU" sz="2800" dirty="0" smtClean="0"/>
              <a:t>, так </a:t>
            </a:r>
            <a:r>
              <a:rPr lang="ru-RU" sz="2800" dirty="0" err="1" smtClean="0"/>
              <a:t>і</a:t>
            </a:r>
            <a:r>
              <a:rPr lang="ru-RU" sz="2800" dirty="0" smtClean="0"/>
              <a:t> у </a:t>
            </a:r>
            <a:r>
              <a:rPr lang="ru-RU" sz="2800" dirty="0" err="1" smtClean="0"/>
              <a:t>державі</a:t>
            </a:r>
            <a:r>
              <a:rPr lang="ru-RU" sz="2800" dirty="0" smtClean="0"/>
              <a:t>, яка проводить </a:t>
            </a:r>
            <a:r>
              <a:rPr lang="ru-RU" sz="2800" dirty="0" err="1" smtClean="0"/>
              <a:t>політику</a:t>
            </a:r>
            <a:r>
              <a:rPr lang="ru-RU" sz="2800" dirty="0" smtClean="0"/>
              <a:t> </a:t>
            </a:r>
            <a:r>
              <a:rPr lang="ru-RU" sz="2800" dirty="0" err="1" smtClean="0"/>
              <a:t>іредентизму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метою </a:t>
            </a:r>
            <a:r>
              <a:rPr lang="ru-RU" sz="2800" dirty="0" err="1" smtClean="0"/>
              <a:t>приєднання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етнічних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родичів</a:t>
            </a:r>
            <a:r>
              <a:rPr lang="ru-RU" sz="2800" dirty="0" smtClean="0"/>
              <a:t> (разом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територією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проживання</a:t>
            </a:r>
            <a:r>
              <a:rPr lang="ru-RU" sz="2800" dirty="0" smtClean="0"/>
              <a:t>) до </a:t>
            </a:r>
            <a:r>
              <a:rPr lang="ru-RU" sz="2800" dirty="0" err="1" smtClean="0"/>
              <a:t>свого</a:t>
            </a:r>
            <a:r>
              <a:rPr lang="ru-RU" sz="2800" dirty="0" smtClean="0"/>
              <a:t> складу.</a:t>
            </a:r>
            <a:endParaRPr lang="ru-RU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Суб</a:t>
            </a:r>
            <a:r>
              <a:rPr lang="en-US" dirty="0" smtClean="0"/>
              <a:t>’</a:t>
            </a:r>
            <a:r>
              <a:rPr lang="uk-UA" dirty="0" err="1" smtClean="0"/>
              <a:t>єкти</a:t>
            </a:r>
            <a:r>
              <a:rPr lang="uk-UA" dirty="0" smtClean="0"/>
              <a:t> іредентизму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Існування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поліетнічних</a:t>
            </a:r>
            <a:r>
              <a:rPr lang="ru-RU" sz="2400" dirty="0" smtClean="0"/>
              <a:t> держав – </a:t>
            </a:r>
            <a:r>
              <a:rPr lang="ru-RU" sz="2400" dirty="0" err="1" smtClean="0"/>
              <a:t>цілком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об’єктивне</a:t>
            </a:r>
            <a:r>
              <a:rPr lang="ru-RU" sz="2400" dirty="0" smtClean="0"/>
              <a:t> </a:t>
            </a:r>
            <a:r>
              <a:rPr lang="ru-RU" sz="2400" dirty="0" err="1" smtClean="0"/>
              <a:t>явище</a:t>
            </a:r>
            <a:r>
              <a:rPr lang="ru-RU" sz="2400" dirty="0" smtClean="0"/>
              <a:t> у </a:t>
            </a:r>
            <a:r>
              <a:rPr lang="ru-RU" sz="2400" dirty="0" err="1" smtClean="0"/>
              <a:t>всі</a:t>
            </a:r>
            <a:r>
              <a:rPr lang="ru-RU" sz="2400" dirty="0" smtClean="0"/>
              <a:t> </a:t>
            </a:r>
            <a:r>
              <a:rPr lang="ru-RU" sz="2400" dirty="0" err="1" smtClean="0"/>
              <a:t>історичні</a:t>
            </a:r>
            <a:r>
              <a:rPr lang="ru-RU" sz="2400" dirty="0" smtClean="0"/>
              <a:t> </a:t>
            </a:r>
            <a:r>
              <a:rPr lang="ru-RU" sz="2400" dirty="0" err="1" smtClean="0"/>
              <a:t>періоди</a:t>
            </a:r>
            <a:r>
              <a:rPr lang="ru-RU" sz="2400" dirty="0" smtClean="0"/>
              <a:t>. За </a:t>
            </a:r>
            <a:r>
              <a:rPr lang="ru-RU" sz="2400" dirty="0" err="1" smtClean="0"/>
              <a:t>висловом</a:t>
            </a:r>
            <a:r>
              <a:rPr lang="ru-RU" sz="2400" dirty="0" smtClean="0"/>
              <a:t> Д. </a:t>
            </a:r>
            <a:r>
              <a:rPr lang="ru-RU" sz="2400" dirty="0" err="1" smtClean="0"/>
              <a:t>Ягсиоглу</a:t>
            </a:r>
            <a:r>
              <a:rPr lang="ru-RU" sz="2400" dirty="0" smtClean="0"/>
              <a:t>,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держав-націй</a:t>
            </a:r>
            <a:r>
              <a:rPr lang="ru-RU" sz="2400" dirty="0" smtClean="0"/>
              <a:t> </a:t>
            </a:r>
            <a:r>
              <a:rPr lang="ru-RU" sz="2400" dirty="0" err="1" smtClean="0"/>
              <a:t>є</a:t>
            </a:r>
            <a:r>
              <a:rPr lang="ru-RU" sz="2400" dirty="0" smtClean="0"/>
              <a:t> </a:t>
            </a:r>
            <a:r>
              <a:rPr lang="ru-RU" sz="2400" dirty="0" err="1" smtClean="0"/>
              <a:t>телеологічними</a:t>
            </a:r>
            <a:r>
              <a:rPr lang="ru-RU" sz="2400" dirty="0" smtClean="0"/>
              <a:t> особами, </a:t>
            </a:r>
            <a:r>
              <a:rPr lang="ru-RU" sz="2400" dirty="0" err="1" smtClean="0"/>
              <a:t>тобто</a:t>
            </a:r>
            <a:r>
              <a:rPr lang="ru-RU" sz="2400" dirty="0" smtClean="0"/>
              <a:t> вони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кінцеву</a:t>
            </a:r>
            <a:r>
              <a:rPr lang="ru-RU" sz="2400" dirty="0" smtClean="0"/>
              <a:t> мету </a:t>
            </a:r>
            <a:r>
              <a:rPr lang="ru-RU" sz="2400" dirty="0" err="1" smtClean="0"/>
              <a:t>й</a:t>
            </a:r>
            <a:r>
              <a:rPr lang="ru-RU" sz="2400" dirty="0" smtClean="0"/>
              <a:t> </a:t>
            </a:r>
            <a:r>
              <a:rPr lang="ru-RU" sz="2400" dirty="0" err="1" smtClean="0"/>
              <a:t>існують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задля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досягнення</a:t>
            </a:r>
            <a:r>
              <a:rPr lang="ru-RU" sz="2400" dirty="0" smtClean="0"/>
              <a:t>, </a:t>
            </a:r>
            <a:r>
              <a:rPr lang="ru-RU" sz="2400" dirty="0" err="1" smtClean="0"/>
              <a:t>намагаючись</a:t>
            </a:r>
            <a:r>
              <a:rPr lang="ru-RU" sz="2400" dirty="0" smtClean="0"/>
              <a:t> </a:t>
            </a:r>
            <a:r>
              <a:rPr lang="ru-RU" sz="2400" dirty="0" err="1" smtClean="0"/>
              <a:t>сформувати</a:t>
            </a:r>
            <a:r>
              <a:rPr lang="ru-RU" sz="2400" dirty="0" smtClean="0"/>
              <a:t> одну </a:t>
            </a:r>
            <a:r>
              <a:rPr lang="ru-RU" sz="2400" dirty="0" err="1" smtClean="0"/>
              <a:t>націю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об’єднати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всіх</a:t>
            </a:r>
            <a:r>
              <a:rPr lang="ru-RU" sz="2400" dirty="0" smtClean="0"/>
              <a:t> </a:t>
            </a:r>
            <a:r>
              <a:rPr lang="ru-RU" sz="2400" dirty="0" err="1" smtClean="0"/>
              <a:t>її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у </a:t>
            </a:r>
            <a:r>
              <a:rPr lang="ru-RU" sz="2400" dirty="0" err="1" smtClean="0"/>
              <a:t>єдину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політичну</a:t>
            </a:r>
            <a:r>
              <a:rPr lang="ru-RU" sz="2400" dirty="0" smtClean="0"/>
              <a:t> структуру. </a:t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err="1" smtClean="0"/>
              <a:t>Націотворення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переслідувати</a:t>
            </a:r>
            <a:r>
              <a:rPr lang="ru-RU" sz="2400" dirty="0" smtClean="0"/>
              <a:t> мету </a:t>
            </a:r>
            <a:r>
              <a:rPr lang="ru-RU" sz="2400" dirty="0" err="1" smtClean="0"/>
              <a:t>формування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того, яку модель </a:t>
            </a:r>
            <a:r>
              <a:rPr lang="ru-RU" sz="2400" dirty="0" err="1" smtClean="0"/>
              <a:t>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планує</a:t>
            </a:r>
            <a:r>
              <a:rPr lang="ru-RU" sz="2400" dirty="0" smtClean="0"/>
              <a:t> </a:t>
            </a:r>
            <a:r>
              <a:rPr lang="ru-RU" sz="2400" dirty="0" err="1" smtClean="0"/>
              <a:t>реалізувати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вище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державне</a:t>
            </a:r>
            <a:r>
              <a:rPr lang="ru-RU" sz="2400" dirty="0" smtClean="0"/>
              <a:t> </a:t>
            </a:r>
            <a:r>
              <a:rPr lang="ru-RU" sz="2400" dirty="0" err="1" smtClean="0"/>
              <a:t>керівництво</a:t>
            </a:r>
            <a:r>
              <a:rPr lang="ru-RU" sz="2400" dirty="0" smtClean="0"/>
              <a:t>,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доля </a:t>
            </a:r>
            <a:r>
              <a:rPr lang="ru-RU" sz="2400" dirty="0" err="1" smtClean="0"/>
              <a:t>інших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груп</a:t>
            </a:r>
            <a:r>
              <a:rPr lang="ru-RU" sz="2400" dirty="0" smtClean="0"/>
              <a:t>, тому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визначає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стратегію</a:t>
            </a:r>
            <a:r>
              <a:rPr lang="ru-RU" sz="2400" dirty="0" smtClean="0"/>
              <a:t> </a:t>
            </a:r>
            <a:r>
              <a:rPr lang="ru-RU" sz="2400" dirty="0" err="1" smtClean="0"/>
              <a:t>дій</a:t>
            </a:r>
            <a:r>
              <a:rPr lang="ru-RU" sz="2400" dirty="0" smtClean="0"/>
              <a:t> </a:t>
            </a:r>
            <a:r>
              <a:rPr lang="ru-RU" sz="2400" dirty="0" err="1" smtClean="0"/>
              <a:t>стосовно</a:t>
            </a:r>
            <a:r>
              <a:rPr lang="ru-RU" sz="2400" dirty="0" smtClean="0"/>
              <a:t> </a:t>
            </a:r>
            <a:r>
              <a:rPr lang="ru-RU" sz="2400" dirty="0" err="1" smtClean="0"/>
              <a:t>даних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меншин</a:t>
            </a:r>
            <a:r>
              <a:rPr lang="ru-RU" sz="2400" dirty="0" smtClean="0"/>
              <a:t> – </a:t>
            </a:r>
            <a:r>
              <a:rPr lang="ru-RU" sz="2400" dirty="0" err="1" smtClean="0"/>
              <a:t>інтеграційну</a:t>
            </a:r>
            <a:r>
              <a:rPr lang="ru-RU" sz="2400" dirty="0" smtClean="0"/>
              <a:t> </a:t>
            </a:r>
            <a:r>
              <a:rPr lang="ru-RU" sz="2400" dirty="0" err="1" smtClean="0"/>
              <a:t>або</a:t>
            </a:r>
            <a:r>
              <a:rPr lang="ru-RU" sz="2400" dirty="0" smtClean="0"/>
              <a:t> </a:t>
            </a:r>
            <a:r>
              <a:rPr lang="ru-RU" sz="2400" dirty="0" err="1" smtClean="0"/>
              <a:t>асиміляційну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Р. </a:t>
            </a:r>
            <a:r>
              <a:rPr lang="ru-RU" sz="2400" dirty="0" err="1" smtClean="0"/>
              <a:t>Коршук</a:t>
            </a:r>
            <a:r>
              <a:rPr lang="ru-RU" sz="2400" dirty="0" smtClean="0"/>
              <a:t>:  «</a:t>
            </a:r>
            <a:r>
              <a:rPr lang="ru-RU" sz="2400" dirty="0" err="1" smtClean="0"/>
              <a:t>специфіка</a:t>
            </a:r>
            <a:r>
              <a:rPr lang="ru-RU" sz="2400" dirty="0" smtClean="0"/>
              <a:t> </a:t>
            </a:r>
            <a:r>
              <a:rPr lang="ru-RU" sz="2400" dirty="0" err="1" smtClean="0"/>
              <a:t>етнополітичних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взаємовідносин</a:t>
            </a:r>
            <a:r>
              <a:rPr lang="ru-RU" sz="2400" dirty="0" smtClean="0"/>
              <a:t>, </a:t>
            </a:r>
            <a:r>
              <a:rPr lang="ru-RU" sz="2400" dirty="0" err="1" smtClean="0"/>
              <a:t>ролі</a:t>
            </a:r>
            <a:r>
              <a:rPr lang="ru-RU" sz="2400" dirty="0" smtClean="0"/>
              <a:t> та </a:t>
            </a:r>
            <a:r>
              <a:rPr lang="ru-RU" sz="2400" dirty="0" err="1" smtClean="0"/>
              <a:t>місця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спільнот</a:t>
            </a:r>
            <a:r>
              <a:rPr lang="ru-RU" sz="2400" dirty="0" smtClean="0"/>
              <a:t>, </a:t>
            </a:r>
            <a:r>
              <a:rPr lang="ru-RU" sz="2400" dirty="0" err="1" smtClean="0"/>
              <a:t>їх</a:t>
            </a:r>
            <a:r>
              <a:rPr lang="ru-RU" sz="2400" dirty="0" smtClean="0"/>
              <a:t> статусу, а, </a:t>
            </a:r>
            <a:r>
              <a:rPr lang="ru-RU" sz="2400" dirty="0" err="1" smtClean="0"/>
              <a:t>іноді</a:t>
            </a:r>
            <a:r>
              <a:rPr lang="ru-RU" sz="2400" dirty="0" smtClean="0"/>
              <a:t>,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елементарного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виживання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залежить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типу </a:t>
            </a:r>
            <a:r>
              <a:rPr lang="ru-RU" sz="2400" dirty="0" err="1" smtClean="0"/>
              <a:t>політичного</a:t>
            </a:r>
            <a:r>
              <a:rPr lang="ru-RU" sz="2400" dirty="0" smtClean="0"/>
              <a:t> режиму,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панує</a:t>
            </a:r>
            <a:r>
              <a:rPr lang="ru-RU" sz="2400" dirty="0" smtClean="0"/>
              <a:t> в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»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642919"/>
            <a:ext cx="8143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 smtClean="0"/>
          </a:p>
          <a:p>
            <a:pPr algn="just"/>
            <a:endParaRPr lang="ru-RU" sz="2400" dirty="0"/>
          </a:p>
          <a:p>
            <a:pPr algn="just"/>
            <a:r>
              <a:rPr lang="ru-RU" sz="2400" dirty="0" smtClean="0"/>
              <a:t>      Тип </a:t>
            </a:r>
            <a:r>
              <a:rPr lang="ru-RU" sz="2400" dirty="0" err="1" smtClean="0"/>
              <a:t>політичного</a:t>
            </a:r>
            <a:r>
              <a:rPr lang="ru-RU" sz="2400" dirty="0" smtClean="0"/>
              <a:t> режиму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особливості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системи</a:t>
            </a:r>
            <a:r>
              <a:rPr lang="ru-RU" sz="2400" dirty="0" smtClean="0"/>
              <a:t> </a:t>
            </a:r>
            <a:r>
              <a:rPr lang="ru-RU" sz="2400" dirty="0" err="1" smtClean="0"/>
              <a:t>впливають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конфліктності</a:t>
            </a:r>
            <a:r>
              <a:rPr lang="ru-RU" sz="2400" dirty="0" smtClean="0"/>
              <a:t> у </a:t>
            </a:r>
            <a:r>
              <a:rPr lang="ru-RU" sz="2400" dirty="0" err="1" smtClean="0"/>
              <a:t>суспільстві</a:t>
            </a:r>
            <a:r>
              <a:rPr lang="ru-RU" sz="2400" dirty="0" smtClean="0"/>
              <a:t>. У </a:t>
            </a:r>
            <a:r>
              <a:rPr lang="ru-RU" sz="2400" dirty="0" err="1" smtClean="0"/>
              <a:t>поліетнічних</a:t>
            </a:r>
            <a:r>
              <a:rPr lang="ru-RU" sz="2400" dirty="0" smtClean="0"/>
              <a:t> державах 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 </a:t>
            </a:r>
            <a:r>
              <a:rPr lang="ru-RU" sz="2400" dirty="0" err="1" smtClean="0"/>
              <a:t>домінування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більшості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одночасної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дискримінації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представників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меншин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</a:t>
            </a:r>
            <a:r>
              <a:rPr lang="ru-RU" sz="2400" dirty="0" err="1" smtClean="0"/>
              <a:t>різних</a:t>
            </a:r>
            <a:r>
              <a:rPr lang="ru-RU" sz="2400" dirty="0" smtClean="0"/>
              <a:t> сферах </a:t>
            </a:r>
            <a:r>
              <a:rPr lang="ru-RU" sz="2400" dirty="0" err="1" smtClean="0"/>
              <a:t>суспільного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життя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можливе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протистояння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боку </a:t>
            </a:r>
            <a:r>
              <a:rPr lang="ru-RU" sz="2400" dirty="0" err="1" smtClean="0"/>
              <a:t>етнічної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меншості</a:t>
            </a:r>
            <a:r>
              <a:rPr lang="ru-RU" sz="2400" dirty="0" smtClean="0"/>
              <a:t>, яке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виражатися</a:t>
            </a:r>
            <a:r>
              <a:rPr lang="ru-RU" sz="2400" dirty="0" smtClean="0"/>
              <a:t> у </a:t>
            </a:r>
            <a:r>
              <a:rPr lang="ru-RU" sz="2400" dirty="0" err="1" smtClean="0"/>
              <a:t>формуванні</a:t>
            </a:r>
            <a:r>
              <a:rPr lang="ru-RU" sz="2400" dirty="0" smtClean="0"/>
              <a:t> </a:t>
            </a:r>
            <a:r>
              <a:rPr lang="ru-RU" sz="2400" dirty="0" err="1" smtClean="0"/>
              <a:t>іредентистських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прагнень</a:t>
            </a:r>
            <a:r>
              <a:rPr lang="ru-RU" sz="2400" dirty="0" smtClean="0"/>
              <a:t> </a:t>
            </a:r>
            <a:r>
              <a:rPr lang="ru-RU" sz="2400" dirty="0" err="1" smtClean="0"/>
              <a:t>у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випадку</a:t>
            </a:r>
            <a:r>
              <a:rPr lang="ru-RU" sz="2400" dirty="0" smtClean="0"/>
              <a:t>, </a:t>
            </a:r>
            <a:r>
              <a:rPr lang="ru-RU" sz="2400" dirty="0" err="1" smtClean="0"/>
              <a:t>якщо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поряд</a:t>
            </a:r>
            <a:r>
              <a:rPr lang="ru-RU" sz="2400" dirty="0" smtClean="0"/>
              <a:t>, у </a:t>
            </a:r>
            <a:r>
              <a:rPr lang="ru-RU" sz="2400" dirty="0" err="1" smtClean="0"/>
              <a:t>власній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державі</a:t>
            </a:r>
            <a:r>
              <a:rPr lang="ru-RU" sz="2400" dirty="0" smtClean="0"/>
              <a:t>, </a:t>
            </a:r>
            <a:r>
              <a:rPr lang="ru-RU" sz="2400" dirty="0" err="1" smtClean="0"/>
              <a:t>живе</a:t>
            </a:r>
            <a:r>
              <a:rPr lang="ru-RU" sz="2400" dirty="0" smtClean="0"/>
              <a:t> </a:t>
            </a:r>
            <a:r>
              <a:rPr lang="ru-RU" sz="2400" dirty="0" err="1" smtClean="0"/>
              <a:t>етнічно</a:t>
            </a:r>
            <a:r>
              <a:rPr lang="ru-RU" sz="2400" dirty="0" smtClean="0"/>
              <a:t> </a:t>
            </a:r>
            <a:r>
              <a:rPr lang="ru-RU" sz="2400" dirty="0" err="1" smtClean="0"/>
              <a:t>споріднена</a:t>
            </a:r>
            <a:r>
              <a:rPr lang="ru-RU" sz="2400" dirty="0" smtClean="0"/>
              <a:t> </a:t>
            </a:r>
            <a:r>
              <a:rPr lang="ru-RU" sz="2400" dirty="0" err="1" smtClean="0"/>
              <a:t>більшість</a:t>
            </a:r>
            <a:r>
              <a:rPr lang="ru-RU" sz="2400" dirty="0" smtClean="0"/>
              <a:t>. </a:t>
            </a:r>
            <a:r>
              <a:rPr lang="ru-RU" sz="2400" dirty="0" err="1" smtClean="0"/>
              <a:t>Саме</a:t>
            </a:r>
            <a:r>
              <a:rPr lang="ru-RU" sz="2400" dirty="0" smtClean="0"/>
              <a:t> тому </a:t>
            </a:r>
            <a:r>
              <a:rPr lang="ru-RU" sz="2400" dirty="0" err="1" smtClean="0"/>
              <a:t>іредентизм</a:t>
            </a:r>
            <a:r>
              <a:rPr lang="ru-RU" sz="2400" dirty="0" smtClean="0"/>
              <a:t> </a:t>
            </a:r>
            <a:r>
              <a:rPr lang="ru-RU" sz="2400" dirty="0" err="1" smtClean="0"/>
              <a:t>може</a:t>
            </a:r>
            <a:r>
              <a:rPr lang="ru-RU" sz="2400" dirty="0" smtClean="0"/>
              <a:t> </a:t>
            </a:r>
            <a:r>
              <a:rPr lang="ru-RU" sz="2400" dirty="0" err="1" smtClean="0"/>
              <a:t>спричинити</a:t>
            </a:r>
            <a:r>
              <a:rPr lang="ru-RU" sz="2400" dirty="0" smtClean="0"/>
              <a:t> </a:t>
            </a:r>
            <a:r>
              <a:rPr lang="ru-RU" sz="2400" dirty="0" err="1" smtClean="0"/>
              <a:t>внутрішньополітичний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конфлікт</a:t>
            </a:r>
            <a:r>
              <a:rPr lang="ru-RU" sz="2400" dirty="0" smtClean="0"/>
              <a:t>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, </a:t>
            </a:r>
            <a:r>
              <a:rPr lang="ru-RU" sz="2400" dirty="0" err="1" smtClean="0"/>
              <a:t>зважаючи</a:t>
            </a:r>
            <a:r>
              <a:rPr lang="ru-RU" sz="2400" dirty="0" smtClean="0"/>
              <a:t> на структуру </a:t>
            </a:r>
            <a:r>
              <a:rPr lang="ru-RU" sz="2400" dirty="0" err="1" smtClean="0"/>
              <a:t>іредентизму</a:t>
            </a:r>
            <a:r>
              <a:rPr lang="ru-RU" sz="2400" dirty="0" smtClean="0"/>
              <a:t>, неминуче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міжнародний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рівень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64" y="274638"/>
            <a:ext cx="6572296" cy="2654296"/>
          </a:xfrm>
        </p:spPr>
        <p:txBody>
          <a:bodyPr>
            <a:normAutofit/>
          </a:bodyPr>
          <a:lstStyle/>
          <a:p>
            <a:pPr algn="just"/>
            <a:r>
              <a:rPr lang="uk-UA" sz="2000" dirty="0" smtClean="0"/>
              <a:t>Важливу роль у врегулюванні відносин в середині </a:t>
            </a:r>
            <a:r>
              <a:rPr lang="uk-UA" sz="2000" dirty="0" err="1" smtClean="0"/>
              <a:t>поліетнічної</a:t>
            </a:r>
            <a:r>
              <a:rPr lang="uk-UA" sz="2000" dirty="0" smtClean="0"/>
              <a:t> держави відіграє сам статус етнічної меншини, у широкому значенні: політичний, економічний, духовний. Та правовий – закріплений законодавством</a:t>
            </a:r>
            <a:endParaRPr lang="ru-RU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0098" y="357166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071942"/>
            <a:ext cx="3786214" cy="206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357222" y="2643182"/>
            <a:ext cx="49292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</a:t>
            </a:r>
            <a:r>
              <a:rPr lang="ru-RU" dirty="0" err="1" smtClean="0"/>
              <a:t>Визначення</a:t>
            </a:r>
            <a:r>
              <a:rPr lang="ru-RU" dirty="0" smtClean="0"/>
              <a:t> правового статусу </a:t>
            </a:r>
            <a:r>
              <a:rPr lang="ru-RU" dirty="0" err="1" smtClean="0"/>
              <a:t>групи</a:t>
            </a:r>
            <a:r>
              <a:rPr lang="ru-RU" dirty="0" smtClean="0"/>
              <a:t> </a:t>
            </a:r>
            <a:r>
              <a:rPr lang="ru-RU" dirty="0" err="1" smtClean="0"/>
              <a:t>засвідчує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перетворення</a:t>
            </a:r>
            <a:r>
              <a:rPr lang="ru-RU" dirty="0" smtClean="0"/>
              <a:t> на </a:t>
            </a:r>
            <a:r>
              <a:rPr lang="ru-RU" dirty="0" err="1" smtClean="0"/>
              <a:t>суб’єкта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об’єкта</a:t>
            </a:r>
            <a:r>
              <a:rPr lang="ru-RU" dirty="0" smtClean="0"/>
              <a:t> </a:t>
            </a:r>
            <a:r>
              <a:rPr lang="ru-RU" dirty="0" err="1" smtClean="0"/>
              <a:t>етнополітики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законодавче</a:t>
            </a:r>
            <a:r>
              <a:rPr lang="ru-RU" dirty="0" smtClean="0"/>
              <a:t> </a:t>
            </a:r>
            <a:r>
              <a:rPr lang="ru-RU" dirty="0" err="1" smtClean="0"/>
              <a:t>закріплення</a:t>
            </a:r>
            <a:r>
              <a:rPr lang="ru-RU" dirty="0" smtClean="0"/>
              <a:t> прав </a:t>
            </a:r>
            <a:r>
              <a:rPr lang="ru-RU" dirty="0" err="1" smtClean="0"/>
              <a:t>представників</a:t>
            </a:r>
            <a:r>
              <a:rPr lang="ru-RU" dirty="0" smtClean="0"/>
              <a:t> </a:t>
            </a:r>
            <a:r>
              <a:rPr lang="ru-RU" dirty="0" err="1" smtClean="0"/>
              <a:t>меншини</a:t>
            </a:r>
            <a:r>
              <a:rPr lang="ru-RU" dirty="0" smtClean="0"/>
              <a:t>,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гарантує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адекватне</a:t>
            </a:r>
            <a:r>
              <a:rPr lang="ru-RU" dirty="0" smtClean="0"/>
              <a:t> </a:t>
            </a:r>
            <a:r>
              <a:rPr lang="ru-RU" dirty="0" err="1" smtClean="0"/>
              <a:t>представництво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інтересів</a:t>
            </a:r>
            <a:r>
              <a:rPr lang="ru-RU" dirty="0" smtClean="0"/>
              <a:t> у </a:t>
            </a:r>
            <a:r>
              <a:rPr lang="ru-RU" dirty="0" err="1" smtClean="0"/>
              <a:t>всіх</a:t>
            </a:r>
            <a:r>
              <a:rPr lang="ru-RU" dirty="0" smtClean="0"/>
              <a:t> сферах </a:t>
            </a:r>
            <a:r>
              <a:rPr lang="ru-RU" dirty="0" err="1" smtClean="0"/>
              <a:t>суспільства</a:t>
            </a:r>
            <a:r>
              <a:rPr lang="ru-RU" dirty="0" smtClean="0"/>
              <a:t>. </a:t>
            </a:r>
            <a:r>
              <a:rPr lang="ru-RU" dirty="0" err="1" smtClean="0"/>
              <a:t>Можливість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культурно</a:t>
            </a:r>
            <a:r>
              <a:rPr lang="ru-RU" dirty="0" err="1" smtClean="0"/>
              <a:t>просвітницьких</a:t>
            </a:r>
            <a:r>
              <a:rPr lang="ru-RU" dirty="0" smtClean="0"/>
              <a:t> </a:t>
            </a:r>
            <a:r>
              <a:rPr lang="ru-RU" dirty="0" err="1" smtClean="0"/>
              <a:t>товариств</a:t>
            </a:r>
            <a:r>
              <a:rPr lang="ru-RU" dirty="0" smtClean="0"/>
              <a:t>, </a:t>
            </a:r>
            <a:r>
              <a:rPr lang="ru-RU" dirty="0" err="1" smtClean="0"/>
              <a:t>художніх</a:t>
            </a:r>
            <a:r>
              <a:rPr lang="ru-RU" dirty="0" smtClean="0"/>
              <a:t> </a:t>
            </a:r>
            <a:r>
              <a:rPr lang="ru-RU" dirty="0" err="1" smtClean="0"/>
              <a:t>колективів</a:t>
            </a:r>
            <a:r>
              <a:rPr lang="ru-RU" dirty="0" smtClean="0"/>
              <a:t>, </a:t>
            </a:r>
            <a:r>
              <a:rPr lang="ru-RU" dirty="0" err="1" smtClean="0"/>
              <a:t>навчання</a:t>
            </a:r>
            <a:r>
              <a:rPr lang="ru-RU" dirty="0" smtClean="0"/>
              <a:t> </a:t>
            </a:r>
            <a:r>
              <a:rPr lang="ru-RU" dirty="0" err="1" smtClean="0"/>
              <a:t>рідною</a:t>
            </a:r>
            <a:r>
              <a:rPr lang="ru-RU" dirty="0" smtClean="0"/>
              <a:t> </a:t>
            </a:r>
            <a:r>
              <a:rPr lang="ru-RU" dirty="0" err="1" smtClean="0"/>
              <a:t>мовою</a:t>
            </a:r>
            <a:r>
              <a:rPr lang="ru-RU" dirty="0" smtClean="0"/>
              <a:t>, </a:t>
            </a:r>
            <a:r>
              <a:rPr lang="ru-RU" dirty="0" err="1" smtClean="0"/>
              <a:t>недискримінаційний</a:t>
            </a:r>
            <a:r>
              <a:rPr lang="ru-RU" dirty="0" smtClean="0"/>
              <a:t> </a:t>
            </a:r>
            <a:r>
              <a:rPr lang="ru-RU" dirty="0" err="1" smtClean="0"/>
              <a:t>ринок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,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рівних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етносами</a:t>
            </a:r>
            <a:r>
              <a:rPr lang="ru-RU" dirty="0" smtClean="0"/>
              <a:t> </a:t>
            </a:r>
            <a:r>
              <a:rPr lang="ru-RU" dirty="0" err="1" smtClean="0"/>
              <a:t>політичних</a:t>
            </a:r>
            <a:r>
              <a:rPr lang="ru-RU" dirty="0" smtClean="0"/>
              <a:t> прав –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водночас</a:t>
            </a:r>
            <a:r>
              <a:rPr lang="ru-RU" dirty="0" smtClean="0"/>
              <a:t> </a:t>
            </a:r>
            <a:r>
              <a:rPr lang="ru-RU" dirty="0" err="1" smtClean="0"/>
              <a:t>запорука</a:t>
            </a:r>
            <a:r>
              <a:rPr lang="ru-RU" dirty="0" smtClean="0"/>
              <a:t> </a:t>
            </a:r>
            <a:r>
              <a:rPr lang="ru-RU" dirty="0" err="1" smtClean="0"/>
              <a:t>високого</a:t>
            </a:r>
            <a:r>
              <a:rPr lang="ru-RU" dirty="0" smtClean="0"/>
              <a:t> </a:t>
            </a:r>
            <a:r>
              <a:rPr lang="ru-RU" dirty="0" err="1" smtClean="0"/>
              <a:t>політичного</a:t>
            </a:r>
            <a:r>
              <a:rPr lang="ru-RU" dirty="0" smtClean="0"/>
              <a:t> статусу </a:t>
            </a:r>
            <a:r>
              <a:rPr lang="ru-RU" dirty="0" err="1" smtClean="0"/>
              <a:t>етнічної</a:t>
            </a:r>
            <a:r>
              <a:rPr lang="ru-RU" dirty="0" smtClean="0"/>
              <a:t> </a:t>
            </a:r>
            <a:r>
              <a:rPr lang="ru-RU" dirty="0" err="1" smtClean="0"/>
              <a:t>групи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2181</Words>
  <Application>Microsoft Office PowerPoint</Application>
  <PresentationFormat>Экран (4:3)</PresentationFormat>
  <Paragraphs>61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Роль іредентизму у внутрішньополітичних процесах поліетнічної держави </vt:lpstr>
      <vt:lpstr>Слайд 2</vt:lpstr>
      <vt:lpstr>      1. Вплив політичного режиму на виникнення іредетизму          Дотримання державою демократичних прав і свобод громадян багато в чому визначає становище цієї держави на міжнародній арені.            Якщо поліетнічна держава толерантно ставиться до національних меншин, забезпечує рівність прав та свобод усіх громадян, то це послаблює соціальну напруженість у суспільстві та унеможливлює появу відцентрових рухів.  Дискримінація ж національних меншин навпаки призводить до загострення протиріч між етнічними меншинами та поліетнічною державою.        </vt:lpstr>
      <vt:lpstr>         Іредентизм, на відміну від інших етнополітичних рухів, має більш складну структуру, оскільки у ньому беруть наявні три учасники: поліетнічна держава – іредента – іредентистська держава. Саме тому необхідно враховувати, що на виникнення іредентизму впливають типи політичних режимів, які сформовані як у поліетнічній державі, де проживає етнічна групаіредента, так і у державі, яка проводить політику іредентизму з метою приєднання етнічних родичів (разом з територією проживання) до свого складу.</vt:lpstr>
      <vt:lpstr>Суб’єкти іредентизму </vt:lpstr>
      <vt:lpstr>Існування поліетнічних держав – цілком об’єктивне явище у всі історичні періоди. За висловом Д. Ягсиоглу, більшість держав-націй є телеологічними особами, тобто вони мають кінцеву мету й існують задля її досягнення, намагаючись сформувати одну націю і об’єднати всіх її представників у єдину політичну структуру.     Націотворення може переслідувати мету формування політичної або етнічної нації, і від того, яку модель нації планує реалізувати вище державне керівництво, залежить доля інших етнічних груп, тому що це визначає стратегію дій стосовно даних меншин – інтеграційну або асиміляційну.</vt:lpstr>
      <vt:lpstr>Р. Коршук:  «специфіка етнополітичних взаємовідносин, ролі та місця певних етнічних спільнот, їх статусу, а, іноді, і питання елементарного виживання залежить від типу політичного режиму, що панує в державі» </vt:lpstr>
      <vt:lpstr>Слайд 8</vt:lpstr>
      <vt:lpstr>Важливу роль у врегулюванні відносин в середині поліетнічної держави відіграє сам статус етнічної меншини, у широкому значенні: політичний, економічний, духовний. Та правовий – закріплений законодавством</vt:lpstr>
      <vt:lpstr>Врахування етнічного чинника політичними режимами</vt:lpstr>
      <vt:lpstr>     Однак природа кожного з політичних режимів дуже складна, кожен має особливі риси, які й можуть спричинити виникнення іредентизму. В умовах авторитарних режимів визнання прав етнічних меншин може бути популістським кроком, але будь-які сепаратистські й іредентистські тенденції викорінюються одразу, за допомогою силових методів.       У той же час самі держави не проти прирощення своєї території за рахунок етнічних родичів. Наприклад, керівництво Російської Федерації, режим якої визначають як авторитарний, припинило чеченський сепаратизм, але у 2008 році заявило про підтримку осетинського народу як розділеного, заявивши про намір возз’єднати Північну Осетію (автономію у складі Російської Федерації) і Південну Осетію – частину Грузії.        Вище державне керівництво Російської Федерації скористалося політичною ситуацією в Україні й під гаслами захисту етнічних росіян у Криму у 2014 році здійснило анексію півострова. Іредентистське підґрунтя такої дії очевидне. Дії Росії показують, що авторитарні політичні режими схильні до здійснення експансіоністської політики, і неоднозначним є питання, яке ж місце у цій політиці дійсно посідає добробут етнічних родичів, а яке – територіальна експансія.</vt:lpstr>
      <vt:lpstr>      Демократичний режим, навпаки, передбачає дотримання прав і свобод громадян, але якраз з цього випливає певний парадокс, який полягає у тому, що сама природа демократії може сприяти відцентровим тенденціям. Проблему впливу демократії на появу іредентизму досліджували зарубіжні науковці С. Сайдман і В. Аурес. Одна з їхніх дослідницьких гіпотез полягає у твердженні про те, що групи в демократичних країнах мають більше шансів бути іредентистськими чи сепаратистськими. Вони акцентують увагу на існуючій дилемі: з одного боку, демократії краще оснащені для вирішення етнічних конфліктів, адже «усталені демократії пишаються своєю здатністю управляти плюралізмом мирно». </vt:lpstr>
      <vt:lpstr>Слайд 13</vt:lpstr>
      <vt:lpstr>Слайд 14</vt:lpstr>
      <vt:lpstr>2. Регіоналізм та його взаємозв’язок з іредентизмом. </vt:lpstr>
      <vt:lpstr>Регіональний політичний поділ сучасних суспільств об’єктивно відповідає відмінностям, що існують між регіонами, яким властива природна, соціально-економічна, історико-культурна та інша специфіка. На рівні регіонів відбуваються ті ж процеси, що й на загальнодержавному, але на їх перебігу неминуче позначаються особливі регіональна ідентичність і регіональна політична культура. Регіональний чинник, у свою чергу, значно впливає на загальнонаціональні процеси, а його ігнорування призводить до порушення стабільності у державі.</vt:lpstr>
      <vt:lpstr>Дослідник Л. Ремхельд виділяє такі основні ознаки регіону, як спільна (певна) територія, певне населення, спільність історії, спільність природних умов, спільність проблем, що вирішуються. У багатьох визначеннях фігурує такий необхідний компонент регіонального співтовариства, як населення з певною ідентичністю. </vt:lpstr>
      <vt:lpstr>З огляду на чисельне переважання у структурі населення регіону певної етнічної групи можна вести мову про етнорегіони. Етнічний регіон – це місцевість, частина території країни, яка населена переважно або досить відчутно представниками тієї чи іншої етнічної спільноти, можливо, кількох таких спільнот; етнічний чинник у такій місцевості відчутно впливає на специфіку її розвитку </vt:lpstr>
      <vt:lpstr>Етнорегіони досить часто збігаються з межами адміністративно-територіальних утворень, однак можливе також їх виділення за культурною ознакою і ототожнення з етнографічними регіонами, наприклад, в Україні це Буковина, Закарпаття, Крим, Донбас та інші. Окремим варіантом етнорегіонального поділу вважають мовну ознаку, зокрема, Ф. Жіллет зауважив про тотожність етнорегіоналізму і етнолінгвістичного руху з акцентом на мовний аспект. Наприклад, валлонський або донбаський іредентизм свідчить, що мовна спільність з населенням іншої країни відіграє вагому роль в обґрунтуванні іредентистських намірів </vt:lpstr>
      <vt:lpstr>Регіоналізація – діяльність направлена на розширення повноважень регіону. Регіоналізм, який значною мірою спирається на етнічні цінності і актуалізує їх, виступає як етнорегіоналізм; у цьому випадку вимоги регіональних еліт неминуче артикулюють інтереси етнічної спільноти. Відбувається політизація етнічності, яка засвідчує перехід частини суверенітету влади до народу, зокрема до його етнічних сегментів. Політизація етнічності проявляється у прагненні етнічної групи впливати на прийняття рішень, що може відбуватися як у конвенціональних, так і у деструктивних формах. Проте доповнення регіонального чинника етнічним супроводжується подеколи ірраціональністю і високим рівнем емоційності, що яскраво проявляється у тривалих міжетнічних конфліктах. </vt:lpstr>
      <vt:lpstr>Однак питання про вплив етнорегіоналізму на політичну стабільність у поліетнічній державі до сьогодні залишається дискусійним. Слід відзначити, що етнорегіоналізм у цілому має досить нейтральний характер, свідченням чого є наявність великої кількості поліетнічних держав з етнорегіонами, в яких відбувається досить стабільний політичний процес. Запорукою цього стають демократичні цінності, вкорінені в політичній культурі суспільства, і бажання регіональних і національних політичних лідерів вступати у конструктивний діалог. У той же час навіть демократичні держави не застраховані від прояву негативних функцій етнорегіоналізму, оскільки можлива поява його радикальних форм, які несуть загрози територіальній цілісності держави. Тож актуальним є дослідження причин, які обумовлюють негативний вплив етнорегіоналізму на політичну стабільність у поліетнічних державах. </vt:lpstr>
      <vt:lpstr>Етнорегіоналізм набуває радикальних рис за наявності цілого комплексу причин, серед яких:  </vt:lpstr>
      <vt:lpstr>3. Взаємозв’язок етнічної  ідентичності та іредентизму.</vt:lpstr>
      <vt:lpstr>Слайд 24</vt:lpstr>
      <vt:lpstr>Типи етнічної ідентичності:</vt:lpstr>
      <vt:lpstr>Слайд 26</vt:lpstr>
      <vt:lpstr>4. Шляхи подолання деструктивного впливу іредентизму на внутрішньополітичні процеси у поліетнічній державі.</vt:lpstr>
      <vt:lpstr>  </vt:lpstr>
    </vt:vector>
  </TitlesOfParts>
  <Company>WolfishLair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Внутрішньополітичні процеси поліетнічної держави та іредентизм</dc:title>
  <dc:creator>Админ</dc:creator>
  <cp:lastModifiedBy>Админ</cp:lastModifiedBy>
  <cp:revision>48</cp:revision>
  <dcterms:created xsi:type="dcterms:W3CDTF">2023-09-28T07:39:57Z</dcterms:created>
  <dcterms:modified xsi:type="dcterms:W3CDTF">2024-11-25T08:47:07Z</dcterms:modified>
</cp:coreProperties>
</file>