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10"/>
    <p:restoredTop sz="95859"/>
  </p:normalViewPr>
  <p:slideViewPr>
    <p:cSldViewPr snapToGrid="0" snapToObjects="1">
      <p:cViewPr>
        <p:scale>
          <a:sx n="124" d="100"/>
          <a:sy n="124" d="100"/>
        </p:scale>
        <p:origin x="432" y="-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9A10D6-8DCF-E33D-B1D5-6FBC582C65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бізнес-портфеля та ефективності функціонування бізнес-моделі компанії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A7702-13FE-4A4D-5FF2-C7C0F7DA6F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UA" dirty="0"/>
              <a:t>Лекція 9</a:t>
            </a:r>
          </a:p>
        </p:txBody>
      </p:sp>
    </p:spTree>
    <p:extLst>
      <p:ext uri="{BB962C8B-B14F-4D97-AF65-F5344CB8AC3E}">
        <p14:creationId xmlns:p14="http://schemas.microsoft.com/office/powerpoint/2010/main" val="2286061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D2C7B10-FA20-7F33-5C46-7204C0CE1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57" y="304800"/>
            <a:ext cx="11300176" cy="5452533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 портфельного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реультатів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портфельного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портфельного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Низка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відкладається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осях координат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портфельноі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мети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393714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AA666BA-B4E9-48CE-7908-C10FEEA2B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7" y="270934"/>
            <a:ext cx="11650133" cy="5195412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здійснювати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багатоаспектнии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портфельнии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низки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мети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портфельними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циклу.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багатоаспектнии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портфельнии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дозволить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циклу,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висококонцентровании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високотехнологічнии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венчурнии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капіталомісткии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інноваційнии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аутсорсинговии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інсорсинговии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Багатостороннє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портфельних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портфель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портфельного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(рис. 9.1):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955096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8BDB193-669C-D414-DD90-BB9404F10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2622" y="288706"/>
            <a:ext cx="6059289" cy="5177057"/>
          </a:xfrm>
        </p:spPr>
      </p:pic>
    </p:spTree>
    <p:extLst>
      <p:ext uri="{BB962C8B-B14F-4D97-AF65-F5344CB8AC3E}">
        <p14:creationId xmlns:p14="http://schemas.microsoft.com/office/powerpoint/2010/main" val="1502779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2CBE85D-C6FA-99A0-15C1-89B923FFA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67" y="259644"/>
            <a:ext cx="11446933" cy="5452534"/>
          </a:xfrm>
        </p:spPr>
        <p:txBody>
          <a:bodyPr>
            <a:normAutofit fontScale="85000" lnSpcReduction="20000"/>
          </a:bodyPr>
          <a:lstStyle/>
          <a:p>
            <a:r>
              <a:rPr lang="ru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Сучасні матричні методики портельного аналізу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прийомом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моделях і методах портфельного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двовимірних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здійснюється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бізнесодиниць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параметрами.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повинно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жорсткоі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кожного квадранта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портфельного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найпопулярніших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портфельного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БКГ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BCG)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GE/McKinsey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Shell/DPM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ресурсомісткоі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ADL/LC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бізнес-одиниці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модель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Хофера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Шенделя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Hofer/Schendel);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Ансоффа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МКК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MCC — Mission and Core Competencies)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бізнес-одиниці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156108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902AD01-7AB9-878D-DBEF-9AD693952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21739"/>
            <a:ext cx="9051925" cy="5439273"/>
          </a:xfrm>
        </p:spPr>
      </p:pic>
    </p:spTree>
    <p:extLst>
      <p:ext uri="{BB962C8B-B14F-4D97-AF65-F5344CB8AC3E}">
        <p14:creationId xmlns:p14="http://schemas.microsoft.com/office/powerpoint/2010/main" val="3713071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F59ABD4-883F-914A-DC45-E8C17F38A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844" y="335756"/>
            <a:ext cx="8280400" cy="5334000"/>
          </a:xfrm>
        </p:spPr>
      </p:pic>
    </p:spTree>
    <p:extLst>
      <p:ext uri="{BB962C8B-B14F-4D97-AF65-F5344CB8AC3E}">
        <p14:creationId xmlns:p14="http://schemas.microsoft.com/office/powerpoint/2010/main" val="1693827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C010E49-8091-CB35-5813-0CF7E8C30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7219" y="546894"/>
            <a:ext cx="8369300" cy="4787900"/>
          </a:xfrm>
        </p:spPr>
      </p:pic>
    </p:spTree>
    <p:extLst>
      <p:ext uri="{BB962C8B-B14F-4D97-AF65-F5344CB8AC3E}">
        <p14:creationId xmlns:p14="http://schemas.microsoft.com/office/powerpoint/2010/main" val="3813959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0CDCE9-507A-E7B3-C3E8-013194332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9244" y="26279"/>
            <a:ext cx="10938934" cy="6032376"/>
          </a:xfrm>
        </p:spPr>
      </p:pic>
    </p:spTree>
    <p:extLst>
      <p:ext uri="{BB962C8B-B14F-4D97-AF65-F5344CB8AC3E}">
        <p14:creationId xmlns:p14="http://schemas.microsoft.com/office/powerpoint/2010/main" val="728050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5C46984-36C8-FC51-9095-90CB27827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519" y="313531"/>
            <a:ext cx="8648700" cy="5435600"/>
          </a:xfrm>
        </p:spPr>
      </p:pic>
    </p:spTree>
    <p:extLst>
      <p:ext uri="{BB962C8B-B14F-4D97-AF65-F5344CB8AC3E}">
        <p14:creationId xmlns:p14="http://schemas.microsoft.com/office/powerpoint/2010/main" val="2929063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100DBE3-D731-CF93-A2EF-FC3A58992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050" y="388937"/>
            <a:ext cx="8496300" cy="5194300"/>
          </a:xfrm>
        </p:spPr>
      </p:pic>
    </p:spTree>
    <p:extLst>
      <p:ext uri="{BB962C8B-B14F-4D97-AF65-F5344CB8AC3E}">
        <p14:creationId xmlns:p14="http://schemas.microsoft.com/office/powerpoint/2010/main" val="1592754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019B980-A80D-6035-F224-F1231429C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245" y="327378"/>
            <a:ext cx="11458222" cy="5138967"/>
          </a:xfrm>
        </p:spPr>
        <p:txBody>
          <a:bodyPr>
            <a:normAutofit fontScale="92500"/>
          </a:bodyPr>
          <a:lstStyle/>
          <a:p>
            <a:r>
              <a:rPr lang="ru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Елементи бізнес-портфеля компанії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здійснення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-портфеля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свідчить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закордонних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гнучкість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-портфеля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портфельнии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ідентифікаціі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̈,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оптимізаціі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ефективноі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 портфельного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перспектив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-портфеля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потоки,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циклу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диверсифікаціі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портфельнии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— «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видами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підприємству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займатись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бути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структура?».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943062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804B26F-0F57-1AFB-2638-044CA3F71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8469" y="269081"/>
            <a:ext cx="8394700" cy="5118100"/>
          </a:xfrm>
        </p:spPr>
      </p:pic>
    </p:spTree>
    <p:extLst>
      <p:ext uri="{BB962C8B-B14F-4D97-AF65-F5344CB8AC3E}">
        <p14:creationId xmlns:p14="http://schemas.microsoft.com/office/powerpoint/2010/main" val="2666105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48CFC84-EDDD-05A6-0B8B-EE9911B28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9900" y="343694"/>
            <a:ext cx="8509000" cy="5194300"/>
          </a:xfrm>
        </p:spPr>
      </p:pic>
    </p:spTree>
    <p:extLst>
      <p:ext uri="{BB962C8B-B14F-4D97-AF65-F5344CB8AC3E}">
        <p14:creationId xmlns:p14="http://schemas.microsoft.com/office/powerpoint/2010/main" val="4194505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7EDEFC8-0249-EDF3-C279-3C0D1B5A1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3410" y="327025"/>
            <a:ext cx="8064442" cy="5138738"/>
          </a:xfrm>
        </p:spPr>
      </p:pic>
    </p:spTree>
    <p:extLst>
      <p:ext uri="{BB962C8B-B14F-4D97-AF65-F5344CB8AC3E}">
        <p14:creationId xmlns:p14="http://schemas.microsoft.com/office/powerpoint/2010/main" val="1016216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BFDEF83-9149-9F2E-05D2-1A4C74A53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921" y="327025"/>
            <a:ext cx="8821320" cy="5407025"/>
          </a:xfrm>
        </p:spPr>
      </p:pic>
    </p:spTree>
    <p:extLst>
      <p:ext uri="{BB962C8B-B14F-4D97-AF65-F5344CB8AC3E}">
        <p14:creationId xmlns:p14="http://schemas.microsoft.com/office/powerpoint/2010/main" val="2459831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D037284-E409-A677-CD7C-FE7001016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260" y="474133"/>
            <a:ext cx="10037502" cy="5002919"/>
          </a:xfrm>
        </p:spPr>
      </p:pic>
    </p:spTree>
    <p:extLst>
      <p:ext uri="{BB962C8B-B14F-4D97-AF65-F5344CB8AC3E}">
        <p14:creationId xmlns:p14="http://schemas.microsoft.com/office/powerpoint/2010/main" val="2183368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1C35D89-A095-2B98-EAF0-1CFC935D3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245" y="214490"/>
            <a:ext cx="10693610" cy="5251856"/>
          </a:xfrm>
        </p:spPr>
        <p:txBody>
          <a:bodyPr>
            <a:normAutofit fontScale="92500" lnSpcReduction="20000"/>
          </a:bodyPr>
          <a:lstStyle/>
          <a:p>
            <a:r>
              <a:rPr lang="ru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Базові положення кластерного аналізу бізнес-обєктів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кластерного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здійснення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багатовимірного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здійснюється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фор-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мування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ефективноі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категоріи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̆)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— для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диференціаціі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ціновоі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постачальників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— з метою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оптимальноі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матеріально-технічним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забезпеченням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логістикою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дебіторів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— для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оборотного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заінтересованих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Портером у 1998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кластером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відокремлену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провайдерів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[4].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72449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7180B55-9212-F158-8791-2277DC6E0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511" y="248356"/>
            <a:ext cx="11446933" cy="5497688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десятиліття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знайшла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найчастіше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макроекономічному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інноваційності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як основу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бізнес-моделювання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напрямами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кластерного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бізнес-моделі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кластер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бізнес-одиниця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як правило,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здійснюють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декомпозицію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кластерного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бізнес-об’єктів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дебіторів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взаємовідносинами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ними.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849681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CC9479-A7F6-8F9D-B9E9-6C3EF7360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176" y="89210"/>
            <a:ext cx="11744463" cy="5634257"/>
          </a:xfrm>
        </p:spPr>
        <p:txBody>
          <a:bodyPr>
            <a:normAutofit fontScale="77500" lnSpcReduction="20000"/>
          </a:bodyPr>
          <a:lstStyle/>
          <a:p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Розглянемо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технологію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кластерного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прикладі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бізнес-одиниць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за А.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Соолятте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[4]. </a:t>
            </a:r>
          </a:p>
          <a:p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кластерів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автор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комбінаціі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бізнес-моделі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̈: </a:t>
            </a:r>
          </a:p>
          <a:p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базовии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̆. </a:t>
            </a:r>
          </a:p>
          <a:p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Ланцюжок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(ЛСЦ) +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Цільова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Регіон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розширении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̆. </a:t>
            </a:r>
          </a:p>
          <a:p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варіанта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(базового)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додаються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» та «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постачальники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партнери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комплекснии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̆. </a:t>
            </a:r>
          </a:p>
          <a:p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 другого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варіанта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розширеного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додаються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технологічна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платформа» та «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algn="just"/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кластерів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цілеи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кластерів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кластерного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керівники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власники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компаніи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найчастіше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прагнуть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існуючі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цілеи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̆: </a:t>
            </a:r>
          </a:p>
          <a:p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обсягів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продажу; </a:t>
            </a:r>
          </a:p>
          <a:p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чистого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ринку; </a:t>
            </a:r>
          </a:p>
          <a:p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клієнтськоі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лояльних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7770838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6C274C4-81F7-495F-AC20-829E8B2CF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11" y="282222"/>
            <a:ext cx="11525956" cy="571217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♦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в рамках ЛСЦ кластеру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елемантах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ЛСЦ,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ЛСЦ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синергічних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лідируючих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бізнес-моделі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неминуче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яку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бізнес-моделі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̈?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оптимальною?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Соолятте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розглянути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технологію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кластерного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бізнес-моделі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на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прикладі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компаніи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̆, до складу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якоі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мережа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роздрібних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магазинів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продовольчі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), мережа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ресторанів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кафе,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девелоперськии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Роздрібна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 представлена в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регіонах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мережа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ресторанів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кафе — в одному, а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девелоперськии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пов’язана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реконструкцією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продажем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нерухомості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— в семи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регіонах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18893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A3457BD-EE99-C89B-69A0-B62F2E488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57" y="293512"/>
            <a:ext cx="11830754" cy="5520266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цієі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так:</a:t>
            </a:r>
            <a:b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— у рамках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роздрібноі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магазинів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за форматами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гіпермаркет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супермаркет, дискаунтер).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принцип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кластеризаціі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кожного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ланцюжок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суттєві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бізнес-процесів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партнерами;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виправдании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у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робить ставку на один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гіпермаркет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дискаунтер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Як правило,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доповнюють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одного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у рамках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кафе: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 представлена в одному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форматами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кафе.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у рамках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девелоперського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44323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EF8DA51-8955-03BE-E55D-046E28A92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089" y="248356"/>
            <a:ext cx="11503378" cy="5217989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здійсненні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портфеля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(СЗГ), «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(СОБ),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лінійка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зоною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сегмент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на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здійснює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здійснювати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для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І.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Ансоффом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зону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майбутні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ринку;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буде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задовольнятись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потреба;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потреби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задовольнятись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географічнии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[3]. </a:t>
            </a:r>
          </a:p>
          <a:p>
            <a:pPr algn="just"/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дочірня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організаційна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зонах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виокремлення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сегментаціі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ринку.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зауважити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предметом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Electric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сформувала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для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 у рамках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СОБ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замовників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бізнес-одиниця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самостійно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здійснює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виробничо-збутову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матеріально-технічне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генеруванням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377932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26C9493-6035-DC98-5EB4-00F461132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7" y="124178"/>
            <a:ext cx="11288889" cy="5689600"/>
          </a:xfrm>
        </p:spPr>
        <p:txBody>
          <a:bodyPr>
            <a:normAutofit lnSpcReduction="10000"/>
          </a:bodyPr>
          <a:lstStyle/>
          <a:p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За видами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нерухомості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без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поділу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регіони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девелоперському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бізнесі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виділені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кластери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як «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комерційна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нерухомість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» і «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житлова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такому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недоцільним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ефективнішим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все буде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централізоване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ресурсами за видами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масштабах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Централізоване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ресурсами дозволить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трансфер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інвестиційно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За видами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нерухомості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 за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-модель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кластера,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провести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кожному кластеру,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кластером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670823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1DFBF96-852C-9664-9685-F63A181A4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779" y="270934"/>
            <a:ext cx="11548532" cy="5362222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згортання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кластера і,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ЛСЦ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кластера на аутсорсинг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остаточного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MACS.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кластерного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ринках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бізнес-об’єктів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дебіторів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взаємовідносинами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ними.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765733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D9CF23D-FECA-3370-6885-6AD71EC47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933" y="248356"/>
            <a:ext cx="11684000" cy="521798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Окрім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понять СОБ і СЗГ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(СГП) для характеристики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у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бізнес-одиниць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вираженою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спеціалізацією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Кожнии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СГП повинен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мету,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СГП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у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філіі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цехів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цеху,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знаходитись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будь-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ієрархічноі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Узагальнюючи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понять СЗГ, СОБ і СГП,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організаційноі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конкретного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для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-портфеля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сформувати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СГП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СОБ. </a:t>
            </a:r>
          </a:p>
          <a:p>
            <a:pPr algn="just"/>
            <a:r>
              <a:rPr lang="ru-RU" sz="26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6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6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коли в </a:t>
            </a:r>
            <a:r>
              <a:rPr lang="ru-RU" sz="26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організаційніи</a:t>
            </a:r>
            <a:r>
              <a:rPr lang="ru-RU" sz="26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sz="26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структурі</a:t>
            </a:r>
            <a:r>
              <a:rPr lang="ru-RU" sz="26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6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sz="26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6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</a:t>
            </a:r>
            <a:r>
              <a:rPr lang="ru-RU" sz="26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6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виокремити</a:t>
            </a:r>
            <a:r>
              <a:rPr lang="ru-RU" sz="26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господарські</a:t>
            </a:r>
            <a:r>
              <a:rPr lang="ru-RU" sz="26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sz="26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6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6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6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sz="26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26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6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26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виділяючи</a:t>
            </a:r>
            <a:r>
              <a:rPr lang="ru-RU" sz="26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6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СЗГ. 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найнижчому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ієрархічному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одиницею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-портфеля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лінійки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-портфель —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бізнес-одиниць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зон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лінійок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обраного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209514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EA3E93-55D2-3499-BE13-F4746FF71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689" y="304800"/>
            <a:ext cx="11356622" cy="53848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Основні етапи аналізу бізнес-портфелю компанії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-нес-портфеля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̈: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крок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-портфеля.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багаторівнева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-портфеля,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лінійки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бізнес-одиниць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крок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лінійок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СОБ, СЗГ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СГП),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позиціонуватись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портфельного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віднести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портфель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пакети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(портфель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̆);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портфель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портфель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країни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(портфель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̆);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країні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(портфель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endParaRPr lang="ru-RU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558619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B78D343-228D-8B15-40B6-EB8D143C4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089" y="180622"/>
            <a:ext cx="11695289" cy="564444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Третіи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 крок —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портфельного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-портфеля для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критеріїв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збору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необхідноі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інформаціі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інтеграційними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низку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диверсифікованих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-портфеля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бізнес-одиниць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Аналізуючи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портфель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окремоі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бізнес-одиниці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інтегрованоі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диверсифікованоі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̈,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орієнтуватись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конкурентоспроможність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портфеля; </a:t>
            </a:r>
            <a:endParaRPr lang="en-US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стадія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циклу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бізнес-одиниці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компетенціи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̆;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майбутніх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пріоритетів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бізнес-одиниці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інвестиційні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генерувати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грошові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потоки;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спроможність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бізнес-одиниці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економічну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додану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їі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загальніи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величині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доданоі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бізнес-одиниці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деталізувати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присвоєнням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ваги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комплексного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остаточному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бізнес-одиниці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визначатиметься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зважених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деталізація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дозволить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суб’єктивізму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 портфельного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827593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D3DADB-CE5D-5C76-9A3D-A6BD6436D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8" y="304800"/>
            <a:ext cx="11548533" cy="536222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Четвертии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 крок —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збір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основу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методики портфельного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Традиційно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збору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інформаціі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характеру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макроекономічних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конкурентна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теперішнього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ресурсами,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-нес-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на ринку;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на ринку;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бізнес-одиниць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лінійок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325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C8BC400-E739-8F50-B9B2-E2C3CDD02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644" y="158044"/>
            <a:ext cx="11548533" cy="5610578"/>
          </a:xfrm>
        </p:spPr>
        <p:txBody>
          <a:bodyPr>
            <a:normAutofit fontScale="92500" lnSpcReduction="20000"/>
          </a:bodyPr>
          <a:lstStyle/>
          <a:p>
            <a:r>
              <a:rPr lang="ru-RU" sz="19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9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19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19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19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19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портфельноі</a:t>
            </a:r>
            <a:r>
              <a:rPr lang="ru-RU" sz="19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19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матриці</a:t>
            </a:r>
            <a:r>
              <a:rPr lang="ru-RU" sz="19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9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віднести</a:t>
            </a:r>
            <a:r>
              <a:rPr lang="ru-RU" sz="19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експертнии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і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бальнии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якісних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ранжування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зведення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відносного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принцип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домінування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9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П’ятии</a:t>
            </a:r>
            <a:r>
              <a:rPr lang="ru-RU" sz="19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 крок — </a:t>
            </a:r>
            <a:r>
              <a:rPr lang="ru-RU" sz="19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</a:t>
            </a:r>
            <a:r>
              <a:rPr lang="ru-RU" sz="19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9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19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обраних</a:t>
            </a:r>
            <a:r>
              <a:rPr lang="ru-RU" sz="19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матриць</a:t>
            </a:r>
            <a:r>
              <a:rPr lang="ru-RU" sz="19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19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-портфеля </a:t>
            </a:r>
            <a:r>
              <a:rPr lang="ru-RU" sz="19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sz="19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̈. </a:t>
            </a:r>
          </a:p>
          <a:p>
            <a:pPr algn="just"/>
            <a:r>
              <a:rPr lang="ru-RU" sz="19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9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попереднього</a:t>
            </a:r>
            <a:r>
              <a:rPr lang="ru-RU" sz="19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19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19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19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-портфеля </a:t>
            </a:r>
            <a:r>
              <a:rPr lang="ru-RU" sz="19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sz="19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19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19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з’ясувати</a:t>
            </a:r>
            <a:r>
              <a:rPr lang="ru-RU" sz="19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9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sz="19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хараткеристики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9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19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19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портфеля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бізнес-одиниць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найпривабливіших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наявних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ринкових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галузях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9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19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проблемних</a:t>
            </a:r>
            <a:r>
              <a:rPr lang="ru-RU" sz="19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19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19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-портфеля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бізнес-одиниць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збитковою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19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</a:t>
            </a:r>
            <a:r>
              <a:rPr lang="ru-RU" sz="19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прибуткових</a:t>
            </a:r>
            <a:r>
              <a:rPr lang="ru-RU" sz="19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19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19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-портфеля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19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ризики</a:t>
            </a:r>
            <a:r>
              <a:rPr lang="ru-RU" sz="19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sz="19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19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ключовими</a:t>
            </a:r>
            <a:r>
              <a:rPr lang="ru-RU" sz="19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sz="19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19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-портфеля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отриманих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попереднього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існуючого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-портфеля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315714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F47AF90-2A73-C15F-851E-A74E2E457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933" y="124178"/>
            <a:ext cx="11379200" cy="5599289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Шостии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 крок —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обґрунтування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критеріїв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оптимального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-портфеля,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й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майбутніх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оптимального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-портфеля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диверсифікованість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портфеля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диверсифікованість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портфеля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диверсифікованість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портфеля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критерієм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реципієнт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«генератор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/>
            </a:br>
            <a:endParaRPr lang="ru-RU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581409235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325</TotalTime>
  <Words>3083</Words>
  <Application>Microsoft Macintosh PowerPoint</Application>
  <PresentationFormat>Широкоэкранный</PresentationFormat>
  <Paragraphs>113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Gill Sans MT</vt:lpstr>
      <vt:lpstr>Times New Roman</vt:lpstr>
      <vt:lpstr>Галерея</vt:lpstr>
      <vt:lpstr>Оцінювання бізнес-портфеля та ефективності функціонування бізнес-моделі компанії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Оцінювання бізнес-портфеля та ефективності функціонування бізнес-моделі компанії </dc:title>
  <dc:creator>Александр Ткачук</dc:creator>
  <cp:lastModifiedBy>Александр Ткачук</cp:lastModifiedBy>
  <cp:revision>64</cp:revision>
  <dcterms:created xsi:type="dcterms:W3CDTF">2022-05-16T19:11:53Z</dcterms:created>
  <dcterms:modified xsi:type="dcterms:W3CDTF">2024-05-02T07:59:11Z</dcterms:modified>
</cp:coreProperties>
</file>