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3"/>
  </p:notesMasterIdLst>
  <p:sldIdLst>
    <p:sldId id="550" r:id="rId2"/>
    <p:sldId id="585" r:id="rId3"/>
    <p:sldId id="581" r:id="rId4"/>
    <p:sldId id="593" r:id="rId5"/>
    <p:sldId id="587" r:id="rId6"/>
    <p:sldId id="594" r:id="rId7"/>
    <p:sldId id="588" r:id="rId8"/>
    <p:sldId id="586" r:id="rId9"/>
    <p:sldId id="591" r:id="rId10"/>
    <p:sldId id="590" r:id="rId11"/>
    <p:sldId id="589" r:id="rId12"/>
    <p:sldId id="595" r:id="rId13"/>
    <p:sldId id="592" r:id="rId14"/>
    <p:sldId id="600" r:id="rId15"/>
    <p:sldId id="596" r:id="rId16"/>
    <p:sldId id="597" r:id="rId17"/>
    <p:sldId id="598" r:id="rId18"/>
    <p:sldId id="599" r:id="rId19"/>
    <p:sldId id="601" r:id="rId20"/>
    <p:sldId id="583" r:id="rId21"/>
    <p:sldId id="584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0DA3"/>
    <a:srgbClr val="9933FF"/>
    <a:srgbClr val="D60093"/>
    <a:srgbClr val="357B5F"/>
    <a:srgbClr val="19972E"/>
    <a:srgbClr val="89275F"/>
    <a:srgbClr val="FF6600"/>
    <a:srgbClr val="0066FF"/>
    <a:srgbClr val="FF33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853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AE646-D5CC-4B09-981B-B0FD0742BBB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6A5D4-AD22-432C-9C14-E38029AF05E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18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85794"/>
            <a:ext cx="7844408" cy="1584176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ln w="5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uk-UA" sz="6000" b="1" dirty="0" smtClean="0">
                <a:ln w="5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Вступ до мовознавства</a:t>
            </a:r>
            <a:endParaRPr lang="uk-UA" sz="6000" dirty="0">
              <a:ln w="50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5916" r="10901"/>
          <a:stretch/>
        </p:blipFill>
        <p:spPr bwMode="auto">
          <a:xfrm>
            <a:off x="74898" y="768874"/>
            <a:ext cx="9069102" cy="536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19935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t="21778" r="1942"/>
          <a:stretch/>
        </p:blipFill>
        <p:spPr bwMode="auto">
          <a:xfrm>
            <a:off x="1" y="675510"/>
            <a:ext cx="9144000" cy="600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12653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21319" r="1872"/>
          <a:stretch/>
        </p:blipFill>
        <p:spPr bwMode="auto">
          <a:xfrm>
            <a:off x="37848" y="1152746"/>
            <a:ext cx="9106152" cy="477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09228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16266" r="10810"/>
          <a:stretch/>
        </p:blipFill>
        <p:spPr bwMode="auto">
          <a:xfrm>
            <a:off x="0" y="1049186"/>
            <a:ext cx="9143999" cy="544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82724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t="22481" r="7606" b="2313"/>
          <a:stretch/>
        </p:blipFill>
        <p:spPr bwMode="auto">
          <a:xfrm>
            <a:off x="24584" y="1071180"/>
            <a:ext cx="9119416" cy="50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5118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21696" r="2731" b="8033"/>
          <a:stretch/>
        </p:blipFill>
        <p:spPr bwMode="auto">
          <a:xfrm>
            <a:off x="0" y="908720"/>
            <a:ext cx="91440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58469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t="21879" r="2664"/>
          <a:stretch/>
        </p:blipFill>
        <p:spPr bwMode="auto">
          <a:xfrm>
            <a:off x="115589" y="1268760"/>
            <a:ext cx="908415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76014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0375" y="134438"/>
            <a:ext cx="8504113" cy="67403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ВІЙНА, МИР І МОВНА ВІЙНА БЕЗ МИРУ (1941-1989).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1958 – </a:t>
            </a:r>
            <a:r>
              <a:rPr lang="ru-RU" sz="1600" dirty="0" err="1"/>
              <a:t>закріплення</a:t>
            </a:r>
            <a:r>
              <a:rPr lang="ru-RU" sz="1600" dirty="0"/>
              <a:t> у ст. 20 Основ </a:t>
            </a:r>
            <a:r>
              <a:rPr lang="ru-RU" sz="1600" dirty="0" err="1"/>
              <a:t>Законодавства</a:t>
            </a:r>
            <a:r>
              <a:rPr lang="ru-RU" sz="1600" dirty="0"/>
              <a:t> СРСР і </a:t>
            </a:r>
            <a:r>
              <a:rPr lang="ru-RU" sz="1600" dirty="0" err="1"/>
              <a:t>союзних</a:t>
            </a:r>
            <a:r>
              <a:rPr lang="ru-RU" sz="1600" dirty="0"/>
              <a:t> </a:t>
            </a:r>
            <a:r>
              <a:rPr lang="ru-RU" sz="1600" dirty="0" err="1"/>
              <a:t>республік</a:t>
            </a:r>
            <a:r>
              <a:rPr lang="ru-RU" sz="1600" dirty="0"/>
              <a:t> про </a:t>
            </a:r>
            <a:r>
              <a:rPr lang="ru-RU" sz="1600" dirty="0" err="1"/>
              <a:t>народну</a:t>
            </a:r>
            <a:r>
              <a:rPr lang="ru-RU" sz="1600" dirty="0"/>
              <a:t> </a:t>
            </a:r>
            <a:r>
              <a:rPr lang="ru-RU" sz="1600" dirty="0" err="1"/>
              <a:t>освіту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про </a:t>
            </a:r>
            <a:r>
              <a:rPr lang="ru-RU" sz="1600" dirty="0" err="1"/>
              <a:t>вільний</a:t>
            </a:r>
            <a:r>
              <a:rPr lang="ru-RU" sz="1600" dirty="0"/>
              <a:t> </a:t>
            </a:r>
            <a:r>
              <a:rPr lang="ru-RU" sz="1600" dirty="0" err="1"/>
              <a:t>вибір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</a:t>
            </a:r>
            <a:r>
              <a:rPr lang="ru-RU" sz="1600" dirty="0" err="1"/>
              <a:t>навчання</a:t>
            </a:r>
            <a:r>
              <a:rPr lang="ru-RU" sz="1600" dirty="0"/>
              <a:t>; </a:t>
            </a:r>
            <a:r>
              <a:rPr lang="ru-RU" sz="1600" dirty="0" err="1"/>
              <a:t>вивчення</a:t>
            </a:r>
            <a:r>
              <a:rPr lang="ru-RU" sz="1600" dirty="0"/>
              <a:t> </a:t>
            </a:r>
            <a:r>
              <a:rPr lang="ru-RU" sz="1600" dirty="0" err="1"/>
              <a:t>усіх</a:t>
            </a:r>
            <a:r>
              <a:rPr lang="ru-RU" sz="1600" dirty="0"/>
              <a:t> </a:t>
            </a:r>
            <a:r>
              <a:rPr lang="ru-RU" sz="1600" dirty="0" err="1"/>
              <a:t>мов</a:t>
            </a:r>
            <a:r>
              <a:rPr lang="ru-RU" sz="1600" dirty="0"/>
              <a:t>, </a:t>
            </a:r>
            <a:r>
              <a:rPr lang="ru-RU" sz="1600" dirty="0" err="1"/>
              <a:t>крім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, за </a:t>
            </a:r>
            <a:r>
              <a:rPr lang="ru-RU" sz="1600" dirty="0" err="1"/>
              <a:t>бажанням</a:t>
            </a:r>
            <a:r>
              <a:rPr lang="ru-RU" sz="1600" dirty="0"/>
              <a:t> </a:t>
            </a:r>
            <a:r>
              <a:rPr lang="ru-RU" sz="1600" dirty="0" err="1"/>
              <a:t>батьків</a:t>
            </a:r>
            <a:r>
              <a:rPr lang="ru-RU" sz="1600" dirty="0"/>
              <a:t> </a:t>
            </a:r>
            <a:r>
              <a:rPr lang="ru-RU" sz="1600" dirty="0" err="1"/>
              <a:t>учнів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1959 – у </a:t>
            </a:r>
            <a:r>
              <a:rPr lang="ru-RU" sz="1600" dirty="0" err="1"/>
              <a:t>Москві</a:t>
            </a:r>
            <a:r>
              <a:rPr lang="ru-RU" sz="1600" dirty="0"/>
              <a:t> </a:t>
            </a:r>
            <a:r>
              <a:rPr lang="ru-RU" sz="1600" dirty="0" err="1"/>
              <a:t>відбулася</a:t>
            </a:r>
            <a:r>
              <a:rPr lang="ru-RU" sz="1600" dirty="0"/>
              <a:t> </a:t>
            </a:r>
            <a:r>
              <a:rPr lang="ru-RU" sz="1600" dirty="0" err="1"/>
              <a:t>Всесоюзна</a:t>
            </a:r>
            <a:r>
              <a:rPr lang="ru-RU" sz="1600" dirty="0"/>
              <a:t> </a:t>
            </a:r>
            <a:r>
              <a:rPr lang="ru-RU" sz="1600" dirty="0" err="1"/>
              <a:t>термінологічна</a:t>
            </a:r>
            <a:r>
              <a:rPr lang="ru-RU" sz="1600" dirty="0"/>
              <a:t> </a:t>
            </a:r>
            <a:r>
              <a:rPr lang="ru-RU" sz="1600" dirty="0" err="1"/>
              <a:t>нарада</a:t>
            </a:r>
            <a:r>
              <a:rPr lang="ru-RU" sz="1600" dirty="0"/>
              <a:t>. В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рекомендаціях</a:t>
            </a:r>
            <a:r>
              <a:rPr lang="ru-RU" sz="1600" dirty="0"/>
              <a:t> </a:t>
            </a:r>
            <a:r>
              <a:rPr lang="ru-RU" sz="1600" dirty="0" err="1"/>
              <a:t>проголошено</a:t>
            </a:r>
            <a:r>
              <a:rPr lang="ru-RU" sz="1600" dirty="0"/>
              <a:t> "принцип минимального расхождения в соответствующих терминах между русским языком и литературными языками народов СССР".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1970 – наказ про </a:t>
            </a:r>
            <a:r>
              <a:rPr lang="ru-RU" sz="1600" dirty="0" err="1"/>
              <a:t>захист</a:t>
            </a:r>
            <a:r>
              <a:rPr lang="ru-RU" sz="1600" dirty="0"/>
              <a:t> </a:t>
            </a:r>
            <a:r>
              <a:rPr lang="ru-RU" sz="1600" dirty="0" err="1"/>
              <a:t>дисертацій</a:t>
            </a:r>
            <a:r>
              <a:rPr lang="ru-RU" sz="1600" dirty="0"/>
              <a:t> </a:t>
            </a:r>
            <a:r>
              <a:rPr lang="ru-RU" sz="1600" dirty="0" err="1"/>
              <a:t>виключно</a:t>
            </a:r>
            <a:r>
              <a:rPr lang="ru-RU" sz="1600" dirty="0"/>
              <a:t> </a:t>
            </a:r>
            <a:r>
              <a:rPr lang="ru-RU" sz="1600" dirty="0" err="1"/>
              <a:t>російською</a:t>
            </a:r>
            <a:r>
              <a:rPr lang="ru-RU" sz="1600" dirty="0"/>
              <a:t> </a:t>
            </a:r>
            <a:r>
              <a:rPr lang="ru-RU" sz="1600" dirty="0" err="1"/>
              <a:t>мовою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1978 – </a:t>
            </a:r>
            <a:r>
              <a:rPr lang="ru-RU" sz="1600" dirty="0" err="1"/>
              <a:t>таємна</a:t>
            </a:r>
            <a:r>
              <a:rPr lang="ru-RU" sz="1600" dirty="0"/>
              <a:t> постанова ЦК КПРС і Ради </a:t>
            </a:r>
            <a:r>
              <a:rPr lang="ru-RU" sz="1600" dirty="0" err="1"/>
              <a:t>Міністрів</a:t>
            </a:r>
            <a:r>
              <a:rPr lang="ru-RU" sz="1600" dirty="0"/>
              <a:t> СРСР «Про заходи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подальшого</a:t>
            </a:r>
            <a:r>
              <a:rPr lang="ru-RU" sz="1600" dirty="0"/>
              <a:t> </a:t>
            </a:r>
            <a:r>
              <a:rPr lang="ru-RU" sz="1600" dirty="0" err="1"/>
              <a:t>вдосконалення</a:t>
            </a:r>
            <a:r>
              <a:rPr lang="ru-RU" sz="1600" dirty="0"/>
              <a:t> </a:t>
            </a:r>
            <a:r>
              <a:rPr lang="ru-RU" sz="1600" dirty="0" err="1"/>
              <a:t>вивчення</a:t>
            </a:r>
            <a:r>
              <a:rPr lang="ru-RU" sz="1600" dirty="0"/>
              <a:t> і </a:t>
            </a:r>
            <a:r>
              <a:rPr lang="ru-RU" sz="1600" dirty="0" err="1"/>
              <a:t>викладення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в </a:t>
            </a:r>
            <a:r>
              <a:rPr lang="ru-RU" sz="1600" dirty="0" err="1"/>
              <a:t>союзних</a:t>
            </a:r>
            <a:r>
              <a:rPr lang="ru-RU" sz="1600" dirty="0"/>
              <a:t> </a:t>
            </a:r>
            <a:r>
              <a:rPr lang="ru-RU" sz="1600" dirty="0" err="1"/>
              <a:t>республіках</a:t>
            </a:r>
            <a:r>
              <a:rPr lang="ru-RU" sz="1600" dirty="0"/>
              <a:t>» («</a:t>
            </a:r>
            <a:r>
              <a:rPr lang="ru-RU" sz="1600" dirty="0" err="1"/>
              <a:t>Брежнєвський</a:t>
            </a:r>
            <a:r>
              <a:rPr lang="ru-RU" sz="1600" dirty="0"/>
              <a:t> циркуляр»).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1983 – постанова ЦК КПРС і Ради </a:t>
            </a:r>
            <a:r>
              <a:rPr lang="ru-RU" sz="1600" dirty="0" err="1"/>
              <a:t>Міністрів</a:t>
            </a:r>
            <a:r>
              <a:rPr lang="ru-RU" sz="1600" dirty="0"/>
              <a:t> СРСР «Про </a:t>
            </a:r>
            <a:r>
              <a:rPr lang="ru-RU" sz="1600" dirty="0" err="1"/>
              <a:t>додаткові</a:t>
            </a:r>
            <a:r>
              <a:rPr lang="ru-RU" sz="1600" dirty="0"/>
              <a:t> заходи з </a:t>
            </a:r>
            <a:r>
              <a:rPr lang="ru-RU" sz="1600" dirty="0" err="1"/>
              <a:t>поліпшення</a:t>
            </a:r>
            <a:r>
              <a:rPr lang="ru-RU" sz="1600" dirty="0"/>
              <a:t> </a:t>
            </a:r>
            <a:r>
              <a:rPr lang="ru-RU" sz="1600" dirty="0" err="1"/>
              <a:t>вивчення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в </a:t>
            </a:r>
            <a:r>
              <a:rPr lang="ru-RU" sz="1600" dirty="0" err="1"/>
              <a:t>загальноосвітніх</a:t>
            </a:r>
            <a:r>
              <a:rPr lang="ru-RU" sz="1600" dirty="0"/>
              <a:t> школах та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навчальних</a:t>
            </a:r>
            <a:r>
              <a:rPr lang="ru-RU" sz="1600" dirty="0"/>
              <a:t> закладах </a:t>
            </a:r>
            <a:r>
              <a:rPr lang="ru-RU" sz="1600" dirty="0" err="1"/>
              <a:t>союзних</a:t>
            </a:r>
            <a:r>
              <a:rPr lang="ru-RU" sz="1600" dirty="0"/>
              <a:t> </a:t>
            </a:r>
            <a:r>
              <a:rPr lang="ru-RU" sz="1600" dirty="0" err="1"/>
              <a:t>республік</a:t>
            </a:r>
            <a:r>
              <a:rPr lang="ru-RU" sz="1600" dirty="0"/>
              <a:t>» («</a:t>
            </a:r>
            <a:r>
              <a:rPr lang="ru-RU" sz="1600" dirty="0" err="1"/>
              <a:t>Андроповський</a:t>
            </a:r>
            <a:r>
              <a:rPr lang="ru-RU" sz="1600" dirty="0"/>
              <a:t> указ»), </a:t>
            </a:r>
            <a:r>
              <a:rPr lang="ru-RU" sz="1600" dirty="0" err="1"/>
              <a:t>яким</a:t>
            </a:r>
            <a:r>
              <a:rPr lang="ru-RU" sz="1600" dirty="0"/>
              <a:t> </a:t>
            </a:r>
            <a:r>
              <a:rPr lang="ru-RU" sz="1600" dirty="0" err="1"/>
              <a:t>зокрема</a:t>
            </a:r>
            <a:r>
              <a:rPr lang="ru-RU" sz="1600" dirty="0"/>
              <a:t> введено </a:t>
            </a:r>
            <a:r>
              <a:rPr lang="ru-RU" sz="1600" dirty="0" err="1"/>
              <a:t>виплату</a:t>
            </a:r>
            <a:r>
              <a:rPr lang="ru-RU" sz="1600" dirty="0"/>
              <a:t> 16% надбавки до </a:t>
            </a:r>
            <a:r>
              <a:rPr lang="ru-RU" sz="1600" dirty="0" err="1"/>
              <a:t>платні</a:t>
            </a:r>
            <a:r>
              <a:rPr lang="ru-RU" sz="1600" dirty="0"/>
              <a:t> </a:t>
            </a:r>
            <a:r>
              <a:rPr lang="ru-RU" sz="1600" dirty="0" err="1"/>
              <a:t>вчителям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й </a:t>
            </a:r>
            <a:r>
              <a:rPr lang="ru-RU" sz="1600" dirty="0" err="1"/>
              <a:t>літератури</a:t>
            </a:r>
            <a:r>
              <a:rPr lang="ru-RU" sz="1600" dirty="0"/>
              <a:t>; директива </a:t>
            </a:r>
            <a:r>
              <a:rPr lang="ru-RU" sz="1600" dirty="0" err="1"/>
              <a:t>колегії</a:t>
            </a:r>
            <a:r>
              <a:rPr lang="ru-RU" sz="1600" dirty="0"/>
              <a:t> </a:t>
            </a:r>
            <a:r>
              <a:rPr lang="ru-RU" sz="1600" dirty="0" err="1"/>
              <a:t>Міносвіти</a:t>
            </a:r>
            <a:r>
              <a:rPr lang="ru-RU" sz="1600" dirty="0"/>
              <a:t> УРСР «Про </a:t>
            </a:r>
            <a:r>
              <a:rPr lang="ru-RU" sz="1600" dirty="0" err="1"/>
              <a:t>додаткові</a:t>
            </a:r>
            <a:r>
              <a:rPr lang="ru-RU" sz="1600" dirty="0"/>
              <a:t> заходи по </a:t>
            </a:r>
            <a:r>
              <a:rPr lang="ru-RU" sz="1600" dirty="0" err="1"/>
              <a:t>удосконаленню</a:t>
            </a:r>
            <a:r>
              <a:rPr lang="ru-RU" sz="1600" dirty="0"/>
              <a:t> </a:t>
            </a:r>
            <a:r>
              <a:rPr lang="ru-RU" sz="1600" dirty="0" err="1"/>
              <a:t>вивчення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в </a:t>
            </a:r>
            <a:r>
              <a:rPr lang="ru-RU" sz="1600" dirty="0" err="1"/>
              <a:t>загальноосвітніх</a:t>
            </a:r>
            <a:r>
              <a:rPr lang="ru-RU" sz="1600" dirty="0"/>
              <a:t> школах, </a:t>
            </a:r>
            <a:r>
              <a:rPr lang="ru-RU" sz="1600" dirty="0" err="1"/>
              <a:t>педагогічних</a:t>
            </a:r>
            <a:r>
              <a:rPr lang="ru-RU" sz="1600" dirty="0"/>
              <a:t> </a:t>
            </a:r>
            <a:r>
              <a:rPr lang="ru-RU" sz="1600" dirty="0" err="1"/>
              <a:t>навчальних</a:t>
            </a:r>
            <a:r>
              <a:rPr lang="ru-RU" sz="1600" dirty="0"/>
              <a:t> закладах, </a:t>
            </a:r>
            <a:r>
              <a:rPr lang="ru-RU" sz="1600" dirty="0" err="1"/>
              <a:t>дошкільних</a:t>
            </a:r>
            <a:r>
              <a:rPr lang="ru-RU" sz="1600" dirty="0"/>
              <a:t> і </a:t>
            </a:r>
            <a:r>
              <a:rPr lang="ru-RU" sz="1600" dirty="0" err="1"/>
              <a:t>позашкільних</a:t>
            </a:r>
            <a:r>
              <a:rPr lang="ru-RU" sz="1600" dirty="0"/>
              <a:t> </a:t>
            </a:r>
            <a:r>
              <a:rPr lang="ru-RU" sz="1600" dirty="0" err="1"/>
              <a:t>установах</a:t>
            </a:r>
            <a:r>
              <a:rPr lang="ru-RU" sz="1600" dirty="0"/>
              <a:t> </a:t>
            </a:r>
            <a:r>
              <a:rPr lang="ru-RU" sz="1600" dirty="0" err="1"/>
              <a:t>республіки</a:t>
            </a:r>
            <a:r>
              <a:rPr lang="ru-RU" sz="1600" dirty="0"/>
              <a:t>», </a:t>
            </a:r>
            <a:r>
              <a:rPr lang="ru-RU" sz="1600" dirty="0" err="1"/>
              <a:t>спрямована</a:t>
            </a:r>
            <a:r>
              <a:rPr lang="ru-RU" sz="1600" dirty="0"/>
              <a:t> на </a:t>
            </a:r>
            <a:r>
              <a:rPr lang="ru-RU" sz="1600" dirty="0" err="1"/>
              <a:t>посилення</a:t>
            </a:r>
            <a:r>
              <a:rPr lang="ru-RU" sz="1600" dirty="0"/>
              <a:t> </a:t>
            </a:r>
            <a:r>
              <a:rPr lang="ru-RU" sz="1600" dirty="0" err="1"/>
              <a:t>помосковщення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1984 – початок в УРСР </a:t>
            </a:r>
            <a:r>
              <a:rPr lang="ru-RU" sz="1600" dirty="0" err="1"/>
              <a:t>виплат</a:t>
            </a:r>
            <a:r>
              <a:rPr lang="ru-RU" sz="1600" dirty="0"/>
              <a:t> </a:t>
            </a:r>
            <a:r>
              <a:rPr lang="ru-RU" sz="1600" dirty="0" err="1"/>
              <a:t>підвищеної</a:t>
            </a:r>
            <a:r>
              <a:rPr lang="ru-RU" sz="1600" dirty="0"/>
              <a:t> на 15% </a:t>
            </a:r>
            <a:r>
              <a:rPr lang="ru-RU" sz="1600" dirty="0" err="1"/>
              <a:t>зарплатні</a:t>
            </a:r>
            <a:r>
              <a:rPr lang="ru-RU" sz="1600" dirty="0"/>
              <a:t> </a:t>
            </a:r>
            <a:r>
              <a:rPr lang="ru-RU" sz="1600" dirty="0" err="1"/>
              <a:t>вчителям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</a:t>
            </a:r>
            <a:r>
              <a:rPr lang="ru-RU" sz="1600" dirty="0" err="1"/>
              <a:t>порівняно</a:t>
            </a:r>
            <a:r>
              <a:rPr lang="ru-RU" sz="1600" dirty="0"/>
              <a:t> з </a:t>
            </a:r>
            <a:r>
              <a:rPr lang="ru-RU" sz="1600" dirty="0" err="1"/>
              <a:t>вчителями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</a:t>
            </a:r>
            <a:r>
              <a:rPr lang="ru-RU" sz="1600" dirty="0" err="1"/>
              <a:t>української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1984 – наказ </a:t>
            </a:r>
            <a:r>
              <a:rPr lang="ru-RU" sz="1600" dirty="0" err="1"/>
              <a:t>Міністерства</a:t>
            </a:r>
            <a:r>
              <a:rPr lang="ru-RU" sz="1600" dirty="0"/>
              <a:t> </a:t>
            </a:r>
            <a:r>
              <a:rPr lang="ru-RU" sz="1600" dirty="0" err="1"/>
              <a:t>культури</a:t>
            </a:r>
            <a:r>
              <a:rPr lang="ru-RU" sz="1600" dirty="0"/>
              <a:t> СРСР про </a:t>
            </a:r>
            <a:r>
              <a:rPr lang="ru-RU" sz="1600" dirty="0" err="1"/>
              <a:t>переведення</a:t>
            </a:r>
            <a:r>
              <a:rPr lang="ru-RU" sz="1600" dirty="0"/>
              <a:t> </a:t>
            </a:r>
            <a:r>
              <a:rPr lang="ru-RU" sz="1600" dirty="0" err="1"/>
              <a:t>діловодства</a:t>
            </a:r>
            <a:r>
              <a:rPr lang="ru-RU" sz="1600" dirty="0"/>
              <a:t> в </a:t>
            </a:r>
            <a:r>
              <a:rPr lang="ru-RU" sz="1600" dirty="0" err="1"/>
              <a:t>усіх</a:t>
            </a:r>
            <a:r>
              <a:rPr lang="ru-RU" sz="1600" dirty="0"/>
              <a:t> закладах </a:t>
            </a:r>
            <a:r>
              <a:rPr lang="ru-RU" sz="1600" dirty="0" err="1"/>
              <a:t>Радянського</a:t>
            </a:r>
            <a:r>
              <a:rPr lang="ru-RU" sz="1600" dirty="0"/>
              <a:t> Союзу на </a:t>
            </a:r>
            <a:r>
              <a:rPr lang="ru-RU" sz="1600" dirty="0" err="1"/>
              <a:t>російську</a:t>
            </a:r>
            <a:r>
              <a:rPr lang="ru-RU" sz="1600" dirty="0"/>
              <a:t> </a:t>
            </a:r>
            <a:r>
              <a:rPr lang="ru-RU" sz="1600" dirty="0" err="1"/>
              <a:t>мову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1989 – постанова ЦК КПРС про «</a:t>
            </a:r>
            <a:r>
              <a:rPr lang="ru-RU" sz="1600" dirty="0" err="1"/>
              <a:t>законодавче</a:t>
            </a:r>
            <a:r>
              <a:rPr lang="ru-RU" sz="1600" dirty="0"/>
              <a:t> </a:t>
            </a:r>
            <a:r>
              <a:rPr lang="ru-RU" sz="1600" dirty="0" err="1"/>
              <a:t>закріплення</a:t>
            </a:r>
            <a:r>
              <a:rPr lang="ru-RU" sz="1600" dirty="0"/>
              <a:t> </a:t>
            </a:r>
            <a:r>
              <a:rPr lang="ru-RU" sz="1600" dirty="0" err="1"/>
              <a:t>російської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 як </a:t>
            </a:r>
            <a:r>
              <a:rPr lang="ru-RU" sz="1600" dirty="0" err="1"/>
              <a:t>загальнодержавної</a:t>
            </a:r>
            <a:r>
              <a:rPr lang="ru-RU" sz="1600" dirty="0"/>
              <a:t>». </a:t>
            </a:r>
            <a:endParaRPr lang="ru-RU" sz="1600" dirty="0" smtClean="0"/>
          </a:p>
          <a:p>
            <a:r>
              <a:rPr lang="ru-RU" sz="1600" dirty="0" smtClean="0"/>
              <a:t> </a:t>
            </a:r>
            <a:r>
              <a:rPr lang="ru-RU" sz="1600" dirty="0"/>
              <a:t>1990 – </a:t>
            </a:r>
            <a:r>
              <a:rPr lang="ru-RU" sz="1600" dirty="0" err="1"/>
              <a:t>прийняття</a:t>
            </a:r>
            <a:r>
              <a:rPr lang="ru-RU" sz="1600" dirty="0"/>
              <a:t> Верховною Радою СРСР Закону про </a:t>
            </a:r>
            <a:r>
              <a:rPr lang="ru-RU" sz="1600" dirty="0" err="1"/>
              <a:t>мови</a:t>
            </a:r>
            <a:r>
              <a:rPr lang="ru-RU" sz="1600" dirty="0"/>
              <a:t> </a:t>
            </a:r>
            <a:r>
              <a:rPr lang="ru-RU" sz="1600" dirty="0" err="1"/>
              <a:t>народів</a:t>
            </a:r>
            <a:r>
              <a:rPr lang="ru-RU" sz="1600" dirty="0"/>
              <a:t> СРСР, де </a:t>
            </a:r>
            <a:r>
              <a:rPr lang="ru-RU" sz="1600" dirty="0" err="1"/>
              <a:t>російській</a:t>
            </a:r>
            <a:r>
              <a:rPr lang="ru-RU" sz="1600" dirty="0"/>
              <a:t> </a:t>
            </a:r>
            <a:r>
              <a:rPr lang="ru-RU" sz="1600" dirty="0" err="1"/>
              <a:t>мові</a:t>
            </a:r>
            <a:r>
              <a:rPr lang="ru-RU" sz="1600" dirty="0"/>
              <a:t> </a:t>
            </a:r>
            <a:r>
              <a:rPr lang="ru-RU" sz="1600" dirty="0" err="1"/>
              <a:t>надавався</a:t>
            </a:r>
            <a:r>
              <a:rPr lang="ru-RU" sz="1600" dirty="0"/>
              <a:t> статус </a:t>
            </a:r>
            <a:r>
              <a:rPr lang="ru-RU" sz="1600" dirty="0" err="1"/>
              <a:t>офіційної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674346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2608" r="1389"/>
          <a:stretch/>
        </p:blipFill>
        <p:spPr bwMode="auto">
          <a:xfrm>
            <a:off x="12799" y="1124744"/>
            <a:ext cx="9131201" cy="47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02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24" y="332656"/>
            <a:ext cx="8784976" cy="61863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НАЙГОЛОВНІШІ ПРОБЛЕМАМИ, ЯКІ ПОТРЕБУЮТЬ ВИРІШЕННЯ  </a:t>
            </a:r>
            <a:r>
              <a:rPr lang="ru-RU" dirty="0" err="1"/>
              <a:t>відсутність</a:t>
            </a:r>
            <a:r>
              <a:rPr lang="ru-RU" dirty="0"/>
              <a:t> у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</a:t>
            </a:r>
            <a:r>
              <a:rPr lang="ru-RU" dirty="0" err="1"/>
              <a:t>самоідентифікації</a:t>
            </a:r>
            <a:r>
              <a:rPr lang="ru-RU" dirty="0"/>
              <a:t> з </a:t>
            </a:r>
            <a:r>
              <a:rPr lang="ru-RU" dirty="0" err="1"/>
              <a:t>Україною</a:t>
            </a:r>
            <a:r>
              <a:rPr lang="ru-RU" dirty="0"/>
              <a:t>; 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цілісного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мовно</a:t>
            </a:r>
            <a:r>
              <a:rPr lang="ru-RU" dirty="0"/>
              <a:t>-культурного простору,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пов’язано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, з </a:t>
            </a:r>
            <a:r>
              <a:rPr lang="ru-RU" dirty="0" err="1"/>
              <a:t>неналежним</a:t>
            </a:r>
            <a:r>
              <a:rPr lang="ru-RU" dirty="0"/>
              <a:t> </a:t>
            </a:r>
            <a:r>
              <a:rPr lang="ru-RU" dirty="0" err="1"/>
              <a:t>інституційним</a:t>
            </a:r>
            <a:r>
              <a:rPr lang="ru-RU" dirty="0"/>
              <a:t>, </a:t>
            </a:r>
            <a:r>
              <a:rPr lang="ru-RU" dirty="0" err="1"/>
              <a:t>фінансовим</a:t>
            </a:r>
            <a:r>
              <a:rPr lang="ru-RU" dirty="0"/>
              <a:t> та </a:t>
            </a:r>
            <a:r>
              <a:rPr lang="ru-RU" dirty="0" err="1"/>
              <a:t>кадровим</a:t>
            </a:r>
            <a:r>
              <a:rPr lang="ru-RU" dirty="0"/>
              <a:t> </a:t>
            </a:r>
            <a:r>
              <a:rPr lang="ru-RU" dirty="0" err="1"/>
              <a:t>забезпеченням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мовної </a:t>
            </a:r>
            <a:r>
              <a:rPr lang="ru-RU" dirty="0" err="1"/>
              <a:t>політики</a:t>
            </a:r>
            <a:r>
              <a:rPr lang="ru-RU" dirty="0"/>
              <a:t>;  </a:t>
            </a:r>
            <a:r>
              <a:rPr lang="ru-RU" dirty="0" err="1"/>
              <a:t>домінування</a:t>
            </a:r>
            <a:r>
              <a:rPr lang="ru-RU" dirty="0"/>
              <a:t> </a:t>
            </a:r>
            <a:r>
              <a:rPr lang="ru-RU" dirty="0" err="1"/>
              <a:t>іноземного</a:t>
            </a:r>
            <a:r>
              <a:rPr lang="ru-RU" dirty="0"/>
              <a:t> (</a:t>
            </a:r>
            <a:r>
              <a:rPr lang="ru-RU" dirty="0" err="1"/>
              <a:t>передусім</a:t>
            </a:r>
            <a:r>
              <a:rPr lang="ru-RU" dirty="0"/>
              <a:t> </a:t>
            </a:r>
            <a:r>
              <a:rPr lang="ru-RU" dirty="0" err="1"/>
              <a:t>російськомовного</a:t>
            </a:r>
            <a:r>
              <a:rPr lang="ru-RU" dirty="0"/>
              <a:t>) культурного продукту в </a:t>
            </a:r>
            <a:r>
              <a:rPr lang="ru-RU" dirty="0" err="1"/>
              <a:t>Україні</a:t>
            </a:r>
            <a:r>
              <a:rPr lang="ru-RU" dirty="0"/>
              <a:t>;  </a:t>
            </a:r>
            <a:r>
              <a:rPr lang="ru-RU" dirty="0" err="1"/>
              <a:t>збереження</a:t>
            </a:r>
            <a:r>
              <a:rPr lang="ru-RU" dirty="0"/>
              <a:t> у </a:t>
            </a:r>
            <a:r>
              <a:rPr lang="ru-RU" dirty="0" err="1"/>
              <a:t>свідомості</a:t>
            </a:r>
            <a:r>
              <a:rPr lang="ru-RU" dirty="0"/>
              <a:t> </a:t>
            </a:r>
            <a:r>
              <a:rPr lang="ru-RU" dirty="0" err="1"/>
              <a:t>значної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негативних</a:t>
            </a:r>
            <a:r>
              <a:rPr lang="ru-RU" dirty="0"/>
              <a:t> </a:t>
            </a:r>
            <a:r>
              <a:rPr lang="ru-RU" dirty="0" err="1"/>
              <a:t>стереотипів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статусу і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в </a:t>
            </a:r>
            <a:r>
              <a:rPr lang="ru-RU" dirty="0" err="1"/>
              <a:t>суспільному</a:t>
            </a:r>
            <a:r>
              <a:rPr lang="ru-RU" dirty="0"/>
              <a:t>, культурному </a:t>
            </a:r>
            <a:r>
              <a:rPr lang="ru-RU" dirty="0" err="1"/>
              <a:t>житті</a:t>
            </a:r>
            <a:r>
              <a:rPr lang="ru-RU" dirty="0"/>
              <a:t>;  </a:t>
            </a:r>
            <a:r>
              <a:rPr lang="ru-RU" dirty="0" err="1"/>
              <a:t>штучна</a:t>
            </a:r>
            <a:r>
              <a:rPr lang="ru-RU" dirty="0"/>
              <a:t> </a:t>
            </a:r>
            <a:r>
              <a:rPr lang="ru-RU" dirty="0" err="1"/>
              <a:t>заполітизованість</a:t>
            </a:r>
            <a:r>
              <a:rPr lang="ru-RU" dirty="0"/>
              <a:t> та </a:t>
            </a:r>
            <a:r>
              <a:rPr lang="ru-RU" dirty="0" err="1"/>
              <a:t>емоційна</a:t>
            </a:r>
            <a:r>
              <a:rPr lang="ru-RU" dirty="0"/>
              <a:t> </a:t>
            </a:r>
            <a:r>
              <a:rPr lang="ru-RU" dirty="0" err="1"/>
              <a:t>перевантаженість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функціонування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як </a:t>
            </a:r>
            <a:r>
              <a:rPr lang="ru-RU" dirty="0" err="1"/>
              <a:t>інструмент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та є предметом </a:t>
            </a:r>
            <a:r>
              <a:rPr lang="ru-RU" dirty="0" err="1"/>
              <a:t>маніпуляцій</a:t>
            </a:r>
            <a:r>
              <a:rPr lang="ru-RU" dirty="0"/>
              <a:t>;  </a:t>
            </a:r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дискримінації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на </a:t>
            </a:r>
            <a:r>
              <a:rPr lang="ru-RU" dirty="0" err="1"/>
              <a:t>значній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де вони </a:t>
            </a:r>
            <a:r>
              <a:rPr lang="ru-RU" dirty="0" err="1"/>
              <a:t>позбавлені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обмежені</a:t>
            </a:r>
            <a:r>
              <a:rPr lang="ru-RU" dirty="0"/>
              <a:t> в </a:t>
            </a:r>
            <a:r>
              <a:rPr lang="ru-RU" dirty="0" err="1"/>
              <a:t>отриманні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 та контенту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; 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галузевої</a:t>
            </a:r>
            <a:r>
              <a:rPr lang="ru-RU" dirty="0"/>
              <a:t> </a:t>
            </a:r>
            <a:r>
              <a:rPr lang="ru-RU" dirty="0" err="1"/>
              <a:t>термінології</a:t>
            </a:r>
            <a:r>
              <a:rPr lang="ru-RU" dirty="0"/>
              <a:t> та </a:t>
            </a:r>
            <a:r>
              <a:rPr lang="ru-RU" dirty="0" err="1"/>
              <a:t>належної</a:t>
            </a:r>
            <a:r>
              <a:rPr lang="ru-RU" dirty="0"/>
              <a:t> </a:t>
            </a:r>
            <a:r>
              <a:rPr lang="ru-RU" dirty="0" err="1"/>
              <a:t>словникової</a:t>
            </a:r>
            <a:r>
              <a:rPr lang="ru-RU" dirty="0"/>
              <a:t> </a:t>
            </a:r>
            <a:r>
              <a:rPr lang="ru-RU" dirty="0" err="1"/>
              <a:t>бази</a:t>
            </a:r>
            <a:r>
              <a:rPr lang="ru-RU" dirty="0"/>
              <a:t> в </a:t>
            </a:r>
            <a:r>
              <a:rPr lang="ru-RU" dirty="0" err="1"/>
              <a:t>багатьох</a:t>
            </a:r>
            <a:r>
              <a:rPr lang="ru-RU" dirty="0"/>
              <a:t> сферах; 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необхідної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якісних</a:t>
            </a:r>
            <a:r>
              <a:rPr lang="ru-RU" dirty="0"/>
              <a:t> </a:t>
            </a:r>
            <a:r>
              <a:rPr lang="ru-RU" dirty="0" err="1"/>
              <a:t>підручників</a:t>
            </a:r>
            <a:r>
              <a:rPr lang="ru-RU" dirty="0"/>
              <a:t>, </a:t>
            </a:r>
            <a:r>
              <a:rPr lang="ru-RU" dirty="0" err="1"/>
              <a:t>посібників</a:t>
            </a:r>
            <a:r>
              <a:rPr lang="ru-RU" dirty="0"/>
              <a:t>, </a:t>
            </a:r>
            <a:r>
              <a:rPr lang="ru-RU" dirty="0" err="1"/>
              <a:t>енциклопедій</a:t>
            </a:r>
            <a:r>
              <a:rPr lang="ru-RU" dirty="0"/>
              <a:t>, </a:t>
            </a:r>
            <a:r>
              <a:rPr lang="ru-RU" dirty="0" err="1"/>
              <a:t>словників</a:t>
            </a:r>
            <a:r>
              <a:rPr lang="ru-RU" dirty="0"/>
              <a:t>, </a:t>
            </a:r>
            <a:r>
              <a:rPr lang="ru-RU" dirty="0" err="1"/>
              <a:t>довідникової</a:t>
            </a:r>
            <a:r>
              <a:rPr lang="ru-RU" dirty="0"/>
              <a:t> та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навчальної</a:t>
            </a:r>
            <a:r>
              <a:rPr lang="ru-RU" dirty="0"/>
              <a:t> і </a:t>
            </a:r>
            <a:r>
              <a:rPr lang="ru-RU" dirty="0" err="1"/>
              <a:t>наукової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;  </a:t>
            </a:r>
            <a:r>
              <a:rPr lang="ru-RU" dirty="0" err="1"/>
              <a:t>втрата</a:t>
            </a:r>
            <a:r>
              <a:rPr lang="ru-RU" dirty="0"/>
              <a:t> мовної </a:t>
            </a:r>
            <a:r>
              <a:rPr lang="ru-RU" dirty="0" err="1"/>
              <a:t>ідентичності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переїзду</a:t>
            </a:r>
            <a:r>
              <a:rPr lang="ru-RU" dirty="0"/>
              <a:t> у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і </a:t>
            </a:r>
            <a:r>
              <a:rPr lang="ru-RU" dirty="0" err="1"/>
              <a:t>асиміляція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у </a:t>
            </a:r>
            <a:r>
              <a:rPr lang="ru-RU" dirty="0" err="1"/>
              <a:t>російськомовному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;  </a:t>
            </a:r>
            <a:r>
              <a:rPr lang="ru-RU" dirty="0" err="1"/>
              <a:t>низький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володіння</a:t>
            </a:r>
            <a:r>
              <a:rPr lang="ru-RU" dirty="0"/>
              <a:t> державною </a:t>
            </a:r>
            <a:r>
              <a:rPr lang="ru-RU" dirty="0" err="1"/>
              <a:t>мовою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меншин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належно</a:t>
            </a:r>
            <a:r>
              <a:rPr lang="ru-RU" dirty="0"/>
              <a:t> </a:t>
            </a:r>
            <a:r>
              <a:rPr lang="ru-RU" dirty="0" err="1"/>
              <a:t>реалізовувати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права та </a:t>
            </a:r>
            <a:r>
              <a:rPr lang="ru-RU" dirty="0" err="1"/>
              <a:t>інтегруватися</a:t>
            </a:r>
            <a:r>
              <a:rPr lang="ru-RU" dirty="0"/>
              <a:t> в </a:t>
            </a:r>
            <a:r>
              <a:rPr lang="ru-RU" dirty="0" err="1"/>
              <a:t>українське</a:t>
            </a:r>
            <a:r>
              <a:rPr lang="ru-RU" dirty="0"/>
              <a:t> </a:t>
            </a:r>
            <a:r>
              <a:rPr lang="ru-RU" dirty="0" err="1"/>
              <a:t>суспільство</a:t>
            </a:r>
            <a:r>
              <a:rPr lang="ru-RU" dirty="0"/>
              <a:t>;  </a:t>
            </a:r>
            <a:r>
              <a:rPr lang="ru-RU" dirty="0" err="1"/>
              <a:t>недостатній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задоволення</a:t>
            </a:r>
            <a:r>
              <a:rPr lang="ru-RU" dirty="0"/>
              <a:t> </a:t>
            </a:r>
            <a:r>
              <a:rPr lang="ru-RU" dirty="0" err="1"/>
              <a:t>національно-культурних</a:t>
            </a:r>
            <a:r>
              <a:rPr lang="ru-RU" dirty="0"/>
              <a:t> та мовних потреб </a:t>
            </a:r>
            <a:r>
              <a:rPr lang="ru-RU" dirty="0" err="1"/>
              <a:t>українців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проживають</a:t>
            </a:r>
            <a:r>
              <a:rPr lang="ru-RU" dirty="0"/>
              <a:t> за кордоном</a:t>
            </a:r>
          </a:p>
        </p:txBody>
      </p:sp>
    </p:spTree>
    <p:extLst>
      <p:ext uri="{BB962C8B-B14F-4D97-AF65-F5344CB8AC3E}">
        <p14:creationId xmlns:p14="http://schemas.microsoft.com/office/powerpoint/2010/main" val="398476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844408" cy="3651318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400" b="1" dirty="0" smtClean="0">
                <a:ln w="5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uk-UA" sz="6000" b="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Мова як найважливіша етнічна складова суспільства. </a:t>
            </a:r>
            <a:r>
              <a:rPr lang="ru-RU" sz="6000" b="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6000" b="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uk-UA" sz="60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1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8412" y="404664"/>
            <a:ext cx="53482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Список літератури: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412776"/>
            <a:ext cx="8208912" cy="46166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1.Бевзенко С. П.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Короткий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нарис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ВНЗ].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Вища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школа, 2006. 144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2.Білецький А. О. Про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філол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вищ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Артек, 1996. 224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3.Вступ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підручник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[І.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Голубовська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С. М.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Лучканин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В. Ф.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Чемес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.]; за ред. І.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Голубовської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2016. 320 с. 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Серія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“Альма-матер”).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4.Дорошенко С. І.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Центр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Л-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2006. 288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5.Карпенко Ю.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підручник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2006. 336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Серія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“Альма-матер”).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6.Кочерган М. П.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підручник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ВНЗ].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2014. 304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Левицький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А. Е.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Центр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літератури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2006. 104с.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Монжалей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Т. К.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Університецька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книга, 2016. 184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Семегин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Т. С.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(за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вимогами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кредитно-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трансферної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навчально-методичний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семінарських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занять.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Хмельницький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ФОП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Цюпак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А. А., 2017. 140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10.Швачко С.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(курс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лекцій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Вінниця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Нова книга,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2006. 224 с.</a:t>
            </a:r>
          </a:p>
        </p:txBody>
      </p:sp>
    </p:spTree>
    <p:extLst>
      <p:ext uri="{BB962C8B-B14F-4D97-AF65-F5344CB8AC3E}">
        <p14:creationId xmlns:p14="http://schemas.microsoft.com/office/powerpoint/2010/main" val="1317933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27322" y="188640"/>
            <a:ext cx="534825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sz="7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uk-UA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Дякую за увагу !</a:t>
            </a:r>
            <a:endParaRPr lang="uk-UA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Персональний сайт заступника директора гімназії, учителя-філолога: МОТИВУЮЧИ  ЦИТАТИ. МРІЙТЕ.ПРАГНІТЬ.ДОСЯГАЙТ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98032" cy="4098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03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t="16514" r="12068"/>
          <a:stretch/>
        </p:blipFill>
        <p:spPr bwMode="auto">
          <a:xfrm>
            <a:off x="307975" y="499217"/>
            <a:ext cx="8454382" cy="523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35301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36043" r="22266"/>
          <a:stretch/>
        </p:blipFill>
        <p:spPr bwMode="auto">
          <a:xfrm>
            <a:off x="-38478" y="-41076"/>
            <a:ext cx="9182478" cy="616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81450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17759" r="10625" b="4604"/>
          <a:stretch/>
        </p:blipFill>
        <p:spPr bwMode="auto">
          <a:xfrm>
            <a:off x="33278" y="519410"/>
            <a:ext cx="9003217" cy="498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1279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34335" r="20739"/>
          <a:stretch/>
        </p:blipFill>
        <p:spPr bwMode="auto">
          <a:xfrm>
            <a:off x="0" y="213491"/>
            <a:ext cx="9144000" cy="596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82897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5993" r="10544"/>
          <a:stretch/>
        </p:blipFill>
        <p:spPr bwMode="auto">
          <a:xfrm>
            <a:off x="0" y="650391"/>
            <a:ext cx="9194533" cy="515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19693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5115" r="11795"/>
          <a:stretch/>
        </p:blipFill>
        <p:spPr bwMode="auto">
          <a:xfrm>
            <a:off x="0" y="979220"/>
            <a:ext cx="9144000" cy="544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69526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Цікаві факти про книги | Вінницький міський палац дітей та юнацтва ім. Лялі  Ратушн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16839" r="11250"/>
          <a:stretch/>
        </p:blipFill>
        <p:spPr bwMode="auto">
          <a:xfrm>
            <a:off x="0" y="883422"/>
            <a:ext cx="9144000" cy="537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49226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804</Words>
  <Application>Microsoft Office PowerPoint</Application>
  <PresentationFormat>Экран (4:3)</PresentationFormat>
  <Paragraphs>36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Техническая</vt:lpstr>
      <vt:lpstr> Вступ до мовознавства</vt:lpstr>
      <vt:lpstr> Мова як найважливіша етнічна складова суспільства.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мовознавства</dc:title>
  <dc:creator>Студент Ліб-305</dc:creator>
  <cp:lastModifiedBy>suvor</cp:lastModifiedBy>
  <cp:revision>185</cp:revision>
  <dcterms:created xsi:type="dcterms:W3CDTF">2015-10-20T11:06:18Z</dcterms:created>
  <dcterms:modified xsi:type="dcterms:W3CDTF">2025-01-15T18:11:57Z</dcterms:modified>
</cp:coreProperties>
</file>