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  <p:sldId id="273" r:id="rId16"/>
    <p:sldId id="272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0"/>
    <p:restoredTop sz="94468"/>
  </p:normalViewPr>
  <p:slideViewPr>
    <p:cSldViewPr snapToGrid="0">
      <p:cViewPr varScale="1">
        <p:scale>
          <a:sx n="82" d="100"/>
          <a:sy n="82" d="100"/>
        </p:scale>
        <p:origin x="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05.04.2026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159527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27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внутрішньогосподарський</a:t>
            </a:r>
            <a:r>
              <a:rPr lang="ru-RU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у </a:t>
            </a:r>
            <a:r>
              <a:rPr lang="ru-RU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насінництві</a:t>
            </a:r>
            <a:r>
              <a:rPr lang="ru-RU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культур. </a:t>
            </a:r>
            <a:r>
              <a:rPr lang="en-US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en-US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законодавчі</a:t>
            </a:r>
            <a:r>
              <a:rPr lang="en-US" sz="27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сортового контролю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сортового контролю.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marL="0" lvl="0" indent="0">
              <a:buNone/>
            </a:pP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у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новітніх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Перспективними</a:t>
            </a:r>
            <a:r>
              <a:rPr lang="en-US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напрямами</a:t>
            </a:r>
            <a:r>
              <a:rPr lang="en-US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</a:p>
          <a:p>
            <a:pPr marL="0" lvl="0" indent="0">
              <a:buNone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>
              <a:buNone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>
              <a:buNone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європейськими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стандартами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сертифікаційних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6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810945"/>
              </p:ext>
            </p:extLst>
          </p:nvPr>
        </p:nvGraphicFramePr>
        <p:xfrm>
          <a:off x="334962" y="1243582"/>
          <a:ext cx="11617551" cy="4560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2517">
                  <a:extLst>
                    <a:ext uri="{9D8B030D-6E8A-4147-A177-3AD203B41FA5}">
                      <a16:colId xmlns:a16="http://schemas.microsoft.com/office/drawing/2014/main" val="1025217187"/>
                    </a:ext>
                  </a:extLst>
                </a:gridCol>
                <a:gridCol w="3872517">
                  <a:extLst>
                    <a:ext uri="{9D8B030D-6E8A-4147-A177-3AD203B41FA5}">
                      <a16:colId xmlns:a16="http://schemas.microsoft.com/office/drawing/2014/main" val="2529120060"/>
                    </a:ext>
                  </a:extLst>
                </a:gridCol>
                <a:gridCol w="3872517">
                  <a:extLst>
                    <a:ext uri="{9D8B030D-6E8A-4147-A177-3AD203B41FA5}">
                      <a16:colId xmlns:a16="http://schemas.microsoft.com/office/drawing/2014/main" val="3678037065"/>
                    </a:ext>
                  </a:extLst>
                </a:gridCol>
              </a:tblGrid>
              <a:tr h="5928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Критерій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Державний сортовий контроль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Внутрішньогосподарський контроль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81125764"/>
                  </a:ext>
                </a:extLst>
              </a:tr>
              <a:tr h="547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контролю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Уповноважені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державні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Агрономічна служба господарства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4827137"/>
                  </a:ext>
                </a:extLst>
              </a:tr>
              <a:tr h="59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Підтвердження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сортової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відповідності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Підтримання сортової чистоти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9400372"/>
                  </a:ext>
                </a:extLst>
              </a:tr>
              <a:tr h="59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Частота проведення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Періодична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етапами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сертифікації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Постійна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15532491"/>
                  </a:ext>
                </a:extLst>
              </a:tr>
              <a:tr h="59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Польова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апробація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лабораторний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Візуальний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прочищення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5374849"/>
                  </a:ext>
                </a:extLst>
              </a:tr>
              <a:tr h="547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Документування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Сертифікати, акти перевірки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Журнали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обліку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технологічні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карти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54194152"/>
                  </a:ext>
                </a:extLst>
              </a:tr>
              <a:tr h="547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Відповідальність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Державна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01174842"/>
                  </a:ext>
                </a:extLst>
              </a:tr>
              <a:tr h="547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 контролю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Загальнодержавний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Локальний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4920232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188720" y="522772"/>
            <a:ext cx="1001022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</a:t>
            </a:r>
            <a:r>
              <a:rPr kumimoji="0" lang="ru-RU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Таблиця</a:t>
            </a: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Порівняльна</a:t>
            </a: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характеристика державного та </a:t>
            </a:r>
            <a:r>
              <a:rPr kumimoji="0" lang="ru-RU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внутрішньогосподарського</a:t>
            </a: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сортового контролю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0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260573"/>
              </p:ext>
            </p:extLst>
          </p:nvPr>
        </p:nvGraphicFramePr>
        <p:xfrm>
          <a:off x="2" y="1060703"/>
          <a:ext cx="12191999" cy="4700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6122">
                  <a:extLst>
                    <a:ext uri="{9D8B030D-6E8A-4147-A177-3AD203B41FA5}">
                      <a16:colId xmlns:a16="http://schemas.microsoft.com/office/drawing/2014/main" val="2997391881"/>
                    </a:ext>
                  </a:extLst>
                </a:gridCol>
                <a:gridCol w="4076122">
                  <a:extLst>
                    <a:ext uri="{9D8B030D-6E8A-4147-A177-3AD203B41FA5}">
                      <a16:colId xmlns:a16="http://schemas.microsoft.com/office/drawing/2014/main" val="1118935530"/>
                    </a:ext>
                  </a:extLst>
                </a:gridCol>
                <a:gridCol w="4039755">
                  <a:extLst>
                    <a:ext uri="{9D8B030D-6E8A-4147-A177-3AD203B41FA5}">
                      <a16:colId xmlns:a16="http://schemas.microsoft.com/office/drawing/2014/main" val="768153931"/>
                    </a:ext>
                  </a:extLst>
                </a:gridCol>
              </a:tblGrid>
              <a:tr h="940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робіт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72778078"/>
                  </a:ext>
                </a:extLst>
              </a:tr>
              <a:tr h="940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Попередній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походження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насіння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документів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контролю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10651855"/>
                  </a:ext>
                </a:extLst>
              </a:tr>
              <a:tr h="940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Польовий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Апробація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посівів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сортових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польового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обстеження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7509743"/>
                  </a:ext>
                </a:extLst>
              </a:tr>
              <a:tr h="940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Лабораторний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насіння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Висновок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якість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7613332"/>
                  </a:ext>
                </a:extLst>
              </a:tr>
              <a:tr h="940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Сертифікація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Узагальнення результатів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насіння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5575644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731520" y="226688"/>
            <a:ext cx="103327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endParaRPr kumimoji="0" lang="ru-RU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державного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сортового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94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23050"/>
              </p:ext>
            </p:extLst>
          </p:nvPr>
        </p:nvGraphicFramePr>
        <p:xfrm>
          <a:off x="334964" y="969263"/>
          <a:ext cx="11522076" cy="475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519">
                  <a:extLst>
                    <a:ext uri="{9D8B030D-6E8A-4147-A177-3AD203B41FA5}">
                      <a16:colId xmlns:a16="http://schemas.microsoft.com/office/drawing/2014/main" val="2423819327"/>
                    </a:ext>
                  </a:extLst>
                </a:gridCol>
                <a:gridCol w="2880519">
                  <a:extLst>
                    <a:ext uri="{9D8B030D-6E8A-4147-A177-3AD203B41FA5}">
                      <a16:colId xmlns:a16="http://schemas.microsoft.com/office/drawing/2014/main" val="1900775313"/>
                    </a:ext>
                  </a:extLst>
                </a:gridCol>
                <a:gridCol w="2880519">
                  <a:extLst>
                    <a:ext uri="{9D8B030D-6E8A-4147-A177-3AD203B41FA5}">
                      <a16:colId xmlns:a16="http://schemas.microsoft.com/office/drawing/2014/main" val="438107344"/>
                    </a:ext>
                  </a:extLst>
                </a:gridCol>
                <a:gridCol w="2880519">
                  <a:extLst>
                    <a:ext uri="{9D8B030D-6E8A-4147-A177-3AD203B41FA5}">
                      <a16:colId xmlns:a16="http://schemas.microsoft.com/office/drawing/2014/main" val="325631051"/>
                    </a:ext>
                  </a:extLst>
                </a:gridCol>
              </a:tblGrid>
              <a:tr h="950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04396400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Морфологічний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Простота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Суб’єктивність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46877031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Біологічний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розвитку рослин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Комплексність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Тривалість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1124609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Лабораторний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насіння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Точність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Потребує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обладнання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40838679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Молекулярний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ДНК-аналіз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 точність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вартість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06468460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938529" y="50414"/>
            <a:ext cx="841248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сортового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73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680155"/>
              </p:ext>
            </p:extLst>
          </p:nvPr>
        </p:nvGraphicFramePr>
        <p:xfrm>
          <a:off x="334962" y="1499615"/>
          <a:ext cx="11337354" cy="4450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8677">
                  <a:extLst>
                    <a:ext uri="{9D8B030D-6E8A-4147-A177-3AD203B41FA5}">
                      <a16:colId xmlns:a16="http://schemas.microsoft.com/office/drawing/2014/main" val="2613993623"/>
                    </a:ext>
                  </a:extLst>
                </a:gridCol>
                <a:gridCol w="5668677">
                  <a:extLst>
                    <a:ext uri="{9D8B030D-6E8A-4147-A177-3AD203B41FA5}">
                      <a16:colId xmlns:a16="http://schemas.microsoft.com/office/drawing/2014/main" val="2595661440"/>
                    </a:ext>
                  </a:extLst>
                </a:gridCol>
              </a:tblGrid>
              <a:tr h="890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Основне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призначення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8241579"/>
                  </a:ext>
                </a:extLst>
              </a:tr>
              <a:tr h="89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насіння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садивний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Регулювання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виробництва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обігу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насіння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21508898"/>
                  </a:ext>
                </a:extLst>
              </a:tr>
              <a:tr h="89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 України «Про охорону прав на сорти рослин»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селекціонерів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39981296"/>
                  </a:ext>
                </a:extLst>
              </a:tr>
              <a:tr h="89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ДСТУ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Вимоги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якості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насіння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42362499"/>
                  </a:ext>
                </a:extLst>
              </a:tr>
              <a:tr h="89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OECD, ISTA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Міжнародні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стандарти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2856908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66928" y="342211"/>
            <a:ext cx="1078687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законодавчі</a:t>
            </a: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kumimoji="0" lang="ru-RU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6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внутрішньогосподарський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є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складовими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законодавча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інноваційних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сортового контролю є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аграрного сектору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395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садивний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2002 (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на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 (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 / за ред. М. Я.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Шевченка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Урожай, 2018. 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376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Кириченко В. В.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насіннєзнавство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ХНАУ, 2019. 412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ДСТУ 4138-2002.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культур.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OECD Seed Schemes. Paris : OECD, 2020.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 Rules. International Seed Testing Association, 2023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022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учасне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фундаментальною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аграрного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генетичного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Одним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сектору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особливого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державного, так і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внутрішньогосподарського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сортового контролю.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гарантують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продовольчу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41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sp>
        <p:nvSpPr>
          <p:cNvPr id="2" name="Прямокутник 1"/>
          <p:cNvSpPr/>
          <p:nvPr/>
        </p:nvSpPr>
        <p:spPr>
          <a:xfrm>
            <a:off x="334963" y="140536"/>
            <a:ext cx="11716829" cy="4996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сортового контролю в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насінництві</a:t>
            </a:r>
            <a:endParaRPr lang="en-US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насінництві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заявленому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сорту за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морфологічними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біологічними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господарсько-цінними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сортового контролю є: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змішуванню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за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сорту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посівного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доведено,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незначне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(на 2–5 %)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істотного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врожайності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є не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26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  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контроль: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endParaRPr 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уповноваженими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чинного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інспекцій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>
              <a:buNone/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реєстрів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 algn="just">
              <a:buNone/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Держпродспоживслужбою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органами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сертифікації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науковими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en-US" sz="20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8472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сортового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—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Польовий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—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Післязбиральний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—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лабораторних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видача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підтверджують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сортову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чистоту. 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польова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апробація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сорту за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морфологічними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висота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форма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суцвіть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029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05839" y="-4400516"/>
            <a:ext cx="11196536" cy="916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en-US" sz="28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ru-RU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Внутрішньогосподарський</a:t>
            </a:r>
            <a:r>
              <a:rPr kumimoji="0" lang="ru-RU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сортовий</a:t>
            </a:r>
            <a:r>
              <a:rPr kumimoji="0" lang="ru-RU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Внутрішньогосподарський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господарствах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метою є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сівозміни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ізоляція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домішок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нетипових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прочищення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kumimoji="0" lang="ru-RU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сортові</a:t>
            </a:r>
            <a:r>
              <a:rPr kumimoji="0" lang="ru-RU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прочищення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Вони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видалити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типовим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ознакам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сорту.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державного контролю,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внутрішньогосподарський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агрономічною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службою </a:t>
            </a:r>
            <a:r>
              <a:rPr kumimoji="0" lang="ru-RU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kumimoji="0" lang="ru-RU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457200"/>
            <a:ext cx="12192000" cy="190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1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57200"/>
            <a:ext cx="12192000" cy="190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9457" y="664401"/>
            <a:ext cx="12192000" cy="190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Прямокутник 6"/>
          <p:cNvSpPr/>
          <p:nvPr/>
        </p:nvSpPr>
        <p:spPr>
          <a:xfrm>
            <a:off x="475861" y="1136065"/>
            <a:ext cx="113811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en-US" sz="2000" b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altLang="en-US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сортового контролю</a:t>
            </a:r>
            <a:endParaRPr lang="en-US" alt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Морфологічний</a:t>
            </a:r>
            <a:r>
              <a:rPr lang="ru-RU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візуальній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Біологічний</a:t>
            </a:r>
            <a:r>
              <a:rPr lang="ru-RU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Лабораторний</a:t>
            </a:r>
            <a:r>
              <a:rPr lang="ru-RU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фізіологічними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генетичними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Молекулярно-</a:t>
            </a:r>
            <a:r>
              <a:rPr lang="ru-RU" alt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генетичні</a:t>
            </a:r>
            <a:r>
              <a:rPr lang="ru-RU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(ДНК-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маркери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сорт.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контролю.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486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Законодавча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сортового контролю в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endParaRPr lang="en-US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насінництва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0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садивний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(ДСТУ)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контролю.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OECD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гармонізації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вдосконалюється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2763680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1512CE-0ED2-AED3-1881-2B582FFF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19456"/>
            <a:ext cx="11637582" cy="5551107"/>
          </a:xfrm>
        </p:spPr>
        <p:txBody>
          <a:bodyPr/>
          <a:lstStyle/>
          <a:p>
            <a:r>
              <a:rPr lang="ru-RU" sz="2800" dirty="0"/>
              <a:t>6.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сортового контролю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завершальним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контролю,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підтверджує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стандартам.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сортової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посівних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видачу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сертифіката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Сертифіковане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врожайність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однорідність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стандартам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470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1045</Words>
  <Application>Microsoft Office PowerPoint</Application>
  <PresentationFormat>Широкий екран</PresentationFormat>
  <Paragraphs>187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Calibri</vt:lpstr>
      <vt:lpstr>Montserrat</vt:lpstr>
      <vt:lpstr>Montserrat ExtraBold</vt:lpstr>
      <vt:lpstr>Symbol</vt:lpstr>
      <vt:lpstr>Times New Roman</vt:lpstr>
      <vt:lpstr>Тема Office</vt:lpstr>
      <vt:lpstr>    Лекція 11 Тема:Державний і внутрішньогосподарський сортовий контроль у насінництві сільськогосподарських культур. Державні законодавчі документи. 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366</cp:revision>
  <dcterms:created xsi:type="dcterms:W3CDTF">2023-01-12T09:20:21Z</dcterms:created>
  <dcterms:modified xsi:type="dcterms:W3CDTF">2026-04-05T13:01:04Z</dcterms:modified>
</cp:coreProperties>
</file>