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2">
        <a:schemeClr val="bg1"/>
      </p:bgRef>
    </p:bg>
    <p:spTree>
      <p:nvGrpSpPr>
        <p:cNvPr id="1" name=""/>
        <p:cNvGrpSpPr/>
        <p:nvPr/>
      </p:nvGrpSpPr>
      <p:grpSpPr>
        <a:xfrm>
          <a:off x="0" y="0"/>
          <a:ext cx="0" cy="0"/>
          <a:chOff x="0" y="0"/>
          <a:chExt cx="0" cy="0"/>
        </a:xfrm>
      </p:grpSpPr>
      <p:sp>
        <p:nvSpPr>
          <p:cNvPr id="8" name="Прямокут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 сполучна ліні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uk-UA" smtClean="0"/>
              <a:t>Зразок заголовка</a:t>
            </a:r>
            <a:endParaRPr kumimoji="0" lang="en-US"/>
          </a:p>
        </p:txBody>
      </p:sp>
      <p:sp>
        <p:nvSpPr>
          <p:cNvPr id="25" name="Пі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sp>
        <p:nvSpPr>
          <p:cNvPr id="31" name="Місце для дати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90A66AE-81F5-474A-B74B-EE41E9320F19}" type="datetimeFigureOut">
              <a:rPr lang="uk-UA" smtClean="0"/>
              <a:t>13.03.2024</a:t>
            </a:fld>
            <a:endParaRPr lang="uk-UA"/>
          </a:p>
        </p:txBody>
      </p:sp>
      <p:sp>
        <p:nvSpPr>
          <p:cNvPr id="18" name="Місце для нижнього колонтитула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Місце для номера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53200" y="274955"/>
            <a:ext cx="1524000" cy="5851525"/>
          </a:xfrm>
        </p:spPr>
        <p:txBody>
          <a:bodyPr vert="eaVert" ancho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2"/>
            <a:ext cx="6019800" cy="5851525"/>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a:xfrm>
            <a:off x="4242816" y="6557946"/>
            <a:ext cx="2002464" cy="226902"/>
          </a:xfrm>
        </p:spPr>
        <p:txBody>
          <a:bodyPr/>
          <a:lstStyle>
            <a:extLst/>
          </a:lstStyle>
          <a:p>
            <a:fld id="{C90A66AE-81F5-474A-B74B-EE41E9320F19}" type="datetimeFigureOut">
              <a:rPr lang="uk-UA" smtClean="0"/>
              <a:t>13.03.2024</a:t>
            </a:fld>
            <a:endParaRPr lang="uk-UA"/>
          </a:p>
        </p:txBody>
      </p:sp>
      <p:sp>
        <p:nvSpPr>
          <p:cNvPr id="5" name="Місце для нижнього колонтитула 4"/>
          <p:cNvSpPr>
            <a:spLocks noGrp="1"/>
          </p:cNvSpPr>
          <p:nvPr>
            <p:ph type="ftr" sz="quarter" idx="11"/>
          </p:nvPr>
        </p:nvSpPr>
        <p:spPr>
          <a:xfrm>
            <a:off x="457200" y="6556248"/>
            <a:ext cx="3657600" cy="228600"/>
          </a:xfrm>
        </p:spPr>
        <p:txBody>
          <a:bodyPr/>
          <a:lstStyle>
            <a:extLst/>
          </a:lstStyle>
          <a:p>
            <a:endParaRPr lang="uk-UA"/>
          </a:p>
        </p:txBody>
      </p:sp>
      <p:sp>
        <p:nvSpPr>
          <p:cNvPr id="6" name="Місце для номера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90A66AE-81F5-474A-B74B-EE41E9320F19}" type="datetimeFigureOut">
              <a:rPr lang="uk-UA" smtClean="0"/>
              <a:t>13.03.2024</a:t>
            </a:fld>
            <a:endParaRPr lang="uk-UA"/>
          </a:p>
        </p:txBody>
      </p:sp>
      <p:sp>
        <p:nvSpPr>
          <p:cNvPr id="5" name="Місце для нижнього колонтитула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Місце для номера слайда 5"/>
          <p:cNvSpPr>
            <a:spLocks noGrp="1"/>
          </p:cNvSpPr>
          <p:nvPr>
            <p:ph type="sldNum" sz="quarter" idx="12"/>
          </p:nvPr>
        </p:nvSpPr>
        <p:spPr>
          <a:xfrm>
            <a:off x="6733952" y="6555112"/>
            <a:ext cx="588336" cy="228600"/>
          </a:xfrm>
        </p:spPr>
        <p:txBody>
          <a:bodyPr/>
          <a:lstStyle>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lvl1pPr>
              <a:defRPr>
                <a:solidFill>
                  <a:schemeClr val="tx2"/>
                </a:solidFill>
              </a:defRPr>
            </a:lvl1pPr>
            <a:extLst/>
          </a:lstStyle>
          <a:p>
            <a:fld id="{C90A66AE-81F5-474A-B74B-EE41E9320F19}" type="datetimeFigureOut">
              <a:rPr lang="uk-UA" smtClean="0"/>
              <a:t>13.03.2024</a:t>
            </a:fld>
            <a:endParaRPr lang="uk-UA"/>
          </a:p>
        </p:txBody>
      </p:sp>
      <p:sp>
        <p:nvSpPr>
          <p:cNvPr id="3" name="Місце для нижнього колонтитула 2"/>
          <p:cNvSpPr>
            <a:spLocks noGrp="1"/>
          </p:cNvSpPr>
          <p:nvPr>
            <p:ph type="ftr" sz="quarter" idx="11"/>
          </p:nvPr>
        </p:nvSpPr>
        <p:spPr/>
        <p:txBody>
          <a:bodyPr/>
          <a:lstStyle>
            <a:lvl1pPr>
              <a:defRPr>
                <a:solidFill>
                  <a:schemeClr val="tx2"/>
                </a:solidFill>
              </a:defRPr>
            </a:lvl1pPr>
            <a:extLst/>
          </a:lstStyle>
          <a:p>
            <a:endParaRPr lang="uk-UA"/>
          </a:p>
        </p:txBody>
      </p:sp>
      <p:sp>
        <p:nvSpPr>
          <p:cNvPr id="4" name="Місце для номера слайда 3"/>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2"/>
      </p:bgRef>
    </p:bg>
    <p:spTree>
      <p:nvGrpSpPr>
        <p:cNvPr id="1" name=""/>
        <p:cNvGrpSpPr/>
        <p:nvPr/>
      </p:nvGrpSpPr>
      <p:grpSpPr>
        <a:xfrm>
          <a:off x="0" y="0"/>
          <a:ext cx="0" cy="0"/>
          <a:chOff x="0" y="0"/>
          <a:chExt cx="0" cy="0"/>
        </a:xfrm>
      </p:grpSpPr>
      <p:sp>
        <p:nvSpPr>
          <p:cNvPr id="8" name="Прямокут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кут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uk-UA" smtClean="0"/>
              <a:t>Зразок заголовка</a:t>
            </a:r>
            <a:endParaRPr kumimoji="0" lang="en-US" dirty="0"/>
          </a:p>
        </p:txBody>
      </p:sp>
      <p:sp>
        <p:nvSpPr>
          <p:cNvPr id="4" name="Місце для тексту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uk-UA" smtClean="0"/>
              <a:t>Зразок тексту</a:t>
            </a:r>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13.03.2024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10" name="Місце для зображення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кут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Місце для заголовка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uk-UA" smtClean="0"/>
              <a:t>Зразок заголовка</a:t>
            </a:r>
            <a:endParaRPr kumimoji="0" lang="en-US"/>
          </a:p>
        </p:txBody>
      </p:sp>
      <p:sp>
        <p:nvSpPr>
          <p:cNvPr id="31" name="Місце для тексту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27" name="Місце для дати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90A66AE-81F5-474A-B74B-EE41E9320F19}" type="datetimeFigureOut">
              <a:rPr lang="uk-UA" smtClean="0"/>
              <a:t>13.03.2024</a:t>
            </a:fld>
            <a:endParaRPr lang="uk-UA"/>
          </a:p>
        </p:txBody>
      </p:sp>
      <p:sp>
        <p:nvSpPr>
          <p:cNvPr id="4" name="Місце для нижнього колонтитула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Місце для номера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000" dirty="0">
                <a:solidFill>
                  <a:srgbClr val="FF0000"/>
                </a:solidFill>
              </a:rPr>
              <a:t>Тема 1.5. </a:t>
            </a:r>
            <a:r>
              <a:rPr lang="uk-UA" sz="3000" dirty="0" smtClean="0">
                <a:solidFill>
                  <a:srgbClr val="FF0000"/>
                </a:solidFill>
              </a:rPr>
              <a:t/>
            </a:r>
            <a:br>
              <a:rPr lang="uk-UA" sz="3000" dirty="0" smtClean="0">
                <a:solidFill>
                  <a:srgbClr val="FF0000"/>
                </a:solidFill>
              </a:rPr>
            </a:br>
            <a:r>
              <a:rPr lang="uk-UA" sz="3000" dirty="0" smtClean="0">
                <a:solidFill>
                  <a:srgbClr val="FF0000"/>
                </a:solidFill>
              </a:rPr>
              <a:t>Зміни рівноваги споживача.</a:t>
            </a:r>
            <a:endParaRPr lang="uk-UA" sz="3000" dirty="0">
              <a:solidFill>
                <a:srgbClr val="FF0000"/>
              </a:solidFill>
            </a:endParaRPr>
          </a:p>
        </p:txBody>
      </p:sp>
      <p:sp>
        <p:nvSpPr>
          <p:cNvPr id="3" name="Місце для вмісту 2"/>
          <p:cNvSpPr>
            <a:spLocks noGrp="1"/>
          </p:cNvSpPr>
          <p:nvPr>
            <p:ph idx="1"/>
          </p:nvPr>
        </p:nvSpPr>
        <p:spPr/>
        <p:txBody>
          <a:bodyPr/>
          <a:lstStyle/>
          <a:p>
            <a:pPr marL="0" lvl="0" indent="0">
              <a:buNone/>
            </a:pPr>
            <a:r>
              <a:rPr lang="uk-UA" dirty="0" smtClean="0">
                <a:latin typeface="Times New Roman" pitchFamily="18" charset="0"/>
                <a:cs typeface="Times New Roman" pitchFamily="18" charset="0"/>
              </a:rPr>
              <a:t>1. Оптимальний </a:t>
            </a:r>
            <a:r>
              <a:rPr lang="uk-UA" dirty="0">
                <a:latin typeface="Times New Roman" pitchFamily="18" charset="0"/>
                <a:cs typeface="Times New Roman" pitchFamily="18" charset="0"/>
              </a:rPr>
              <a:t>вибір і зміна ціни. </a:t>
            </a:r>
            <a:endParaRPr lang="uk-UA" dirty="0" smtClean="0">
              <a:latin typeface="Times New Roman" pitchFamily="18" charset="0"/>
              <a:cs typeface="Times New Roman" pitchFamily="18" charset="0"/>
            </a:endParaRPr>
          </a:p>
          <a:p>
            <a:pPr marL="0" lvl="0" indent="0">
              <a:buNone/>
            </a:pPr>
            <a:r>
              <a:rPr lang="uk-UA" dirty="0" smtClean="0">
                <a:latin typeface="Times New Roman" pitchFamily="18" charset="0"/>
                <a:cs typeface="Times New Roman" pitchFamily="18" charset="0"/>
              </a:rPr>
              <a:t>2. Ефекти </a:t>
            </a:r>
            <a:r>
              <a:rPr lang="uk-UA" dirty="0">
                <a:latin typeface="Times New Roman" pitchFamily="18" charset="0"/>
                <a:cs typeface="Times New Roman" pitchFamily="18" charset="0"/>
              </a:rPr>
              <a:t>заміни та доходу. </a:t>
            </a:r>
            <a:endParaRPr lang="uk-UA" dirty="0" smtClean="0">
              <a:latin typeface="Times New Roman" pitchFamily="18" charset="0"/>
              <a:cs typeface="Times New Roman" pitchFamily="18" charset="0"/>
            </a:endParaRPr>
          </a:p>
          <a:p>
            <a:pPr marL="0" lvl="0" indent="0">
              <a:buNone/>
            </a:pPr>
            <a:r>
              <a:rPr lang="uk-UA" dirty="0" smtClean="0">
                <a:latin typeface="Times New Roman" pitchFamily="18" charset="0"/>
                <a:cs typeface="Times New Roman" pitchFamily="18" charset="0"/>
              </a:rPr>
              <a:t>3. </a:t>
            </a:r>
            <a:r>
              <a:rPr lang="uk-UA" dirty="0">
                <a:latin typeface="Times New Roman" pitchFamily="18" charset="0"/>
                <a:cs typeface="Times New Roman" pitchFamily="18" charset="0"/>
              </a:rPr>
              <a:t>Поняття споживчого </a:t>
            </a:r>
            <a:r>
              <a:rPr lang="uk-UA" dirty="0" smtClean="0">
                <a:latin typeface="Times New Roman" pitchFamily="18" charset="0"/>
                <a:cs typeface="Times New Roman" pitchFamily="18" charset="0"/>
              </a:rPr>
              <a:t>надлишку.</a:t>
            </a:r>
          </a:p>
          <a:p>
            <a:pPr marL="0" lvl="0" indent="0">
              <a:buNone/>
            </a:pPr>
            <a:r>
              <a:rPr lang="uk-UA" dirty="0" smtClean="0">
                <a:latin typeface="Times New Roman" pitchFamily="18" charset="0"/>
                <a:cs typeface="Times New Roman" pitchFamily="18" charset="0"/>
              </a:rPr>
              <a:t>4. </a:t>
            </a:r>
            <a:r>
              <a:rPr lang="uk-UA" dirty="0">
                <a:latin typeface="Times New Roman" pitchFamily="18" charset="0"/>
                <a:cs typeface="Times New Roman" pitchFamily="18" charset="0"/>
              </a:rPr>
              <a:t>Прийняття рішень в ситуаціях з </a:t>
            </a:r>
            <a:r>
              <a:rPr lang="uk-UA" dirty="0" smtClean="0">
                <a:latin typeface="Times New Roman" pitchFamily="18" charset="0"/>
                <a:cs typeface="Times New Roman" pitchFamily="18" charset="0"/>
              </a:rPr>
              <a:t>ризиком. </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179444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idx="1"/>
          </p:nvPr>
        </p:nvSpPr>
        <p:spPr>
          <a:xfrm>
            <a:off x="323850" y="260350"/>
            <a:ext cx="7372350" cy="6196013"/>
          </a:xfrm>
        </p:spPr>
        <p:txBody>
          <a:bodyPr>
            <a:normAutofit fontScale="92500" lnSpcReduction="20000"/>
          </a:bodyPr>
          <a:lstStyle/>
          <a:p>
            <a:pPr marL="0" indent="0" algn="ctr">
              <a:buNone/>
            </a:pPr>
            <a:r>
              <a:rPr lang="uk-UA" dirty="0">
                <a:latin typeface="Times New Roman" pitchFamily="18" charset="0"/>
                <a:cs typeface="Times New Roman" pitchFamily="18" charset="0"/>
              </a:rPr>
              <a:t> Концепція сукупного споживчого надлишку має </a:t>
            </a:r>
            <a:r>
              <a:rPr lang="uk-UA" b="1" dirty="0">
                <a:latin typeface="Times New Roman" pitchFamily="18" charset="0"/>
                <a:cs typeface="Times New Roman" pitchFamily="18" charset="0"/>
              </a:rPr>
              <a:t>практичне значення. </a:t>
            </a:r>
            <a:r>
              <a:rPr lang="uk-UA" dirty="0">
                <a:latin typeface="Times New Roman" pitchFamily="18" charset="0"/>
                <a:cs typeface="Times New Roman" pitchFamily="18" charset="0"/>
              </a:rPr>
              <a:t>Во­на може застосовуватись до обчислення виграшу та втрат при коливаннях ринкової ціни. Наприклад, запровадження акцизного податку або мита чи квоти на імпорт підвищить ціну товару і скоротить обсяг попиту. У даному випадку виробники і держава одержать додатковий доход, величина якого покаже їх виграш і втрати споживачів. Надлишок споживача зменшиться, частина його буде розподілена між виробниками та державою. </a:t>
            </a:r>
            <a:r>
              <a:rPr lang="uk-UA" dirty="0" err="1">
                <a:latin typeface="Times New Roman" pitchFamily="18" charset="0"/>
                <a:cs typeface="Times New Roman" pitchFamily="18" charset="0"/>
              </a:rPr>
              <a:t>Співставивши</a:t>
            </a:r>
            <a:r>
              <a:rPr lang="uk-UA" dirty="0">
                <a:latin typeface="Times New Roman" pitchFamily="18" charset="0"/>
                <a:cs typeface="Times New Roman" pitchFamily="18" charset="0"/>
              </a:rPr>
              <a:t> виграш виробників та втрати спожи­вачів від зміни ринкової ціни, ми можемо визначити, чим обернуться для суспільства податки чи мита, – чистою суспільною вигодою чи втратами. </a:t>
            </a:r>
          </a:p>
          <a:p>
            <a:pPr marL="0" indent="0" algn="ctr">
              <a:buNone/>
            </a:pPr>
            <a:r>
              <a:rPr lang="uk-UA" dirty="0">
                <a:latin typeface="Times New Roman" pitchFamily="18" charset="0"/>
                <a:cs typeface="Times New Roman" pitchFamily="18" charset="0"/>
              </a:rPr>
              <a:t>Концепція споживчого надлишку також включається в теорію економіки добробуту як доказ переваг ринкової системи, котра максимізує загальний добробут як споживачів, так і виробників.</a:t>
            </a:r>
          </a:p>
          <a:p>
            <a:pPr algn="ctr"/>
            <a:r>
              <a:rPr lang="uk-UA" dirty="0">
                <a:latin typeface="Times New Roman" pitchFamily="18" charset="0"/>
                <a:cs typeface="Times New Roman" pitchFamily="18" charset="0"/>
              </a:rPr>
              <a:t> </a:t>
            </a:r>
          </a:p>
          <a:p>
            <a:pPr marL="0" indent="0" algn="ctr">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551162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uk-UA" dirty="0">
                <a:latin typeface="Times New Roman" pitchFamily="18" charset="0"/>
                <a:cs typeface="Times New Roman" pitchFamily="18" charset="0"/>
              </a:rPr>
              <a:t>4. Прийняття рішень в ситуаціях з ризиком. </a:t>
            </a:r>
            <a:endParaRPr lang="uk-UA" dirty="0"/>
          </a:p>
        </p:txBody>
      </p:sp>
      <p:sp>
        <p:nvSpPr>
          <p:cNvPr id="3" name="Місце для вмісту 2"/>
          <p:cNvSpPr>
            <a:spLocks noGrp="1"/>
          </p:cNvSpPr>
          <p:nvPr>
            <p:ph idx="1"/>
          </p:nvPr>
        </p:nvSpPr>
        <p:spPr/>
        <p:txBody>
          <a:bodyPr>
            <a:noAutofit/>
          </a:bodyPr>
          <a:lstStyle/>
          <a:p>
            <a:pPr marL="0" indent="0" algn="ctr">
              <a:buNone/>
            </a:pPr>
            <a:r>
              <a:rPr lang="uk-UA" sz="1700" dirty="0">
                <a:latin typeface="Times New Roman" pitchFamily="18" charset="0"/>
                <a:cs typeface="Times New Roman" pitchFamily="18" charset="0"/>
              </a:rPr>
              <a:t>Невизначеність умов споживчого вибору є </a:t>
            </a:r>
            <a:r>
              <a:rPr lang="uk-UA" sz="1700" b="1" i="1" dirty="0">
                <a:latin typeface="Times New Roman" pitchFamily="18" charset="0"/>
                <a:cs typeface="Times New Roman" pitchFamily="18" charset="0"/>
              </a:rPr>
              <a:t>джерелом ризику</a:t>
            </a:r>
            <a:r>
              <a:rPr lang="uk-UA" sz="1700" dirty="0">
                <a:latin typeface="Times New Roman" pitchFamily="18" charset="0"/>
                <a:cs typeface="Times New Roman" pitchFamily="18" charset="0"/>
              </a:rPr>
              <a:t>. Під ризиком розуміють можливість відхилення від цілі, яку ставила перед собою людина, можливість відсутності позитивного результату. </a:t>
            </a:r>
          </a:p>
          <a:p>
            <a:pPr marL="0" indent="0" algn="ctr">
              <a:buNone/>
            </a:pPr>
            <a:r>
              <a:rPr lang="uk-UA" sz="1700" dirty="0">
                <a:latin typeface="Times New Roman" pitchFamily="18" charset="0"/>
                <a:cs typeface="Times New Roman" pitchFamily="18" charset="0"/>
              </a:rPr>
              <a:t>За ставленням до ризику всіх людей поділяють на </a:t>
            </a:r>
            <a:r>
              <a:rPr lang="uk-UA" sz="1700" b="1" i="1" dirty="0">
                <a:latin typeface="Times New Roman" pitchFamily="18" charset="0"/>
                <a:cs typeface="Times New Roman" pitchFamily="18" charset="0"/>
              </a:rPr>
              <a:t>схильних до ризику, нейтральних і не схильних до ризику</a:t>
            </a:r>
            <a:r>
              <a:rPr lang="uk-UA" sz="1700" dirty="0">
                <a:latin typeface="Times New Roman" pitchFamily="18" charset="0"/>
                <a:cs typeface="Times New Roman" pitchFamily="18" charset="0"/>
              </a:rPr>
              <a:t>. Схильність до ризику пов’язана з майновим станом індивіда. Більшість людей не схильна до ризику сумами, які вважає значними для свого рівня достатку. І навпаки, ризик може стати привабливим, якщо суми, якими ризикують, невеликі порівняно з виграшем.</a:t>
            </a:r>
          </a:p>
          <a:p>
            <a:pPr algn="ctr"/>
            <a:r>
              <a:rPr lang="uk-UA" sz="1700" dirty="0">
                <a:latin typeface="Times New Roman" pitchFamily="18" charset="0"/>
                <a:cs typeface="Times New Roman" pitchFamily="18" charset="0"/>
              </a:rPr>
              <a:t>Для людини, не схильної до ризику, справджується закон спадної граничної корисності грошового доходу. Для людей, схильних до ризику, кожна додаткова одиниця багатства стає все більш корисною. Тому приріст корисності від виграшу для них більший, ніж втрата корисності від невдачі. </a:t>
            </a:r>
          </a:p>
          <a:p>
            <a:pPr algn="ctr"/>
            <a:r>
              <a:rPr lang="uk-UA" sz="1700" dirty="0">
                <a:latin typeface="Times New Roman" pitchFamily="18" charset="0"/>
                <a:cs typeface="Times New Roman" pitchFamily="18" charset="0"/>
              </a:rPr>
              <a:t> У ризикових операціях рішення приймаються на основі порівняння очікуваного доходу з </a:t>
            </a:r>
            <a:r>
              <a:rPr lang="uk-UA" sz="1700" dirty="0" err="1">
                <a:latin typeface="Times New Roman" pitchFamily="18" charset="0"/>
                <a:cs typeface="Times New Roman" pitchFamily="18" charset="0"/>
              </a:rPr>
              <a:t>антиблагом</a:t>
            </a:r>
            <a:r>
              <a:rPr lang="uk-UA" sz="1700" dirty="0">
                <a:latin typeface="Times New Roman" pitchFamily="18" charset="0"/>
                <a:cs typeface="Times New Roman" pitchFamily="18" charset="0"/>
              </a:rPr>
              <a:t> ризику: чим вищим є ступінь ризику, тим меншою є корисність очікуваного доходу.</a:t>
            </a:r>
          </a:p>
          <a:p>
            <a:pPr algn="ctr"/>
            <a:endParaRPr lang="uk-UA" sz="1700" dirty="0">
              <a:latin typeface="Times New Roman" pitchFamily="18" charset="0"/>
              <a:cs typeface="Times New Roman" pitchFamily="18" charset="0"/>
            </a:endParaRPr>
          </a:p>
        </p:txBody>
      </p:sp>
    </p:spTree>
    <p:extLst>
      <p:ext uri="{BB962C8B-B14F-4D97-AF65-F5344CB8AC3E}">
        <p14:creationId xmlns:p14="http://schemas.microsoft.com/office/powerpoint/2010/main" val="412759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388" y="188913"/>
            <a:ext cx="7516812" cy="6267450"/>
          </a:xfrm>
        </p:spPr>
        <p:txBody>
          <a:bodyPr>
            <a:normAutofit fontScale="62500" lnSpcReduction="20000"/>
          </a:bodyPr>
          <a:lstStyle/>
          <a:p>
            <a:pPr algn="ctr"/>
            <a:r>
              <a:rPr lang="uk-UA" b="1" i="1" dirty="0">
                <a:latin typeface="Times New Roman" pitchFamily="18" charset="0"/>
                <a:cs typeface="Times New Roman" pitchFamily="18" charset="0"/>
              </a:rPr>
              <a:t>Висновки:</a:t>
            </a:r>
          </a:p>
          <a:p>
            <a:pPr lvl="0"/>
            <a:r>
              <a:rPr lang="uk-UA" dirty="0">
                <a:latin typeface="Times New Roman" pitchFamily="18" charset="0"/>
                <a:cs typeface="Times New Roman" pitchFamily="18" charset="0"/>
              </a:rPr>
              <a:t>На рішення споживача щодо вибору оптимального ринкового кошика впливають зміни цін товарів та доходу.</a:t>
            </a:r>
          </a:p>
          <a:p>
            <a:pPr lvl="0"/>
            <a:r>
              <a:rPr lang="uk-UA" dirty="0">
                <a:latin typeface="Times New Roman" pitchFamily="18" charset="0"/>
                <a:cs typeface="Times New Roman" pitchFamily="18" charset="0"/>
              </a:rPr>
              <a:t>Крива </a:t>
            </a:r>
            <a:r>
              <a:rPr lang="ru-RU" dirty="0">
                <a:latin typeface="Times New Roman" pitchFamily="18" charset="0"/>
                <a:cs typeface="Times New Roman" pitchFamily="18" charset="0"/>
              </a:rPr>
              <a:t>“</a:t>
            </a:r>
            <a:r>
              <a:rPr lang="uk-UA" dirty="0">
                <a:latin typeface="Times New Roman" pitchFamily="18" charset="0"/>
                <a:cs typeface="Times New Roman" pitchFamily="18" charset="0"/>
              </a:rPr>
              <a:t>ціна – споживання” показує функціональну залежність між обсягом споживання блага та його ціною. На її основі будується крива індивідуального попиту, кожна точка якої є точкою оптимуму. Вона відображає зміну рівня корисності для споживача і зменшення відносної цінності блага в міру збільшення його споживання.</a:t>
            </a:r>
          </a:p>
          <a:p>
            <a:pPr lvl="0"/>
            <a:r>
              <a:rPr lang="uk-UA" dirty="0">
                <a:latin typeface="Times New Roman" pitchFamily="18" charset="0"/>
                <a:cs typeface="Times New Roman" pitchFamily="18" charset="0"/>
              </a:rPr>
              <a:t>Зміна ціни спричиняє виникнення двох ефектів – ефекту заміни та ефекту доходу. Ефект заміни полягає у зміні обсягу споживання внаслідок зміни відносних цін товарів за незмінного реального доходу споживача. Ефект доходу полягає у зміні споживання внаслідок зміни реального до­ходу за незмінних відносних цін. Результуючий ефект визначає характер кривої попиту: вона є спадною для нормальних і нижчих товарів і висхідною для товарів </a:t>
            </a:r>
            <a:r>
              <a:rPr lang="uk-UA" dirty="0" err="1">
                <a:latin typeface="Times New Roman" pitchFamily="18" charset="0"/>
                <a:cs typeface="Times New Roman" pitchFamily="18" charset="0"/>
              </a:rPr>
              <a:t>Гіффена</a:t>
            </a:r>
            <a:r>
              <a:rPr lang="uk-UA" dirty="0">
                <a:latin typeface="Times New Roman" pitchFamily="18" charset="0"/>
                <a:cs typeface="Times New Roman" pitchFamily="18" charset="0"/>
              </a:rPr>
              <a:t> – нижчих благ, які займають значне міс­це у бюджеті споживача. </a:t>
            </a:r>
          </a:p>
          <a:p>
            <a:pPr lvl="0"/>
            <a:r>
              <a:rPr lang="uk-UA" dirty="0" smtClean="0">
                <a:latin typeface="Times New Roman" pitchFamily="18" charset="0"/>
                <a:cs typeface="Times New Roman" pitchFamily="18" charset="0"/>
              </a:rPr>
              <a:t>Ринковий </a:t>
            </a:r>
            <a:r>
              <a:rPr lang="uk-UA" dirty="0">
                <a:latin typeface="Times New Roman" pitchFamily="18" charset="0"/>
                <a:cs typeface="Times New Roman" pitchFamily="18" charset="0"/>
              </a:rPr>
              <a:t>попит являє собою суму індивідуальних попитів всіх споживачів за кожного можливого значення ціни. На нього впливають нецінові чинники, а його еластичність може визначатися дією позитивних та негативних сіткових зовнішніх впливів, таких як ланцюговий ефект та ефект снобізму.</a:t>
            </a:r>
          </a:p>
          <a:p>
            <a:pPr lvl="0"/>
            <a:r>
              <a:rPr lang="uk-UA" dirty="0">
                <a:latin typeface="Times New Roman" pitchFamily="18" charset="0"/>
                <a:cs typeface="Times New Roman" pitchFamily="18" charset="0"/>
              </a:rPr>
              <a:t>Споживчий надлишок є різницею між максимальною сумою, яку споживач готовий пла­тити за кількість товару, на яку пред’являє попит, і фактично заплаченою сумою. Він вважається показником економічного добробуту.</a:t>
            </a:r>
          </a:p>
          <a:p>
            <a:pPr lvl="0"/>
            <a:r>
              <a:rPr lang="uk-UA" dirty="0">
                <a:latin typeface="Times New Roman" pitchFamily="18" charset="0"/>
                <a:cs typeface="Times New Roman" pitchFamily="18" charset="0"/>
              </a:rPr>
              <a:t>Невизначеність умов споживчого вибору є джерелом ризику. У ризикових операціях рішення приймаються на основі порівняння очікуваного доходу з </a:t>
            </a:r>
            <a:r>
              <a:rPr lang="uk-UA" dirty="0" err="1">
                <a:latin typeface="Times New Roman" pitchFamily="18" charset="0"/>
                <a:cs typeface="Times New Roman" pitchFamily="18" charset="0"/>
              </a:rPr>
              <a:t>антиблагом</a:t>
            </a:r>
            <a:r>
              <a:rPr lang="uk-UA" dirty="0">
                <a:latin typeface="Times New Roman" pitchFamily="18" charset="0"/>
                <a:cs typeface="Times New Roman" pitchFamily="18" charset="0"/>
              </a:rPr>
              <a:t> ризику: чим вищим є ступінь ризику, тим меншою є корисність сподіваного доходу.</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58061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0" lvl="0" indent="0" algn="ctr"/>
            <a:r>
              <a:rPr lang="uk-UA" sz="2400" dirty="0"/>
              <a:t>1. Оптимальний вибір і зміна ціни. Крива індивіду­ального попиту.</a:t>
            </a:r>
          </a:p>
        </p:txBody>
      </p:sp>
      <p:sp>
        <p:nvSpPr>
          <p:cNvPr id="3" name="Місце для вмісту 2"/>
          <p:cNvSpPr>
            <a:spLocks noGrp="1"/>
          </p:cNvSpPr>
          <p:nvPr>
            <p:ph idx="1"/>
          </p:nvPr>
        </p:nvSpPr>
        <p:spPr>
          <a:xfrm>
            <a:off x="457200" y="1609416"/>
            <a:ext cx="7571184" cy="4843920"/>
          </a:xfrm>
        </p:spPr>
        <p:txBody>
          <a:bodyPr>
            <a:noAutofit/>
          </a:bodyPr>
          <a:lstStyle/>
          <a:p>
            <a:pPr marL="0" indent="0">
              <a:buNone/>
            </a:pPr>
            <a:r>
              <a:rPr lang="uk-UA" sz="1900" b="1" i="1" dirty="0">
                <a:latin typeface="Times New Roman" pitchFamily="18" charset="0"/>
                <a:cs typeface="Times New Roman" pitchFamily="18" charset="0"/>
              </a:rPr>
              <a:t>Метою лекції</a:t>
            </a:r>
            <a:r>
              <a:rPr lang="uk-UA" sz="1900" dirty="0">
                <a:latin typeface="Times New Roman" pitchFamily="18" charset="0"/>
                <a:cs typeface="Times New Roman" pitchFamily="18" charset="0"/>
              </a:rPr>
              <a:t> є аналіз та моделювання впливу зміни ціни одного з благ та зміни доходу споживача на його рішення щодо структури оптимального споживчого кошика, з’ясування закономірностей формування індивідуального та ринкового попиту і джерела виникнення споживчого надлишку – показника економічного добробуту споживачів</a:t>
            </a:r>
            <a:r>
              <a:rPr lang="uk-UA" sz="1900" dirty="0" smtClean="0">
                <a:latin typeface="Times New Roman" pitchFamily="18" charset="0"/>
                <a:cs typeface="Times New Roman" pitchFamily="18" charset="0"/>
              </a:rPr>
              <a:t>.</a:t>
            </a:r>
          </a:p>
          <a:p>
            <a:pPr marL="0" indent="0">
              <a:buNone/>
            </a:pPr>
            <a:r>
              <a:rPr lang="uk-UA" sz="1900" b="1" dirty="0">
                <a:latin typeface="Times New Roman" pitchFamily="18" charset="0"/>
                <a:cs typeface="Times New Roman" pitchFamily="18" charset="0"/>
              </a:rPr>
              <a:t>Загальне правило оптимізації вибору споживача: вибір є оптимальним, якщо в границях бюджетного обмеження відношення граничних </a:t>
            </a:r>
            <a:r>
              <a:rPr lang="uk-UA" sz="1900" b="1" dirty="0" err="1">
                <a:latin typeface="Times New Roman" pitchFamily="18" charset="0"/>
                <a:cs typeface="Times New Roman" pitchFamily="18" charset="0"/>
              </a:rPr>
              <a:t>корисностей</a:t>
            </a:r>
            <a:r>
              <a:rPr lang="uk-UA" sz="1900" b="1" dirty="0">
                <a:latin typeface="Times New Roman" pitchFamily="18" charset="0"/>
                <a:cs typeface="Times New Roman" pitchFamily="18" charset="0"/>
              </a:rPr>
              <a:t> останніх одиниць будь-якого виду благ дорівнює відношенню їх цін</a:t>
            </a:r>
            <a:r>
              <a:rPr lang="uk-UA" sz="1900" b="1" dirty="0" smtClean="0">
                <a:latin typeface="Times New Roman" pitchFamily="18" charset="0"/>
                <a:cs typeface="Times New Roman" pitchFamily="18" charset="0"/>
              </a:rPr>
              <a:t>.</a:t>
            </a:r>
            <a:endParaRPr lang="uk-UA" sz="1900" dirty="0" smtClean="0">
              <a:latin typeface="Times New Roman" pitchFamily="18" charset="0"/>
              <a:cs typeface="Times New Roman" pitchFamily="18" charset="0"/>
            </a:endParaRPr>
          </a:p>
          <a:p>
            <a:pPr marL="108000" indent="0">
              <a:buNone/>
            </a:pPr>
            <a:r>
              <a:rPr lang="uk-UA" sz="1900" dirty="0" smtClean="0">
                <a:latin typeface="Times New Roman" pitchFamily="18" charset="0"/>
                <a:cs typeface="Times New Roman" pitchFamily="18" charset="0"/>
              </a:rPr>
              <a:t>Спочатку </a:t>
            </a:r>
            <a:r>
              <a:rPr lang="uk-UA" sz="1900" dirty="0">
                <a:latin typeface="Times New Roman" pitchFamily="18" charset="0"/>
                <a:cs typeface="Times New Roman" pitchFamily="18" charset="0"/>
              </a:rPr>
              <a:t>розглянемо вплив на рівновагу споживача</a:t>
            </a:r>
            <a:r>
              <a:rPr lang="uk-UA" sz="1900" i="1" dirty="0">
                <a:latin typeface="Times New Roman" pitchFamily="18" charset="0"/>
                <a:cs typeface="Times New Roman" pitchFamily="18" charset="0"/>
              </a:rPr>
              <a:t> </a:t>
            </a:r>
            <a:r>
              <a:rPr lang="uk-UA" sz="1900" b="1" i="1" dirty="0">
                <a:latin typeface="Times New Roman" pitchFamily="18" charset="0"/>
                <a:cs typeface="Times New Roman" pitchFamily="18" charset="0"/>
              </a:rPr>
              <a:t>зміни ціни </a:t>
            </a:r>
            <a:r>
              <a:rPr lang="uk-UA" sz="1900" dirty="0">
                <a:latin typeface="Times New Roman" pitchFamily="18" charset="0"/>
                <a:cs typeface="Times New Roman" pitchFamily="18" charset="0"/>
              </a:rPr>
              <a:t>одного з благ. Між споживчим вибором і ціною існує складний, прямий і обернений зв’язок. Згідно з теорією граничної корисності, з одного боку, ціна визначається суб’єктивною оцінкою корисності товару споживачем, а з іншого боку – оптимізація вибору споживчого кошика залежить від рівня ринкових цін.</a:t>
            </a:r>
          </a:p>
          <a:p>
            <a:pPr marL="108000" indent="0">
              <a:buNone/>
            </a:pPr>
            <a:endParaRPr lang="uk-UA" sz="1900" dirty="0">
              <a:latin typeface="Times New Roman" pitchFamily="18" charset="0"/>
              <a:cs typeface="Times New Roman" pitchFamily="18" charset="0"/>
            </a:endParaRPr>
          </a:p>
        </p:txBody>
      </p:sp>
    </p:spTree>
    <p:extLst>
      <p:ext uri="{BB962C8B-B14F-4D97-AF65-F5344CB8AC3E}">
        <p14:creationId xmlns:p14="http://schemas.microsoft.com/office/powerpoint/2010/main" val="313371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516688" cy="6195088"/>
          </a:xfrm>
        </p:spPr>
        <p:txBody>
          <a:bodyPr/>
          <a:lstStyle/>
          <a:p>
            <a:r>
              <a:rPr lang="uk-UA" dirty="0">
                <a:latin typeface="Times New Roman" pitchFamily="18" charset="0"/>
                <a:cs typeface="Times New Roman" pitchFamily="18" charset="0"/>
              </a:rPr>
              <a:t>Під впливом зміни ціни хоча б одного з товарів (благ) відбуваються зміни у споживацькому виборі.</a:t>
            </a:r>
          </a:p>
          <a:p>
            <a:r>
              <a:rPr lang="uk-UA" dirty="0">
                <a:latin typeface="Times New Roman" pitchFamily="18" charset="0"/>
                <a:cs typeface="Times New Roman" pitchFamily="18" charset="0"/>
              </a:rPr>
              <a:t>В аналізі змін вибору споживача спираються на припущення, що його попередній вибір був оптимальним, тобто забезпечував стан рівноваги споживача, а наступні за зміною цін зміни у споживацькому виборі відбуваються в напряму нового стану рівноваги.</a:t>
            </a:r>
          </a:p>
          <a:p>
            <a:endParaRPr lang="uk-UA" dirty="0"/>
          </a:p>
        </p:txBody>
      </p:sp>
    </p:spTree>
    <p:extLst>
      <p:ext uri="{BB962C8B-B14F-4D97-AF65-F5344CB8AC3E}">
        <p14:creationId xmlns:p14="http://schemas.microsoft.com/office/powerpoint/2010/main" val="40206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836712"/>
            <a:ext cx="7360430" cy="4032447"/>
          </a:xfrm>
        </p:spPr>
      </p:pic>
      <p:sp>
        <p:nvSpPr>
          <p:cNvPr id="5" name="TextBox 4"/>
          <p:cNvSpPr txBox="1"/>
          <p:nvPr/>
        </p:nvSpPr>
        <p:spPr>
          <a:xfrm>
            <a:off x="899592" y="5229200"/>
            <a:ext cx="6984776" cy="923330"/>
          </a:xfrm>
          <a:prstGeom prst="rect">
            <a:avLst/>
          </a:prstGeom>
          <a:noFill/>
        </p:spPr>
        <p:txBody>
          <a:bodyPr wrap="square" rtlCol="0">
            <a:spAutoFit/>
          </a:bodyPr>
          <a:lstStyle/>
          <a:p>
            <a:pPr algn="ctr"/>
            <a:r>
              <a:rPr lang="uk-UA" dirty="0">
                <a:latin typeface="Times New Roman" pitchFamily="18" charset="0"/>
                <a:cs typeface="Times New Roman" pitchFamily="18" charset="0"/>
              </a:rPr>
              <a:t>Аналіз впливу цінових змін на зміни оптимального вибору споживача (на прикладі змін під впливом зростання ціни товару А з переважною дією ефекту заміни)</a:t>
            </a:r>
          </a:p>
        </p:txBody>
      </p:sp>
    </p:spTree>
    <p:extLst>
      <p:ext uri="{BB962C8B-B14F-4D97-AF65-F5344CB8AC3E}">
        <p14:creationId xmlns:p14="http://schemas.microsoft.com/office/powerpoint/2010/main" val="161278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404664"/>
            <a:ext cx="7516688" cy="6051072"/>
          </a:xfrm>
        </p:spPr>
        <p:txBody>
          <a:bodyPr>
            <a:normAutofit fontScale="92500" lnSpcReduction="20000"/>
          </a:bodyPr>
          <a:lstStyle/>
          <a:p>
            <a:r>
              <a:rPr lang="uk-UA" dirty="0">
                <a:latin typeface="Times New Roman" pitchFamily="18" charset="0"/>
                <a:cs typeface="Times New Roman" pitchFamily="18" charset="0"/>
              </a:rPr>
              <a:t>Припустимо, що рівновага споживача «до» здійснення цінових змін знаходилась в точці 1 – </a:t>
            </a:r>
            <a:r>
              <a:rPr lang="uk-UA" dirty="0" err="1">
                <a:latin typeface="Times New Roman" pitchFamily="18" charset="0"/>
                <a:cs typeface="Times New Roman" pitchFamily="18" charset="0"/>
              </a:rPr>
              <a:t>точці</a:t>
            </a:r>
            <a:r>
              <a:rPr lang="uk-UA" dirty="0">
                <a:latin typeface="Times New Roman" pitchFamily="18" charset="0"/>
                <a:cs typeface="Times New Roman" pitchFamily="18" charset="0"/>
              </a:rPr>
              <a:t> дотику бюджетної лінії та однієї з кривих байдужості. При цьому споживач забезпечував максимальний рівень сукупної корисності, який є можливим за даного рівня бюджету і цін на товари А і Б.</a:t>
            </a:r>
          </a:p>
          <a:p>
            <a:r>
              <a:rPr lang="uk-UA" dirty="0">
                <a:latin typeface="Times New Roman" pitchFamily="18" charset="0"/>
                <a:cs typeface="Times New Roman" pitchFamily="18" charset="0"/>
              </a:rPr>
              <a:t>При зростанні ціни товару А бюджетна лінія набуває нового вигляду з відповідним до нового співвідношення цін кутовим коефіцієнтом нахилу (при цьому точки перетину «старої» і «нової» бюджетної лінії з віссю товару Б співпадають). Оптимальний вибір споживача в цьому стані ілюструється точкою дотику «нової» бюджетної лінії і однієї з кривих байдужості </a:t>
            </a:r>
            <a:r>
              <a:rPr lang="uk-UA" dirty="0" smtClean="0">
                <a:latin typeface="Times New Roman" pitchFamily="18" charset="0"/>
                <a:cs typeface="Times New Roman" pitchFamily="18" charset="0"/>
              </a:rPr>
              <a:t>на малюнку.</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Внаслідок зростання ціни товару А змінюються як кількість товару А, так і кількість товару Б.</a:t>
            </a:r>
          </a:p>
          <a:p>
            <a:r>
              <a:rPr lang="uk-UA" dirty="0">
                <a:latin typeface="Times New Roman" pitchFamily="18" charset="0"/>
                <a:cs typeface="Times New Roman" pitchFamily="18" charset="0"/>
              </a:rPr>
              <a:t>В аналізі впливу цінових змін виділяють два чинника, що впливають на зміни у виборі споживача: ефект заміни споживчих благ і ефект доходу споживача.</a:t>
            </a: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35442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7516688" cy="6195088"/>
          </a:xfrm>
        </p:spPr>
        <p:txBody>
          <a:bodyPr/>
          <a:lstStyle/>
          <a:p>
            <a:pPr marL="0" indent="0" algn="ctr">
              <a:buNone/>
            </a:pPr>
            <a:endParaRPr lang="uk-UA" b="1" dirty="0" smtClean="0">
              <a:latin typeface="Times New Roman" pitchFamily="18" charset="0"/>
              <a:cs typeface="Times New Roman" pitchFamily="18" charset="0"/>
            </a:endParaRPr>
          </a:p>
          <a:p>
            <a:pPr marL="0" indent="0" algn="ctr">
              <a:buNone/>
            </a:pPr>
            <a:endParaRPr lang="uk-UA" b="1" dirty="0">
              <a:latin typeface="Times New Roman" pitchFamily="18" charset="0"/>
              <a:cs typeface="Times New Roman" pitchFamily="18" charset="0"/>
            </a:endParaRPr>
          </a:p>
          <a:p>
            <a:pPr marL="0" indent="0" algn="ctr">
              <a:buNone/>
            </a:pPr>
            <a:r>
              <a:rPr lang="uk-UA" b="1" dirty="0" smtClean="0">
                <a:latin typeface="Times New Roman" pitchFamily="18" charset="0"/>
                <a:cs typeface="Times New Roman" pitchFamily="18" charset="0"/>
              </a:rPr>
              <a:t>Дія </a:t>
            </a:r>
            <a:r>
              <a:rPr lang="uk-UA" b="1" dirty="0">
                <a:latin typeface="Times New Roman" pitchFamily="18" charset="0"/>
                <a:cs typeface="Times New Roman" pitchFamily="18" charset="0"/>
              </a:rPr>
              <a:t>ефекту заміни благ:</a:t>
            </a:r>
            <a:r>
              <a:rPr lang="uk-UA" dirty="0">
                <a:latin typeface="Times New Roman" pitchFamily="18" charset="0"/>
                <a:cs typeface="Times New Roman" pitchFamily="18" charset="0"/>
              </a:rPr>
              <a:t> Якщо зростає ціна одного з товарів, припустимо, товару А, </a:t>
            </a:r>
            <a:r>
              <a:rPr lang="uk-UA" dirty="0" err="1">
                <a:latin typeface="Times New Roman" pitchFamily="18" charset="0"/>
                <a:cs typeface="Times New Roman" pitchFamily="18" charset="0"/>
              </a:rPr>
              <a:t>а</a:t>
            </a:r>
            <a:r>
              <a:rPr lang="uk-UA" dirty="0">
                <a:latin typeface="Times New Roman" pitchFamily="18" charset="0"/>
                <a:cs typeface="Times New Roman" pitchFamily="18" charset="0"/>
              </a:rPr>
              <a:t> ціни всіх інших товарів залишаються незмінними, то споживач замінює в своєму наборі продуктів певну кількість товару А на певну кількість товару-замінника, припустимо, товару Б. Вплив ефекту заміни ілюструється переміщенням вибору споживача з точки 1 до точки 2. Ефект заміни обумовлює зміни в споживчому наборі за умови, що залишається незмінним загальний рівень корисності.</a:t>
            </a:r>
          </a:p>
        </p:txBody>
      </p:sp>
    </p:spTree>
    <p:extLst>
      <p:ext uri="{BB962C8B-B14F-4D97-AF65-F5344CB8AC3E}">
        <p14:creationId xmlns:p14="http://schemas.microsoft.com/office/powerpoint/2010/main" val="1603596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79388" y="260350"/>
            <a:ext cx="7516812" cy="6196013"/>
          </a:xfrm>
        </p:spPr>
        <p:txBody>
          <a:bodyPr>
            <a:normAutofit/>
          </a:bodyPr>
          <a:lstStyle/>
          <a:p>
            <a:pPr marL="0" indent="0" algn="ctr">
              <a:buNone/>
            </a:pPr>
            <a:r>
              <a:rPr lang="uk-UA" b="1" dirty="0">
                <a:latin typeface="Times New Roman" pitchFamily="18" charset="0"/>
                <a:cs typeface="Times New Roman" pitchFamily="18" charset="0"/>
              </a:rPr>
              <a:t>Д</a:t>
            </a:r>
            <a:r>
              <a:rPr lang="uk-UA" b="1" dirty="0" smtClean="0">
                <a:latin typeface="Times New Roman" pitchFamily="18" charset="0"/>
                <a:cs typeface="Times New Roman" pitchFamily="18" charset="0"/>
              </a:rPr>
              <a:t>ія </a:t>
            </a:r>
            <a:r>
              <a:rPr lang="uk-UA" b="1" dirty="0">
                <a:latin typeface="Times New Roman" pitchFamily="18" charset="0"/>
                <a:cs typeface="Times New Roman" pitchFamily="18" charset="0"/>
              </a:rPr>
              <a:t>ефекту доходу споживача: </a:t>
            </a:r>
            <a:r>
              <a:rPr lang="uk-UA" dirty="0">
                <a:latin typeface="Times New Roman" pitchFamily="18" charset="0"/>
                <a:cs typeface="Times New Roman" pitchFamily="18" charset="0"/>
              </a:rPr>
              <a:t>Витрати споживача при виборі </a:t>
            </a:r>
            <a:r>
              <a:rPr lang="uk-UA" dirty="0" err="1">
                <a:latin typeface="Times New Roman" pitchFamily="18" charset="0"/>
                <a:cs typeface="Times New Roman" pitchFamily="18" charset="0"/>
              </a:rPr>
              <a:t>вточці</a:t>
            </a:r>
            <a:r>
              <a:rPr lang="uk-UA" dirty="0">
                <a:latin typeface="Times New Roman" pitchFamily="18" charset="0"/>
                <a:cs typeface="Times New Roman" pitchFamily="18" charset="0"/>
              </a:rPr>
              <a:t> 2 в порівнянні з вибором в точці 1 зростуть (попередня точка рівноваги для цього рівня загальної корисності забезпечувала мінімально можливий рівень витрат). За припущенням обмеженості, незмінності бюджету споживача він вимушений в цьому випадку скоротити свої витрати, зменшуючи одночасно обсяги купівель всіх товарів (до подібного зменшення купівлі всіх товарів споживач вимушений вдаватись при зменшенні його доходу, звідси і назва – ефект доходу, або, іншими словами, впливає зміна реального доходу споживача, тобто купівельної спроможності його незмінного номінального доходу).</a:t>
            </a:r>
          </a:p>
        </p:txBody>
      </p:sp>
    </p:spTree>
    <p:extLst>
      <p:ext uri="{BB962C8B-B14F-4D97-AF65-F5344CB8AC3E}">
        <p14:creationId xmlns:p14="http://schemas.microsoft.com/office/powerpoint/2010/main" val="413444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7516688" cy="6267096"/>
          </a:xfrm>
        </p:spPr>
        <p:txBody>
          <a:bodyPr>
            <a:normAutofit lnSpcReduction="10000"/>
          </a:bodyPr>
          <a:lstStyle/>
          <a:p>
            <a:pPr marL="0" indent="0">
              <a:buNone/>
            </a:pPr>
            <a:r>
              <a:rPr lang="uk-UA" sz="2000" b="1" dirty="0">
                <a:latin typeface="Times New Roman" pitchFamily="18" charset="0"/>
                <a:cs typeface="Times New Roman" pitchFamily="18" charset="0"/>
              </a:rPr>
              <a:t>Наслідки дії ефекту заміни благ</a:t>
            </a:r>
            <a:endParaRPr lang="uk-UA" sz="2000" dirty="0">
              <a:latin typeface="Times New Roman" pitchFamily="18" charset="0"/>
              <a:cs typeface="Times New Roman" pitchFamily="18" charset="0"/>
            </a:endParaRPr>
          </a:p>
          <a:p>
            <a:pPr marL="0" indent="0">
              <a:buNone/>
            </a:pPr>
            <a:r>
              <a:rPr lang="uk-UA" sz="2000" dirty="0">
                <a:latin typeface="Times New Roman" pitchFamily="18" charset="0"/>
                <a:cs typeface="Times New Roman" pitchFamily="18" charset="0"/>
              </a:rPr>
              <a:t>(на графічній моделі – переміщення від точки 1 до точки 2)</a:t>
            </a:r>
          </a:p>
          <a:p>
            <a:r>
              <a:rPr lang="uk-UA" sz="2000" b="1" dirty="0">
                <a:latin typeface="Times New Roman" pitchFamily="18" charset="0"/>
                <a:cs typeface="Times New Roman" pitchFamily="18" charset="0"/>
              </a:rPr>
              <a:t>при зростанні ціни товару А:</a:t>
            </a:r>
            <a:endParaRPr lang="uk-UA"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Q(A) – </a:t>
            </a:r>
            <a:r>
              <a:rPr lang="uk-UA" sz="2000" b="1" dirty="0">
                <a:latin typeface="Times New Roman" pitchFamily="18" charset="0"/>
                <a:cs typeface="Times New Roman" pitchFamily="18" charset="0"/>
              </a:rPr>
              <a:t>зменшується</a:t>
            </a:r>
            <a:endParaRPr lang="uk-UA"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Q(</a:t>
            </a:r>
            <a:r>
              <a:rPr lang="uk-UA" sz="2000" b="1" dirty="0">
                <a:latin typeface="Times New Roman" pitchFamily="18" charset="0"/>
                <a:cs typeface="Times New Roman" pitchFamily="18" charset="0"/>
              </a:rPr>
              <a:t>Б) – збільшується</a:t>
            </a:r>
            <a:endParaRPr lang="uk-UA" sz="2000" dirty="0">
              <a:latin typeface="Times New Roman" pitchFamily="18" charset="0"/>
              <a:cs typeface="Times New Roman" pitchFamily="18" charset="0"/>
            </a:endParaRPr>
          </a:p>
          <a:p>
            <a:r>
              <a:rPr lang="uk-UA" sz="2000" b="1" dirty="0">
                <a:latin typeface="Times New Roman" pitchFamily="18" charset="0"/>
                <a:cs typeface="Times New Roman" pitchFamily="18" charset="0"/>
              </a:rPr>
              <a:t>при зменшенні ціни товару А:</a:t>
            </a:r>
            <a:endParaRPr lang="uk-UA"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Q (A) – </a:t>
            </a:r>
            <a:r>
              <a:rPr lang="uk-UA" sz="2000" b="1" dirty="0">
                <a:latin typeface="Times New Roman" pitchFamily="18" charset="0"/>
                <a:cs typeface="Times New Roman" pitchFamily="18" charset="0"/>
              </a:rPr>
              <a:t>збільшується</a:t>
            </a:r>
            <a:endParaRPr lang="uk-UA"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Q(</a:t>
            </a:r>
            <a:r>
              <a:rPr lang="uk-UA" sz="2000" b="1" dirty="0">
                <a:latin typeface="Times New Roman" pitchFamily="18" charset="0"/>
                <a:cs typeface="Times New Roman" pitchFamily="18" charset="0"/>
              </a:rPr>
              <a:t>Б) – </a:t>
            </a:r>
            <a:r>
              <a:rPr lang="uk-UA" sz="2000" b="1" dirty="0" smtClean="0">
                <a:latin typeface="Times New Roman" pitchFamily="18" charset="0"/>
                <a:cs typeface="Times New Roman" pitchFamily="18" charset="0"/>
              </a:rPr>
              <a:t>зменшується</a:t>
            </a:r>
          </a:p>
          <a:p>
            <a:endParaRPr lang="uk-UA" sz="2000" b="1" dirty="0">
              <a:latin typeface="Times New Roman" pitchFamily="18" charset="0"/>
              <a:cs typeface="Times New Roman" pitchFamily="18" charset="0"/>
            </a:endParaRPr>
          </a:p>
          <a:p>
            <a:pPr marL="0" indent="0" algn="r">
              <a:buNone/>
            </a:pPr>
            <a:r>
              <a:rPr lang="uk-UA" sz="2000" b="1" dirty="0">
                <a:latin typeface="Times New Roman" pitchFamily="18" charset="0"/>
                <a:cs typeface="Times New Roman" pitchFamily="18" charset="0"/>
              </a:rPr>
              <a:t>Наслідки дії ефекту доходу споживача</a:t>
            </a:r>
            <a:endParaRPr lang="uk-UA" sz="2000" dirty="0">
              <a:latin typeface="Times New Roman" pitchFamily="18" charset="0"/>
              <a:cs typeface="Times New Roman" pitchFamily="18" charset="0"/>
            </a:endParaRPr>
          </a:p>
          <a:p>
            <a:pPr marL="0" indent="0" algn="r">
              <a:buNone/>
            </a:pPr>
            <a:r>
              <a:rPr lang="uk-UA" sz="2000" dirty="0">
                <a:latin typeface="Times New Roman" pitchFamily="18" charset="0"/>
                <a:cs typeface="Times New Roman" pitchFamily="18" charset="0"/>
              </a:rPr>
              <a:t>(на графічній моделі – переміщення від точки 2 до точки 3)</a:t>
            </a:r>
          </a:p>
          <a:p>
            <a:pPr algn="r"/>
            <a:r>
              <a:rPr lang="uk-UA" sz="2000" b="1" dirty="0">
                <a:latin typeface="Times New Roman" pitchFamily="18" charset="0"/>
                <a:cs typeface="Times New Roman" pitchFamily="18" charset="0"/>
              </a:rPr>
              <a:t>при зростанні ціни товару А:</a:t>
            </a:r>
            <a:endParaRPr lang="uk-UA" sz="2000" dirty="0">
              <a:latin typeface="Times New Roman" pitchFamily="18" charset="0"/>
              <a:cs typeface="Times New Roman" pitchFamily="18" charset="0"/>
            </a:endParaRPr>
          </a:p>
          <a:p>
            <a:pPr algn="r"/>
            <a:r>
              <a:rPr lang="en-US" sz="2000" b="1" dirty="0">
                <a:latin typeface="Times New Roman" pitchFamily="18" charset="0"/>
                <a:cs typeface="Times New Roman" pitchFamily="18" charset="0"/>
              </a:rPr>
              <a:t>Q(A) – </a:t>
            </a:r>
            <a:r>
              <a:rPr lang="uk-UA" sz="2000" b="1" dirty="0">
                <a:latin typeface="Times New Roman" pitchFamily="18" charset="0"/>
                <a:cs typeface="Times New Roman" pitchFamily="18" charset="0"/>
              </a:rPr>
              <a:t>зменшується</a:t>
            </a:r>
            <a:endParaRPr lang="uk-UA" sz="2000" dirty="0">
              <a:latin typeface="Times New Roman" pitchFamily="18" charset="0"/>
              <a:cs typeface="Times New Roman" pitchFamily="18" charset="0"/>
            </a:endParaRPr>
          </a:p>
          <a:p>
            <a:pPr algn="r"/>
            <a:r>
              <a:rPr lang="en-US" sz="2000" b="1" dirty="0">
                <a:latin typeface="Times New Roman" pitchFamily="18" charset="0"/>
                <a:cs typeface="Times New Roman" pitchFamily="18" charset="0"/>
              </a:rPr>
              <a:t>Q(</a:t>
            </a:r>
            <a:r>
              <a:rPr lang="uk-UA" sz="2000" b="1" dirty="0">
                <a:latin typeface="Times New Roman" pitchFamily="18" charset="0"/>
                <a:cs typeface="Times New Roman" pitchFamily="18" charset="0"/>
              </a:rPr>
              <a:t>Б) – зменшується</a:t>
            </a:r>
            <a:endParaRPr lang="uk-UA" sz="2000" dirty="0">
              <a:latin typeface="Times New Roman" pitchFamily="18" charset="0"/>
              <a:cs typeface="Times New Roman" pitchFamily="18" charset="0"/>
            </a:endParaRPr>
          </a:p>
          <a:p>
            <a:pPr algn="r"/>
            <a:r>
              <a:rPr lang="uk-UA" sz="2000" b="1" dirty="0">
                <a:latin typeface="Times New Roman" pitchFamily="18" charset="0"/>
                <a:cs typeface="Times New Roman" pitchFamily="18" charset="0"/>
              </a:rPr>
              <a:t>при зменшенні ціни товару А:</a:t>
            </a:r>
            <a:endParaRPr lang="uk-UA" sz="2000" dirty="0">
              <a:latin typeface="Times New Roman" pitchFamily="18" charset="0"/>
              <a:cs typeface="Times New Roman" pitchFamily="18" charset="0"/>
            </a:endParaRPr>
          </a:p>
          <a:p>
            <a:pPr algn="r"/>
            <a:r>
              <a:rPr lang="en-US" sz="2000" b="1" dirty="0">
                <a:latin typeface="Times New Roman" pitchFamily="18" charset="0"/>
                <a:cs typeface="Times New Roman" pitchFamily="18" charset="0"/>
              </a:rPr>
              <a:t>Q(A) – </a:t>
            </a:r>
            <a:r>
              <a:rPr lang="uk-UA" sz="2000" b="1" dirty="0">
                <a:latin typeface="Times New Roman" pitchFamily="18" charset="0"/>
                <a:cs typeface="Times New Roman" pitchFamily="18" charset="0"/>
              </a:rPr>
              <a:t>збільшується</a:t>
            </a:r>
            <a:endParaRPr lang="uk-UA" sz="2000" dirty="0">
              <a:latin typeface="Times New Roman" pitchFamily="18" charset="0"/>
              <a:cs typeface="Times New Roman" pitchFamily="18" charset="0"/>
            </a:endParaRPr>
          </a:p>
          <a:p>
            <a:pPr algn="r"/>
            <a:r>
              <a:rPr lang="en-US" sz="2000" b="1" dirty="0">
                <a:latin typeface="Times New Roman" pitchFamily="18" charset="0"/>
                <a:cs typeface="Times New Roman" pitchFamily="18" charset="0"/>
              </a:rPr>
              <a:t>Q(</a:t>
            </a:r>
            <a:r>
              <a:rPr lang="uk-UA" sz="2000" b="1" dirty="0">
                <a:latin typeface="Times New Roman" pitchFamily="18" charset="0"/>
                <a:cs typeface="Times New Roman" pitchFamily="18" charset="0"/>
              </a:rPr>
              <a:t>Б) – збільшується</a:t>
            </a:r>
            <a:endParaRPr lang="uk-UA" sz="2000" dirty="0">
              <a:latin typeface="Times New Roman" pitchFamily="18" charset="0"/>
              <a:cs typeface="Times New Roman" pitchFamily="18" charset="0"/>
            </a:endParaRPr>
          </a:p>
          <a:p>
            <a:endParaRPr lang="uk-UA" sz="2000" dirty="0">
              <a:latin typeface="Times New Roman" pitchFamily="18" charset="0"/>
              <a:cs typeface="Times New Roman" pitchFamily="18" charset="0"/>
            </a:endParaRPr>
          </a:p>
          <a:p>
            <a:pPr marL="0" indent="0">
              <a:buNone/>
            </a:pP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6705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uk-UA" dirty="0"/>
              <a:t>3. Поняття споживчого надлишку</a:t>
            </a:r>
            <a:r>
              <a:rPr lang="uk-UA" dirty="0" smtClean="0"/>
              <a:t>.</a:t>
            </a:r>
            <a:endParaRPr lang="uk-UA" b="0" dirty="0"/>
          </a:p>
        </p:txBody>
      </p:sp>
      <p:sp>
        <p:nvSpPr>
          <p:cNvPr id="3" name="Місце для вмісту 2"/>
          <p:cNvSpPr>
            <a:spLocks noGrp="1"/>
          </p:cNvSpPr>
          <p:nvPr>
            <p:ph idx="1"/>
          </p:nvPr>
        </p:nvSpPr>
        <p:spPr/>
        <p:txBody>
          <a:bodyPr>
            <a:normAutofit fontScale="85000" lnSpcReduction="20000"/>
          </a:bodyPr>
          <a:lstStyle/>
          <a:p>
            <a:pPr marL="0" indent="0">
              <a:buNone/>
            </a:pPr>
            <a:r>
              <a:rPr lang="vi-VN" b="1" dirty="0" smtClean="0">
                <a:latin typeface="Times New Roman" pitchFamily="18" charset="0"/>
                <a:cs typeface="Times New Roman" pitchFamily="18" charset="0"/>
              </a:rPr>
              <a:t>Спожи</a:t>
            </a:r>
            <a:r>
              <a:rPr lang="uk-UA" b="1" dirty="0" smtClean="0">
                <a:latin typeface="Times New Roman" pitchFamily="18" charset="0"/>
                <a:cs typeface="Times New Roman" pitchFamily="18" charset="0"/>
              </a:rPr>
              <a:t>и</a:t>
            </a:r>
            <a:r>
              <a:rPr lang="vi-VN" b="1" dirty="0" smtClean="0">
                <a:latin typeface="Times New Roman" pitchFamily="18" charset="0"/>
                <a:cs typeface="Times New Roman" pitchFamily="18" charset="0"/>
              </a:rPr>
              <a:t>вчий надлишок</a:t>
            </a:r>
            <a:r>
              <a:rPr lang="vi-VN" dirty="0">
                <a:latin typeface="Times New Roman" pitchFamily="18" charset="0"/>
                <a:cs typeface="Times New Roman" pitchFamily="18" charset="0"/>
              </a:rPr>
              <a:t> – різниця між ціною, яку споживач готовий був заплатити за товар, і тією, яку він дійсно платить при покупці</a:t>
            </a:r>
            <a:r>
              <a:rPr lang="vi-VN" dirty="0" smtClean="0">
                <a:latin typeface="Times New Roman" pitchFamily="18" charset="0"/>
                <a:cs typeface="Times New Roman" pitchFamily="18" charset="0"/>
              </a:rPr>
              <a:t>.</a:t>
            </a:r>
            <a:endParaRPr lang="uk-UA" dirty="0" smtClean="0">
              <a:latin typeface="Times New Roman" pitchFamily="18" charset="0"/>
              <a:cs typeface="Times New Roman" pitchFamily="18" charset="0"/>
            </a:endParaRPr>
          </a:p>
          <a:p>
            <a:pPr marL="0" indent="0" algn="ctr">
              <a:buNone/>
            </a:pP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Іншими словами це виграш споживача при покупці через перевищення </a:t>
            </a:r>
            <a:r>
              <a:rPr lang="uk-UA" dirty="0" smtClean="0">
                <a:latin typeface="Times New Roman" pitchFamily="18" charset="0"/>
                <a:cs typeface="Times New Roman" pitchFamily="18" charset="0"/>
              </a:rPr>
              <a:t>корисності</a:t>
            </a:r>
            <a:r>
              <a:rPr lang="vi-VN" dirty="0">
                <a:latin typeface="Times New Roman" pitchFamily="18" charset="0"/>
                <a:cs typeface="Times New Roman" pitchFamily="18" charset="0"/>
              </a:rPr>
              <a:t> товару, що купується над ціною. Споживчий надлишок показує, наскільки краще в середньому живуть окремі люди. Він з'являється завжди, як тільки споживач платитиме менше того,скільки він дійсно готовий був заплатити за певний товар чи послугу.</a:t>
            </a:r>
          </a:p>
          <a:p>
            <a:pPr marL="0" indent="0" algn="ctr">
              <a:buNone/>
            </a:pPr>
            <a:r>
              <a:rPr lang="vi-VN" dirty="0">
                <a:latin typeface="Times New Roman" pitchFamily="18" charset="0"/>
                <a:cs typeface="Times New Roman" pitchFamily="18" charset="0"/>
              </a:rPr>
              <a:t>Надлишок споживача утворюється через те, що завдяки дії </a:t>
            </a:r>
            <a:r>
              <a:rPr lang="uk-UA" dirty="0" smtClean="0">
                <a:latin typeface="Times New Roman" pitchFamily="18" charset="0"/>
                <a:cs typeface="Times New Roman" pitchFamily="18" charset="0"/>
              </a:rPr>
              <a:t>закону спадної граничної корисності</a:t>
            </a:r>
            <a:r>
              <a:rPr lang="vi-VN" dirty="0">
                <a:latin typeface="Times New Roman" pitchFamily="18" charset="0"/>
                <a:cs typeface="Times New Roman" pitchFamily="18" charset="0"/>
              </a:rPr>
              <a:t> перші одиниці блага становлять для споживача більшу цінність, ніж останні, а платить він одну і ту ж суму за кожну одиницю блага, починаючи з першої і закінчуючи останньою. Таким чином, споживач платить за кожну одиницю ту суму, якої оцінюється остання одиниця. Отже, споживач отримує надлишок корисності з кожною з перших одиниць блага.</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44345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Вишукана">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ишукана">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TotalTime>
  <Words>1008</Words>
  <Application>Microsoft Office PowerPoint</Application>
  <PresentationFormat>Екран (4:3)</PresentationFormat>
  <Paragraphs>56</Paragraphs>
  <Slides>12</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Вишукана</vt:lpstr>
      <vt:lpstr>Тема 1.5.  Зміни рівноваги споживача.</vt:lpstr>
      <vt:lpstr>1. Оптимальний вибір і зміна ціни. Крива індивіду­ального попиту.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Поняття споживчого надлишку.</vt:lpstr>
      <vt:lpstr>Презентація PowerPoint</vt:lpstr>
      <vt:lpstr>4. Прийняття рішень в ситуаціях з ризиком. </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1.5.  Зміни рівноваги споживача.</dc:title>
  <dc:creator>Sara Yasmeen (Wipro Technologies)</dc:creator>
  <cp:lastModifiedBy>User</cp:lastModifiedBy>
  <cp:revision>19</cp:revision>
  <dcterms:created xsi:type="dcterms:W3CDTF">2010-02-23T11:30:32Z</dcterms:created>
  <dcterms:modified xsi:type="dcterms:W3CDTF">2024-03-13T07:35:01Z</dcterms:modified>
</cp:coreProperties>
</file>