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64" r:id="rId3"/>
    <p:sldId id="263" r:id="rId4"/>
    <p:sldId id="262" r:id="rId5"/>
    <p:sldId id="268" r:id="rId6"/>
    <p:sldId id="261" r:id="rId7"/>
    <p:sldId id="267" r:id="rId8"/>
    <p:sldId id="266" r:id="rId9"/>
    <p:sldId id="265" r:id="rId10"/>
    <p:sldId id="272" r:id="rId11"/>
    <p:sldId id="271" r:id="rId12"/>
    <p:sldId id="277" r:id="rId13"/>
    <p:sldId id="291" r:id="rId14"/>
    <p:sldId id="276" r:id="rId15"/>
    <p:sldId id="270" r:id="rId16"/>
    <p:sldId id="269" r:id="rId17"/>
    <p:sldId id="275" r:id="rId18"/>
    <p:sldId id="274" r:id="rId19"/>
    <p:sldId id="278" r:id="rId20"/>
    <p:sldId id="279" r:id="rId21"/>
    <p:sldId id="280" r:id="rId22"/>
    <p:sldId id="281" r:id="rId23"/>
    <p:sldId id="292" r:id="rId24"/>
    <p:sldId id="284" r:id="rId25"/>
    <p:sldId id="283" r:id="rId26"/>
    <p:sldId id="282" r:id="rId27"/>
    <p:sldId id="285" r:id="rId28"/>
    <p:sldId id="286" r:id="rId29"/>
    <p:sldId id="287" r:id="rId30"/>
    <p:sldId id="288" r:id="rId31"/>
    <p:sldId id="289" r:id="rId32"/>
    <p:sldId id="290" r:id="rId33"/>
    <p:sldId id="257" r:id="rId34"/>
    <p:sldId id="259" r:id="rId35"/>
    <p:sldId id="260"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843915E-0495-4948-B6AC-238451A4E717}" type="datetimeFigureOut">
              <a:rPr lang="ru-RU" smtClean="0"/>
              <a:t>04.02.2020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23399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3095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140429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6285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40285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843915E-0495-4948-B6AC-238451A4E717}" type="datetimeFigureOut">
              <a:rPr lang="ru-RU" smtClean="0"/>
              <a:t>04.02.2020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68758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843915E-0495-4948-B6AC-238451A4E717}" type="datetimeFigureOut">
              <a:rPr lang="ru-RU" smtClean="0"/>
              <a:t>04.02.2020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46977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04.02.2020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994749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04.02.2020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100328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04.02.2020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400324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843915E-0495-4948-B6AC-238451A4E717}" type="datetimeFigureOut">
              <a:rPr lang="ru-RU" smtClean="0"/>
              <a:t>04.02.2020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79646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95253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843915E-0495-4948-B6AC-238451A4E717}" type="datetimeFigureOut">
              <a:rPr lang="ru-RU" smtClean="0"/>
              <a:t>04.02.2020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43340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843915E-0495-4948-B6AC-238451A4E717}" type="datetimeFigureOut">
              <a:rPr lang="ru-RU" smtClean="0"/>
              <a:t>04.02.2020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177718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3915E-0495-4948-B6AC-238451A4E717}" type="datetimeFigureOut">
              <a:rPr lang="ru-RU" smtClean="0"/>
              <a:t>04.02.2020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51742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318447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43915E-0495-4948-B6AC-238451A4E717}" type="datetimeFigureOut">
              <a:rPr lang="ru-RU" smtClean="0"/>
              <a:t>04.02.2020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899CA1-11D8-41AB-8235-7462EB1B687B}" type="slidenum">
              <a:rPr lang="ru-RU" smtClean="0"/>
              <a:t>‹#›</a:t>
            </a:fld>
            <a:endParaRPr lang="ru-RU"/>
          </a:p>
        </p:txBody>
      </p:sp>
    </p:spTree>
    <p:extLst>
      <p:ext uri="{BB962C8B-B14F-4D97-AF65-F5344CB8AC3E}">
        <p14:creationId xmlns:p14="http://schemas.microsoft.com/office/powerpoint/2010/main" val="236926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843915E-0495-4948-B6AC-238451A4E717}" type="datetimeFigureOut">
              <a:rPr lang="ru-RU" smtClean="0"/>
              <a:t>04.02.2020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0899CA1-11D8-41AB-8235-7462EB1B687B}" type="slidenum">
              <a:rPr lang="ru-RU" smtClean="0"/>
              <a:t>‹#›</a:t>
            </a:fld>
            <a:endParaRPr lang="ru-RU"/>
          </a:p>
        </p:txBody>
      </p:sp>
    </p:spTree>
    <p:extLst>
      <p:ext uri="{BB962C8B-B14F-4D97-AF65-F5344CB8AC3E}">
        <p14:creationId xmlns:p14="http://schemas.microsoft.com/office/powerpoint/2010/main" val="14496950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6100989"/>
          </a:xfrm>
        </p:spPr>
        <p:txBody>
          <a:bodyPr>
            <a:normAutofit/>
          </a:bodyPr>
          <a:lstStyle/>
          <a:p>
            <a:pPr algn="ctr"/>
            <a:r>
              <a:rPr lang="uk-UA" dirty="0" smtClean="0"/>
              <a:t>Інформаційна безпека.</a:t>
            </a:r>
            <a:br>
              <a:rPr lang="uk-UA" dirty="0" smtClean="0"/>
            </a:br>
            <a:r>
              <a:rPr lang="uk-UA" dirty="0" smtClean="0"/>
              <a:t/>
            </a:r>
            <a:br>
              <a:rPr lang="uk-UA" dirty="0" smtClean="0"/>
            </a:br>
            <a:r>
              <a:rPr lang="uk-UA" dirty="0" smtClean="0"/>
              <a:t>Захист інформації.</a:t>
            </a:r>
            <a:br>
              <a:rPr lang="uk-UA" dirty="0" smtClean="0"/>
            </a:br>
            <a:r>
              <a:rPr lang="uk-UA" dirty="0" smtClean="0"/>
              <a:t/>
            </a:r>
            <a:br>
              <a:rPr lang="uk-UA" dirty="0" smtClean="0"/>
            </a:br>
            <a:r>
              <a:rPr lang="uk-UA" dirty="0" smtClean="0"/>
              <a:t>Законодавче регулювання захисту інформації в телекомунікаційних системах</a:t>
            </a:r>
            <a:endParaRPr lang="ru-RU" dirty="0"/>
          </a:p>
        </p:txBody>
      </p:sp>
    </p:spTree>
    <p:extLst>
      <p:ext uri="{BB962C8B-B14F-4D97-AF65-F5344CB8AC3E}">
        <p14:creationId xmlns:p14="http://schemas.microsoft.com/office/powerpoint/2010/main" val="83673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620" y="195943"/>
            <a:ext cx="12033380" cy="6587412"/>
          </a:xfrm>
        </p:spPr>
        <p:txBody>
          <a:bodyPr>
            <a:normAutofit fontScale="85000" lnSpcReduction="20000"/>
          </a:bodyPr>
          <a:lstStyle/>
          <a:p>
            <a:pPr marL="0" indent="0" algn="ctr">
              <a:buNone/>
            </a:pPr>
            <a:r>
              <a:rPr lang="ru-RU" sz="3300" b="1" dirty="0" err="1"/>
              <a:t>Види</a:t>
            </a:r>
            <a:r>
              <a:rPr lang="ru-RU" sz="3300" b="1" dirty="0"/>
              <a:t> </a:t>
            </a:r>
            <a:r>
              <a:rPr lang="ru-RU" sz="3300" b="1" dirty="0" err="1"/>
              <a:t>захисту</a:t>
            </a:r>
            <a:r>
              <a:rPr lang="ru-RU" sz="3300" b="1" dirty="0"/>
              <a:t> </a:t>
            </a:r>
            <a:r>
              <a:rPr lang="ru-RU" sz="3300" b="1" dirty="0" err="1" smtClean="0"/>
              <a:t>інформації</a:t>
            </a:r>
            <a:endParaRPr lang="ru-RU" sz="3300" b="1" dirty="0" smtClean="0"/>
          </a:p>
          <a:p>
            <a:pPr marL="0" indent="0" algn="ctr">
              <a:buNone/>
            </a:pPr>
            <a:endParaRPr lang="ru-RU" sz="3300" b="1" dirty="0"/>
          </a:p>
          <a:p>
            <a:pPr marL="0" indent="0">
              <a:buNone/>
            </a:pPr>
            <a:r>
              <a:rPr lang="ru-RU" sz="3300" b="1" dirty="0" err="1" smtClean="0"/>
              <a:t>Технічний</a:t>
            </a:r>
            <a:r>
              <a:rPr lang="ru-RU" sz="3300" b="1" dirty="0" smtClean="0"/>
              <a:t> </a:t>
            </a:r>
            <a:r>
              <a:rPr lang="ru-RU" dirty="0"/>
              <a:t>— </a:t>
            </a:r>
            <a:r>
              <a:rPr lang="ru-RU" dirty="0" err="1"/>
              <a:t>забезпечує</a:t>
            </a:r>
            <a:r>
              <a:rPr lang="ru-RU" dirty="0"/>
              <a:t> </a:t>
            </a:r>
            <a:r>
              <a:rPr lang="ru-RU" dirty="0" err="1"/>
              <a:t>обмеження</a:t>
            </a:r>
            <a:r>
              <a:rPr lang="ru-RU" dirty="0"/>
              <a:t> доступу до </a:t>
            </a:r>
            <a:r>
              <a:rPr lang="ru-RU" dirty="0" err="1"/>
              <a:t>носія</a:t>
            </a:r>
            <a:r>
              <a:rPr lang="ru-RU" dirty="0"/>
              <a:t> </a:t>
            </a:r>
            <a:r>
              <a:rPr lang="ru-RU" dirty="0" err="1"/>
              <a:t>повідомлення</a:t>
            </a:r>
            <a:r>
              <a:rPr lang="ru-RU" dirty="0"/>
              <a:t> </a:t>
            </a:r>
            <a:r>
              <a:rPr lang="ru-RU" dirty="0" err="1"/>
              <a:t>апаратно-технічними</a:t>
            </a:r>
            <a:r>
              <a:rPr lang="ru-RU" dirty="0"/>
              <a:t> </a:t>
            </a:r>
            <a:r>
              <a:rPr lang="ru-RU" dirty="0" err="1"/>
              <a:t>засобами</a:t>
            </a:r>
            <a:r>
              <a:rPr lang="ru-RU" dirty="0"/>
              <a:t> (</a:t>
            </a:r>
            <a:r>
              <a:rPr lang="ru-RU" dirty="0" err="1"/>
              <a:t>антивіруси</a:t>
            </a:r>
            <a:r>
              <a:rPr lang="ru-RU" dirty="0"/>
              <a:t>, </a:t>
            </a:r>
            <a:r>
              <a:rPr lang="ru-RU" dirty="0" err="1"/>
              <a:t>фаєрволи</a:t>
            </a:r>
            <a:r>
              <a:rPr lang="ru-RU" dirty="0"/>
              <a:t>, </a:t>
            </a:r>
            <a:r>
              <a:rPr lang="ru-RU" dirty="0" err="1"/>
              <a:t>маршрутизатори</a:t>
            </a:r>
            <a:r>
              <a:rPr lang="ru-RU" dirty="0" smtClean="0"/>
              <a:t>, </a:t>
            </a:r>
            <a:r>
              <a:rPr lang="ru-RU" dirty="0"/>
              <a:t>смарт-</a:t>
            </a:r>
            <a:r>
              <a:rPr lang="ru-RU" dirty="0" err="1"/>
              <a:t>карти</a:t>
            </a:r>
            <a:r>
              <a:rPr lang="ru-RU" dirty="0"/>
              <a:t> </a:t>
            </a:r>
            <a:r>
              <a:rPr lang="ru-RU" dirty="0" err="1"/>
              <a:t>тощо</a:t>
            </a:r>
            <a:r>
              <a:rPr lang="ru-RU" dirty="0"/>
              <a:t>):</a:t>
            </a:r>
          </a:p>
          <a:p>
            <a:pPr marL="0" indent="0">
              <a:buNone/>
            </a:pPr>
            <a:r>
              <a:rPr lang="ru-RU" dirty="0"/>
              <a:t>        </a:t>
            </a:r>
            <a:r>
              <a:rPr lang="ru-RU" dirty="0" err="1"/>
              <a:t>попередження</a:t>
            </a:r>
            <a:r>
              <a:rPr lang="ru-RU" dirty="0"/>
              <a:t> </a:t>
            </a:r>
            <a:r>
              <a:rPr lang="ru-RU" dirty="0" err="1"/>
              <a:t>витоку</a:t>
            </a:r>
            <a:r>
              <a:rPr lang="ru-RU" dirty="0"/>
              <a:t> по </a:t>
            </a:r>
            <a:r>
              <a:rPr lang="ru-RU" dirty="0" err="1"/>
              <a:t>технічним</a:t>
            </a:r>
            <a:r>
              <a:rPr lang="ru-RU" dirty="0"/>
              <a:t> каналам;</a:t>
            </a:r>
          </a:p>
          <a:p>
            <a:pPr marL="0" indent="0">
              <a:buNone/>
            </a:pPr>
            <a:r>
              <a:rPr lang="ru-RU" dirty="0"/>
              <a:t>        </a:t>
            </a:r>
            <a:r>
              <a:rPr lang="ru-RU" dirty="0" err="1"/>
              <a:t>попередження</a:t>
            </a:r>
            <a:r>
              <a:rPr lang="ru-RU" dirty="0"/>
              <a:t> </a:t>
            </a:r>
            <a:r>
              <a:rPr lang="ru-RU" dirty="0" err="1"/>
              <a:t>блокування</a:t>
            </a:r>
            <a:r>
              <a:rPr lang="ru-RU" dirty="0"/>
              <a:t> </a:t>
            </a:r>
            <a:r>
              <a:rPr lang="ru-RU" dirty="0" smtClean="0"/>
              <a:t>;</a:t>
            </a:r>
          </a:p>
          <a:p>
            <a:pPr marL="0" indent="0">
              <a:buNone/>
            </a:pPr>
            <a:endParaRPr lang="ru-RU" dirty="0"/>
          </a:p>
          <a:p>
            <a:pPr marL="0" indent="0">
              <a:buNone/>
            </a:pPr>
            <a:r>
              <a:rPr lang="ru-RU" sz="3000" b="1" dirty="0" err="1" smtClean="0"/>
              <a:t>Інженерний</a:t>
            </a:r>
            <a:r>
              <a:rPr lang="ru-RU" dirty="0" smtClean="0"/>
              <a:t> </a:t>
            </a:r>
            <a:r>
              <a:rPr lang="ru-RU" dirty="0"/>
              <a:t>— </a:t>
            </a:r>
            <a:r>
              <a:rPr lang="ru-RU" dirty="0" err="1"/>
              <a:t>попереджує</a:t>
            </a:r>
            <a:r>
              <a:rPr lang="ru-RU" dirty="0"/>
              <a:t> </a:t>
            </a:r>
            <a:r>
              <a:rPr lang="ru-RU" dirty="0" err="1"/>
              <a:t>руйнування</a:t>
            </a:r>
            <a:r>
              <a:rPr lang="ru-RU" dirty="0"/>
              <a:t> </a:t>
            </a:r>
            <a:r>
              <a:rPr lang="ru-RU" dirty="0" err="1"/>
              <a:t>носія</a:t>
            </a:r>
            <a:r>
              <a:rPr lang="ru-RU" dirty="0"/>
              <a:t> </a:t>
            </a:r>
            <a:r>
              <a:rPr lang="ru-RU" dirty="0" err="1"/>
              <a:t>внаслідок</a:t>
            </a:r>
            <a:r>
              <a:rPr lang="ru-RU" dirty="0"/>
              <a:t> </a:t>
            </a:r>
            <a:r>
              <a:rPr lang="ru-RU" dirty="0" err="1"/>
              <a:t>навмисних</a:t>
            </a:r>
            <a:r>
              <a:rPr lang="ru-RU" dirty="0"/>
              <a:t> </a:t>
            </a:r>
            <a:r>
              <a:rPr lang="ru-RU" dirty="0" err="1"/>
              <a:t>дій</a:t>
            </a:r>
            <a:r>
              <a:rPr lang="ru-RU" dirty="0"/>
              <a:t> </a:t>
            </a:r>
            <a:r>
              <a:rPr lang="ru-RU" dirty="0" err="1"/>
              <a:t>або</a:t>
            </a:r>
            <a:r>
              <a:rPr lang="ru-RU" dirty="0"/>
              <a:t> природного </a:t>
            </a:r>
            <a:r>
              <a:rPr lang="ru-RU" dirty="0" err="1"/>
              <a:t>впливу</a:t>
            </a:r>
            <a:r>
              <a:rPr lang="ru-RU" dirty="0"/>
              <a:t> </a:t>
            </a:r>
            <a:r>
              <a:rPr lang="ru-RU" dirty="0" err="1"/>
              <a:t>інженерно-технічними</a:t>
            </a:r>
            <a:r>
              <a:rPr lang="ru-RU" dirty="0"/>
              <a:t> </a:t>
            </a:r>
            <a:r>
              <a:rPr lang="ru-RU" dirty="0" err="1"/>
              <a:t>засобами</a:t>
            </a:r>
            <a:r>
              <a:rPr lang="ru-RU" dirty="0"/>
              <a:t> (</a:t>
            </a:r>
            <a:r>
              <a:rPr lang="ru-RU" dirty="0" err="1"/>
              <a:t>сюди</a:t>
            </a:r>
            <a:r>
              <a:rPr lang="ru-RU" dirty="0"/>
              <a:t> </a:t>
            </a:r>
            <a:r>
              <a:rPr lang="ru-RU" dirty="0" err="1"/>
              <a:t>відносять</a:t>
            </a:r>
            <a:r>
              <a:rPr lang="ru-RU" dirty="0"/>
              <a:t> </a:t>
            </a:r>
            <a:r>
              <a:rPr lang="ru-RU" dirty="0" err="1"/>
              <a:t>обмежуючі</a:t>
            </a:r>
            <a:r>
              <a:rPr lang="ru-RU" dirty="0"/>
              <a:t> </a:t>
            </a:r>
            <a:r>
              <a:rPr lang="ru-RU" dirty="0" err="1"/>
              <a:t>конструкції</a:t>
            </a:r>
            <a:r>
              <a:rPr lang="ru-RU" dirty="0"/>
              <a:t>, </a:t>
            </a:r>
            <a:r>
              <a:rPr lang="ru-RU" dirty="0" err="1"/>
              <a:t>охоронно-пожежна</a:t>
            </a:r>
            <a:r>
              <a:rPr lang="ru-RU" dirty="0"/>
              <a:t> </a:t>
            </a:r>
            <a:r>
              <a:rPr lang="ru-RU" dirty="0" err="1"/>
              <a:t>сигналізація</a:t>
            </a:r>
            <a:r>
              <a:rPr lang="ru-RU" dirty="0" smtClean="0"/>
              <a:t>).</a:t>
            </a:r>
          </a:p>
          <a:p>
            <a:pPr marL="0" indent="0">
              <a:buNone/>
            </a:pPr>
            <a:endParaRPr lang="ru-RU" dirty="0"/>
          </a:p>
          <a:p>
            <a:pPr marL="0" indent="0">
              <a:buNone/>
            </a:pPr>
            <a:r>
              <a:rPr lang="ru-RU" b="1" dirty="0" err="1" smtClean="0"/>
              <a:t>Криптографічний</a:t>
            </a:r>
            <a:r>
              <a:rPr lang="ru-RU" dirty="0" smtClean="0"/>
              <a:t> </a:t>
            </a:r>
            <a:r>
              <a:rPr lang="ru-RU" dirty="0"/>
              <a:t>— </a:t>
            </a:r>
            <a:r>
              <a:rPr lang="ru-RU" dirty="0" err="1"/>
              <a:t>попереджує</a:t>
            </a:r>
            <a:r>
              <a:rPr lang="ru-RU" dirty="0"/>
              <a:t> доступ за </a:t>
            </a:r>
            <a:r>
              <a:rPr lang="ru-RU" dirty="0" err="1"/>
              <a:t>допомогою</a:t>
            </a:r>
            <a:r>
              <a:rPr lang="ru-RU" dirty="0"/>
              <a:t> </a:t>
            </a:r>
            <a:r>
              <a:rPr lang="ru-RU" dirty="0" err="1"/>
              <a:t>математичних</a:t>
            </a:r>
            <a:r>
              <a:rPr lang="ru-RU" dirty="0"/>
              <a:t> </a:t>
            </a:r>
            <a:r>
              <a:rPr lang="ru-RU" dirty="0" err="1"/>
              <a:t>перетворень</a:t>
            </a:r>
            <a:r>
              <a:rPr lang="ru-RU" dirty="0"/>
              <a:t> </a:t>
            </a:r>
            <a:r>
              <a:rPr lang="ru-RU" dirty="0" err="1" smtClean="0"/>
              <a:t>повідомлення</a:t>
            </a:r>
            <a:r>
              <a:rPr lang="ru-RU" dirty="0" smtClean="0"/>
              <a:t>:</a:t>
            </a:r>
            <a:endParaRPr lang="ru-RU" dirty="0"/>
          </a:p>
          <a:p>
            <a:pPr marL="0" indent="0">
              <a:buNone/>
            </a:pPr>
            <a:r>
              <a:rPr lang="ru-RU" dirty="0"/>
              <a:t>        </a:t>
            </a:r>
            <a:r>
              <a:rPr lang="ru-RU" dirty="0" err="1"/>
              <a:t>попередження</a:t>
            </a:r>
            <a:r>
              <a:rPr lang="ru-RU" dirty="0"/>
              <a:t> </a:t>
            </a:r>
            <a:r>
              <a:rPr lang="ru-RU" dirty="0" err="1"/>
              <a:t>несанкціонованої</a:t>
            </a:r>
            <a:r>
              <a:rPr lang="ru-RU" dirty="0"/>
              <a:t> </a:t>
            </a:r>
            <a:r>
              <a:rPr lang="ru-RU" dirty="0" err="1"/>
              <a:t>модифікації</a:t>
            </a:r>
            <a:r>
              <a:rPr lang="ru-RU" dirty="0"/>
              <a:t> ;</a:t>
            </a:r>
          </a:p>
          <a:p>
            <a:pPr marL="0" indent="0">
              <a:buNone/>
            </a:pPr>
            <a:r>
              <a:rPr lang="ru-RU" dirty="0"/>
              <a:t>        </a:t>
            </a:r>
            <a:r>
              <a:rPr lang="ru-RU" dirty="0" err="1"/>
              <a:t>попередження</a:t>
            </a:r>
            <a:r>
              <a:rPr lang="ru-RU" dirty="0"/>
              <a:t> </a:t>
            </a:r>
            <a:r>
              <a:rPr lang="ru-RU" dirty="0" err="1" smtClean="0"/>
              <a:t>несанкціонованого</a:t>
            </a:r>
            <a:r>
              <a:rPr lang="ru-RU" dirty="0" smtClean="0"/>
              <a:t> </a:t>
            </a:r>
            <a:r>
              <a:rPr lang="ru-RU" dirty="0" err="1"/>
              <a:t>розголошення</a:t>
            </a:r>
            <a:r>
              <a:rPr lang="ru-RU" dirty="0"/>
              <a:t>.</a:t>
            </a:r>
          </a:p>
          <a:p>
            <a:pPr marL="0" indent="0">
              <a:buNone/>
            </a:pPr>
            <a:endParaRPr lang="ru-RU" b="1" dirty="0" smtClean="0"/>
          </a:p>
          <a:p>
            <a:pPr marL="0" indent="0">
              <a:buNone/>
            </a:pPr>
            <a:r>
              <a:rPr lang="ru-RU" b="1" dirty="0" err="1" smtClean="0"/>
              <a:t>Організаційний</a:t>
            </a:r>
            <a:r>
              <a:rPr lang="ru-RU" dirty="0" smtClean="0"/>
              <a:t> </a:t>
            </a:r>
            <a:r>
              <a:rPr lang="ru-RU" dirty="0"/>
              <a:t>— </a:t>
            </a:r>
            <a:r>
              <a:rPr lang="ru-RU" dirty="0" err="1"/>
              <a:t>попередження</a:t>
            </a:r>
            <a:r>
              <a:rPr lang="ru-RU" dirty="0"/>
              <a:t> доступу на </a:t>
            </a:r>
            <a:r>
              <a:rPr lang="ru-RU" dirty="0" err="1"/>
              <a:t>об'єкт</a:t>
            </a:r>
            <a:r>
              <a:rPr lang="ru-RU" dirty="0"/>
              <a:t> </a:t>
            </a:r>
            <a:r>
              <a:rPr lang="ru-RU" dirty="0" err="1"/>
              <a:t>інформаційної</a:t>
            </a:r>
            <a:r>
              <a:rPr lang="ru-RU" dirty="0"/>
              <a:t> </a:t>
            </a:r>
            <a:r>
              <a:rPr lang="ru-RU" dirty="0" err="1"/>
              <a:t>діяльності</a:t>
            </a:r>
            <a:r>
              <a:rPr lang="ru-RU" dirty="0"/>
              <a:t> </a:t>
            </a:r>
            <a:r>
              <a:rPr lang="ru-RU" dirty="0" err="1"/>
              <a:t>сторонніх</a:t>
            </a:r>
            <a:r>
              <a:rPr lang="ru-RU" dirty="0"/>
              <a:t> </a:t>
            </a:r>
            <a:r>
              <a:rPr lang="ru-RU" dirty="0" err="1"/>
              <a:t>осіб</a:t>
            </a:r>
            <a:r>
              <a:rPr lang="ru-RU" dirty="0"/>
              <a:t> за </a:t>
            </a:r>
            <a:r>
              <a:rPr lang="ru-RU" dirty="0" err="1"/>
              <a:t>допомогою</a:t>
            </a:r>
            <a:r>
              <a:rPr lang="ru-RU" dirty="0"/>
              <a:t> </a:t>
            </a:r>
            <a:r>
              <a:rPr lang="ru-RU" dirty="0" err="1"/>
              <a:t>організаційних</a:t>
            </a:r>
            <a:r>
              <a:rPr lang="ru-RU" dirty="0"/>
              <a:t> </a:t>
            </a:r>
            <a:r>
              <a:rPr lang="ru-RU" dirty="0" err="1"/>
              <a:t>заходів</a:t>
            </a:r>
            <a:r>
              <a:rPr lang="ru-RU" dirty="0"/>
              <a:t> (правила </a:t>
            </a:r>
            <a:r>
              <a:rPr lang="ru-RU" dirty="0" err="1"/>
              <a:t>розмежування</a:t>
            </a:r>
            <a:r>
              <a:rPr lang="ru-RU" dirty="0"/>
              <a:t> доступу).</a:t>
            </a:r>
          </a:p>
        </p:txBody>
      </p:sp>
    </p:spTree>
    <p:extLst>
      <p:ext uri="{BB962C8B-B14F-4D97-AF65-F5344CB8AC3E}">
        <p14:creationId xmlns:p14="http://schemas.microsoft.com/office/powerpoint/2010/main" val="265942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6612" y="382555"/>
            <a:ext cx="11260494" cy="5869053"/>
          </a:xfrm>
        </p:spPr>
        <p:txBody>
          <a:bodyPr>
            <a:normAutofit/>
          </a:bodyPr>
          <a:lstStyle/>
          <a:p>
            <a:pPr marL="0" indent="0">
              <a:buNone/>
            </a:pPr>
            <a:r>
              <a:rPr lang="ru-RU" sz="3200" b="1" dirty="0"/>
              <a:t>Комплексна система </a:t>
            </a:r>
            <a:r>
              <a:rPr lang="ru-RU" sz="3200" b="1" dirty="0" err="1"/>
              <a:t>захисту</a:t>
            </a:r>
            <a:r>
              <a:rPr lang="ru-RU" sz="3200" b="1" dirty="0"/>
              <a:t> </a:t>
            </a:r>
            <a:r>
              <a:rPr lang="ru-RU" sz="3200" b="1" dirty="0" err="1"/>
              <a:t>інформації</a:t>
            </a:r>
            <a:r>
              <a:rPr lang="ru-RU" sz="3200" b="1" dirty="0"/>
              <a:t> (КСЗІ)</a:t>
            </a:r>
            <a:r>
              <a:rPr lang="ru-RU" dirty="0"/>
              <a:t> — </a:t>
            </a:r>
            <a:r>
              <a:rPr lang="ru-RU" dirty="0" err="1"/>
              <a:t>взаємопов'язана</a:t>
            </a:r>
            <a:r>
              <a:rPr lang="ru-RU" dirty="0"/>
              <a:t> </a:t>
            </a:r>
            <a:r>
              <a:rPr lang="ru-RU" dirty="0" err="1"/>
              <a:t>сукупність</a:t>
            </a:r>
            <a:r>
              <a:rPr lang="ru-RU" dirty="0"/>
              <a:t> </a:t>
            </a:r>
            <a:r>
              <a:rPr lang="ru-RU" dirty="0" err="1"/>
              <a:t>організаційних</a:t>
            </a:r>
            <a:r>
              <a:rPr lang="ru-RU" dirty="0"/>
              <a:t> та </a:t>
            </a:r>
            <a:r>
              <a:rPr lang="ru-RU" dirty="0" err="1"/>
              <a:t>інженерно-технічних</a:t>
            </a:r>
            <a:r>
              <a:rPr lang="ru-RU" dirty="0"/>
              <a:t> </a:t>
            </a:r>
            <a:r>
              <a:rPr lang="ru-RU" dirty="0" err="1"/>
              <a:t>заходів</a:t>
            </a:r>
            <a:r>
              <a:rPr lang="ru-RU" dirty="0"/>
              <a:t>, </a:t>
            </a:r>
            <a:r>
              <a:rPr lang="ru-RU" dirty="0" err="1"/>
              <a:t>засобів</a:t>
            </a:r>
            <a:r>
              <a:rPr lang="ru-RU" dirty="0"/>
              <a:t> і </a:t>
            </a:r>
            <a:r>
              <a:rPr lang="ru-RU" dirty="0" err="1"/>
              <a:t>методів</a:t>
            </a:r>
            <a:r>
              <a:rPr lang="ru-RU" dirty="0"/>
              <a:t> </a:t>
            </a:r>
            <a:r>
              <a:rPr lang="ru-RU" dirty="0" err="1"/>
              <a:t>захисту</a:t>
            </a:r>
            <a:r>
              <a:rPr lang="ru-RU" dirty="0"/>
              <a:t> </a:t>
            </a:r>
            <a:r>
              <a:rPr lang="ru-RU" dirty="0" err="1"/>
              <a:t>інформації</a:t>
            </a:r>
            <a:r>
              <a:rPr lang="ru-RU" dirty="0"/>
              <a:t> (ЗІ</a:t>
            </a:r>
            <a:r>
              <a:rPr lang="ru-RU" dirty="0" smtClean="0"/>
              <a:t>).</a:t>
            </a:r>
            <a:endParaRPr lang="en-US" dirty="0" smtClean="0"/>
          </a:p>
          <a:p>
            <a:pPr marL="0" indent="0">
              <a:buNone/>
            </a:pPr>
            <a:endParaRPr lang="en-US" dirty="0" smtClean="0"/>
          </a:p>
          <a:p>
            <a:pPr marL="0" indent="0">
              <a:buNone/>
            </a:pPr>
            <a:r>
              <a:rPr lang="uk-UA" dirty="0"/>
              <a:t>Створення КСЗІ в ІТС здійснюється відповідно до нормативного документа системи технічного захисту інформації </a:t>
            </a:r>
            <a:r>
              <a:rPr lang="uk-UA" i="1" dirty="0"/>
              <a:t>НД ТЗІ 3.7-003-05 "Порядок проведення робіт із створення комплексної системи захисту інформації в інформаційно-телекомунікаційній системі" </a:t>
            </a:r>
            <a:r>
              <a:rPr lang="uk-UA" dirty="0"/>
              <a:t>на підставі технічного завдання (далі - ТЗ), розробленого згідно з вимогами нормативного документу системи технічного захисту інформації  </a:t>
            </a:r>
            <a:r>
              <a:rPr lang="uk-UA" i="1" dirty="0"/>
              <a:t>НД ТЗІ 3.7-001-99 "Методичні вказівки щодо розробки технічного завдання на створення комплексної системи захисту інформації в автоматизованій системі".</a:t>
            </a:r>
            <a:endParaRPr lang="en-US" i="1" dirty="0"/>
          </a:p>
          <a:p>
            <a:pPr marL="0" indent="0">
              <a:buNone/>
            </a:pPr>
            <a:endParaRPr lang="en-US" dirty="0" smtClean="0"/>
          </a:p>
          <a:p>
            <a:pPr marL="0" indent="0">
              <a:buNone/>
            </a:pPr>
            <a:endParaRPr lang="en-US" dirty="0"/>
          </a:p>
          <a:p>
            <a:pPr marL="0" indent="0">
              <a:buNone/>
            </a:pPr>
            <a:endParaRPr lang="ru-RU" dirty="0"/>
          </a:p>
        </p:txBody>
      </p:sp>
    </p:spTree>
    <p:extLst>
      <p:ext uri="{BB962C8B-B14F-4D97-AF65-F5344CB8AC3E}">
        <p14:creationId xmlns:p14="http://schemas.microsoft.com/office/powerpoint/2010/main" val="428431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9878" y="251927"/>
            <a:ext cx="10933922" cy="5925036"/>
          </a:xfrm>
        </p:spPr>
        <p:txBody>
          <a:bodyPr>
            <a:normAutofit fontScale="92500" lnSpcReduction="20000"/>
          </a:bodyPr>
          <a:lstStyle/>
          <a:p>
            <a:pPr marL="0" indent="0">
              <a:buNone/>
            </a:pPr>
            <a:r>
              <a:rPr lang="ru-RU" dirty="0"/>
              <a:t>До складу КСЗІ </a:t>
            </a:r>
            <a:r>
              <a:rPr lang="ru-RU" dirty="0" err="1"/>
              <a:t>входять</a:t>
            </a:r>
            <a:r>
              <a:rPr lang="ru-RU" dirty="0"/>
              <a:t> заходи та </a:t>
            </a:r>
            <a:r>
              <a:rPr lang="ru-RU" dirty="0" err="1"/>
              <a:t>засоби</a:t>
            </a:r>
            <a:r>
              <a:rPr lang="ru-RU" dirty="0"/>
              <a:t>, </a:t>
            </a:r>
            <a:r>
              <a:rPr lang="ru-RU" dirty="0" err="1"/>
              <a:t>які</a:t>
            </a:r>
            <a:r>
              <a:rPr lang="ru-RU" dirty="0"/>
              <a:t> </a:t>
            </a:r>
            <a:r>
              <a:rPr lang="ru-RU" dirty="0" err="1"/>
              <a:t>реалізують</a:t>
            </a:r>
            <a:r>
              <a:rPr lang="ru-RU" dirty="0"/>
              <a:t> </a:t>
            </a:r>
            <a:r>
              <a:rPr lang="ru-RU" dirty="0" err="1"/>
              <a:t>способи</a:t>
            </a:r>
            <a:r>
              <a:rPr lang="ru-RU" dirty="0"/>
              <a:t>, </a:t>
            </a:r>
            <a:r>
              <a:rPr lang="ru-RU" dirty="0" err="1"/>
              <a:t>методи</a:t>
            </a:r>
            <a:r>
              <a:rPr lang="ru-RU" dirty="0"/>
              <a:t>, </a:t>
            </a:r>
            <a:r>
              <a:rPr lang="ru-RU" dirty="0" err="1"/>
              <a:t>механізми</a:t>
            </a:r>
            <a:r>
              <a:rPr lang="ru-RU" dirty="0"/>
              <a:t> </a:t>
            </a:r>
            <a:r>
              <a:rPr lang="ru-RU" dirty="0" err="1"/>
              <a:t>захисту</a:t>
            </a:r>
            <a:r>
              <a:rPr lang="ru-RU" dirty="0"/>
              <a:t> </a:t>
            </a:r>
            <a:r>
              <a:rPr lang="ru-RU" dirty="0" err="1"/>
              <a:t>інформації</a:t>
            </a:r>
            <a:r>
              <a:rPr lang="ru-RU" dirty="0"/>
              <a:t> </a:t>
            </a:r>
            <a:r>
              <a:rPr lang="ru-RU" dirty="0" err="1"/>
              <a:t>від</a:t>
            </a:r>
            <a:r>
              <a:rPr lang="ru-RU" dirty="0"/>
              <a:t>:</a:t>
            </a:r>
          </a:p>
          <a:p>
            <a:pPr marL="0" indent="0">
              <a:buNone/>
            </a:pPr>
            <a:endParaRPr lang="ru-RU" dirty="0"/>
          </a:p>
          <a:p>
            <a:pPr marL="0" indent="0">
              <a:buNone/>
            </a:pPr>
            <a:r>
              <a:rPr lang="ru-RU" dirty="0"/>
              <a:t>- </a:t>
            </a:r>
            <a:r>
              <a:rPr lang="ru-RU" dirty="0" err="1"/>
              <a:t>витоку</a:t>
            </a:r>
            <a:r>
              <a:rPr lang="ru-RU" dirty="0"/>
              <a:t> </a:t>
            </a:r>
            <a:r>
              <a:rPr lang="ru-RU" dirty="0" err="1"/>
              <a:t>технічними</a:t>
            </a:r>
            <a:r>
              <a:rPr lang="ru-RU" dirty="0"/>
              <a:t> каналами, до </a:t>
            </a:r>
            <a:r>
              <a:rPr lang="ru-RU" dirty="0" err="1"/>
              <a:t>яких</a:t>
            </a:r>
            <a:r>
              <a:rPr lang="ru-RU" dirty="0"/>
              <a:t> </a:t>
            </a:r>
            <a:r>
              <a:rPr lang="ru-RU" dirty="0" err="1"/>
              <a:t>відносяться</a:t>
            </a:r>
            <a:r>
              <a:rPr lang="ru-RU" dirty="0"/>
              <a:t> канали </a:t>
            </a:r>
            <a:r>
              <a:rPr lang="ru-RU" dirty="0" err="1"/>
              <a:t>побічних</a:t>
            </a:r>
            <a:r>
              <a:rPr lang="ru-RU" dirty="0"/>
              <a:t> </a:t>
            </a:r>
            <a:r>
              <a:rPr lang="ru-RU" dirty="0" err="1"/>
              <a:t>електромагнітних</a:t>
            </a:r>
            <a:r>
              <a:rPr lang="ru-RU" dirty="0"/>
              <a:t> </a:t>
            </a:r>
            <a:r>
              <a:rPr lang="ru-RU" dirty="0" err="1"/>
              <a:t>випромінювань</a:t>
            </a:r>
            <a:r>
              <a:rPr lang="ru-RU" dirty="0"/>
              <a:t> і </a:t>
            </a:r>
            <a:r>
              <a:rPr lang="ru-RU" dirty="0" err="1"/>
              <a:t>наведень</a:t>
            </a:r>
            <a:r>
              <a:rPr lang="ru-RU" dirty="0"/>
              <a:t>, </a:t>
            </a:r>
            <a:r>
              <a:rPr lang="ru-RU" dirty="0" err="1"/>
              <a:t>акустоелектричні</a:t>
            </a:r>
            <a:r>
              <a:rPr lang="ru-RU" dirty="0"/>
              <a:t> та </a:t>
            </a:r>
            <a:r>
              <a:rPr lang="ru-RU" dirty="0" err="1"/>
              <a:t>інші</a:t>
            </a:r>
            <a:r>
              <a:rPr lang="ru-RU" dirty="0"/>
              <a:t> канали;</a:t>
            </a:r>
          </a:p>
          <a:p>
            <a:pPr marL="0" indent="0">
              <a:buNone/>
            </a:pPr>
            <a:endParaRPr lang="ru-RU" dirty="0"/>
          </a:p>
          <a:p>
            <a:pPr marL="0" indent="0">
              <a:buNone/>
            </a:pPr>
            <a:r>
              <a:rPr lang="ru-RU" dirty="0"/>
              <a:t>- </a:t>
            </a:r>
            <a:r>
              <a:rPr lang="ru-RU" dirty="0" err="1"/>
              <a:t>несанкціонованих</a:t>
            </a:r>
            <a:r>
              <a:rPr lang="ru-RU" dirty="0"/>
              <a:t> </a:t>
            </a:r>
            <a:r>
              <a:rPr lang="ru-RU" dirty="0" err="1"/>
              <a:t>дій</a:t>
            </a:r>
            <a:r>
              <a:rPr lang="ru-RU" dirty="0"/>
              <a:t> та </a:t>
            </a:r>
            <a:r>
              <a:rPr lang="ru-RU" dirty="0" err="1"/>
              <a:t>несанкціонованого</a:t>
            </a:r>
            <a:r>
              <a:rPr lang="ru-RU" dirty="0"/>
              <a:t> доступу до </a:t>
            </a:r>
            <a:r>
              <a:rPr lang="ru-RU" dirty="0" err="1"/>
              <a:t>інформації</a:t>
            </a:r>
            <a:r>
              <a:rPr lang="ru-RU" dirty="0"/>
              <a:t>, </a:t>
            </a:r>
            <a:r>
              <a:rPr lang="ru-RU" dirty="0" err="1"/>
              <a:t>що</a:t>
            </a:r>
            <a:r>
              <a:rPr lang="ru-RU" dirty="0"/>
              <a:t> </a:t>
            </a:r>
            <a:r>
              <a:rPr lang="ru-RU" dirty="0" err="1"/>
              <a:t>можуть</a:t>
            </a:r>
            <a:r>
              <a:rPr lang="ru-RU" dirty="0"/>
              <a:t> </a:t>
            </a:r>
            <a:r>
              <a:rPr lang="ru-RU" dirty="0" err="1"/>
              <a:t>здійснюватися</a:t>
            </a:r>
            <a:r>
              <a:rPr lang="ru-RU" dirty="0"/>
              <a:t> шляхом </a:t>
            </a:r>
            <a:r>
              <a:rPr lang="ru-RU" dirty="0" err="1"/>
              <a:t>підключення</a:t>
            </a:r>
            <a:r>
              <a:rPr lang="ru-RU" dirty="0"/>
              <a:t> до </a:t>
            </a:r>
            <a:r>
              <a:rPr lang="ru-RU" dirty="0" err="1"/>
              <a:t>апаратури</a:t>
            </a:r>
            <a:r>
              <a:rPr lang="ru-RU" dirty="0"/>
              <a:t> та </a:t>
            </a:r>
            <a:r>
              <a:rPr lang="ru-RU" dirty="0" err="1"/>
              <a:t>ліній</a:t>
            </a:r>
            <a:r>
              <a:rPr lang="ru-RU" dirty="0"/>
              <a:t> </a:t>
            </a:r>
            <a:r>
              <a:rPr lang="ru-RU" dirty="0" err="1"/>
              <a:t>зв’язку</a:t>
            </a:r>
            <a:r>
              <a:rPr lang="ru-RU" dirty="0"/>
              <a:t>, </a:t>
            </a:r>
            <a:r>
              <a:rPr lang="ru-RU" dirty="0" err="1"/>
              <a:t>маскування</a:t>
            </a:r>
            <a:r>
              <a:rPr lang="ru-RU" dirty="0"/>
              <a:t> </a:t>
            </a:r>
            <a:r>
              <a:rPr lang="ru-RU" dirty="0" err="1"/>
              <a:t>під</a:t>
            </a:r>
            <a:r>
              <a:rPr lang="ru-RU" dirty="0"/>
              <a:t> </a:t>
            </a:r>
            <a:r>
              <a:rPr lang="ru-RU" dirty="0" err="1"/>
              <a:t>зареєстрованого</a:t>
            </a:r>
            <a:r>
              <a:rPr lang="ru-RU" dirty="0"/>
              <a:t> </a:t>
            </a:r>
            <a:r>
              <a:rPr lang="ru-RU" dirty="0" err="1"/>
              <a:t>користувача</a:t>
            </a:r>
            <a:r>
              <a:rPr lang="ru-RU" dirty="0"/>
              <a:t>, </a:t>
            </a:r>
            <a:r>
              <a:rPr lang="ru-RU" dirty="0" err="1"/>
              <a:t>подолання</a:t>
            </a:r>
            <a:r>
              <a:rPr lang="ru-RU" dirty="0"/>
              <a:t> </a:t>
            </a:r>
            <a:r>
              <a:rPr lang="ru-RU" dirty="0" err="1"/>
              <a:t>заходів</a:t>
            </a:r>
            <a:r>
              <a:rPr lang="ru-RU" dirty="0"/>
              <a:t> </a:t>
            </a:r>
            <a:r>
              <a:rPr lang="ru-RU" dirty="0" err="1"/>
              <a:t>захисту</a:t>
            </a:r>
            <a:r>
              <a:rPr lang="ru-RU" dirty="0"/>
              <a:t> з метою </a:t>
            </a:r>
            <a:r>
              <a:rPr lang="ru-RU" dirty="0" err="1"/>
              <a:t>використання</a:t>
            </a:r>
            <a:r>
              <a:rPr lang="ru-RU" dirty="0"/>
              <a:t> </a:t>
            </a:r>
            <a:r>
              <a:rPr lang="ru-RU" dirty="0" err="1"/>
              <a:t>інформації</a:t>
            </a:r>
            <a:r>
              <a:rPr lang="ru-RU" dirty="0"/>
              <a:t> </a:t>
            </a:r>
            <a:r>
              <a:rPr lang="ru-RU" dirty="0" err="1"/>
              <a:t>або</a:t>
            </a:r>
            <a:r>
              <a:rPr lang="ru-RU" dirty="0"/>
              <a:t> </a:t>
            </a:r>
            <a:r>
              <a:rPr lang="ru-RU" dirty="0" err="1"/>
              <a:t>нав’язування</a:t>
            </a:r>
            <a:r>
              <a:rPr lang="ru-RU" dirty="0"/>
              <a:t> </a:t>
            </a:r>
            <a:r>
              <a:rPr lang="ru-RU" dirty="0" err="1"/>
              <a:t>хибної</a:t>
            </a:r>
            <a:r>
              <a:rPr lang="ru-RU" dirty="0"/>
              <a:t> </a:t>
            </a:r>
            <a:r>
              <a:rPr lang="ru-RU" dirty="0" err="1"/>
              <a:t>інформації</a:t>
            </a:r>
            <a:r>
              <a:rPr lang="ru-RU" dirty="0"/>
              <a:t>, </a:t>
            </a:r>
            <a:r>
              <a:rPr lang="ru-RU" dirty="0" err="1"/>
              <a:t>застосування</a:t>
            </a:r>
            <a:r>
              <a:rPr lang="ru-RU" dirty="0"/>
              <a:t> </a:t>
            </a:r>
            <a:r>
              <a:rPr lang="ru-RU" dirty="0" err="1"/>
              <a:t>закладних</a:t>
            </a:r>
            <a:r>
              <a:rPr lang="ru-RU" dirty="0"/>
              <a:t> </a:t>
            </a:r>
            <a:r>
              <a:rPr lang="ru-RU" dirty="0" err="1"/>
              <a:t>пристроїв</a:t>
            </a:r>
            <a:r>
              <a:rPr lang="ru-RU" dirty="0"/>
              <a:t> </a:t>
            </a:r>
            <a:r>
              <a:rPr lang="ru-RU" dirty="0" err="1"/>
              <a:t>чи</a:t>
            </a:r>
            <a:r>
              <a:rPr lang="ru-RU" dirty="0"/>
              <a:t> </a:t>
            </a:r>
            <a:r>
              <a:rPr lang="ru-RU" dirty="0" err="1"/>
              <a:t>програм</a:t>
            </a:r>
            <a:r>
              <a:rPr lang="ru-RU" dirty="0"/>
              <a:t>, </a:t>
            </a:r>
            <a:r>
              <a:rPr lang="ru-RU" dirty="0" err="1"/>
              <a:t>використання</a:t>
            </a:r>
            <a:r>
              <a:rPr lang="ru-RU" dirty="0"/>
              <a:t> </a:t>
            </a:r>
            <a:r>
              <a:rPr lang="ru-RU" dirty="0" err="1"/>
              <a:t>комп’ютерних</a:t>
            </a:r>
            <a:r>
              <a:rPr lang="ru-RU" dirty="0"/>
              <a:t> </a:t>
            </a:r>
            <a:r>
              <a:rPr lang="ru-RU" dirty="0" err="1"/>
              <a:t>вірусів</a:t>
            </a:r>
            <a:r>
              <a:rPr lang="ru-RU" dirty="0"/>
              <a:t> </a:t>
            </a:r>
            <a:r>
              <a:rPr lang="ru-RU" dirty="0" err="1"/>
              <a:t>тощо</a:t>
            </a:r>
            <a:r>
              <a:rPr lang="ru-RU" dirty="0"/>
              <a:t>;</a:t>
            </a:r>
          </a:p>
          <a:p>
            <a:pPr marL="0" indent="0">
              <a:buNone/>
            </a:pPr>
            <a:endParaRPr lang="ru-RU" dirty="0"/>
          </a:p>
          <a:p>
            <a:pPr marL="0" indent="0">
              <a:buNone/>
            </a:pPr>
            <a:r>
              <a:rPr lang="ru-RU" dirty="0"/>
              <a:t>- </a:t>
            </a:r>
            <a:r>
              <a:rPr lang="ru-RU" dirty="0" err="1"/>
              <a:t>спеціального</a:t>
            </a:r>
            <a:r>
              <a:rPr lang="ru-RU" dirty="0"/>
              <a:t> </a:t>
            </a:r>
            <a:r>
              <a:rPr lang="ru-RU" dirty="0" err="1"/>
              <a:t>впливу</a:t>
            </a:r>
            <a:r>
              <a:rPr lang="ru-RU" dirty="0"/>
              <a:t> на </a:t>
            </a:r>
            <a:r>
              <a:rPr lang="ru-RU" dirty="0" err="1"/>
              <a:t>інформацію</a:t>
            </a:r>
            <a:r>
              <a:rPr lang="ru-RU" dirty="0"/>
              <a:t>, </a:t>
            </a:r>
            <a:r>
              <a:rPr lang="ru-RU" dirty="0" err="1"/>
              <a:t>який</a:t>
            </a:r>
            <a:r>
              <a:rPr lang="ru-RU" dirty="0"/>
              <a:t> </a:t>
            </a:r>
            <a:r>
              <a:rPr lang="ru-RU" dirty="0" err="1"/>
              <a:t>може</a:t>
            </a:r>
            <a:r>
              <a:rPr lang="ru-RU" dirty="0"/>
              <a:t> </a:t>
            </a:r>
            <a:r>
              <a:rPr lang="ru-RU" dirty="0" err="1"/>
              <a:t>здійснюватися</a:t>
            </a:r>
            <a:r>
              <a:rPr lang="ru-RU" dirty="0"/>
              <a:t> шляхом </a:t>
            </a:r>
            <a:r>
              <a:rPr lang="ru-RU" dirty="0" err="1"/>
              <a:t>формування</a:t>
            </a:r>
            <a:r>
              <a:rPr lang="ru-RU" dirty="0"/>
              <a:t> </a:t>
            </a:r>
            <a:r>
              <a:rPr lang="ru-RU" dirty="0" err="1"/>
              <a:t>полів</a:t>
            </a:r>
            <a:r>
              <a:rPr lang="ru-RU" dirty="0"/>
              <a:t> і </a:t>
            </a:r>
            <a:r>
              <a:rPr lang="ru-RU" dirty="0" err="1"/>
              <a:t>сигналів</a:t>
            </a:r>
            <a:r>
              <a:rPr lang="ru-RU" dirty="0"/>
              <a:t> з метою </a:t>
            </a:r>
            <a:r>
              <a:rPr lang="ru-RU" dirty="0" err="1"/>
              <a:t>порушення</a:t>
            </a:r>
            <a:r>
              <a:rPr lang="ru-RU" dirty="0"/>
              <a:t> </a:t>
            </a:r>
            <a:r>
              <a:rPr lang="ru-RU" dirty="0" err="1"/>
              <a:t>цілісності</a:t>
            </a:r>
            <a:r>
              <a:rPr lang="ru-RU" dirty="0"/>
              <a:t> </a:t>
            </a:r>
            <a:r>
              <a:rPr lang="ru-RU" dirty="0" err="1"/>
              <a:t>інформації</a:t>
            </a:r>
            <a:r>
              <a:rPr lang="ru-RU" dirty="0"/>
              <a:t> </a:t>
            </a:r>
            <a:r>
              <a:rPr lang="ru-RU" dirty="0" err="1"/>
              <a:t>або</a:t>
            </a:r>
            <a:r>
              <a:rPr lang="ru-RU" dirty="0"/>
              <a:t> </a:t>
            </a:r>
            <a:r>
              <a:rPr lang="ru-RU" dirty="0" err="1"/>
              <a:t>руйнування</a:t>
            </a:r>
            <a:r>
              <a:rPr lang="ru-RU" dirty="0"/>
              <a:t> </a:t>
            </a:r>
            <a:r>
              <a:rPr lang="ru-RU" dirty="0" err="1"/>
              <a:t>системи</a:t>
            </a:r>
            <a:r>
              <a:rPr lang="ru-RU" dirty="0"/>
              <a:t> </a:t>
            </a:r>
            <a:r>
              <a:rPr lang="ru-RU" dirty="0" err="1"/>
              <a:t>захисту</a:t>
            </a:r>
            <a:r>
              <a:rPr lang="ru-RU" dirty="0"/>
              <a:t>.</a:t>
            </a:r>
          </a:p>
        </p:txBody>
      </p:sp>
    </p:spTree>
    <p:extLst>
      <p:ext uri="{BB962C8B-B14F-4D97-AF65-F5344CB8AC3E}">
        <p14:creationId xmlns:p14="http://schemas.microsoft.com/office/powerpoint/2010/main" val="221853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603" y="149290"/>
            <a:ext cx="11719249" cy="6419461"/>
          </a:xfrm>
        </p:spPr>
        <p:txBody>
          <a:bodyPr>
            <a:normAutofit fontScale="92500" lnSpcReduction="20000"/>
          </a:bodyPr>
          <a:lstStyle/>
          <a:p>
            <a:r>
              <a:rPr lang="ru-RU" b="1" dirty="0"/>
              <a:t>Алгоритм </a:t>
            </a:r>
            <a:r>
              <a:rPr lang="ru-RU" b="1" dirty="0" err="1"/>
              <a:t>побудови</a:t>
            </a:r>
            <a:r>
              <a:rPr lang="ru-RU" b="1" dirty="0"/>
              <a:t> КСЗІ</a:t>
            </a:r>
          </a:p>
          <a:p>
            <a:r>
              <a:rPr lang="ru-RU" dirty="0"/>
              <a:t>Аудит</a:t>
            </a:r>
          </a:p>
          <a:p>
            <a:pPr lvl="1"/>
            <a:r>
              <a:rPr lang="ru-RU" dirty="0" err="1"/>
              <a:t>Аналіз</a:t>
            </a:r>
            <a:r>
              <a:rPr lang="ru-RU" dirty="0"/>
              <a:t> поточного стану </a:t>
            </a:r>
            <a:r>
              <a:rPr lang="ru-RU" dirty="0" err="1"/>
              <a:t>інформаційної</a:t>
            </a:r>
            <a:r>
              <a:rPr lang="ru-RU" dirty="0"/>
              <a:t> </a:t>
            </a:r>
            <a:r>
              <a:rPr lang="ru-RU" dirty="0" err="1"/>
              <a:t>безпеки</a:t>
            </a:r>
            <a:endParaRPr lang="ru-RU" dirty="0"/>
          </a:p>
          <a:p>
            <a:r>
              <a:rPr lang="ru-RU" dirty="0" err="1"/>
              <a:t>Розробка</a:t>
            </a:r>
            <a:r>
              <a:rPr lang="ru-RU" dirty="0"/>
              <a:t> </a:t>
            </a:r>
            <a:r>
              <a:rPr lang="ru-RU" dirty="0" err="1"/>
              <a:t>технічного</a:t>
            </a:r>
            <a:r>
              <a:rPr lang="ru-RU" dirty="0"/>
              <a:t> </a:t>
            </a:r>
            <a:r>
              <a:rPr lang="ru-RU" dirty="0" err="1"/>
              <a:t>завдання</a:t>
            </a:r>
            <a:endParaRPr lang="ru-RU" dirty="0"/>
          </a:p>
          <a:p>
            <a:pPr lvl="1"/>
            <a:r>
              <a:rPr lang="ru-RU" dirty="0" err="1"/>
              <a:t>Аналіз</a:t>
            </a:r>
            <a:r>
              <a:rPr lang="ru-RU" dirty="0"/>
              <a:t> </a:t>
            </a:r>
            <a:r>
              <a:rPr lang="ru-RU" dirty="0" err="1"/>
              <a:t>вразливості</a:t>
            </a:r>
            <a:r>
              <a:rPr lang="ru-RU" dirty="0"/>
              <a:t> </a:t>
            </a:r>
            <a:r>
              <a:rPr lang="ru-RU" dirty="0" err="1"/>
              <a:t>інформаційної</a:t>
            </a:r>
            <a:r>
              <a:rPr lang="ru-RU" dirty="0"/>
              <a:t> </a:t>
            </a:r>
            <a:r>
              <a:rPr lang="ru-RU" dirty="0" err="1"/>
              <a:t>системи</a:t>
            </a:r>
            <a:endParaRPr lang="ru-RU" dirty="0"/>
          </a:p>
          <a:p>
            <a:pPr lvl="1"/>
            <a:r>
              <a:rPr lang="ru-RU" dirty="0" err="1"/>
              <a:t>Визначення</a:t>
            </a:r>
            <a:r>
              <a:rPr lang="ru-RU" dirty="0"/>
              <a:t> </a:t>
            </a:r>
            <a:r>
              <a:rPr lang="ru-RU" dirty="0" err="1"/>
              <a:t>вимог</a:t>
            </a:r>
            <a:r>
              <a:rPr lang="ru-RU" dirty="0"/>
              <a:t> до </a:t>
            </a:r>
            <a:r>
              <a:rPr lang="ru-RU" dirty="0" err="1"/>
              <a:t>системи</a:t>
            </a:r>
            <a:r>
              <a:rPr lang="ru-RU" dirty="0"/>
              <a:t> </a:t>
            </a:r>
            <a:r>
              <a:rPr lang="ru-RU" dirty="0" err="1"/>
              <a:t>захисту</a:t>
            </a:r>
            <a:endParaRPr lang="ru-RU" dirty="0"/>
          </a:p>
          <a:p>
            <a:pPr lvl="1"/>
            <a:r>
              <a:rPr lang="ru-RU" dirty="0" err="1"/>
              <a:t>Розробка</a:t>
            </a:r>
            <a:r>
              <a:rPr lang="ru-RU" dirty="0"/>
              <a:t> </a:t>
            </a:r>
            <a:r>
              <a:rPr lang="ru-RU" dirty="0" err="1"/>
              <a:t>інформаційної</a:t>
            </a:r>
            <a:r>
              <a:rPr lang="ru-RU" dirty="0"/>
              <a:t> </a:t>
            </a:r>
            <a:r>
              <a:rPr lang="ru-RU" dirty="0" err="1"/>
              <a:t>моделі</a:t>
            </a:r>
            <a:r>
              <a:rPr lang="ru-RU" dirty="0"/>
              <a:t> КСЗІ</a:t>
            </a:r>
          </a:p>
          <a:p>
            <a:r>
              <a:rPr lang="ru-RU" dirty="0" err="1"/>
              <a:t>Визначення</a:t>
            </a:r>
            <a:r>
              <a:rPr lang="ru-RU" dirty="0"/>
              <a:t> </a:t>
            </a:r>
            <a:r>
              <a:rPr lang="ru-RU" dirty="0" err="1"/>
              <a:t>технічного</a:t>
            </a:r>
            <a:r>
              <a:rPr lang="ru-RU" dirty="0"/>
              <a:t> </a:t>
            </a:r>
            <a:r>
              <a:rPr lang="ru-RU" dirty="0" err="1"/>
              <a:t>рішення</a:t>
            </a:r>
            <a:endParaRPr lang="ru-RU" dirty="0"/>
          </a:p>
          <a:p>
            <a:pPr lvl="1"/>
            <a:r>
              <a:rPr lang="ru-RU" dirty="0" err="1"/>
              <a:t>Визначення</a:t>
            </a:r>
            <a:r>
              <a:rPr lang="ru-RU" dirty="0"/>
              <a:t> детального </a:t>
            </a:r>
            <a:r>
              <a:rPr lang="ru-RU" dirty="0" err="1"/>
              <a:t>переліку</a:t>
            </a:r>
            <a:r>
              <a:rPr lang="ru-RU" dirty="0"/>
              <a:t> </a:t>
            </a:r>
            <a:r>
              <a:rPr lang="ru-RU" dirty="0" err="1"/>
              <a:t>обладнання</a:t>
            </a:r>
            <a:r>
              <a:rPr lang="ru-RU" dirty="0"/>
              <a:t>, </a:t>
            </a:r>
            <a:r>
              <a:rPr lang="ru-RU" dirty="0" err="1"/>
              <a:t>програмного</a:t>
            </a:r>
            <a:r>
              <a:rPr lang="ru-RU" dirty="0"/>
              <a:t> </a:t>
            </a:r>
            <a:r>
              <a:rPr lang="ru-RU" dirty="0" err="1"/>
              <a:t>забезпечення</a:t>
            </a:r>
            <a:r>
              <a:rPr lang="ru-RU" dirty="0"/>
              <a:t> та </a:t>
            </a:r>
            <a:r>
              <a:rPr lang="ru-RU" dirty="0" err="1"/>
              <a:t>змісту</a:t>
            </a:r>
            <a:r>
              <a:rPr lang="ru-RU" dirty="0"/>
              <a:t> </a:t>
            </a:r>
            <a:r>
              <a:rPr lang="ru-RU" dirty="0" err="1"/>
              <a:t>робіт</a:t>
            </a:r>
            <a:endParaRPr lang="ru-RU" dirty="0"/>
          </a:p>
          <a:p>
            <a:pPr lvl="1"/>
            <a:r>
              <a:rPr lang="ru-RU" dirty="0" err="1"/>
              <a:t>Опис</a:t>
            </a:r>
            <a:r>
              <a:rPr lang="ru-RU" dirty="0"/>
              <a:t> </a:t>
            </a:r>
            <a:r>
              <a:rPr lang="ru-RU" dirty="0" err="1"/>
              <a:t>технічного</a:t>
            </a:r>
            <a:r>
              <a:rPr lang="ru-RU" dirty="0"/>
              <a:t> </a:t>
            </a:r>
            <a:r>
              <a:rPr lang="ru-RU" dirty="0" err="1"/>
              <a:t>рішення</a:t>
            </a:r>
            <a:r>
              <a:rPr lang="ru-RU" dirty="0"/>
              <a:t> (</a:t>
            </a:r>
            <a:r>
              <a:rPr lang="ru-RU" dirty="0" err="1"/>
              <a:t>робочий</a:t>
            </a:r>
            <a:r>
              <a:rPr lang="ru-RU" dirty="0"/>
              <a:t> проект)</a:t>
            </a:r>
          </a:p>
          <a:p>
            <a:pPr lvl="1"/>
            <a:r>
              <a:rPr lang="ru-RU" dirty="0" err="1"/>
              <a:t>Визначення</a:t>
            </a:r>
            <a:r>
              <a:rPr lang="ru-RU" dirty="0"/>
              <a:t> </a:t>
            </a:r>
            <a:r>
              <a:rPr lang="ru-RU" dirty="0" err="1"/>
              <a:t>вартості</a:t>
            </a:r>
            <a:endParaRPr lang="ru-RU" dirty="0"/>
          </a:p>
          <a:p>
            <a:r>
              <a:rPr lang="ru-RU" dirty="0" err="1"/>
              <a:t>Реалізація</a:t>
            </a:r>
            <a:r>
              <a:rPr lang="ru-RU" dirty="0"/>
              <a:t> КСЗІ</a:t>
            </a:r>
          </a:p>
          <a:p>
            <a:pPr lvl="1"/>
            <a:r>
              <a:rPr lang="ru-RU" dirty="0" err="1"/>
              <a:t>Побудова</a:t>
            </a:r>
            <a:r>
              <a:rPr lang="ru-RU" dirty="0"/>
              <a:t> </a:t>
            </a:r>
            <a:r>
              <a:rPr lang="ru-RU" dirty="0" err="1"/>
              <a:t>повного</a:t>
            </a:r>
            <a:r>
              <a:rPr lang="ru-RU" dirty="0"/>
              <a:t> комплексу </a:t>
            </a:r>
            <a:r>
              <a:rPr lang="ru-RU" dirty="0" err="1"/>
              <a:t>засобів</a:t>
            </a:r>
            <a:r>
              <a:rPr lang="ru-RU" dirty="0"/>
              <a:t> </a:t>
            </a:r>
            <a:r>
              <a:rPr lang="ru-RU" dirty="0" err="1"/>
              <a:t>захисту</a:t>
            </a:r>
            <a:endParaRPr lang="ru-RU" dirty="0"/>
          </a:p>
          <a:p>
            <a:pPr lvl="1"/>
            <a:r>
              <a:rPr lang="ru-RU" dirty="0" err="1"/>
              <a:t>Тестування</a:t>
            </a:r>
            <a:r>
              <a:rPr lang="ru-RU" dirty="0"/>
              <a:t> КСЗІ</a:t>
            </a:r>
          </a:p>
          <a:p>
            <a:r>
              <a:rPr lang="ru-RU" dirty="0" err="1"/>
              <a:t>Експертиза</a:t>
            </a:r>
            <a:endParaRPr lang="ru-RU" dirty="0"/>
          </a:p>
          <a:p>
            <a:pPr lvl="1"/>
            <a:r>
              <a:rPr lang="ru-RU" dirty="0" err="1"/>
              <a:t>Отримання</a:t>
            </a:r>
            <a:r>
              <a:rPr lang="ru-RU" dirty="0"/>
              <a:t> </a:t>
            </a:r>
            <a:r>
              <a:rPr lang="ru-RU" dirty="0" err="1"/>
              <a:t>експертного</a:t>
            </a:r>
            <a:r>
              <a:rPr lang="ru-RU" dirty="0"/>
              <a:t> </a:t>
            </a:r>
            <a:r>
              <a:rPr lang="ru-RU" dirty="0" err="1"/>
              <a:t>висновку</a:t>
            </a:r>
            <a:r>
              <a:rPr lang="ru-RU" dirty="0"/>
              <a:t> (</a:t>
            </a:r>
            <a:r>
              <a:rPr lang="ru-RU" dirty="0" err="1"/>
              <a:t>атестата</a:t>
            </a:r>
            <a:r>
              <a:rPr lang="ru-RU" dirty="0"/>
              <a:t>)</a:t>
            </a:r>
          </a:p>
          <a:p>
            <a:r>
              <a:rPr lang="ru-RU" dirty="0" err="1"/>
              <a:t>Експлуатація</a:t>
            </a:r>
            <a:endParaRPr lang="ru-RU" dirty="0"/>
          </a:p>
          <a:p>
            <a:pPr lvl="1"/>
            <a:r>
              <a:rPr lang="ru-RU" dirty="0" err="1"/>
              <a:t>Підтримка</a:t>
            </a:r>
            <a:r>
              <a:rPr lang="ru-RU" dirty="0"/>
              <a:t> </a:t>
            </a:r>
            <a:r>
              <a:rPr lang="ru-RU" dirty="0" err="1"/>
              <a:t>актуальності</a:t>
            </a:r>
            <a:r>
              <a:rPr lang="ru-RU" dirty="0"/>
              <a:t> КСЗІ </a:t>
            </a:r>
            <a:r>
              <a:rPr lang="ru-RU" dirty="0" err="1"/>
              <a:t>протягом</a:t>
            </a:r>
            <a:r>
              <a:rPr lang="ru-RU" dirty="0"/>
              <a:t> </a:t>
            </a:r>
            <a:r>
              <a:rPr lang="ru-RU" dirty="0" err="1"/>
              <a:t>життєвого</a:t>
            </a:r>
            <a:r>
              <a:rPr lang="ru-RU" dirty="0"/>
              <a:t> циклу</a:t>
            </a:r>
          </a:p>
          <a:p>
            <a:pPr marL="0" indent="0">
              <a:buNone/>
            </a:pPr>
            <a:endParaRPr lang="ru-RU" dirty="0"/>
          </a:p>
        </p:txBody>
      </p:sp>
    </p:spTree>
    <p:extLst>
      <p:ext uri="{BB962C8B-B14F-4D97-AF65-F5344CB8AC3E}">
        <p14:creationId xmlns:p14="http://schemas.microsoft.com/office/powerpoint/2010/main" val="56676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8865" y="435364"/>
            <a:ext cx="11243061" cy="5592212"/>
          </a:xfrm>
        </p:spPr>
        <p:txBody>
          <a:bodyPr/>
          <a:lstStyle/>
          <a:p>
            <a:pPr marL="0" indent="0">
              <a:buNone/>
            </a:pPr>
            <a:r>
              <a:rPr lang="ru-RU" dirty="0"/>
              <a:t>Одним з </a:t>
            </a:r>
            <a:r>
              <a:rPr lang="ru-RU" dirty="0" err="1"/>
              <a:t>напрямків</a:t>
            </a:r>
            <a:r>
              <a:rPr lang="ru-RU" dirty="0"/>
              <a:t> </a:t>
            </a:r>
            <a:r>
              <a:rPr lang="ru-RU" dirty="0" err="1"/>
              <a:t>захисту</a:t>
            </a:r>
            <a:r>
              <a:rPr lang="ru-RU" dirty="0"/>
              <a:t> </a:t>
            </a:r>
            <a:r>
              <a:rPr lang="ru-RU" dirty="0" err="1"/>
              <a:t>інформації</a:t>
            </a:r>
            <a:r>
              <a:rPr lang="ru-RU" dirty="0"/>
              <a:t> в </a:t>
            </a:r>
            <a:r>
              <a:rPr lang="ru-RU" dirty="0" err="1"/>
              <a:t>комп'ютерних</a:t>
            </a:r>
            <a:r>
              <a:rPr lang="ru-RU" dirty="0"/>
              <a:t> системах є </a:t>
            </a:r>
            <a:r>
              <a:rPr lang="ru-RU" dirty="0" err="1"/>
              <a:t>технічний</a:t>
            </a:r>
            <a:r>
              <a:rPr lang="ru-RU" dirty="0"/>
              <a:t> </a:t>
            </a:r>
            <a:r>
              <a:rPr lang="ru-RU" dirty="0" err="1"/>
              <a:t>захист</a:t>
            </a:r>
            <a:r>
              <a:rPr lang="ru-RU" dirty="0"/>
              <a:t> </a:t>
            </a:r>
            <a:r>
              <a:rPr lang="ru-RU" dirty="0" err="1"/>
              <a:t>інформації</a:t>
            </a:r>
            <a:r>
              <a:rPr lang="ru-RU" dirty="0"/>
              <a:t> (ТЗІ). В свою </a:t>
            </a:r>
            <a:r>
              <a:rPr lang="ru-RU" dirty="0" err="1"/>
              <a:t>чергу</a:t>
            </a:r>
            <a:r>
              <a:rPr lang="ru-RU" dirty="0"/>
              <a:t>, </a:t>
            </a:r>
            <a:r>
              <a:rPr lang="ru-RU" dirty="0" err="1"/>
              <a:t>питання</a:t>
            </a:r>
            <a:r>
              <a:rPr lang="ru-RU" dirty="0"/>
              <a:t> ТЗІ </a:t>
            </a:r>
            <a:r>
              <a:rPr lang="ru-RU" dirty="0" err="1"/>
              <a:t>розбиваються</a:t>
            </a:r>
            <a:r>
              <a:rPr lang="ru-RU" dirty="0"/>
              <a:t> на два великих </a:t>
            </a:r>
            <a:r>
              <a:rPr lang="ru-RU" dirty="0" err="1"/>
              <a:t>класи</a:t>
            </a:r>
            <a:r>
              <a:rPr lang="ru-RU" dirty="0"/>
              <a:t> задач:</a:t>
            </a:r>
          </a:p>
          <a:p>
            <a:pPr marL="0" indent="0">
              <a:buNone/>
            </a:pPr>
            <a:endParaRPr lang="ru-RU" dirty="0"/>
          </a:p>
          <a:p>
            <a:pPr marL="0" indent="0">
              <a:buNone/>
            </a:pPr>
            <a:r>
              <a:rPr lang="ru-RU" dirty="0"/>
              <a:t>    </a:t>
            </a:r>
            <a:r>
              <a:rPr lang="ru-RU" dirty="0" err="1"/>
              <a:t>захист</a:t>
            </a:r>
            <a:r>
              <a:rPr lang="ru-RU" dirty="0"/>
              <a:t> </a:t>
            </a:r>
            <a:r>
              <a:rPr lang="ru-RU" dirty="0" err="1"/>
              <a:t>інформації</a:t>
            </a:r>
            <a:r>
              <a:rPr lang="ru-RU" dirty="0"/>
              <a:t> </a:t>
            </a:r>
            <a:r>
              <a:rPr lang="ru-RU" dirty="0" err="1"/>
              <a:t>від</a:t>
            </a:r>
            <a:r>
              <a:rPr lang="ru-RU" dirty="0"/>
              <a:t> </a:t>
            </a:r>
            <a:r>
              <a:rPr lang="ru-RU" dirty="0" err="1"/>
              <a:t>несанкціонованого</a:t>
            </a:r>
            <a:r>
              <a:rPr lang="ru-RU" dirty="0"/>
              <a:t> доступу (НСД) </a:t>
            </a:r>
          </a:p>
          <a:p>
            <a:pPr marL="0" indent="0">
              <a:buNone/>
            </a:pPr>
            <a:r>
              <a:rPr lang="ru-RU" dirty="0"/>
              <a:t>    </a:t>
            </a:r>
            <a:r>
              <a:rPr lang="ru-RU" dirty="0" err="1"/>
              <a:t>захист</a:t>
            </a:r>
            <a:r>
              <a:rPr lang="ru-RU" dirty="0"/>
              <a:t> </a:t>
            </a:r>
            <a:r>
              <a:rPr lang="ru-RU" dirty="0" err="1"/>
              <a:t>інформації</a:t>
            </a:r>
            <a:r>
              <a:rPr lang="ru-RU" dirty="0"/>
              <a:t> </a:t>
            </a:r>
            <a:r>
              <a:rPr lang="ru-RU" dirty="0" err="1"/>
              <a:t>від</a:t>
            </a:r>
            <a:r>
              <a:rPr lang="ru-RU" dirty="0"/>
              <a:t> </a:t>
            </a:r>
            <a:r>
              <a:rPr lang="ru-RU" dirty="0" err="1"/>
              <a:t>витоку</a:t>
            </a:r>
            <a:r>
              <a:rPr lang="ru-RU" dirty="0"/>
              <a:t> </a:t>
            </a:r>
            <a:r>
              <a:rPr lang="ru-RU" dirty="0" err="1"/>
              <a:t>технічними</a:t>
            </a:r>
            <a:r>
              <a:rPr lang="ru-RU" dirty="0"/>
              <a:t> каналами.</a:t>
            </a:r>
          </a:p>
          <a:p>
            <a:pPr marL="0" indent="0">
              <a:buNone/>
            </a:pPr>
            <a:endParaRPr lang="ru-RU" dirty="0"/>
          </a:p>
          <a:p>
            <a:pPr marL="0" indent="0">
              <a:buNone/>
            </a:pPr>
            <a:r>
              <a:rPr lang="ru-RU" dirty="0"/>
              <a:t>Для </a:t>
            </a:r>
            <a:r>
              <a:rPr lang="ru-RU" dirty="0" err="1"/>
              <a:t>забезпечення</a:t>
            </a:r>
            <a:r>
              <a:rPr lang="ru-RU" dirty="0"/>
              <a:t> ТЗІ </a:t>
            </a:r>
            <a:r>
              <a:rPr lang="ru-RU" dirty="0" err="1"/>
              <a:t>створюється</a:t>
            </a:r>
            <a:r>
              <a:rPr lang="ru-RU" dirty="0"/>
              <a:t> комплекс </a:t>
            </a:r>
            <a:r>
              <a:rPr lang="ru-RU" dirty="0" err="1"/>
              <a:t>технічного</a:t>
            </a:r>
            <a:r>
              <a:rPr lang="ru-RU" dirty="0"/>
              <a:t> </a:t>
            </a:r>
            <a:r>
              <a:rPr lang="ru-RU" dirty="0" err="1"/>
              <a:t>захисту</a:t>
            </a:r>
            <a:r>
              <a:rPr lang="ru-RU" dirty="0"/>
              <a:t> </a:t>
            </a:r>
            <a:r>
              <a:rPr lang="ru-RU" dirty="0" err="1"/>
              <a:t>інформації</a:t>
            </a:r>
            <a:r>
              <a:rPr lang="ru-RU" dirty="0"/>
              <a:t>, </a:t>
            </a:r>
            <a:r>
              <a:rPr lang="ru-RU" dirty="0" err="1"/>
              <a:t>що</a:t>
            </a:r>
            <a:r>
              <a:rPr lang="ru-RU" dirty="0"/>
              <a:t> є </a:t>
            </a:r>
            <a:r>
              <a:rPr lang="ru-RU" dirty="0" err="1"/>
              <a:t>складовою</a:t>
            </a:r>
            <a:r>
              <a:rPr lang="ru-RU" dirty="0"/>
              <a:t> КСЗІ.</a:t>
            </a:r>
          </a:p>
          <a:p>
            <a:endParaRPr lang="ru-RU" dirty="0"/>
          </a:p>
        </p:txBody>
      </p:sp>
    </p:spTree>
    <p:extLst>
      <p:ext uri="{BB962C8B-B14F-4D97-AF65-F5344CB8AC3E}">
        <p14:creationId xmlns:p14="http://schemas.microsoft.com/office/powerpoint/2010/main" val="380473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282" y="270588"/>
            <a:ext cx="11176518" cy="5906375"/>
          </a:xfrm>
        </p:spPr>
        <p:txBody>
          <a:bodyPr>
            <a:normAutofit lnSpcReduction="10000"/>
          </a:bodyPr>
          <a:lstStyle/>
          <a:p>
            <a:pPr marL="0" indent="0">
              <a:buNone/>
            </a:pPr>
            <a:r>
              <a:rPr lang="ru-RU" dirty="0" err="1"/>
              <a:t>Під</a:t>
            </a:r>
            <a:r>
              <a:rPr lang="ru-RU" dirty="0"/>
              <a:t> НСД </a:t>
            </a:r>
            <a:r>
              <a:rPr lang="ru-RU" dirty="0" err="1"/>
              <a:t>звичайно</a:t>
            </a:r>
            <a:r>
              <a:rPr lang="ru-RU" dirty="0"/>
              <a:t> </a:t>
            </a:r>
            <a:r>
              <a:rPr lang="ru-RU" dirty="0" err="1"/>
              <a:t>розуміється</a:t>
            </a:r>
            <a:r>
              <a:rPr lang="ru-RU" dirty="0"/>
              <a:t> доступ до </a:t>
            </a:r>
            <a:r>
              <a:rPr lang="ru-RU" dirty="0" err="1"/>
              <a:t>інформації</a:t>
            </a:r>
            <a:r>
              <a:rPr lang="ru-RU" dirty="0"/>
              <a:t>, </a:t>
            </a:r>
            <a:r>
              <a:rPr lang="ru-RU" dirty="0" err="1"/>
              <a:t>що</a:t>
            </a:r>
            <a:r>
              <a:rPr lang="ru-RU" dirty="0"/>
              <a:t> </a:t>
            </a:r>
            <a:r>
              <a:rPr lang="ru-RU" dirty="0" err="1"/>
              <a:t>порушує</a:t>
            </a:r>
            <a:r>
              <a:rPr lang="ru-RU" dirty="0"/>
              <a:t> </a:t>
            </a:r>
            <a:r>
              <a:rPr lang="ru-RU" dirty="0" err="1"/>
              <a:t>встановлену</a:t>
            </a:r>
            <a:r>
              <a:rPr lang="ru-RU" dirty="0"/>
              <a:t> в </a:t>
            </a:r>
            <a:r>
              <a:rPr lang="ru-RU" dirty="0" err="1"/>
              <a:t>інформаційній</a:t>
            </a:r>
            <a:r>
              <a:rPr lang="ru-RU" dirty="0"/>
              <a:t> </a:t>
            </a:r>
            <a:r>
              <a:rPr lang="ru-RU" dirty="0" err="1"/>
              <a:t>системі</a:t>
            </a:r>
            <a:r>
              <a:rPr lang="ru-RU" dirty="0"/>
              <a:t> </a:t>
            </a:r>
            <a:r>
              <a:rPr lang="ru-RU" dirty="0" err="1"/>
              <a:t>політику</a:t>
            </a:r>
            <a:r>
              <a:rPr lang="ru-RU" dirty="0"/>
              <a:t> </a:t>
            </a:r>
            <a:r>
              <a:rPr lang="ru-RU" dirty="0" err="1"/>
              <a:t>розмежування</a:t>
            </a:r>
            <a:r>
              <a:rPr lang="ru-RU" dirty="0"/>
              <a:t> доступу. </a:t>
            </a:r>
            <a:r>
              <a:rPr lang="ru-RU" dirty="0" err="1"/>
              <a:t>Під</a:t>
            </a:r>
            <a:r>
              <a:rPr lang="ru-RU" dirty="0"/>
              <a:t> </a:t>
            </a:r>
            <a:r>
              <a:rPr lang="ru-RU" dirty="0" err="1"/>
              <a:t>технічними</a:t>
            </a:r>
            <a:r>
              <a:rPr lang="ru-RU" dirty="0"/>
              <a:t> каналами </a:t>
            </a:r>
            <a:r>
              <a:rPr lang="ru-RU" dirty="0" err="1"/>
              <a:t>розглядаються</a:t>
            </a:r>
            <a:r>
              <a:rPr lang="ru-RU" dirty="0"/>
              <a:t> канали </a:t>
            </a:r>
            <a:r>
              <a:rPr lang="ru-RU" dirty="0" err="1"/>
              <a:t>побічних</a:t>
            </a:r>
            <a:r>
              <a:rPr lang="ru-RU" dirty="0"/>
              <a:t> </a:t>
            </a:r>
            <a:r>
              <a:rPr lang="ru-RU" dirty="0" err="1"/>
              <a:t>електромагнітних</a:t>
            </a:r>
            <a:r>
              <a:rPr lang="ru-RU" dirty="0"/>
              <a:t> </a:t>
            </a:r>
            <a:r>
              <a:rPr lang="ru-RU" dirty="0" err="1"/>
              <a:t>випромінювань</a:t>
            </a:r>
            <a:r>
              <a:rPr lang="ru-RU" dirty="0"/>
              <a:t> і наводок (ПЕМВН), </a:t>
            </a:r>
            <a:r>
              <a:rPr lang="ru-RU" dirty="0" err="1"/>
              <a:t>акустичні</a:t>
            </a:r>
            <a:r>
              <a:rPr lang="ru-RU" dirty="0"/>
              <a:t> канали, </a:t>
            </a:r>
            <a:r>
              <a:rPr lang="ru-RU" dirty="0" err="1"/>
              <a:t>оптичні</a:t>
            </a:r>
            <a:r>
              <a:rPr lang="ru-RU" dirty="0"/>
              <a:t> канали та </a:t>
            </a:r>
            <a:r>
              <a:rPr lang="ru-RU" dirty="0" err="1"/>
              <a:t>інші</a:t>
            </a:r>
            <a:r>
              <a:rPr lang="ru-RU" dirty="0"/>
              <a:t>.</a:t>
            </a:r>
          </a:p>
          <a:p>
            <a:pPr marL="0" indent="0">
              <a:buNone/>
            </a:pPr>
            <a:endParaRPr lang="ru-RU" dirty="0"/>
          </a:p>
          <a:p>
            <a:pPr marL="0" indent="0">
              <a:buNone/>
            </a:pPr>
            <a:r>
              <a:rPr lang="ru-RU" dirty="0" err="1"/>
              <a:t>Захист</a:t>
            </a:r>
            <a:r>
              <a:rPr lang="ru-RU" dirty="0"/>
              <a:t> </a:t>
            </a:r>
            <a:r>
              <a:rPr lang="ru-RU" dirty="0" err="1"/>
              <a:t>від</a:t>
            </a:r>
            <a:r>
              <a:rPr lang="ru-RU" dirty="0"/>
              <a:t> НСД </a:t>
            </a:r>
            <a:r>
              <a:rPr lang="ru-RU" dirty="0" err="1"/>
              <a:t>може</a:t>
            </a:r>
            <a:r>
              <a:rPr lang="ru-RU" dirty="0"/>
              <a:t> </a:t>
            </a:r>
            <a:r>
              <a:rPr lang="ru-RU" dirty="0" err="1"/>
              <a:t>здійснюватися</a:t>
            </a:r>
            <a:r>
              <a:rPr lang="ru-RU" dirty="0"/>
              <a:t> в </a:t>
            </a:r>
            <a:r>
              <a:rPr lang="ru-RU" dirty="0" err="1"/>
              <a:t>різних</a:t>
            </a:r>
            <a:r>
              <a:rPr lang="ru-RU" dirty="0"/>
              <a:t> </a:t>
            </a:r>
            <a:r>
              <a:rPr lang="ru-RU" dirty="0" err="1"/>
              <a:t>складових</a:t>
            </a:r>
            <a:r>
              <a:rPr lang="ru-RU" dirty="0"/>
              <a:t> </a:t>
            </a:r>
            <a:r>
              <a:rPr lang="ru-RU" dirty="0" err="1"/>
              <a:t>інформаційної</a:t>
            </a:r>
            <a:r>
              <a:rPr lang="ru-RU" dirty="0"/>
              <a:t> </a:t>
            </a:r>
            <a:r>
              <a:rPr lang="ru-RU" dirty="0" err="1"/>
              <a:t>системи</a:t>
            </a:r>
            <a:r>
              <a:rPr lang="ru-RU" dirty="0"/>
              <a:t>:</a:t>
            </a:r>
          </a:p>
          <a:p>
            <a:pPr marL="0" indent="0">
              <a:buNone/>
            </a:pPr>
            <a:endParaRPr lang="ru-RU" dirty="0"/>
          </a:p>
          <a:p>
            <a:pPr marL="0" indent="0">
              <a:buNone/>
            </a:pPr>
            <a:r>
              <a:rPr lang="ru-RU" dirty="0"/>
              <a:t>    </a:t>
            </a:r>
            <a:r>
              <a:rPr lang="ru-RU" dirty="0" err="1"/>
              <a:t>прикладне</a:t>
            </a:r>
            <a:r>
              <a:rPr lang="ru-RU" dirty="0"/>
              <a:t> та </a:t>
            </a:r>
            <a:r>
              <a:rPr lang="ru-RU" dirty="0" err="1"/>
              <a:t>системне</a:t>
            </a:r>
            <a:r>
              <a:rPr lang="ru-RU" dirty="0"/>
              <a:t> ПЗ.</a:t>
            </a:r>
          </a:p>
          <a:p>
            <a:pPr marL="0" indent="0">
              <a:buNone/>
            </a:pPr>
            <a:r>
              <a:rPr lang="ru-RU" dirty="0"/>
              <a:t>    </a:t>
            </a:r>
            <a:r>
              <a:rPr lang="ru-RU" dirty="0" err="1"/>
              <a:t>апаратна</a:t>
            </a:r>
            <a:r>
              <a:rPr lang="ru-RU" dirty="0"/>
              <a:t> </a:t>
            </a:r>
            <a:r>
              <a:rPr lang="ru-RU" dirty="0" err="1"/>
              <a:t>частина</a:t>
            </a:r>
            <a:r>
              <a:rPr lang="ru-RU" dirty="0"/>
              <a:t> </a:t>
            </a:r>
            <a:r>
              <a:rPr lang="ru-RU" dirty="0" err="1"/>
              <a:t>серверів</a:t>
            </a:r>
            <a:r>
              <a:rPr lang="ru-RU" dirty="0"/>
              <a:t> та </a:t>
            </a:r>
            <a:r>
              <a:rPr lang="ru-RU" dirty="0" err="1"/>
              <a:t>робочих</a:t>
            </a:r>
            <a:r>
              <a:rPr lang="ru-RU" dirty="0"/>
              <a:t> </a:t>
            </a:r>
            <a:r>
              <a:rPr lang="ru-RU" dirty="0" err="1"/>
              <a:t>станцій</a:t>
            </a:r>
            <a:r>
              <a:rPr lang="ru-RU" dirty="0"/>
              <a:t>.</a:t>
            </a:r>
          </a:p>
          <a:p>
            <a:pPr marL="0" indent="0">
              <a:buNone/>
            </a:pPr>
            <a:r>
              <a:rPr lang="ru-RU" dirty="0"/>
              <a:t>    </a:t>
            </a:r>
            <a:r>
              <a:rPr lang="ru-RU" dirty="0" err="1"/>
              <a:t>комунікаційне</a:t>
            </a:r>
            <a:r>
              <a:rPr lang="ru-RU" dirty="0"/>
              <a:t> </a:t>
            </a:r>
            <a:r>
              <a:rPr lang="ru-RU" dirty="0" err="1"/>
              <a:t>обладнання</a:t>
            </a:r>
            <a:r>
              <a:rPr lang="ru-RU" dirty="0"/>
              <a:t> та канали </a:t>
            </a:r>
            <a:r>
              <a:rPr lang="ru-RU" dirty="0" err="1"/>
              <a:t>зв'язку</a:t>
            </a:r>
            <a:r>
              <a:rPr lang="ru-RU" dirty="0"/>
              <a:t>.</a:t>
            </a:r>
          </a:p>
          <a:p>
            <a:pPr marL="0" indent="0">
              <a:buNone/>
            </a:pPr>
            <a:r>
              <a:rPr lang="ru-RU" dirty="0"/>
              <a:t>    периметр </a:t>
            </a:r>
            <a:r>
              <a:rPr lang="ru-RU" dirty="0" err="1"/>
              <a:t>інформаційної</a:t>
            </a:r>
            <a:r>
              <a:rPr lang="ru-RU" dirty="0"/>
              <a:t> </a:t>
            </a:r>
            <a:r>
              <a:rPr lang="ru-RU" dirty="0" err="1"/>
              <a:t>системи</a:t>
            </a:r>
            <a:r>
              <a:rPr lang="ru-RU" dirty="0"/>
              <a:t>. </a:t>
            </a:r>
          </a:p>
          <a:p>
            <a:pPr marL="0" indent="0">
              <a:buNone/>
            </a:pPr>
            <a:endParaRPr lang="ru-RU" dirty="0"/>
          </a:p>
        </p:txBody>
      </p:sp>
    </p:spTree>
    <p:extLst>
      <p:ext uri="{BB962C8B-B14F-4D97-AF65-F5344CB8AC3E}">
        <p14:creationId xmlns:p14="http://schemas.microsoft.com/office/powerpoint/2010/main" val="62649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1257" y="205273"/>
            <a:ext cx="11092543" cy="5971690"/>
          </a:xfrm>
        </p:spPr>
        <p:txBody>
          <a:bodyPr>
            <a:normAutofit fontScale="77500" lnSpcReduction="20000"/>
          </a:bodyPr>
          <a:lstStyle/>
          <a:p>
            <a:pPr marL="0" indent="0">
              <a:buNone/>
            </a:pPr>
            <a:r>
              <a:rPr lang="ru-RU" dirty="0"/>
              <a:t>ТЗІ </a:t>
            </a:r>
            <a:r>
              <a:rPr lang="ru-RU" dirty="0" err="1"/>
              <a:t>від</a:t>
            </a:r>
            <a:r>
              <a:rPr lang="ru-RU" dirty="0"/>
              <a:t> НСД на прикладному і </a:t>
            </a:r>
            <a:r>
              <a:rPr lang="ru-RU" dirty="0" err="1"/>
              <a:t>програмному</a:t>
            </a:r>
            <a:r>
              <a:rPr lang="ru-RU" dirty="0"/>
              <a:t> </a:t>
            </a:r>
            <a:r>
              <a:rPr lang="ru-RU" dirty="0" err="1"/>
              <a:t>рівні</a:t>
            </a:r>
            <a:endParaRPr lang="ru-RU" dirty="0"/>
          </a:p>
          <a:p>
            <a:pPr marL="0" indent="0">
              <a:buNone/>
            </a:pPr>
            <a:endParaRPr lang="ru-RU" dirty="0"/>
          </a:p>
          <a:p>
            <a:pPr marL="0" indent="0">
              <a:buNone/>
            </a:pPr>
            <a:r>
              <a:rPr lang="ru-RU" dirty="0"/>
              <a:t>Для </a:t>
            </a:r>
            <a:r>
              <a:rPr lang="ru-RU" dirty="0" err="1"/>
              <a:t>захисту</a:t>
            </a:r>
            <a:r>
              <a:rPr lang="ru-RU" dirty="0"/>
              <a:t> </a:t>
            </a:r>
            <a:r>
              <a:rPr lang="ru-RU" dirty="0" err="1"/>
              <a:t>інформації</a:t>
            </a:r>
            <a:r>
              <a:rPr lang="ru-RU" dirty="0"/>
              <a:t> на </a:t>
            </a:r>
            <a:r>
              <a:rPr lang="ru-RU" dirty="0" err="1"/>
              <a:t>рівні</a:t>
            </a:r>
            <a:r>
              <a:rPr lang="ru-RU" dirty="0"/>
              <a:t> прикладного та системного ПЗ нами </a:t>
            </a:r>
            <a:r>
              <a:rPr lang="ru-RU" dirty="0" err="1"/>
              <a:t>використовуються</a:t>
            </a:r>
            <a:r>
              <a:rPr lang="ru-RU" dirty="0"/>
              <a:t>:</a:t>
            </a:r>
          </a:p>
          <a:p>
            <a:pPr marL="0" indent="0">
              <a:buNone/>
            </a:pPr>
            <a:endParaRPr lang="ru-RU" dirty="0"/>
          </a:p>
          <a:p>
            <a:pPr marL="0" indent="0">
              <a:buNone/>
            </a:pPr>
            <a:r>
              <a:rPr lang="ru-RU" dirty="0"/>
              <a:t>    </a:t>
            </a:r>
            <a:r>
              <a:rPr lang="ru-RU" dirty="0" err="1"/>
              <a:t>системи</a:t>
            </a:r>
            <a:r>
              <a:rPr lang="ru-RU" dirty="0"/>
              <a:t> </a:t>
            </a:r>
            <a:r>
              <a:rPr lang="ru-RU" dirty="0" err="1"/>
              <a:t>розмежування</a:t>
            </a:r>
            <a:r>
              <a:rPr lang="ru-RU" dirty="0"/>
              <a:t> доступу до </a:t>
            </a:r>
            <a:r>
              <a:rPr lang="ru-RU" dirty="0" err="1"/>
              <a:t>інформації</a:t>
            </a:r>
            <a:r>
              <a:rPr lang="ru-RU" dirty="0"/>
              <a:t>;</a:t>
            </a:r>
          </a:p>
          <a:p>
            <a:pPr marL="0" indent="0">
              <a:buNone/>
            </a:pPr>
            <a:r>
              <a:rPr lang="ru-RU" dirty="0"/>
              <a:t>    </a:t>
            </a:r>
            <a:r>
              <a:rPr lang="ru-RU" dirty="0" err="1"/>
              <a:t>системи</a:t>
            </a:r>
            <a:r>
              <a:rPr lang="ru-RU" dirty="0"/>
              <a:t> </a:t>
            </a:r>
            <a:r>
              <a:rPr lang="ru-RU" dirty="0" err="1"/>
              <a:t>ідентифікації</a:t>
            </a:r>
            <a:r>
              <a:rPr lang="ru-RU" dirty="0"/>
              <a:t> та </a:t>
            </a:r>
            <a:r>
              <a:rPr lang="ru-RU" dirty="0" err="1"/>
              <a:t>автентифікації</a:t>
            </a:r>
            <a:r>
              <a:rPr lang="ru-RU" dirty="0"/>
              <a:t>;</a:t>
            </a:r>
          </a:p>
          <a:p>
            <a:pPr marL="0" indent="0">
              <a:buNone/>
            </a:pPr>
            <a:r>
              <a:rPr lang="ru-RU" dirty="0"/>
              <a:t>    </a:t>
            </a:r>
            <a:r>
              <a:rPr lang="ru-RU" dirty="0" err="1"/>
              <a:t>системи</a:t>
            </a:r>
            <a:r>
              <a:rPr lang="ru-RU" dirty="0"/>
              <a:t> аудиту та </a:t>
            </a:r>
            <a:r>
              <a:rPr lang="ru-RU" dirty="0" err="1"/>
              <a:t>моніторингу</a:t>
            </a:r>
            <a:r>
              <a:rPr lang="ru-RU" dirty="0"/>
              <a:t>;</a:t>
            </a:r>
          </a:p>
          <a:p>
            <a:pPr marL="0" indent="0">
              <a:buNone/>
            </a:pPr>
            <a:r>
              <a:rPr lang="ru-RU" dirty="0"/>
              <a:t>    </a:t>
            </a:r>
            <a:r>
              <a:rPr lang="ru-RU" dirty="0" err="1"/>
              <a:t>системи</a:t>
            </a:r>
            <a:r>
              <a:rPr lang="ru-RU" dirty="0"/>
              <a:t> </a:t>
            </a:r>
            <a:r>
              <a:rPr lang="ru-RU" dirty="0" err="1"/>
              <a:t>антивірусного</a:t>
            </a:r>
            <a:r>
              <a:rPr lang="ru-RU" dirty="0"/>
              <a:t> </a:t>
            </a:r>
            <a:r>
              <a:rPr lang="ru-RU" dirty="0" err="1"/>
              <a:t>захисту</a:t>
            </a:r>
            <a:r>
              <a:rPr lang="ru-RU" dirty="0"/>
              <a:t>.</a:t>
            </a:r>
          </a:p>
          <a:p>
            <a:pPr marL="0" indent="0">
              <a:buNone/>
            </a:pPr>
            <a:endParaRPr lang="ru-RU" dirty="0"/>
          </a:p>
          <a:p>
            <a:pPr marL="0" indent="0">
              <a:buNone/>
            </a:pPr>
            <a:r>
              <a:rPr lang="ru-RU" dirty="0"/>
              <a:t>ТЗІ </a:t>
            </a:r>
            <a:r>
              <a:rPr lang="ru-RU" dirty="0" err="1"/>
              <a:t>від</a:t>
            </a:r>
            <a:r>
              <a:rPr lang="ru-RU" dirty="0"/>
              <a:t> НСД на </a:t>
            </a:r>
            <a:r>
              <a:rPr lang="ru-RU" dirty="0" err="1"/>
              <a:t>апаратному</a:t>
            </a:r>
            <a:r>
              <a:rPr lang="ru-RU" dirty="0"/>
              <a:t> </a:t>
            </a:r>
            <a:r>
              <a:rPr lang="ru-RU" dirty="0" err="1"/>
              <a:t>рівні</a:t>
            </a:r>
            <a:endParaRPr lang="ru-RU" dirty="0"/>
          </a:p>
          <a:p>
            <a:pPr marL="0" indent="0">
              <a:buNone/>
            </a:pPr>
            <a:endParaRPr lang="ru-RU" dirty="0"/>
          </a:p>
          <a:p>
            <a:pPr marL="0" indent="0">
              <a:buNone/>
            </a:pPr>
            <a:r>
              <a:rPr lang="ru-RU" dirty="0"/>
              <a:t>Для </a:t>
            </a:r>
            <a:r>
              <a:rPr lang="ru-RU" dirty="0" err="1"/>
              <a:t>захисту</a:t>
            </a:r>
            <a:r>
              <a:rPr lang="ru-RU" dirty="0"/>
              <a:t> </a:t>
            </a:r>
            <a:r>
              <a:rPr lang="ru-RU" dirty="0" err="1"/>
              <a:t>інформації</a:t>
            </a:r>
            <a:r>
              <a:rPr lang="ru-RU" dirty="0"/>
              <a:t> на </a:t>
            </a:r>
            <a:r>
              <a:rPr lang="ru-RU" dirty="0" err="1"/>
              <a:t>рівні</a:t>
            </a:r>
            <a:r>
              <a:rPr lang="ru-RU" dirty="0"/>
              <a:t> </a:t>
            </a:r>
            <a:r>
              <a:rPr lang="ru-RU" dirty="0" err="1"/>
              <a:t>апаратного</a:t>
            </a:r>
            <a:r>
              <a:rPr lang="ru-RU" dirty="0"/>
              <a:t> </a:t>
            </a:r>
            <a:r>
              <a:rPr lang="ru-RU" dirty="0" err="1"/>
              <a:t>забезпечення</a:t>
            </a:r>
            <a:r>
              <a:rPr lang="ru-RU" dirty="0"/>
              <a:t> </a:t>
            </a:r>
            <a:r>
              <a:rPr lang="ru-RU" dirty="0" err="1"/>
              <a:t>використовуються</a:t>
            </a:r>
            <a:r>
              <a:rPr lang="ru-RU" dirty="0"/>
              <a:t>:</a:t>
            </a:r>
          </a:p>
          <a:p>
            <a:pPr marL="0" indent="0">
              <a:buNone/>
            </a:pPr>
            <a:endParaRPr lang="ru-RU" dirty="0"/>
          </a:p>
          <a:p>
            <a:pPr marL="0" indent="0">
              <a:buNone/>
            </a:pPr>
            <a:r>
              <a:rPr lang="ru-RU" dirty="0"/>
              <a:t>    </a:t>
            </a:r>
            <a:r>
              <a:rPr lang="ru-RU" dirty="0" err="1"/>
              <a:t>апаратні</a:t>
            </a:r>
            <a:r>
              <a:rPr lang="ru-RU" dirty="0"/>
              <a:t> </a:t>
            </a:r>
            <a:r>
              <a:rPr lang="ru-RU" dirty="0" err="1"/>
              <a:t>ключі</a:t>
            </a:r>
            <a:r>
              <a:rPr lang="ru-RU" dirty="0"/>
              <a:t>.</a:t>
            </a:r>
          </a:p>
          <a:p>
            <a:pPr marL="0" indent="0">
              <a:buNone/>
            </a:pPr>
            <a:r>
              <a:rPr lang="ru-RU" dirty="0"/>
              <a:t>    </a:t>
            </a:r>
            <a:r>
              <a:rPr lang="ru-RU" dirty="0" err="1"/>
              <a:t>системи</a:t>
            </a:r>
            <a:r>
              <a:rPr lang="ru-RU" dirty="0"/>
              <a:t> </a:t>
            </a:r>
            <a:r>
              <a:rPr lang="ru-RU" dirty="0" err="1"/>
              <a:t>сигналізації</a:t>
            </a:r>
            <a:r>
              <a:rPr lang="ru-RU" dirty="0"/>
              <a:t>.</a:t>
            </a:r>
          </a:p>
          <a:p>
            <a:pPr marL="0" indent="0">
              <a:buNone/>
            </a:pPr>
            <a:r>
              <a:rPr lang="ru-RU" dirty="0"/>
              <a:t>    </a:t>
            </a:r>
            <a:r>
              <a:rPr lang="ru-RU" dirty="0" err="1"/>
              <a:t>засоби</a:t>
            </a:r>
            <a:r>
              <a:rPr lang="ru-RU" dirty="0"/>
              <a:t> </a:t>
            </a:r>
            <a:r>
              <a:rPr lang="ru-RU" dirty="0" err="1"/>
              <a:t>блокування</a:t>
            </a:r>
            <a:r>
              <a:rPr lang="ru-RU" dirty="0"/>
              <a:t> </a:t>
            </a:r>
            <a:r>
              <a:rPr lang="ru-RU" dirty="0" err="1"/>
              <a:t>пристроїв</a:t>
            </a:r>
            <a:r>
              <a:rPr lang="ru-RU" dirty="0"/>
              <a:t> та </a:t>
            </a:r>
            <a:r>
              <a:rPr lang="ru-RU" dirty="0" err="1"/>
              <a:t>інтерфейс</a:t>
            </a:r>
            <a:r>
              <a:rPr lang="ru-RU" dirty="0"/>
              <a:t> вводу-</a:t>
            </a:r>
            <a:r>
              <a:rPr lang="ru-RU" dirty="0" err="1"/>
              <a:t>виводу</a:t>
            </a:r>
            <a:r>
              <a:rPr lang="ru-RU" dirty="0"/>
              <a:t> </a:t>
            </a:r>
            <a:r>
              <a:rPr lang="ru-RU" dirty="0" err="1"/>
              <a:t>інформації</a:t>
            </a:r>
            <a:r>
              <a:rPr lang="ru-RU" dirty="0"/>
              <a:t>.</a:t>
            </a:r>
          </a:p>
        </p:txBody>
      </p:sp>
    </p:spTree>
    <p:extLst>
      <p:ext uri="{BB962C8B-B14F-4D97-AF65-F5344CB8AC3E}">
        <p14:creationId xmlns:p14="http://schemas.microsoft.com/office/powerpoint/2010/main" val="149741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620" y="205273"/>
            <a:ext cx="11793894" cy="6428792"/>
          </a:xfrm>
        </p:spPr>
        <p:txBody>
          <a:bodyPr>
            <a:normAutofit fontScale="77500" lnSpcReduction="20000"/>
          </a:bodyPr>
          <a:lstStyle/>
          <a:p>
            <a:pPr marL="0" indent="0">
              <a:buNone/>
            </a:pPr>
            <a:r>
              <a:rPr lang="ru-RU" dirty="0"/>
              <a:t>ТЗІ на </a:t>
            </a:r>
            <a:r>
              <a:rPr lang="ru-RU" dirty="0" err="1"/>
              <a:t>мережевому</a:t>
            </a:r>
            <a:r>
              <a:rPr lang="ru-RU" dirty="0"/>
              <a:t> </a:t>
            </a:r>
            <a:r>
              <a:rPr lang="ru-RU" dirty="0" err="1"/>
              <a:t>рівні</a:t>
            </a:r>
            <a:endParaRPr lang="ru-RU" dirty="0"/>
          </a:p>
          <a:p>
            <a:pPr marL="0" indent="0">
              <a:buNone/>
            </a:pPr>
            <a:endParaRPr lang="ru-RU" dirty="0"/>
          </a:p>
          <a:p>
            <a:pPr marL="0" indent="0">
              <a:buNone/>
            </a:pPr>
            <a:r>
              <a:rPr lang="ru-RU" dirty="0"/>
              <a:t>В </a:t>
            </a:r>
            <a:r>
              <a:rPr lang="ru-RU" dirty="0" err="1"/>
              <a:t>комунікаційних</a:t>
            </a:r>
            <a:r>
              <a:rPr lang="ru-RU" dirty="0"/>
              <a:t> системах </a:t>
            </a:r>
            <a:r>
              <a:rPr lang="ru-RU" dirty="0" err="1"/>
              <a:t>використовуються</a:t>
            </a:r>
            <a:r>
              <a:rPr lang="ru-RU" dirty="0"/>
              <a:t> </a:t>
            </a:r>
            <a:r>
              <a:rPr lang="ru-RU" dirty="0" err="1"/>
              <a:t>такі</a:t>
            </a:r>
            <a:r>
              <a:rPr lang="ru-RU" dirty="0"/>
              <a:t> </a:t>
            </a:r>
            <a:r>
              <a:rPr lang="ru-RU" dirty="0" err="1"/>
              <a:t>засоби</a:t>
            </a:r>
            <a:r>
              <a:rPr lang="ru-RU" dirty="0"/>
              <a:t> </a:t>
            </a:r>
            <a:r>
              <a:rPr lang="ru-RU" dirty="0" err="1"/>
              <a:t>мережевого</a:t>
            </a:r>
            <a:r>
              <a:rPr lang="ru-RU" dirty="0"/>
              <a:t> </a:t>
            </a:r>
            <a:r>
              <a:rPr lang="ru-RU" dirty="0" err="1"/>
              <a:t>захисту</a:t>
            </a:r>
            <a:r>
              <a:rPr lang="ru-RU" dirty="0"/>
              <a:t> </a:t>
            </a:r>
            <a:r>
              <a:rPr lang="ru-RU" dirty="0" err="1"/>
              <a:t>інформації</a:t>
            </a:r>
            <a:r>
              <a:rPr lang="ru-RU" dirty="0"/>
              <a:t>:</a:t>
            </a:r>
          </a:p>
          <a:p>
            <a:pPr marL="0" indent="0">
              <a:buNone/>
            </a:pPr>
            <a:endParaRPr lang="ru-RU" dirty="0"/>
          </a:p>
          <a:p>
            <a:pPr marL="0" indent="0">
              <a:buNone/>
            </a:pPr>
            <a:r>
              <a:rPr lang="ru-RU" dirty="0"/>
              <a:t>    </a:t>
            </a:r>
            <a:r>
              <a:rPr lang="ru-RU" dirty="0" err="1"/>
              <a:t>міжмережеві</a:t>
            </a:r>
            <a:r>
              <a:rPr lang="ru-RU" dirty="0"/>
              <a:t> </a:t>
            </a:r>
            <a:r>
              <a:rPr lang="ru-RU" dirty="0" err="1"/>
              <a:t>екрани</a:t>
            </a:r>
            <a:r>
              <a:rPr lang="ru-RU" dirty="0"/>
              <a:t> (англ. </a:t>
            </a:r>
            <a:r>
              <a:rPr lang="en-US" dirty="0"/>
              <a:t>Firewall) — </a:t>
            </a:r>
            <a:r>
              <a:rPr lang="ru-RU" dirty="0"/>
              <a:t>для </a:t>
            </a:r>
            <a:r>
              <a:rPr lang="ru-RU" dirty="0" err="1"/>
              <a:t>блокування</a:t>
            </a:r>
            <a:r>
              <a:rPr lang="ru-RU" dirty="0"/>
              <a:t> атак з </a:t>
            </a:r>
            <a:r>
              <a:rPr lang="ru-RU" dirty="0" err="1"/>
              <a:t>зовнішнього</a:t>
            </a:r>
            <a:r>
              <a:rPr lang="ru-RU" dirty="0"/>
              <a:t> </a:t>
            </a:r>
            <a:r>
              <a:rPr lang="ru-RU" dirty="0" err="1"/>
              <a:t>середовища</a:t>
            </a:r>
            <a:r>
              <a:rPr lang="ru-RU" dirty="0"/>
              <a:t> (</a:t>
            </a:r>
            <a:r>
              <a:rPr lang="en-US" dirty="0"/>
              <a:t>Fortinet </a:t>
            </a:r>
            <a:r>
              <a:rPr lang="en-US" dirty="0" err="1"/>
              <a:t>FortiGate</a:t>
            </a:r>
            <a:r>
              <a:rPr lang="en-US" dirty="0"/>
              <a:t>, Cisco </a:t>
            </a:r>
            <a:r>
              <a:rPr lang="en-US" dirty="0" smtClean="0"/>
              <a:t>Firepower). </a:t>
            </a:r>
            <a:r>
              <a:rPr lang="ru-RU" dirty="0"/>
              <a:t>Вони </a:t>
            </a:r>
            <a:r>
              <a:rPr lang="ru-RU" dirty="0" err="1"/>
              <a:t>керують</a:t>
            </a:r>
            <a:r>
              <a:rPr lang="ru-RU" dirty="0"/>
              <a:t> </a:t>
            </a:r>
            <a:r>
              <a:rPr lang="ru-RU" dirty="0" err="1"/>
              <a:t>проходженням</a:t>
            </a:r>
            <a:r>
              <a:rPr lang="ru-RU" dirty="0"/>
              <a:t> </a:t>
            </a:r>
            <a:r>
              <a:rPr lang="ru-RU" dirty="0" err="1"/>
              <a:t>мережевого</a:t>
            </a:r>
            <a:r>
              <a:rPr lang="ru-RU" dirty="0"/>
              <a:t> </a:t>
            </a:r>
            <a:r>
              <a:rPr lang="ru-RU" dirty="0" err="1"/>
              <a:t>трафіку</a:t>
            </a:r>
            <a:r>
              <a:rPr lang="ru-RU" dirty="0"/>
              <a:t> </a:t>
            </a:r>
            <a:r>
              <a:rPr lang="ru-RU" dirty="0" err="1"/>
              <a:t>відповідно</a:t>
            </a:r>
            <a:r>
              <a:rPr lang="ru-RU" dirty="0"/>
              <a:t> до правил (англ. </a:t>
            </a:r>
            <a:r>
              <a:rPr lang="en-US" dirty="0"/>
              <a:t>policies) </a:t>
            </a:r>
            <a:r>
              <a:rPr lang="ru-RU" dirty="0" err="1"/>
              <a:t>захисту</a:t>
            </a:r>
            <a:r>
              <a:rPr lang="ru-RU" dirty="0"/>
              <a:t>. Як правило, </a:t>
            </a:r>
            <a:r>
              <a:rPr lang="ru-RU" dirty="0" err="1"/>
              <a:t>міжмережеві</a:t>
            </a:r>
            <a:r>
              <a:rPr lang="ru-RU" dirty="0"/>
              <a:t> </a:t>
            </a:r>
            <a:r>
              <a:rPr lang="ru-RU" dirty="0" err="1"/>
              <a:t>екрани</a:t>
            </a:r>
            <a:r>
              <a:rPr lang="ru-RU" dirty="0"/>
              <a:t> </a:t>
            </a:r>
            <a:r>
              <a:rPr lang="ru-RU" dirty="0" err="1"/>
              <a:t>встановлюються</a:t>
            </a:r>
            <a:r>
              <a:rPr lang="ru-RU" dirty="0"/>
              <a:t> на </a:t>
            </a:r>
            <a:r>
              <a:rPr lang="ru-RU" dirty="0" err="1"/>
              <a:t>вході</a:t>
            </a:r>
            <a:r>
              <a:rPr lang="ru-RU" dirty="0"/>
              <a:t> </a:t>
            </a:r>
            <a:r>
              <a:rPr lang="ru-RU" dirty="0" err="1"/>
              <a:t>мережі</a:t>
            </a:r>
            <a:r>
              <a:rPr lang="ru-RU" dirty="0"/>
              <a:t> і </a:t>
            </a:r>
            <a:r>
              <a:rPr lang="ru-RU" dirty="0" err="1"/>
              <a:t>розділяють</a:t>
            </a:r>
            <a:r>
              <a:rPr lang="ru-RU" dirty="0"/>
              <a:t> </a:t>
            </a:r>
            <a:r>
              <a:rPr lang="ru-RU" dirty="0" err="1"/>
              <a:t>внутрішні</a:t>
            </a:r>
            <a:r>
              <a:rPr lang="ru-RU" dirty="0"/>
              <a:t> (</a:t>
            </a:r>
            <a:r>
              <a:rPr lang="ru-RU" dirty="0" err="1"/>
              <a:t>приватні</a:t>
            </a:r>
            <a:r>
              <a:rPr lang="ru-RU" dirty="0"/>
              <a:t>) та </a:t>
            </a:r>
            <a:r>
              <a:rPr lang="ru-RU" dirty="0" err="1"/>
              <a:t>зовнішні</a:t>
            </a:r>
            <a:r>
              <a:rPr lang="ru-RU" dirty="0"/>
              <a:t> (</a:t>
            </a:r>
            <a:r>
              <a:rPr lang="ru-RU" dirty="0" err="1"/>
              <a:t>загального</a:t>
            </a:r>
            <a:r>
              <a:rPr lang="ru-RU" dirty="0"/>
              <a:t> доступу) </a:t>
            </a:r>
            <a:r>
              <a:rPr lang="ru-RU" dirty="0" err="1"/>
              <a:t>мережі</a:t>
            </a:r>
            <a:r>
              <a:rPr lang="ru-RU" dirty="0"/>
              <a:t>.</a:t>
            </a:r>
          </a:p>
          <a:p>
            <a:pPr marL="0" indent="0">
              <a:buNone/>
            </a:pPr>
            <a:r>
              <a:rPr lang="ru-RU" dirty="0"/>
              <a:t>    </a:t>
            </a:r>
            <a:r>
              <a:rPr lang="ru-RU" dirty="0" err="1"/>
              <a:t>системи</a:t>
            </a:r>
            <a:r>
              <a:rPr lang="ru-RU" dirty="0"/>
              <a:t> </a:t>
            </a:r>
            <a:r>
              <a:rPr lang="ru-RU" dirty="0" err="1"/>
              <a:t>виявлення</a:t>
            </a:r>
            <a:r>
              <a:rPr lang="ru-RU" dirty="0"/>
              <a:t> </a:t>
            </a:r>
            <a:r>
              <a:rPr lang="ru-RU" dirty="0" err="1"/>
              <a:t>втручаннь</a:t>
            </a:r>
            <a:r>
              <a:rPr lang="ru-RU" dirty="0"/>
              <a:t> (англ. </a:t>
            </a:r>
            <a:r>
              <a:rPr lang="en-US" dirty="0"/>
              <a:t>Intrusion Detection System) — </a:t>
            </a:r>
            <a:r>
              <a:rPr lang="ru-RU" dirty="0"/>
              <a:t>для </a:t>
            </a:r>
            <a:r>
              <a:rPr lang="ru-RU" dirty="0" err="1"/>
              <a:t>виявлення</a:t>
            </a:r>
            <a:r>
              <a:rPr lang="ru-RU" dirty="0"/>
              <a:t> </a:t>
            </a:r>
            <a:r>
              <a:rPr lang="ru-RU" dirty="0" err="1"/>
              <a:t>спроб</a:t>
            </a:r>
            <a:r>
              <a:rPr lang="ru-RU" dirty="0"/>
              <a:t> </a:t>
            </a:r>
            <a:r>
              <a:rPr lang="ru-RU" dirty="0" err="1"/>
              <a:t>несанкціонованого</a:t>
            </a:r>
            <a:r>
              <a:rPr lang="ru-RU" dirty="0"/>
              <a:t> доступу як </a:t>
            </a:r>
            <a:r>
              <a:rPr lang="ru-RU" dirty="0" err="1"/>
              <a:t>ззовні</a:t>
            </a:r>
            <a:r>
              <a:rPr lang="ru-RU" dirty="0"/>
              <a:t>, так і </a:t>
            </a:r>
            <a:r>
              <a:rPr lang="ru-RU" dirty="0" err="1"/>
              <a:t>всередині</a:t>
            </a:r>
            <a:r>
              <a:rPr lang="ru-RU" dirty="0"/>
              <a:t> </a:t>
            </a:r>
            <a:r>
              <a:rPr lang="ru-RU" dirty="0" err="1"/>
              <a:t>мережі</a:t>
            </a:r>
            <a:r>
              <a:rPr lang="ru-RU" dirty="0"/>
              <a:t>, </a:t>
            </a:r>
            <a:r>
              <a:rPr lang="ru-RU" dirty="0" err="1"/>
              <a:t>захисту</a:t>
            </a:r>
            <a:r>
              <a:rPr lang="ru-RU" dirty="0"/>
              <a:t> </a:t>
            </a:r>
            <a:r>
              <a:rPr lang="ru-RU" dirty="0" err="1"/>
              <a:t>від</a:t>
            </a:r>
            <a:r>
              <a:rPr lang="ru-RU" dirty="0"/>
              <a:t> атак типу «</a:t>
            </a:r>
            <a:r>
              <a:rPr lang="ru-RU" dirty="0" err="1"/>
              <a:t>відмова</a:t>
            </a:r>
            <a:r>
              <a:rPr lang="ru-RU" dirty="0"/>
              <a:t> в </a:t>
            </a:r>
            <a:r>
              <a:rPr lang="ru-RU" dirty="0" err="1"/>
              <a:t>обслуговуванні</a:t>
            </a:r>
            <a:r>
              <a:rPr lang="ru-RU" dirty="0"/>
              <a:t>». </a:t>
            </a:r>
            <a:r>
              <a:rPr lang="uk-UA" dirty="0" smtClean="0"/>
              <a:t>Використовуючи</a:t>
            </a:r>
            <a:r>
              <a:rPr lang="ru-RU" dirty="0" smtClean="0"/>
              <a:t> </a:t>
            </a:r>
            <a:r>
              <a:rPr lang="ru-RU" dirty="0" err="1"/>
              <a:t>спеціальні</a:t>
            </a:r>
            <a:r>
              <a:rPr lang="ru-RU" dirty="0"/>
              <a:t> </a:t>
            </a:r>
            <a:r>
              <a:rPr lang="ru-RU" dirty="0" err="1"/>
              <a:t>механізми</a:t>
            </a:r>
            <a:r>
              <a:rPr lang="ru-RU" dirty="0"/>
              <a:t>, </a:t>
            </a:r>
            <a:r>
              <a:rPr lang="ru-RU" dirty="0" err="1"/>
              <a:t>системи</a:t>
            </a:r>
            <a:r>
              <a:rPr lang="ru-RU" dirty="0"/>
              <a:t> </a:t>
            </a:r>
            <a:r>
              <a:rPr lang="ru-RU" dirty="0" err="1"/>
              <a:t>виявлення</a:t>
            </a:r>
            <a:r>
              <a:rPr lang="ru-RU" dirty="0"/>
              <a:t> </a:t>
            </a:r>
            <a:r>
              <a:rPr lang="ru-RU" dirty="0" err="1"/>
              <a:t>вторгнень</a:t>
            </a:r>
            <a:r>
              <a:rPr lang="ru-RU" dirty="0"/>
              <a:t> </a:t>
            </a:r>
            <a:r>
              <a:rPr lang="ru-RU" dirty="0" err="1"/>
              <a:t>здатні</a:t>
            </a:r>
            <a:r>
              <a:rPr lang="ru-RU" dirty="0"/>
              <a:t> </a:t>
            </a:r>
            <a:r>
              <a:rPr lang="ru-RU" dirty="0" err="1"/>
              <a:t>попереджувати</a:t>
            </a:r>
            <a:r>
              <a:rPr lang="ru-RU" dirty="0"/>
              <a:t> </a:t>
            </a:r>
            <a:r>
              <a:rPr lang="ru-RU" dirty="0" err="1"/>
              <a:t>шкідливі</a:t>
            </a:r>
            <a:r>
              <a:rPr lang="ru-RU" dirty="0"/>
              <a:t> </a:t>
            </a:r>
            <a:r>
              <a:rPr lang="ru-RU" dirty="0" err="1"/>
              <a:t>дії</a:t>
            </a:r>
            <a:r>
              <a:rPr lang="ru-RU" dirty="0"/>
              <a:t>, </a:t>
            </a:r>
            <a:r>
              <a:rPr lang="ru-RU" dirty="0" err="1"/>
              <a:t>що</a:t>
            </a:r>
            <a:r>
              <a:rPr lang="ru-RU" dirty="0"/>
              <a:t> </a:t>
            </a:r>
            <a:r>
              <a:rPr lang="ru-RU" dirty="0" err="1"/>
              <a:t>дозволяє</a:t>
            </a:r>
            <a:r>
              <a:rPr lang="ru-RU" dirty="0"/>
              <a:t> </a:t>
            </a:r>
            <a:r>
              <a:rPr lang="ru-RU" dirty="0" err="1"/>
              <a:t>значно</a:t>
            </a:r>
            <a:r>
              <a:rPr lang="ru-RU" dirty="0"/>
              <a:t> </a:t>
            </a:r>
            <a:r>
              <a:rPr lang="ru-RU" dirty="0" err="1"/>
              <a:t>знизити</a:t>
            </a:r>
            <a:r>
              <a:rPr lang="ru-RU" dirty="0"/>
              <a:t> час простою </a:t>
            </a:r>
            <a:r>
              <a:rPr lang="ru-RU" dirty="0" err="1"/>
              <a:t>внаслідок</a:t>
            </a:r>
            <a:r>
              <a:rPr lang="ru-RU" dirty="0"/>
              <a:t> атаки і </a:t>
            </a:r>
            <a:r>
              <a:rPr lang="ru-RU" dirty="0" err="1"/>
              <a:t>витрати</a:t>
            </a:r>
            <a:r>
              <a:rPr lang="ru-RU" dirty="0"/>
              <a:t> на </a:t>
            </a:r>
            <a:r>
              <a:rPr lang="ru-RU" dirty="0" err="1"/>
              <a:t>підтримку</a:t>
            </a:r>
            <a:r>
              <a:rPr lang="ru-RU" dirty="0"/>
              <a:t> </a:t>
            </a:r>
            <a:r>
              <a:rPr lang="ru-RU" dirty="0" err="1"/>
              <a:t>працездатності</a:t>
            </a:r>
            <a:r>
              <a:rPr lang="ru-RU" dirty="0"/>
              <a:t> </a:t>
            </a:r>
            <a:r>
              <a:rPr lang="ru-RU" dirty="0" err="1"/>
              <a:t>мережі</a:t>
            </a:r>
            <a:r>
              <a:rPr lang="ru-RU" dirty="0"/>
              <a:t>.</a:t>
            </a:r>
          </a:p>
          <a:p>
            <a:pPr marL="0" indent="0">
              <a:buNone/>
            </a:pPr>
            <a:r>
              <a:rPr lang="ru-RU" dirty="0"/>
              <a:t>    </a:t>
            </a:r>
            <a:r>
              <a:rPr lang="ru-RU" dirty="0" err="1"/>
              <a:t>засоби</a:t>
            </a:r>
            <a:r>
              <a:rPr lang="ru-RU" dirty="0"/>
              <a:t> </a:t>
            </a:r>
            <a:r>
              <a:rPr lang="ru-RU" dirty="0" err="1"/>
              <a:t>створення</a:t>
            </a:r>
            <a:r>
              <a:rPr lang="ru-RU" dirty="0"/>
              <a:t> </a:t>
            </a:r>
            <a:r>
              <a:rPr lang="ru-RU" dirty="0" err="1"/>
              <a:t>віртуальних</a:t>
            </a:r>
            <a:r>
              <a:rPr lang="ru-RU" dirty="0"/>
              <a:t> </a:t>
            </a:r>
            <a:r>
              <a:rPr lang="ru-RU" dirty="0" err="1"/>
              <a:t>приватних</a:t>
            </a:r>
            <a:r>
              <a:rPr lang="ru-RU" dirty="0"/>
              <a:t> мереж (англ. </a:t>
            </a:r>
            <a:r>
              <a:rPr lang="en-US" dirty="0"/>
              <a:t>Virtual Private Network) — </a:t>
            </a:r>
            <a:r>
              <a:rPr lang="ru-RU" dirty="0"/>
              <a:t>для </a:t>
            </a:r>
            <a:r>
              <a:rPr lang="ru-RU" dirty="0" err="1"/>
              <a:t>організації</a:t>
            </a:r>
            <a:r>
              <a:rPr lang="ru-RU" dirty="0"/>
              <a:t> </a:t>
            </a:r>
            <a:r>
              <a:rPr lang="ru-RU" dirty="0" err="1"/>
              <a:t>захищених</a:t>
            </a:r>
            <a:r>
              <a:rPr lang="ru-RU" dirty="0"/>
              <a:t> </a:t>
            </a:r>
            <a:r>
              <a:rPr lang="ru-RU" dirty="0" err="1"/>
              <a:t>каналів</a:t>
            </a:r>
            <a:r>
              <a:rPr lang="ru-RU" dirty="0"/>
              <a:t> </a:t>
            </a:r>
            <a:r>
              <a:rPr lang="ru-RU" dirty="0" err="1"/>
              <a:t>передачі</a:t>
            </a:r>
            <a:r>
              <a:rPr lang="ru-RU" dirty="0"/>
              <a:t> </a:t>
            </a:r>
            <a:r>
              <a:rPr lang="ru-RU" dirty="0" err="1"/>
              <a:t>даних</a:t>
            </a:r>
            <a:r>
              <a:rPr lang="ru-RU" dirty="0"/>
              <a:t> через </a:t>
            </a:r>
            <a:r>
              <a:rPr lang="ru-RU" dirty="0" err="1"/>
              <a:t>незахищене</a:t>
            </a:r>
            <a:r>
              <a:rPr lang="ru-RU" dirty="0"/>
              <a:t> </a:t>
            </a:r>
            <a:r>
              <a:rPr lang="ru-RU" dirty="0" err="1"/>
              <a:t>середовище</a:t>
            </a:r>
            <a:r>
              <a:rPr lang="ru-RU" dirty="0"/>
              <a:t>. </a:t>
            </a:r>
            <a:r>
              <a:rPr lang="ru-RU" dirty="0" err="1"/>
              <a:t>Віртуальні</a:t>
            </a:r>
            <a:r>
              <a:rPr lang="ru-RU" dirty="0"/>
              <a:t> </a:t>
            </a:r>
            <a:r>
              <a:rPr lang="ru-RU" dirty="0" err="1"/>
              <a:t>приватні</a:t>
            </a:r>
            <a:r>
              <a:rPr lang="ru-RU" dirty="0"/>
              <a:t> </a:t>
            </a:r>
            <a:r>
              <a:rPr lang="ru-RU" dirty="0" err="1"/>
              <a:t>мережі</a:t>
            </a:r>
            <a:r>
              <a:rPr lang="ru-RU" dirty="0"/>
              <a:t> </a:t>
            </a:r>
            <a:r>
              <a:rPr lang="ru-RU" dirty="0" err="1"/>
              <a:t>забезпечують</a:t>
            </a:r>
            <a:r>
              <a:rPr lang="ru-RU" dirty="0"/>
              <a:t> </a:t>
            </a:r>
            <a:r>
              <a:rPr lang="ru-RU" dirty="0" err="1"/>
              <a:t>прозоре</a:t>
            </a:r>
            <a:r>
              <a:rPr lang="ru-RU" dirty="0"/>
              <a:t> для </a:t>
            </a:r>
            <a:r>
              <a:rPr lang="ru-RU" dirty="0" err="1"/>
              <a:t>користувача</a:t>
            </a:r>
            <a:r>
              <a:rPr lang="ru-RU" dirty="0"/>
              <a:t> </a:t>
            </a:r>
            <a:r>
              <a:rPr lang="ru-RU" dirty="0" err="1"/>
              <a:t>сполучення</a:t>
            </a:r>
            <a:r>
              <a:rPr lang="ru-RU" dirty="0"/>
              <a:t> </a:t>
            </a:r>
            <a:r>
              <a:rPr lang="ru-RU" dirty="0" err="1"/>
              <a:t>локальних</a:t>
            </a:r>
            <a:r>
              <a:rPr lang="ru-RU" dirty="0"/>
              <a:t> мереж, </a:t>
            </a:r>
            <a:r>
              <a:rPr lang="ru-RU" dirty="0" err="1"/>
              <a:t>зберігаючи</a:t>
            </a:r>
            <a:r>
              <a:rPr lang="ru-RU" dirty="0"/>
              <a:t> при </a:t>
            </a:r>
            <a:r>
              <a:rPr lang="ru-RU" dirty="0" err="1"/>
              <a:t>цьому</a:t>
            </a:r>
            <a:r>
              <a:rPr lang="ru-RU" dirty="0"/>
              <a:t> </a:t>
            </a:r>
            <a:r>
              <a:rPr lang="ru-RU" dirty="0" err="1"/>
              <a:t>конфіденційність</a:t>
            </a:r>
            <a:r>
              <a:rPr lang="ru-RU" dirty="0"/>
              <a:t> та </a:t>
            </a:r>
            <a:r>
              <a:rPr lang="ru-RU" dirty="0" err="1"/>
              <a:t>цілісність</a:t>
            </a:r>
            <a:r>
              <a:rPr lang="ru-RU" dirty="0"/>
              <a:t> </a:t>
            </a:r>
            <a:r>
              <a:rPr lang="ru-RU" dirty="0" err="1"/>
              <a:t>інформації</a:t>
            </a:r>
            <a:r>
              <a:rPr lang="ru-RU" dirty="0"/>
              <a:t> шляхом </a:t>
            </a:r>
            <a:r>
              <a:rPr lang="ru-RU" dirty="0" err="1"/>
              <a:t>її</a:t>
            </a:r>
            <a:r>
              <a:rPr lang="ru-RU" dirty="0"/>
              <a:t> </a:t>
            </a:r>
            <a:r>
              <a:rPr lang="ru-RU" dirty="0" err="1"/>
              <a:t>динамічного</a:t>
            </a:r>
            <a:r>
              <a:rPr lang="ru-RU" dirty="0"/>
              <a:t> </a:t>
            </a:r>
            <a:r>
              <a:rPr lang="ru-RU" dirty="0" err="1"/>
              <a:t>шифрування</a:t>
            </a:r>
            <a:r>
              <a:rPr lang="ru-RU" dirty="0"/>
              <a:t>.</a:t>
            </a:r>
          </a:p>
          <a:p>
            <a:pPr marL="0" indent="0">
              <a:buNone/>
            </a:pPr>
            <a:r>
              <a:rPr lang="ru-RU" dirty="0"/>
              <a:t>    </a:t>
            </a:r>
            <a:r>
              <a:rPr lang="ru-RU" dirty="0" err="1"/>
              <a:t>засоби</a:t>
            </a:r>
            <a:r>
              <a:rPr lang="ru-RU" dirty="0"/>
              <a:t> </a:t>
            </a:r>
            <a:r>
              <a:rPr lang="ru-RU" dirty="0" err="1"/>
              <a:t>аналізу</a:t>
            </a:r>
            <a:r>
              <a:rPr lang="ru-RU" dirty="0"/>
              <a:t> </a:t>
            </a:r>
            <a:r>
              <a:rPr lang="ru-RU" dirty="0" err="1"/>
              <a:t>захищеності</a:t>
            </a:r>
            <a:r>
              <a:rPr lang="ru-RU" dirty="0"/>
              <a:t> — для </a:t>
            </a:r>
            <a:r>
              <a:rPr lang="ru-RU" dirty="0" err="1"/>
              <a:t>аналізу</a:t>
            </a:r>
            <a:r>
              <a:rPr lang="ru-RU" dirty="0"/>
              <a:t> </a:t>
            </a:r>
            <a:r>
              <a:rPr lang="ru-RU" dirty="0" err="1"/>
              <a:t>захищеності</a:t>
            </a:r>
            <a:r>
              <a:rPr lang="ru-RU" dirty="0"/>
              <a:t> </a:t>
            </a:r>
            <a:r>
              <a:rPr lang="ru-RU" dirty="0" err="1"/>
              <a:t>корпоративної</a:t>
            </a:r>
            <a:r>
              <a:rPr lang="ru-RU" dirty="0"/>
              <a:t> </a:t>
            </a:r>
            <a:r>
              <a:rPr lang="ru-RU" dirty="0" err="1"/>
              <a:t>мережі</a:t>
            </a:r>
            <a:r>
              <a:rPr lang="ru-RU" dirty="0"/>
              <a:t> та </a:t>
            </a:r>
            <a:r>
              <a:rPr lang="ru-RU" dirty="0" err="1"/>
              <a:t>виявлення</a:t>
            </a:r>
            <a:r>
              <a:rPr lang="ru-RU" dirty="0"/>
              <a:t> </a:t>
            </a:r>
            <a:r>
              <a:rPr lang="ru-RU" dirty="0" err="1"/>
              <a:t>можливих</a:t>
            </a:r>
            <a:r>
              <a:rPr lang="ru-RU" dirty="0"/>
              <a:t> </a:t>
            </a:r>
            <a:r>
              <a:rPr lang="ru-RU" dirty="0" err="1"/>
              <a:t>каналів</a:t>
            </a:r>
            <a:r>
              <a:rPr lang="ru-RU" dirty="0"/>
              <a:t> </a:t>
            </a:r>
            <a:r>
              <a:rPr lang="ru-RU" dirty="0" err="1"/>
              <a:t>реалізації</a:t>
            </a:r>
            <a:r>
              <a:rPr lang="ru-RU" dirty="0"/>
              <a:t> </a:t>
            </a:r>
            <a:r>
              <a:rPr lang="ru-RU" dirty="0" err="1"/>
              <a:t>загроз</a:t>
            </a:r>
            <a:r>
              <a:rPr lang="ru-RU" dirty="0"/>
              <a:t> </a:t>
            </a:r>
            <a:r>
              <a:rPr lang="ru-RU" dirty="0" err="1"/>
              <a:t>інформації</a:t>
            </a:r>
            <a:r>
              <a:rPr lang="ru-RU" dirty="0"/>
              <a:t> (</a:t>
            </a:r>
            <a:r>
              <a:rPr lang="en-US" dirty="0"/>
              <a:t>Symantec Enterprise Security Manager, Symantec </a:t>
            </a:r>
            <a:r>
              <a:rPr lang="en-US" dirty="0" err="1"/>
              <a:t>NetRecon</a:t>
            </a:r>
            <a:r>
              <a:rPr lang="en-US" dirty="0"/>
              <a:t>). </a:t>
            </a:r>
            <a:r>
              <a:rPr lang="ru-RU" dirty="0" err="1"/>
              <a:t>Їх</a:t>
            </a:r>
            <a:r>
              <a:rPr lang="ru-RU" dirty="0"/>
              <a:t> </a:t>
            </a:r>
            <a:r>
              <a:rPr lang="ru-RU" dirty="0" err="1"/>
              <a:t>застосування</a:t>
            </a:r>
            <a:r>
              <a:rPr lang="ru-RU" dirty="0"/>
              <a:t> </a:t>
            </a:r>
            <a:r>
              <a:rPr lang="ru-RU" dirty="0" err="1"/>
              <a:t>дозволяє</a:t>
            </a:r>
            <a:r>
              <a:rPr lang="ru-RU" dirty="0"/>
              <a:t> </a:t>
            </a:r>
            <a:r>
              <a:rPr lang="ru-RU" dirty="0" err="1"/>
              <a:t>попередити</a:t>
            </a:r>
            <a:r>
              <a:rPr lang="ru-RU" dirty="0"/>
              <a:t> </a:t>
            </a:r>
            <a:r>
              <a:rPr lang="ru-RU" dirty="0" err="1"/>
              <a:t>можливі</a:t>
            </a:r>
            <a:r>
              <a:rPr lang="ru-RU" dirty="0"/>
              <a:t> атаки на </a:t>
            </a:r>
            <a:r>
              <a:rPr lang="ru-RU" dirty="0" err="1"/>
              <a:t>корпоративну</a:t>
            </a:r>
            <a:r>
              <a:rPr lang="ru-RU" dirty="0"/>
              <a:t> мережу, </a:t>
            </a:r>
            <a:r>
              <a:rPr lang="ru-RU" dirty="0" err="1"/>
              <a:t>оптимізувати</a:t>
            </a:r>
            <a:r>
              <a:rPr lang="ru-RU" dirty="0"/>
              <a:t> </a:t>
            </a:r>
            <a:r>
              <a:rPr lang="ru-RU" dirty="0" err="1"/>
              <a:t>витрати</a:t>
            </a:r>
            <a:r>
              <a:rPr lang="ru-RU" dirty="0"/>
              <a:t> на </a:t>
            </a:r>
            <a:r>
              <a:rPr lang="ru-RU" dirty="0" err="1"/>
              <a:t>захист</a:t>
            </a:r>
            <a:r>
              <a:rPr lang="ru-RU" dirty="0"/>
              <a:t> </a:t>
            </a:r>
            <a:r>
              <a:rPr lang="ru-RU" dirty="0" err="1"/>
              <a:t>інформації</a:t>
            </a:r>
            <a:r>
              <a:rPr lang="ru-RU" dirty="0"/>
              <a:t> та </a:t>
            </a:r>
            <a:r>
              <a:rPr lang="ru-RU" dirty="0" err="1"/>
              <a:t>контролювати</a:t>
            </a:r>
            <a:r>
              <a:rPr lang="ru-RU" dirty="0"/>
              <a:t> </a:t>
            </a:r>
            <a:r>
              <a:rPr lang="ru-RU" dirty="0" err="1"/>
              <a:t>поточний</a:t>
            </a:r>
            <a:r>
              <a:rPr lang="ru-RU" dirty="0"/>
              <a:t> стан </a:t>
            </a:r>
            <a:r>
              <a:rPr lang="ru-RU" dirty="0" err="1"/>
              <a:t>захищеності</a:t>
            </a:r>
            <a:r>
              <a:rPr lang="ru-RU" dirty="0"/>
              <a:t> </a:t>
            </a:r>
            <a:r>
              <a:rPr lang="ru-RU" dirty="0" err="1"/>
              <a:t>мережі</a:t>
            </a:r>
            <a:r>
              <a:rPr lang="ru-RU" dirty="0"/>
              <a:t>.</a:t>
            </a:r>
          </a:p>
        </p:txBody>
      </p:sp>
    </p:spTree>
    <p:extLst>
      <p:ext uri="{BB962C8B-B14F-4D97-AF65-F5344CB8AC3E}">
        <p14:creationId xmlns:p14="http://schemas.microsoft.com/office/powerpoint/2010/main" val="20152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224" y="242596"/>
            <a:ext cx="10980576" cy="5934367"/>
          </a:xfrm>
        </p:spPr>
        <p:txBody>
          <a:bodyPr/>
          <a:lstStyle/>
          <a:p>
            <a:pPr marL="0" indent="0">
              <a:buNone/>
            </a:pPr>
            <a:r>
              <a:rPr lang="ru-RU" dirty="0" err="1"/>
              <a:t>Засоби</a:t>
            </a:r>
            <a:r>
              <a:rPr lang="ru-RU" dirty="0"/>
              <a:t> та заходи ТЗІ</a:t>
            </a:r>
          </a:p>
          <a:p>
            <a:pPr marL="0" indent="0">
              <a:buNone/>
            </a:pPr>
            <a:endParaRPr lang="ru-RU" dirty="0"/>
          </a:p>
          <a:p>
            <a:pPr marL="0" indent="0">
              <a:buNone/>
            </a:pPr>
            <a:r>
              <a:rPr lang="ru-RU" dirty="0" err="1"/>
              <a:t>Захист</a:t>
            </a:r>
            <a:r>
              <a:rPr lang="ru-RU" dirty="0"/>
              <a:t> </a:t>
            </a:r>
            <a:r>
              <a:rPr lang="ru-RU" dirty="0" err="1"/>
              <a:t>інформації</a:t>
            </a:r>
            <a:r>
              <a:rPr lang="ru-RU" dirty="0"/>
              <a:t> </a:t>
            </a:r>
            <a:r>
              <a:rPr lang="ru-RU" dirty="0" err="1"/>
              <a:t>від</a:t>
            </a:r>
            <a:r>
              <a:rPr lang="ru-RU" dirty="0"/>
              <a:t> </a:t>
            </a:r>
            <a:r>
              <a:rPr lang="ru-RU" dirty="0" err="1"/>
              <a:t>її</a:t>
            </a:r>
            <a:r>
              <a:rPr lang="ru-RU" dirty="0"/>
              <a:t> </a:t>
            </a:r>
            <a:r>
              <a:rPr lang="ru-RU" dirty="0" err="1"/>
              <a:t>витоку</a:t>
            </a:r>
            <a:r>
              <a:rPr lang="ru-RU" dirty="0"/>
              <a:t> </a:t>
            </a:r>
            <a:r>
              <a:rPr lang="ru-RU" dirty="0" err="1"/>
              <a:t>технічними</a:t>
            </a:r>
            <a:r>
              <a:rPr lang="ru-RU" dirty="0"/>
              <a:t> каналами </a:t>
            </a:r>
            <a:r>
              <a:rPr lang="ru-RU" dirty="0" err="1"/>
              <a:t>зв'язку</a:t>
            </a:r>
            <a:r>
              <a:rPr lang="ru-RU" dirty="0"/>
              <a:t> </a:t>
            </a:r>
            <a:r>
              <a:rPr lang="ru-RU" dirty="0" err="1"/>
              <a:t>забезпечується</a:t>
            </a:r>
            <a:r>
              <a:rPr lang="ru-RU" dirty="0"/>
              <a:t> такими </a:t>
            </a:r>
            <a:r>
              <a:rPr lang="ru-RU" dirty="0" err="1"/>
              <a:t>засобами</a:t>
            </a:r>
            <a:r>
              <a:rPr lang="ru-RU" dirty="0"/>
              <a:t> та заходами:</a:t>
            </a:r>
          </a:p>
          <a:p>
            <a:pPr marL="0" indent="0">
              <a:buNone/>
            </a:pPr>
            <a:endParaRPr lang="ru-RU" dirty="0"/>
          </a:p>
          <a:p>
            <a:pPr marL="0" indent="0">
              <a:buNone/>
            </a:pPr>
            <a:r>
              <a:rPr lang="ru-RU" dirty="0"/>
              <a:t>    </a:t>
            </a:r>
            <a:r>
              <a:rPr lang="ru-RU" dirty="0" err="1"/>
              <a:t>використанням</a:t>
            </a:r>
            <a:r>
              <a:rPr lang="ru-RU" dirty="0"/>
              <a:t> </a:t>
            </a:r>
            <a:r>
              <a:rPr lang="ru-RU" dirty="0" err="1"/>
              <a:t>екранованого</a:t>
            </a:r>
            <a:r>
              <a:rPr lang="ru-RU" dirty="0"/>
              <a:t> кабелю та прокладка </a:t>
            </a:r>
            <a:r>
              <a:rPr lang="ru-RU" dirty="0" err="1"/>
              <a:t>проводів</a:t>
            </a:r>
            <a:r>
              <a:rPr lang="ru-RU" dirty="0"/>
              <a:t> та </a:t>
            </a:r>
            <a:r>
              <a:rPr lang="ru-RU" dirty="0" err="1"/>
              <a:t>кабелів</a:t>
            </a:r>
            <a:r>
              <a:rPr lang="ru-RU" dirty="0"/>
              <a:t> в </a:t>
            </a:r>
            <a:r>
              <a:rPr lang="ru-RU" dirty="0" err="1"/>
              <a:t>екранованих</a:t>
            </a:r>
            <a:r>
              <a:rPr lang="ru-RU" dirty="0"/>
              <a:t> </a:t>
            </a:r>
            <a:r>
              <a:rPr lang="ru-RU" dirty="0" err="1"/>
              <a:t>конструкціях</a:t>
            </a:r>
            <a:r>
              <a:rPr lang="ru-RU" dirty="0"/>
              <a:t>;</a:t>
            </a:r>
          </a:p>
          <a:p>
            <a:pPr marL="0" indent="0">
              <a:buNone/>
            </a:pPr>
            <a:r>
              <a:rPr lang="ru-RU" dirty="0"/>
              <a:t>    </a:t>
            </a:r>
            <a:r>
              <a:rPr lang="ru-RU" dirty="0" err="1"/>
              <a:t>встановленням</a:t>
            </a:r>
            <a:r>
              <a:rPr lang="ru-RU" dirty="0"/>
              <a:t> на </a:t>
            </a:r>
            <a:r>
              <a:rPr lang="ru-RU" dirty="0" err="1"/>
              <a:t>лініях</a:t>
            </a:r>
            <a:r>
              <a:rPr lang="ru-RU" dirty="0"/>
              <a:t> </a:t>
            </a:r>
            <a:r>
              <a:rPr lang="ru-RU" dirty="0" err="1"/>
              <a:t>зв'язку</a:t>
            </a:r>
            <a:r>
              <a:rPr lang="ru-RU" dirty="0"/>
              <a:t> </a:t>
            </a:r>
            <a:r>
              <a:rPr lang="ru-RU" dirty="0" err="1"/>
              <a:t>високочастотних</a:t>
            </a:r>
            <a:r>
              <a:rPr lang="ru-RU" dirty="0"/>
              <a:t> </a:t>
            </a:r>
            <a:r>
              <a:rPr lang="ru-RU" dirty="0" err="1"/>
              <a:t>фільтрів</a:t>
            </a:r>
            <a:r>
              <a:rPr lang="ru-RU" dirty="0"/>
              <a:t>;</a:t>
            </a:r>
          </a:p>
          <a:p>
            <a:pPr marL="0" indent="0">
              <a:buNone/>
            </a:pPr>
            <a:r>
              <a:rPr lang="ru-RU" dirty="0"/>
              <a:t>    </a:t>
            </a:r>
            <a:r>
              <a:rPr lang="ru-RU" dirty="0" err="1"/>
              <a:t>побудовою</a:t>
            </a:r>
            <a:r>
              <a:rPr lang="ru-RU" dirty="0"/>
              <a:t> </a:t>
            </a:r>
            <a:r>
              <a:rPr lang="ru-RU" dirty="0" err="1"/>
              <a:t>екранованих</a:t>
            </a:r>
            <a:r>
              <a:rPr lang="ru-RU" dirty="0"/>
              <a:t> </a:t>
            </a:r>
            <a:r>
              <a:rPr lang="ru-RU" dirty="0" err="1"/>
              <a:t>приміщень</a:t>
            </a:r>
            <a:r>
              <a:rPr lang="ru-RU" dirty="0"/>
              <a:t> («капсул»);</a:t>
            </a:r>
          </a:p>
          <a:p>
            <a:pPr marL="0" indent="0">
              <a:buNone/>
            </a:pPr>
            <a:r>
              <a:rPr lang="ru-RU" dirty="0"/>
              <a:t>    </a:t>
            </a:r>
            <a:r>
              <a:rPr lang="ru-RU" dirty="0" err="1"/>
              <a:t>використанням</a:t>
            </a:r>
            <a:r>
              <a:rPr lang="ru-RU" dirty="0"/>
              <a:t> </a:t>
            </a:r>
            <a:r>
              <a:rPr lang="ru-RU" dirty="0" err="1"/>
              <a:t>екранованого</a:t>
            </a:r>
            <a:r>
              <a:rPr lang="ru-RU" dirty="0"/>
              <a:t> </a:t>
            </a:r>
            <a:r>
              <a:rPr lang="ru-RU" dirty="0" err="1"/>
              <a:t>обладнання</a:t>
            </a:r>
            <a:r>
              <a:rPr lang="ru-RU" dirty="0"/>
              <a:t>;</a:t>
            </a:r>
          </a:p>
          <a:p>
            <a:pPr marL="0" indent="0">
              <a:buNone/>
            </a:pPr>
            <a:r>
              <a:rPr lang="ru-RU" dirty="0"/>
              <a:t>    </a:t>
            </a:r>
            <a:r>
              <a:rPr lang="ru-RU" dirty="0" err="1"/>
              <a:t>встановленням</a:t>
            </a:r>
            <a:r>
              <a:rPr lang="ru-RU" dirty="0"/>
              <a:t> </a:t>
            </a:r>
            <a:r>
              <a:rPr lang="ru-RU" dirty="0" err="1"/>
              <a:t>активних</a:t>
            </a:r>
            <a:r>
              <a:rPr lang="ru-RU" dirty="0"/>
              <a:t> систем </a:t>
            </a:r>
            <a:r>
              <a:rPr lang="ru-RU" dirty="0" err="1"/>
              <a:t>зашумлення</a:t>
            </a:r>
            <a:r>
              <a:rPr lang="ru-RU" dirty="0"/>
              <a:t>;</a:t>
            </a:r>
          </a:p>
          <a:p>
            <a:pPr marL="0" indent="0">
              <a:buNone/>
            </a:pPr>
            <a:r>
              <a:rPr lang="ru-RU" dirty="0"/>
              <a:t>    </a:t>
            </a:r>
            <a:r>
              <a:rPr lang="ru-RU" dirty="0" err="1"/>
              <a:t>створенням</a:t>
            </a:r>
            <a:r>
              <a:rPr lang="ru-RU" dirty="0"/>
              <a:t> </a:t>
            </a:r>
            <a:r>
              <a:rPr lang="ru-RU" dirty="0" err="1"/>
              <a:t>контрольованої</a:t>
            </a:r>
            <a:r>
              <a:rPr lang="ru-RU" dirty="0"/>
              <a:t> </a:t>
            </a:r>
            <a:r>
              <a:rPr lang="ru-RU" dirty="0" err="1"/>
              <a:t>зони</a:t>
            </a:r>
            <a:r>
              <a:rPr lang="ru-RU" dirty="0"/>
              <a:t>.</a:t>
            </a:r>
          </a:p>
        </p:txBody>
      </p:sp>
    </p:spTree>
    <p:extLst>
      <p:ext uri="{BB962C8B-B14F-4D97-AF65-F5344CB8AC3E}">
        <p14:creationId xmlns:p14="http://schemas.microsoft.com/office/powerpoint/2010/main" val="399907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Модель </a:t>
            </a:r>
            <a:r>
              <a:rPr lang="uk-UA" b="1" dirty="0" smtClean="0"/>
              <a:t>порушника</a:t>
            </a:r>
            <a:endParaRPr lang="ru-RU" dirty="0"/>
          </a:p>
        </p:txBody>
      </p:sp>
      <p:sp>
        <p:nvSpPr>
          <p:cNvPr id="3" name="Объект 2"/>
          <p:cNvSpPr>
            <a:spLocks noGrp="1"/>
          </p:cNvSpPr>
          <p:nvPr>
            <p:ph idx="1"/>
          </p:nvPr>
        </p:nvSpPr>
        <p:spPr>
          <a:xfrm>
            <a:off x="214603" y="1690688"/>
            <a:ext cx="11597951" cy="5064675"/>
          </a:xfrm>
        </p:spPr>
        <p:txBody>
          <a:bodyPr>
            <a:normAutofit/>
          </a:bodyPr>
          <a:lstStyle/>
          <a:p>
            <a:pPr marL="0" indent="0">
              <a:buNone/>
            </a:pPr>
            <a:r>
              <a:rPr lang="uk-UA" dirty="0"/>
              <a:t>Модель порушника представляє собою опис можливих дій порушника, який складається на основі аналізу типу зловмисника, рівня його повноважень, знань, теоретичних та практичних можливостей. </a:t>
            </a:r>
            <a:endParaRPr lang="en-US" dirty="0" smtClean="0"/>
          </a:p>
          <a:p>
            <a:pPr marL="0" indent="0">
              <a:buNone/>
            </a:pPr>
            <a:endParaRPr lang="en-US" dirty="0" smtClean="0"/>
          </a:p>
          <a:p>
            <a:pPr marL="0" indent="0">
              <a:buNone/>
            </a:pPr>
            <a:r>
              <a:rPr lang="uk-UA" dirty="0" smtClean="0"/>
              <a:t>Порушників </a:t>
            </a:r>
            <a:r>
              <a:rPr lang="uk-UA" dirty="0"/>
              <a:t>прийнято поділяти на </a:t>
            </a:r>
            <a:r>
              <a:rPr lang="uk-UA" b="1" dirty="0"/>
              <a:t>зовнішніх</a:t>
            </a:r>
            <a:r>
              <a:rPr lang="uk-UA" dirty="0"/>
              <a:t> і </a:t>
            </a:r>
            <a:r>
              <a:rPr lang="uk-UA" b="1" dirty="0"/>
              <a:t>внутрішніх</a:t>
            </a:r>
            <a:r>
              <a:rPr lang="uk-UA" dirty="0"/>
              <a:t>. </a:t>
            </a:r>
            <a:endParaRPr lang="en-US" dirty="0" smtClean="0"/>
          </a:p>
          <a:p>
            <a:pPr marL="0" indent="0">
              <a:buNone/>
            </a:pPr>
            <a:endParaRPr lang="en-US" dirty="0" smtClean="0"/>
          </a:p>
          <a:p>
            <a:pPr marL="0" indent="0">
              <a:buNone/>
            </a:pPr>
            <a:r>
              <a:rPr lang="uk-UA" dirty="0" smtClean="0"/>
              <a:t>До </a:t>
            </a:r>
            <a:r>
              <a:rPr lang="uk-UA" b="1" dirty="0"/>
              <a:t>внутрішніх</a:t>
            </a:r>
            <a:r>
              <a:rPr lang="uk-UA" dirty="0"/>
              <a:t> належать співробітники, користувачі інформаційної системи, які можуть наносити шкоду інформаційним ресурсам як ненавмисно, так і навмисно; технічний персонал, який обслуговує будівлі і приміщення (електрики, сантехніки, прибиральниці тощо); персонал, який обслуговує технічні засоби (інженери, техніки). </a:t>
            </a:r>
            <a:endParaRPr lang="ru-RU" dirty="0"/>
          </a:p>
        </p:txBody>
      </p:sp>
    </p:spTree>
    <p:extLst>
      <p:ext uri="{BB962C8B-B14F-4D97-AF65-F5344CB8AC3E}">
        <p14:creationId xmlns:p14="http://schemas.microsoft.com/office/powerpoint/2010/main" val="289770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596" y="1334278"/>
            <a:ext cx="11672596" cy="4842685"/>
          </a:xfrm>
        </p:spPr>
        <p:txBody>
          <a:bodyPr>
            <a:normAutofit/>
          </a:bodyPr>
          <a:lstStyle/>
          <a:p>
            <a:pPr marL="0" indent="0">
              <a:buNone/>
            </a:pPr>
            <a:r>
              <a:rPr lang="ru-RU" sz="3600" b="1" dirty="0" err="1" smtClean="0"/>
              <a:t>Інформаційна</a:t>
            </a:r>
            <a:r>
              <a:rPr lang="ru-RU" sz="3600" b="1" dirty="0" smtClean="0"/>
              <a:t> </a:t>
            </a:r>
            <a:r>
              <a:rPr lang="ru-RU" sz="3600" b="1" dirty="0" err="1" smtClean="0"/>
              <a:t>безпека</a:t>
            </a:r>
            <a:r>
              <a:rPr lang="ru-RU" sz="3600" b="1" dirty="0" smtClean="0"/>
              <a:t> </a:t>
            </a:r>
            <a:r>
              <a:rPr lang="ru-RU" sz="3200" dirty="0"/>
              <a:t>— </a:t>
            </a:r>
            <a:r>
              <a:rPr lang="ru-RU" sz="3200" dirty="0" err="1"/>
              <a:t>це</a:t>
            </a:r>
            <a:r>
              <a:rPr lang="ru-RU" sz="3200" dirty="0"/>
              <a:t> стан </a:t>
            </a:r>
            <a:r>
              <a:rPr lang="ru-RU" sz="3200" dirty="0" err="1"/>
              <a:t>захищеності</a:t>
            </a:r>
            <a:r>
              <a:rPr lang="ru-RU" sz="3200" dirty="0"/>
              <a:t> систем </a:t>
            </a:r>
            <a:r>
              <a:rPr lang="ru-RU" sz="3200" dirty="0" err="1"/>
              <a:t>обробки</a:t>
            </a:r>
            <a:r>
              <a:rPr lang="ru-RU" sz="3200" dirty="0"/>
              <a:t> і </a:t>
            </a:r>
            <a:r>
              <a:rPr lang="ru-RU" sz="3200" dirty="0" err="1"/>
              <a:t>зберігання</a:t>
            </a:r>
            <a:r>
              <a:rPr lang="ru-RU" sz="3200" dirty="0"/>
              <a:t> </a:t>
            </a:r>
            <a:r>
              <a:rPr lang="ru-RU" sz="3200" dirty="0" err="1"/>
              <a:t>даних</a:t>
            </a:r>
            <a:r>
              <a:rPr lang="ru-RU" sz="3200" dirty="0"/>
              <a:t>, при </a:t>
            </a:r>
            <a:r>
              <a:rPr lang="ru-RU" sz="3200" dirty="0" err="1"/>
              <a:t>якому</a:t>
            </a:r>
            <a:r>
              <a:rPr lang="ru-RU" sz="3200" dirty="0"/>
              <a:t> </a:t>
            </a:r>
            <a:r>
              <a:rPr lang="ru-RU" sz="3200" dirty="0" err="1"/>
              <a:t>забезпечено</a:t>
            </a:r>
            <a:r>
              <a:rPr lang="ru-RU" sz="3200" dirty="0"/>
              <a:t> </a:t>
            </a:r>
            <a:r>
              <a:rPr lang="ru-RU" sz="3200" b="1" dirty="0" err="1"/>
              <a:t>конфіденційність</a:t>
            </a:r>
            <a:r>
              <a:rPr lang="ru-RU" sz="3200" dirty="0"/>
              <a:t>, </a:t>
            </a:r>
            <a:r>
              <a:rPr lang="ru-RU" sz="3200" b="1" dirty="0" err="1"/>
              <a:t>доступність</a:t>
            </a:r>
            <a:r>
              <a:rPr lang="ru-RU" sz="3200" dirty="0"/>
              <a:t> і </a:t>
            </a:r>
            <a:r>
              <a:rPr lang="ru-RU" sz="3200" b="1" dirty="0" err="1"/>
              <a:t>цілісність</a:t>
            </a:r>
            <a:r>
              <a:rPr lang="ru-RU" sz="3200" dirty="0"/>
              <a:t> </a:t>
            </a:r>
            <a:r>
              <a:rPr lang="ru-RU" sz="3200" dirty="0" err="1"/>
              <a:t>інформації,використання</a:t>
            </a:r>
            <a:r>
              <a:rPr lang="ru-RU" sz="3200" dirty="0"/>
              <a:t> й </a:t>
            </a:r>
            <a:r>
              <a:rPr lang="ru-RU" sz="3200" dirty="0" err="1"/>
              <a:t>розвиток</a:t>
            </a:r>
            <a:r>
              <a:rPr lang="ru-RU" sz="3200" dirty="0"/>
              <a:t> в </a:t>
            </a:r>
            <a:r>
              <a:rPr lang="ru-RU" sz="3200" dirty="0" err="1"/>
              <a:t>інтересах</a:t>
            </a:r>
            <a:r>
              <a:rPr lang="ru-RU" sz="3200" dirty="0"/>
              <a:t> </a:t>
            </a:r>
            <a:r>
              <a:rPr lang="ru-RU" sz="3200" dirty="0" err="1"/>
              <a:t>громадян</a:t>
            </a:r>
            <a:r>
              <a:rPr lang="ru-RU" sz="3200" dirty="0"/>
              <a:t> </a:t>
            </a:r>
            <a:r>
              <a:rPr lang="ru-RU" sz="3200" dirty="0" err="1"/>
              <a:t>або</a:t>
            </a:r>
            <a:r>
              <a:rPr lang="ru-RU" sz="3200" dirty="0"/>
              <a:t> комплекс </a:t>
            </a:r>
            <a:r>
              <a:rPr lang="ru-RU" sz="3200" dirty="0" err="1"/>
              <a:t>заходів</a:t>
            </a:r>
            <a:r>
              <a:rPr lang="ru-RU" sz="3200" dirty="0"/>
              <a:t>, </a:t>
            </a:r>
            <a:r>
              <a:rPr lang="ru-RU" sz="3200" dirty="0" err="1"/>
              <a:t>спрямованих</a:t>
            </a:r>
            <a:r>
              <a:rPr lang="ru-RU" sz="3200" dirty="0"/>
              <a:t> на </a:t>
            </a:r>
            <a:r>
              <a:rPr lang="ru-RU" sz="3200" dirty="0" err="1"/>
              <a:t>забезпечення</a:t>
            </a:r>
            <a:r>
              <a:rPr lang="ru-RU" sz="3200" dirty="0"/>
              <a:t> </a:t>
            </a:r>
            <a:r>
              <a:rPr lang="ru-RU" sz="3200" dirty="0" err="1"/>
              <a:t>захищеності</a:t>
            </a:r>
            <a:r>
              <a:rPr lang="ru-RU" sz="3200" dirty="0"/>
              <a:t> </a:t>
            </a:r>
            <a:r>
              <a:rPr lang="ru-RU" sz="3200" dirty="0" err="1"/>
              <a:t>інформації</a:t>
            </a:r>
            <a:r>
              <a:rPr lang="ru-RU" sz="3200" dirty="0"/>
              <a:t> особи, </a:t>
            </a:r>
            <a:r>
              <a:rPr lang="ru-RU" sz="3200" dirty="0" err="1"/>
              <a:t>суспільства</a:t>
            </a:r>
            <a:r>
              <a:rPr lang="ru-RU" sz="3200" dirty="0"/>
              <a:t> і </a:t>
            </a:r>
            <a:r>
              <a:rPr lang="ru-RU" sz="3200" dirty="0" err="1"/>
              <a:t>держави</a:t>
            </a:r>
            <a:r>
              <a:rPr lang="ru-RU" sz="3200" dirty="0"/>
              <a:t> </a:t>
            </a:r>
            <a:r>
              <a:rPr lang="ru-RU" sz="3200" dirty="0" err="1"/>
              <a:t>від</a:t>
            </a:r>
            <a:r>
              <a:rPr lang="ru-RU" sz="3200" dirty="0"/>
              <a:t> </a:t>
            </a:r>
            <a:r>
              <a:rPr lang="ru-RU" sz="3200" dirty="0" err="1"/>
              <a:t>несанкціонованого</a:t>
            </a:r>
            <a:r>
              <a:rPr lang="ru-RU" sz="3200" dirty="0"/>
              <a:t> доступу, </a:t>
            </a:r>
            <a:r>
              <a:rPr lang="ru-RU" sz="3200" dirty="0" err="1"/>
              <a:t>використання</a:t>
            </a:r>
            <a:r>
              <a:rPr lang="ru-RU" sz="3200" dirty="0"/>
              <a:t>, </a:t>
            </a:r>
            <a:r>
              <a:rPr lang="ru-RU" sz="3200" dirty="0" err="1"/>
              <a:t>оприлюднення</a:t>
            </a:r>
            <a:r>
              <a:rPr lang="ru-RU" sz="3200" dirty="0"/>
              <a:t>, </a:t>
            </a:r>
            <a:r>
              <a:rPr lang="ru-RU" sz="3200" dirty="0" err="1"/>
              <a:t>руйнування</a:t>
            </a:r>
            <a:r>
              <a:rPr lang="ru-RU" sz="3200" dirty="0"/>
              <a:t>, </a:t>
            </a:r>
            <a:r>
              <a:rPr lang="ru-RU" sz="3200" dirty="0" err="1"/>
              <a:t>внесення</a:t>
            </a:r>
            <a:r>
              <a:rPr lang="ru-RU" sz="3200" dirty="0"/>
              <a:t> </a:t>
            </a:r>
            <a:r>
              <a:rPr lang="ru-RU" sz="3200" dirty="0" err="1"/>
              <a:t>змін</a:t>
            </a:r>
            <a:r>
              <a:rPr lang="ru-RU" sz="3200" dirty="0"/>
              <a:t>, </a:t>
            </a:r>
            <a:r>
              <a:rPr lang="ru-RU" sz="3200" dirty="0" err="1"/>
              <a:t>ознайомлення</a:t>
            </a:r>
            <a:r>
              <a:rPr lang="ru-RU" sz="3200" dirty="0"/>
              <a:t>, </a:t>
            </a:r>
            <a:r>
              <a:rPr lang="ru-RU" sz="3200" dirty="0" err="1"/>
              <a:t>перевірки</a:t>
            </a:r>
            <a:r>
              <a:rPr lang="ru-RU" sz="3200" dirty="0"/>
              <a:t> </a:t>
            </a:r>
            <a:r>
              <a:rPr lang="ru-RU" sz="3200" dirty="0" err="1"/>
              <a:t>запису</a:t>
            </a:r>
            <a:r>
              <a:rPr lang="ru-RU" sz="3200" dirty="0"/>
              <a:t> </a:t>
            </a:r>
            <a:r>
              <a:rPr lang="ru-RU" sz="3200" dirty="0" err="1"/>
              <a:t>чи</a:t>
            </a:r>
            <a:r>
              <a:rPr lang="ru-RU" sz="3200" dirty="0"/>
              <a:t> </a:t>
            </a:r>
            <a:r>
              <a:rPr lang="ru-RU" sz="3200" dirty="0" err="1"/>
              <a:t>знищення</a:t>
            </a:r>
            <a:endParaRPr lang="ru-RU" sz="3200" dirty="0"/>
          </a:p>
        </p:txBody>
      </p:sp>
    </p:spTree>
    <p:extLst>
      <p:ext uri="{BB962C8B-B14F-4D97-AF65-F5344CB8AC3E}">
        <p14:creationId xmlns:p14="http://schemas.microsoft.com/office/powerpoint/2010/main" val="772053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1257" y="457200"/>
            <a:ext cx="11092543" cy="5719763"/>
          </a:xfrm>
        </p:spPr>
        <p:txBody>
          <a:bodyPr/>
          <a:lstStyle/>
          <a:p>
            <a:pPr marL="0" indent="0">
              <a:buNone/>
            </a:pPr>
            <a:r>
              <a:rPr lang="uk-UA" b="1" dirty="0"/>
              <a:t>Зовнішні порушники </a:t>
            </a:r>
            <a:r>
              <a:rPr lang="uk-UA" dirty="0"/>
              <a:t>- це сторонні особи, які знаходяться поза контрольованою зоною організації або не авторизовані для використання даної комп’ютерної системи. Це означає, що вони не мають в системі облікового запису і згідно системної політики безпеки взагалі не можуть працювати в даній системі. Приклад зовнішніх порушників: відвідувачі, які можуть завдати шкоди навмисно або через незнання існуючих обмежень; кваліфіковані хакери; особи, яких найняли конкуренти для отримання необхідної інформації; порушники пропускного режиму.</a:t>
            </a:r>
            <a:endParaRPr lang="ru-RU" dirty="0"/>
          </a:p>
          <a:p>
            <a:endParaRPr lang="ru-RU" dirty="0"/>
          </a:p>
        </p:txBody>
      </p:sp>
    </p:spTree>
    <p:extLst>
      <p:ext uri="{BB962C8B-B14F-4D97-AF65-F5344CB8AC3E}">
        <p14:creationId xmlns:p14="http://schemas.microsoft.com/office/powerpoint/2010/main" val="124519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637" y="65314"/>
            <a:ext cx="12167118" cy="6792686"/>
          </a:xfrm>
        </p:spPr>
        <p:txBody>
          <a:bodyPr>
            <a:noAutofit/>
          </a:bodyPr>
          <a:lstStyle/>
          <a:p>
            <a:pPr marL="0" indent="0">
              <a:lnSpc>
                <a:spcPct val="100000"/>
              </a:lnSpc>
              <a:spcBef>
                <a:spcPts val="0"/>
              </a:spcBef>
              <a:buNone/>
            </a:pPr>
            <a:r>
              <a:rPr lang="en-US" sz="2400" dirty="0" smtClean="0"/>
              <a:t>C</a:t>
            </a:r>
            <a:r>
              <a:rPr lang="ru-RU" sz="2400" dirty="0" err="1" smtClean="0"/>
              <a:t>тупені</a:t>
            </a:r>
            <a:r>
              <a:rPr lang="ru-RU" sz="2400" dirty="0" smtClean="0"/>
              <a:t> </a:t>
            </a:r>
            <a:r>
              <a:rPr lang="ru-RU" sz="2400" dirty="0" err="1" smtClean="0"/>
              <a:t>деталізації</a:t>
            </a:r>
            <a:r>
              <a:rPr lang="en-US" sz="2400" dirty="0" smtClean="0"/>
              <a:t> </a:t>
            </a:r>
            <a:r>
              <a:rPr lang="uk-UA" sz="2400" dirty="0" smtClean="0"/>
              <a:t>моделі порушника</a:t>
            </a:r>
            <a:r>
              <a:rPr lang="ru-RU" sz="2400" dirty="0" smtClean="0"/>
              <a:t>:</a:t>
            </a:r>
            <a:endParaRPr lang="ru-RU" sz="2400" dirty="0"/>
          </a:p>
          <a:p>
            <a:pPr marL="0" indent="0">
              <a:lnSpc>
                <a:spcPct val="100000"/>
              </a:lnSpc>
              <a:spcBef>
                <a:spcPts val="0"/>
              </a:spcBef>
              <a:buNone/>
            </a:pPr>
            <a:endParaRPr lang="ru-RU" sz="2400" dirty="0"/>
          </a:p>
          <a:p>
            <a:pPr marL="0" indent="0">
              <a:lnSpc>
                <a:spcPct val="100000"/>
              </a:lnSpc>
              <a:spcBef>
                <a:spcPts val="0"/>
              </a:spcBef>
              <a:buNone/>
            </a:pPr>
            <a:r>
              <a:rPr lang="ru-RU" sz="2400" dirty="0"/>
              <a:t>-       </a:t>
            </a:r>
            <a:r>
              <a:rPr lang="ru-RU" sz="2400" b="1" dirty="0" err="1"/>
              <a:t>змістовна</a:t>
            </a:r>
            <a:r>
              <a:rPr lang="ru-RU" sz="2400" b="1" dirty="0"/>
              <a:t> модель</a:t>
            </a:r>
            <a:r>
              <a:rPr lang="ru-RU" sz="2400" dirty="0"/>
              <a:t> </a:t>
            </a:r>
            <a:r>
              <a:rPr lang="ru-RU" sz="2400" b="1" dirty="0" err="1"/>
              <a:t>порушників</a:t>
            </a:r>
            <a:r>
              <a:rPr lang="ru-RU" sz="2400" dirty="0"/>
              <a:t> - </a:t>
            </a:r>
            <a:r>
              <a:rPr lang="ru-RU" sz="2400" dirty="0" err="1"/>
              <a:t>відображає</a:t>
            </a:r>
            <a:r>
              <a:rPr lang="ru-RU" sz="2400" dirty="0"/>
              <a:t> причини й </a:t>
            </a:r>
            <a:r>
              <a:rPr lang="ru-RU" sz="2400" dirty="0" err="1"/>
              <a:t>мотивацію</a:t>
            </a:r>
            <a:r>
              <a:rPr lang="ru-RU" sz="2400" dirty="0"/>
              <a:t> </a:t>
            </a:r>
            <a:r>
              <a:rPr lang="ru-RU" sz="2400" dirty="0" err="1"/>
              <a:t>дій</a:t>
            </a:r>
            <a:r>
              <a:rPr lang="ru-RU" sz="2400" dirty="0"/>
              <a:t> </a:t>
            </a:r>
            <a:r>
              <a:rPr lang="ru-RU" sz="2400" dirty="0" err="1"/>
              <a:t>порушників</a:t>
            </a:r>
            <a:r>
              <a:rPr lang="ru-RU" sz="2400" dirty="0"/>
              <a:t>, </a:t>
            </a:r>
            <a:r>
              <a:rPr lang="ru-RU" sz="2400" dirty="0" err="1"/>
              <a:t>переслідувані</a:t>
            </a:r>
            <a:r>
              <a:rPr lang="ru-RU" sz="2400" dirty="0"/>
              <a:t> ними </a:t>
            </a:r>
            <a:r>
              <a:rPr lang="ru-RU" sz="2400" dirty="0" err="1"/>
              <a:t>цілі</a:t>
            </a:r>
            <a:r>
              <a:rPr lang="ru-RU" sz="2400" dirty="0"/>
              <a:t> і </a:t>
            </a:r>
            <a:r>
              <a:rPr lang="ru-RU" sz="2400" dirty="0" err="1"/>
              <a:t>загальний</a:t>
            </a:r>
            <a:r>
              <a:rPr lang="ru-RU" sz="2400" dirty="0"/>
              <a:t> характер </a:t>
            </a:r>
            <a:r>
              <a:rPr lang="ru-RU" sz="2400" dirty="0" err="1"/>
              <a:t>дій</a:t>
            </a:r>
            <a:r>
              <a:rPr lang="ru-RU" sz="2400" dirty="0"/>
              <a:t> у </a:t>
            </a:r>
            <a:r>
              <a:rPr lang="ru-RU" sz="2400" dirty="0" err="1"/>
              <a:t>процесі</a:t>
            </a:r>
            <a:r>
              <a:rPr lang="ru-RU" sz="2400" dirty="0"/>
              <a:t> </a:t>
            </a:r>
            <a:r>
              <a:rPr lang="ru-RU" sz="2400" dirty="0" err="1"/>
              <a:t>підготовки</a:t>
            </a:r>
            <a:r>
              <a:rPr lang="ru-RU" sz="2400" dirty="0"/>
              <a:t> і </a:t>
            </a:r>
            <a:r>
              <a:rPr lang="ru-RU" sz="2400" dirty="0" err="1"/>
              <a:t>здійснення</a:t>
            </a:r>
            <a:r>
              <a:rPr lang="ru-RU" sz="2400" dirty="0"/>
              <a:t> </a:t>
            </a:r>
            <a:r>
              <a:rPr lang="ru-RU" sz="2400" dirty="0" err="1"/>
              <a:t>порушення</a:t>
            </a:r>
            <a:r>
              <a:rPr lang="ru-RU" sz="2400" dirty="0"/>
              <a:t> </a:t>
            </a:r>
            <a:r>
              <a:rPr lang="ru-RU" sz="2400" dirty="0" err="1"/>
              <a:t>інформаційної</a:t>
            </a:r>
            <a:r>
              <a:rPr lang="ru-RU" sz="2400" dirty="0"/>
              <a:t> </a:t>
            </a:r>
            <a:r>
              <a:rPr lang="ru-RU" sz="2400" dirty="0" err="1"/>
              <a:t>безпеки</a:t>
            </a:r>
            <a:r>
              <a:rPr lang="ru-RU" sz="2400" dirty="0"/>
              <a:t>. </a:t>
            </a:r>
            <a:r>
              <a:rPr lang="ru-RU" sz="2400" dirty="0" err="1"/>
              <a:t>Побудувавши</a:t>
            </a:r>
            <a:r>
              <a:rPr lang="ru-RU" sz="2400" dirty="0"/>
              <a:t> </a:t>
            </a:r>
            <a:r>
              <a:rPr lang="ru-RU" sz="2400" dirty="0" err="1"/>
              <a:t>змістовну</a:t>
            </a:r>
            <a:r>
              <a:rPr lang="ru-RU" sz="2400" dirty="0"/>
              <a:t> модель, </a:t>
            </a:r>
            <a:r>
              <a:rPr lang="ru-RU" sz="2400" dirty="0" err="1"/>
              <a:t>адміністратори</a:t>
            </a:r>
            <a:r>
              <a:rPr lang="ru-RU" sz="2400" dirty="0"/>
              <a:t> </a:t>
            </a:r>
            <a:r>
              <a:rPr lang="ru-RU" sz="2400" dirty="0" err="1"/>
              <a:t>безпеки</a:t>
            </a:r>
            <a:r>
              <a:rPr lang="ru-RU" sz="2400" dirty="0"/>
              <a:t> </a:t>
            </a:r>
            <a:r>
              <a:rPr lang="ru-RU" sz="2400" dirty="0" err="1"/>
              <a:t>можуть</a:t>
            </a:r>
            <a:r>
              <a:rPr lang="ru-RU" sz="2400" dirty="0"/>
              <a:t> </a:t>
            </a:r>
            <a:r>
              <a:rPr lang="ru-RU" sz="2400" dirty="0" err="1"/>
              <a:t>визначити</a:t>
            </a:r>
            <a:r>
              <a:rPr lang="ru-RU" sz="2400" dirty="0"/>
              <a:t> мету </a:t>
            </a:r>
            <a:r>
              <a:rPr lang="ru-RU" sz="2400" dirty="0" err="1"/>
              <a:t>порушника</a:t>
            </a:r>
            <a:r>
              <a:rPr lang="ru-RU" sz="2400" dirty="0"/>
              <a:t>, </a:t>
            </a:r>
            <a:r>
              <a:rPr lang="ru-RU" sz="2400" dirty="0" err="1"/>
              <a:t>його</a:t>
            </a:r>
            <a:r>
              <a:rPr lang="ru-RU" sz="2400" dirty="0"/>
              <a:t> </a:t>
            </a:r>
            <a:r>
              <a:rPr lang="ru-RU" sz="2400" dirty="0" err="1"/>
              <a:t>рівень</a:t>
            </a:r>
            <a:r>
              <a:rPr lang="ru-RU" sz="2400" dirty="0"/>
              <a:t> </a:t>
            </a:r>
            <a:r>
              <a:rPr lang="ru-RU" sz="2400" dirty="0" err="1"/>
              <a:t>знань</a:t>
            </a:r>
            <a:r>
              <a:rPr lang="ru-RU" sz="2400" dirty="0"/>
              <a:t>, </a:t>
            </a:r>
            <a:r>
              <a:rPr lang="ru-RU" sz="2400" dirty="0" err="1"/>
              <a:t>кваліфікацію</a:t>
            </a:r>
            <a:r>
              <a:rPr lang="ru-RU" sz="2400" dirty="0"/>
              <a:t>, </a:t>
            </a:r>
            <a:r>
              <a:rPr lang="ru-RU" sz="2400" dirty="0" err="1"/>
              <a:t>розташування</a:t>
            </a:r>
            <a:r>
              <a:rPr lang="ru-RU" sz="2400" dirty="0"/>
              <a:t> та т.п.</a:t>
            </a:r>
          </a:p>
          <a:p>
            <a:pPr marL="0" indent="0">
              <a:lnSpc>
                <a:spcPct val="100000"/>
              </a:lnSpc>
              <a:spcBef>
                <a:spcPts val="0"/>
              </a:spcBef>
              <a:buNone/>
            </a:pPr>
            <a:endParaRPr lang="ru-RU" sz="2400" dirty="0"/>
          </a:p>
          <a:p>
            <a:pPr marL="0" indent="0">
              <a:lnSpc>
                <a:spcPct val="100000"/>
              </a:lnSpc>
              <a:spcBef>
                <a:spcPts val="0"/>
              </a:spcBef>
              <a:buNone/>
            </a:pPr>
            <a:r>
              <a:rPr lang="ru-RU" sz="2400" dirty="0"/>
              <a:t>-       </a:t>
            </a:r>
            <a:r>
              <a:rPr lang="ru-RU" sz="2400" b="1" dirty="0" err="1"/>
              <a:t>сценарії</a:t>
            </a:r>
            <a:r>
              <a:rPr lang="ru-RU" sz="2400" b="1" dirty="0"/>
              <a:t> </a:t>
            </a:r>
            <a:r>
              <a:rPr lang="ru-RU" sz="2400" b="1" dirty="0" err="1"/>
              <a:t>впливу</a:t>
            </a:r>
            <a:r>
              <a:rPr lang="ru-RU" sz="2400" b="1" dirty="0"/>
              <a:t> </a:t>
            </a:r>
            <a:r>
              <a:rPr lang="ru-RU" sz="2400" b="1" dirty="0" err="1"/>
              <a:t>порушників</a:t>
            </a:r>
            <a:r>
              <a:rPr lang="ru-RU" sz="2400" b="1" dirty="0"/>
              <a:t> </a:t>
            </a:r>
            <a:r>
              <a:rPr lang="ru-RU" sz="2400" dirty="0"/>
              <a:t>- </a:t>
            </a:r>
            <a:r>
              <a:rPr lang="ru-RU" sz="2400" dirty="0" err="1"/>
              <a:t>визначають</a:t>
            </a:r>
            <a:r>
              <a:rPr lang="ru-RU" sz="2400" dirty="0"/>
              <a:t> </a:t>
            </a:r>
            <a:r>
              <a:rPr lang="ru-RU" sz="2400" dirty="0" err="1"/>
              <a:t>класифіковані</a:t>
            </a:r>
            <a:r>
              <a:rPr lang="ru-RU" sz="2400" dirty="0"/>
              <a:t> </a:t>
            </a:r>
            <a:r>
              <a:rPr lang="ru-RU" sz="2400" dirty="0" err="1"/>
              <a:t>типи</a:t>
            </a:r>
            <a:r>
              <a:rPr lang="ru-RU" sz="2400" dirty="0"/>
              <a:t> </a:t>
            </a:r>
            <a:r>
              <a:rPr lang="ru-RU" sz="2400" dirty="0" err="1"/>
              <a:t>порушень</a:t>
            </a:r>
            <a:r>
              <a:rPr lang="ru-RU" sz="2400" dirty="0"/>
              <a:t> з </a:t>
            </a:r>
            <a:r>
              <a:rPr lang="ru-RU" sz="2400" dirty="0" err="1"/>
              <a:t>конкретизацією</a:t>
            </a:r>
            <a:r>
              <a:rPr lang="ru-RU" sz="2400" dirty="0"/>
              <a:t> </a:t>
            </a:r>
            <a:r>
              <a:rPr lang="ru-RU" sz="2400" dirty="0" err="1"/>
              <a:t>алгоритмів</a:t>
            </a:r>
            <a:r>
              <a:rPr lang="ru-RU" sz="2400" dirty="0"/>
              <a:t> і </a:t>
            </a:r>
            <a:r>
              <a:rPr lang="ru-RU" sz="2400" dirty="0" err="1"/>
              <a:t>етапів</a:t>
            </a:r>
            <a:r>
              <a:rPr lang="ru-RU" sz="2400" dirty="0"/>
              <a:t>, а </a:t>
            </a:r>
            <a:r>
              <a:rPr lang="ru-RU" sz="2400" dirty="0" err="1"/>
              <a:t>також</a:t>
            </a:r>
            <a:r>
              <a:rPr lang="ru-RU" sz="2400" dirty="0"/>
              <a:t> </a:t>
            </a:r>
            <a:r>
              <a:rPr lang="ru-RU" sz="2400" dirty="0" err="1"/>
              <a:t>способи</a:t>
            </a:r>
            <a:r>
              <a:rPr lang="ru-RU" sz="2400" dirty="0"/>
              <a:t> </a:t>
            </a:r>
            <a:r>
              <a:rPr lang="ru-RU" sz="2400" dirty="0" err="1"/>
              <a:t>дії</a:t>
            </a:r>
            <a:r>
              <a:rPr lang="ru-RU" sz="2400" dirty="0"/>
              <a:t> на кожному </a:t>
            </a:r>
            <a:r>
              <a:rPr lang="ru-RU" sz="2400" dirty="0" err="1"/>
              <a:t>етапі</a:t>
            </a:r>
            <a:r>
              <a:rPr lang="ru-RU" sz="2400" dirty="0"/>
              <a:t>. </a:t>
            </a:r>
            <a:r>
              <a:rPr lang="ru-RU" sz="2400" dirty="0" err="1"/>
              <a:t>Розробивши</a:t>
            </a:r>
            <a:r>
              <a:rPr lang="ru-RU" sz="2400" dirty="0"/>
              <a:t> </a:t>
            </a:r>
            <a:r>
              <a:rPr lang="ru-RU" sz="2400" dirty="0" err="1"/>
              <a:t>сценарії</a:t>
            </a:r>
            <a:r>
              <a:rPr lang="ru-RU" sz="2400" dirty="0"/>
              <a:t> </a:t>
            </a:r>
            <a:r>
              <a:rPr lang="ru-RU" sz="2400" dirty="0" err="1"/>
              <a:t>впливу</a:t>
            </a:r>
            <a:r>
              <a:rPr lang="ru-RU" sz="2400" dirty="0"/>
              <a:t>, </a:t>
            </a:r>
            <a:r>
              <a:rPr lang="ru-RU" sz="2400" dirty="0" err="1"/>
              <a:t>адміністратори</a:t>
            </a:r>
            <a:r>
              <a:rPr lang="ru-RU" sz="2400" dirty="0"/>
              <a:t> </a:t>
            </a:r>
            <a:r>
              <a:rPr lang="ru-RU" sz="2400" dirty="0" err="1"/>
              <a:t>безпеки</a:t>
            </a:r>
            <a:r>
              <a:rPr lang="ru-RU" sz="2400" dirty="0"/>
              <a:t> </a:t>
            </a:r>
            <a:r>
              <a:rPr lang="ru-RU" sz="2400" dirty="0" err="1"/>
              <a:t>отримають</a:t>
            </a:r>
            <a:r>
              <a:rPr lang="ru-RU" sz="2400" dirty="0"/>
              <a:t> </a:t>
            </a:r>
            <a:r>
              <a:rPr lang="ru-RU" sz="2400" dirty="0" err="1"/>
              <a:t>можливу</a:t>
            </a:r>
            <a:r>
              <a:rPr lang="ru-RU" sz="2400" dirty="0"/>
              <a:t> </a:t>
            </a:r>
            <a:r>
              <a:rPr lang="ru-RU" sz="2400" dirty="0" err="1"/>
              <a:t>послідовність</a:t>
            </a:r>
            <a:r>
              <a:rPr lang="ru-RU" sz="2400" dirty="0"/>
              <a:t> </a:t>
            </a:r>
            <a:r>
              <a:rPr lang="ru-RU" sz="2400" dirty="0" err="1"/>
              <a:t>дій</a:t>
            </a:r>
            <a:r>
              <a:rPr lang="ru-RU" sz="2400" dirty="0"/>
              <a:t> </a:t>
            </a:r>
            <a:r>
              <a:rPr lang="ru-RU" sz="2400" dirty="0" err="1"/>
              <a:t>зловмисника</a:t>
            </a:r>
            <a:r>
              <a:rPr lang="ru-RU" sz="2400" dirty="0"/>
              <a:t> для </a:t>
            </a:r>
            <a:r>
              <a:rPr lang="ru-RU" sz="2400" dirty="0" err="1"/>
              <a:t>нанесення</a:t>
            </a:r>
            <a:r>
              <a:rPr lang="ru-RU" sz="2400" dirty="0"/>
              <a:t> </a:t>
            </a:r>
            <a:r>
              <a:rPr lang="ru-RU" sz="2400" dirty="0" err="1"/>
              <a:t>збитків</a:t>
            </a:r>
            <a:r>
              <a:rPr lang="ru-RU" sz="2400" dirty="0"/>
              <a:t> </a:t>
            </a:r>
            <a:r>
              <a:rPr lang="ru-RU" sz="2400" dirty="0" err="1"/>
              <a:t>інформаційним</a:t>
            </a:r>
            <a:r>
              <a:rPr lang="ru-RU" sz="2400" dirty="0"/>
              <a:t> ресурсам.</a:t>
            </a:r>
          </a:p>
          <a:p>
            <a:pPr marL="0" indent="0">
              <a:lnSpc>
                <a:spcPct val="100000"/>
              </a:lnSpc>
              <a:spcBef>
                <a:spcPts val="0"/>
              </a:spcBef>
              <a:buNone/>
            </a:pPr>
            <a:endParaRPr lang="ru-RU" sz="2400" dirty="0"/>
          </a:p>
          <a:p>
            <a:pPr marL="0" indent="0">
              <a:lnSpc>
                <a:spcPct val="100000"/>
              </a:lnSpc>
              <a:spcBef>
                <a:spcPts val="0"/>
              </a:spcBef>
              <a:buNone/>
            </a:pPr>
            <a:r>
              <a:rPr lang="ru-RU" sz="2400" dirty="0"/>
              <a:t>-       </a:t>
            </a:r>
            <a:r>
              <a:rPr lang="ru-RU" sz="2400" b="1" dirty="0" err="1"/>
              <a:t>математична</a:t>
            </a:r>
            <a:r>
              <a:rPr lang="ru-RU" sz="2400" b="1" dirty="0"/>
              <a:t> модель </a:t>
            </a:r>
            <a:r>
              <a:rPr lang="ru-RU" sz="2400" b="1" dirty="0" err="1"/>
              <a:t>впливу</a:t>
            </a:r>
            <a:r>
              <a:rPr lang="ru-RU" sz="2400" b="1" dirty="0"/>
              <a:t> </a:t>
            </a:r>
            <a:r>
              <a:rPr lang="ru-RU" sz="2400" b="1" dirty="0" err="1"/>
              <a:t>порушників</a:t>
            </a:r>
            <a:r>
              <a:rPr lang="ru-RU" sz="2400" b="1" dirty="0"/>
              <a:t> </a:t>
            </a:r>
            <a:r>
              <a:rPr lang="ru-RU" sz="2400" dirty="0" err="1"/>
              <a:t>представляє</a:t>
            </a:r>
            <a:r>
              <a:rPr lang="ru-RU" sz="2400" dirty="0"/>
              <a:t> собою </a:t>
            </a:r>
            <a:r>
              <a:rPr lang="ru-RU" sz="2400" dirty="0" err="1"/>
              <a:t>формалізований</a:t>
            </a:r>
            <a:r>
              <a:rPr lang="ru-RU" sz="2400" dirty="0"/>
              <a:t> </a:t>
            </a:r>
            <a:r>
              <a:rPr lang="ru-RU" sz="2400" dirty="0" err="1"/>
              <a:t>опис</a:t>
            </a:r>
            <a:r>
              <a:rPr lang="ru-RU" sz="2400" dirty="0"/>
              <a:t> </a:t>
            </a:r>
            <a:r>
              <a:rPr lang="ru-RU" sz="2400" dirty="0" err="1"/>
              <a:t>сценаріїв</a:t>
            </a:r>
            <a:r>
              <a:rPr lang="ru-RU" sz="2400" dirty="0"/>
              <a:t> у </a:t>
            </a:r>
            <a:r>
              <a:rPr lang="ru-RU" sz="2400" dirty="0" err="1"/>
              <a:t>вигляді</a:t>
            </a:r>
            <a:r>
              <a:rPr lang="ru-RU" sz="2400" dirty="0"/>
              <a:t> </a:t>
            </a:r>
            <a:r>
              <a:rPr lang="ru-RU" sz="2400" dirty="0" err="1"/>
              <a:t>логіко-алгоритмічної</a:t>
            </a:r>
            <a:r>
              <a:rPr lang="ru-RU" sz="2400" dirty="0"/>
              <a:t> </a:t>
            </a:r>
            <a:r>
              <a:rPr lang="ru-RU" sz="2400" dirty="0" err="1"/>
              <a:t>послідовності</a:t>
            </a:r>
            <a:r>
              <a:rPr lang="ru-RU" sz="2400" dirty="0"/>
              <a:t> </a:t>
            </a:r>
            <a:r>
              <a:rPr lang="ru-RU" sz="2400" dirty="0" err="1"/>
              <a:t>дій</a:t>
            </a:r>
            <a:r>
              <a:rPr lang="ru-RU" sz="2400" dirty="0"/>
              <a:t> </a:t>
            </a:r>
            <a:r>
              <a:rPr lang="ru-RU" sz="2400" dirty="0" err="1"/>
              <a:t>порушників</a:t>
            </a:r>
            <a:r>
              <a:rPr lang="ru-RU" sz="2400" dirty="0"/>
              <a:t>, </a:t>
            </a:r>
            <a:r>
              <a:rPr lang="ru-RU" sz="2400" dirty="0" err="1"/>
              <a:t>кількісних</a:t>
            </a:r>
            <a:r>
              <a:rPr lang="ru-RU" sz="2400" dirty="0"/>
              <a:t> </a:t>
            </a:r>
            <a:r>
              <a:rPr lang="ru-RU" sz="2400" dirty="0" err="1"/>
              <a:t>значень</a:t>
            </a:r>
            <a:r>
              <a:rPr lang="ru-RU" sz="2400" dirty="0"/>
              <a:t>, </a:t>
            </a:r>
            <a:r>
              <a:rPr lang="ru-RU" sz="2400" dirty="0" err="1"/>
              <a:t>що</a:t>
            </a:r>
            <a:r>
              <a:rPr lang="ru-RU" sz="2400" dirty="0"/>
              <a:t> </a:t>
            </a:r>
            <a:r>
              <a:rPr lang="ru-RU" sz="2400" dirty="0" err="1"/>
              <a:t>параметрично</a:t>
            </a:r>
            <a:r>
              <a:rPr lang="ru-RU" sz="2400" dirty="0"/>
              <a:t> </a:t>
            </a:r>
            <a:r>
              <a:rPr lang="ru-RU" sz="2400" dirty="0" err="1"/>
              <a:t>характеризують</a:t>
            </a:r>
            <a:r>
              <a:rPr lang="ru-RU" sz="2400" dirty="0"/>
              <a:t> </a:t>
            </a:r>
            <a:r>
              <a:rPr lang="ru-RU" sz="2400" dirty="0" err="1"/>
              <a:t>результати</a:t>
            </a:r>
            <a:r>
              <a:rPr lang="ru-RU" sz="2400" dirty="0"/>
              <a:t> </a:t>
            </a:r>
            <a:r>
              <a:rPr lang="ru-RU" sz="2400" dirty="0" err="1"/>
              <a:t>дій</a:t>
            </a:r>
            <a:r>
              <a:rPr lang="ru-RU" sz="2400" dirty="0"/>
              <a:t>, і </a:t>
            </a:r>
            <a:r>
              <a:rPr lang="ru-RU" sz="2400" dirty="0" err="1"/>
              <a:t>функціональних</a:t>
            </a:r>
            <a:r>
              <a:rPr lang="ru-RU" sz="2400" dirty="0"/>
              <a:t> (</a:t>
            </a:r>
            <a:r>
              <a:rPr lang="ru-RU" sz="2400" dirty="0" err="1"/>
              <a:t>аналітичних</a:t>
            </a:r>
            <a:r>
              <a:rPr lang="ru-RU" sz="2400" dirty="0"/>
              <a:t>, </a:t>
            </a:r>
            <a:r>
              <a:rPr lang="ru-RU" sz="2400" dirty="0" err="1"/>
              <a:t>числових</a:t>
            </a:r>
            <a:r>
              <a:rPr lang="ru-RU" sz="2400" dirty="0"/>
              <a:t> </a:t>
            </a:r>
            <a:r>
              <a:rPr lang="ru-RU" sz="2400" dirty="0" err="1"/>
              <a:t>чи</a:t>
            </a:r>
            <a:r>
              <a:rPr lang="ru-RU" sz="2400" dirty="0"/>
              <a:t> </a:t>
            </a:r>
            <a:r>
              <a:rPr lang="ru-RU" sz="2400" dirty="0" err="1"/>
              <a:t>алгоритмічних</a:t>
            </a:r>
            <a:r>
              <a:rPr lang="ru-RU" sz="2400" dirty="0"/>
              <a:t>) </a:t>
            </a:r>
            <a:r>
              <a:rPr lang="ru-RU" sz="2400" dirty="0" err="1"/>
              <a:t>залежностей</a:t>
            </a:r>
            <a:r>
              <a:rPr lang="ru-RU" sz="2400" dirty="0"/>
              <a:t>, </a:t>
            </a:r>
            <a:r>
              <a:rPr lang="ru-RU" sz="2400" dirty="0" err="1"/>
              <a:t>які</a:t>
            </a:r>
            <a:r>
              <a:rPr lang="ru-RU" sz="2400" dirty="0"/>
              <a:t> </a:t>
            </a:r>
            <a:r>
              <a:rPr lang="ru-RU" sz="2400" dirty="0" err="1"/>
              <a:t>описують</a:t>
            </a:r>
            <a:r>
              <a:rPr lang="ru-RU" sz="2400" dirty="0"/>
              <a:t>  </a:t>
            </a:r>
            <a:r>
              <a:rPr lang="ru-RU" sz="2400" dirty="0" err="1"/>
              <a:t>процеси</a:t>
            </a:r>
            <a:r>
              <a:rPr lang="ru-RU" sz="2400" dirty="0"/>
              <a:t> </a:t>
            </a:r>
            <a:r>
              <a:rPr lang="ru-RU" sz="2400" dirty="0" err="1"/>
              <a:t>взаємодії</a:t>
            </a:r>
            <a:r>
              <a:rPr lang="ru-RU" sz="2400" dirty="0"/>
              <a:t> </a:t>
            </a:r>
            <a:r>
              <a:rPr lang="ru-RU" sz="2400" dirty="0" err="1"/>
              <a:t>порушників</a:t>
            </a:r>
            <a:r>
              <a:rPr lang="ru-RU" sz="2400" dirty="0"/>
              <a:t> з </a:t>
            </a:r>
            <a:r>
              <a:rPr lang="ru-RU" sz="2400" dirty="0" err="1"/>
              <a:t>елементами</a:t>
            </a:r>
            <a:r>
              <a:rPr lang="ru-RU" sz="2400" dirty="0"/>
              <a:t> </a:t>
            </a:r>
            <a:r>
              <a:rPr lang="ru-RU" sz="2400" dirty="0" err="1"/>
              <a:t>об’єкту</a:t>
            </a:r>
            <a:r>
              <a:rPr lang="ru-RU" sz="2400" dirty="0"/>
              <a:t> і </a:t>
            </a:r>
            <a:r>
              <a:rPr lang="ru-RU" sz="2400" dirty="0" err="1"/>
              <a:t>системи</a:t>
            </a:r>
            <a:r>
              <a:rPr lang="ru-RU" sz="2400" dirty="0"/>
              <a:t> </a:t>
            </a:r>
            <a:r>
              <a:rPr lang="ru-RU" sz="2400" dirty="0" err="1"/>
              <a:t>охорони</a:t>
            </a:r>
            <a:r>
              <a:rPr lang="ru-RU" sz="2400" dirty="0"/>
              <a:t>. </a:t>
            </a:r>
          </a:p>
        </p:txBody>
      </p:sp>
    </p:spTree>
    <p:extLst>
      <p:ext uri="{BB962C8B-B14F-4D97-AF65-F5344CB8AC3E}">
        <p14:creationId xmlns:p14="http://schemas.microsoft.com/office/powerpoint/2010/main" val="416735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967" y="0"/>
            <a:ext cx="12008498" cy="6764694"/>
          </a:xfrm>
        </p:spPr>
        <p:txBody>
          <a:bodyPr>
            <a:noAutofit/>
          </a:bodyPr>
          <a:lstStyle/>
          <a:p>
            <a:pPr marL="0" indent="0">
              <a:lnSpc>
                <a:spcPct val="120000"/>
              </a:lnSpc>
              <a:spcBef>
                <a:spcPts val="0"/>
              </a:spcBef>
              <a:buNone/>
            </a:pPr>
            <a:r>
              <a:rPr lang="uk-UA" sz="2400" dirty="0" smtClean="0"/>
              <a:t>Класифікація порушників:</a:t>
            </a:r>
          </a:p>
          <a:p>
            <a:pPr marL="0" indent="0">
              <a:lnSpc>
                <a:spcPct val="120000"/>
              </a:lnSpc>
              <a:spcBef>
                <a:spcPts val="0"/>
              </a:spcBef>
              <a:buNone/>
            </a:pPr>
            <a:endParaRPr lang="uk-UA" sz="2400" dirty="0" smtClean="0"/>
          </a:p>
          <a:p>
            <a:pPr marL="0" indent="0">
              <a:lnSpc>
                <a:spcPct val="120000"/>
              </a:lnSpc>
              <a:spcBef>
                <a:spcPts val="0"/>
              </a:spcBef>
              <a:buNone/>
            </a:pPr>
            <a:r>
              <a:rPr lang="uk-UA" sz="2400" dirty="0" smtClean="0"/>
              <a:t>-       Класифікація порушників інформаційної безпеки </a:t>
            </a:r>
            <a:r>
              <a:rPr lang="uk-UA" sz="2400" b="1" dirty="0" smtClean="0"/>
              <a:t>за метою </a:t>
            </a:r>
            <a:r>
              <a:rPr lang="uk-UA" sz="2400" dirty="0" smtClean="0"/>
              <a:t>порушення. Класифікація за метою порушення проводиться для визначення мотивів порушника. Дії порушника в залежності від мети можуть бути спрямовані як на інформацію, так і на матеріальні носії інформації. </a:t>
            </a:r>
          </a:p>
          <a:p>
            <a:pPr marL="0" indent="0">
              <a:lnSpc>
                <a:spcPct val="120000"/>
              </a:lnSpc>
              <a:spcBef>
                <a:spcPts val="0"/>
              </a:spcBef>
              <a:buNone/>
            </a:pPr>
            <a:endParaRPr lang="uk-UA" sz="2400" dirty="0" smtClean="0"/>
          </a:p>
          <a:p>
            <a:pPr marL="0" indent="0">
              <a:lnSpc>
                <a:spcPct val="120000"/>
              </a:lnSpc>
              <a:spcBef>
                <a:spcPts val="0"/>
              </a:spcBef>
              <a:buNone/>
            </a:pPr>
            <a:r>
              <a:rPr lang="uk-UA" sz="2400" dirty="0" smtClean="0"/>
              <a:t>-       Класифікація порушників інформаційної безпеки </a:t>
            </a:r>
            <a:r>
              <a:rPr lang="uk-UA" sz="2400" b="1" dirty="0" smtClean="0"/>
              <a:t>за рівнем знань про автоматизовані системи</a:t>
            </a:r>
            <a:r>
              <a:rPr lang="uk-UA" sz="2400" dirty="0" smtClean="0"/>
              <a:t>. В залежності від рівня знань, якими володіє порушник, може бути нанесений певний рівень збитків інформаційним ресурсам організації. </a:t>
            </a:r>
          </a:p>
          <a:p>
            <a:pPr marL="0" indent="0">
              <a:lnSpc>
                <a:spcPct val="120000"/>
              </a:lnSpc>
              <a:spcBef>
                <a:spcPts val="0"/>
              </a:spcBef>
              <a:buNone/>
            </a:pPr>
            <a:endParaRPr lang="uk-UA" sz="2400" dirty="0" smtClean="0"/>
          </a:p>
          <a:p>
            <a:pPr marL="0" indent="0">
              <a:lnSpc>
                <a:spcPct val="120000"/>
              </a:lnSpc>
              <a:spcBef>
                <a:spcPts val="0"/>
              </a:spcBef>
              <a:buNone/>
            </a:pPr>
            <a:r>
              <a:rPr lang="uk-UA" sz="2400" dirty="0" smtClean="0"/>
              <a:t>-       Класифікація порушника </a:t>
            </a:r>
            <a:r>
              <a:rPr lang="uk-UA" sz="2400" b="1" dirty="0" smtClean="0"/>
              <a:t>за місцем дії</a:t>
            </a:r>
            <a:r>
              <a:rPr lang="uk-UA" sz="2400" dirty="0" smtClean="0"/>
              <a:t>. Ця класифікація проводиться для визначення розташування порушника відносно організації під час здійснення спроби несанкціонованого доступу до інформаційного ресурсу.</a:t>
            </a:r>
          </a:p>
          <a:p>
            <a:pPr marL="0" indent="0">
              <a:lnSpc>
                <a:spcPct val="120000"/>
              </a:lnSpc>
              <a:spcBef>
                <a:spcPts val="0"/>
              </a:spcBef>
              <a:buNone/>
            </a:pPr>
            <a:endParaRPr lang="uk-UA" sz="1600" dirty="0" smtClean="0"/>
          </a:p>
        </p:txBody>
      </p:sp>
    </p:spTree>
    <p:extLst>
      <p:ext uri="{BB962C8B-B14F-4D97-AF65-F5344CB8AC3E}">
        <p14:creationId xmlns:p14="http://schemas.microsoft.com/office/powerpoint/2010/main" val="304243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806" y="235974"/>
            <a:ext cx="11484078" cy="6322142"/>
          </a:xfrm>
        </p:spPr>
        <p:txBody>
          <a:bodyPr>
            <a:normAutofit fontScale="85000" lnSpcReduction="10000"/>
          </a:bodyPr>
          <a:lstStyle/>
          <a:p>
            <a:pPr>
              <a:lnSpc>
                <a:spcPct val="120000"/>
              </a:lnSpc>
              <a:spcBef>
                <a:spcPts val="0"/>
              </a:spcBef>
              <a:buFontTx/>
              <a:buChar char="-"/>
            </a:pPr>
            <a:r>
              <a:rPr lang="uk-UA" dirty="0"/>
              <a:t>Класифікація порушників </a:t>
            </a:r>
            <a:r>
              <a:rPr lang="uk-UA" b="1" dirty="0"/>
              <a:t>за методами і способами</a:t>
            </a:r>
            <a:r>
              <a:rPr lang="uk-UA" dirty="0"/>
              <a:t>, якими вони користуються. Порушник може отримати конфіденційну інформацію та інформацію з обмеженим доступом, користуючись при цьому різними методами та засобами. </a:t>
            </a:r>
          </a:p>
          <a:p>
            <a:pPr marL="0" indent="0">
              <a:lnSpc>
                <a:spcPct val="120000"/>
              </a:lnSpc>
              <a:spcBef>
                <a:spcPts val="0"/>
              </a:spcBef>
              <a:buNone/>
            </a:pPr>
            <a:endParaRPr lang="uk-UA" dirty="0"/>
          </a:p>
          <a:p>
            <a:pPr marL="0" indent="0">
              <a:lnSpc>
                <a:spcPct val="120000"/>
              </a:lnSpc>
              <a:spcBef>
                <a:spcPts val="0"/>
              </a:spcBef>
              <a:buNone/>
            </a:pPr>
            <a:r>
              <a:rPr lang="uk-UA" dirty="0"/>
              <a:t>-       Класифікація порушників </a:t>
            </a:r>
            <a:r>
              <a:rPr lang="uk-UA" b="1" dirty="0"/>
              <a:t>за рівнем можливостей, які надані їм засобами автоматизованої системи та обчислювальної техніки</a:t>
            </a:r>
            <a:r>
              <a:rPr lang="uk-UA" dirty="0"/>
              <a:t>. Внутрішніх порушників можна класифікувати за наданим рівнем повноважень у системі. Адже чим більше повноважень, там більше можливостей доступу до інформації з обмеженим доступом.</a:t>
            </a:r>
          </a:p>
          <a:p>
            <a:pPr marL="0" indent="0">
              <a:lnSpc>
                <a:spcPct val="120000"/>
              </a:lnSpc>
              <a:spcBef>
                <a:spcPts val="0"/>
              </a:spcBef>
              <a:buNone/>
            </a:pPr>
            <a:endParaRPr lang="uk-UA" dirty="0"/>
          </a:p>
          <a:p>
            <a:pPr marL="0" indent="0">
              <a:lnSpc>
                <a:spcPct val="120000"/>
              </a:lnSpc>
              <a:spcBef>
                <a:spcPts val="0"/>
              </a:spcBef>
              <a:buNone/>
            </a:pPr>
            <a:r>
              <a:rPr lang="uk-UA" dirty="0"/>
              <a:t>-       Класифікація порушників </a:t>
            </a:r>
            <a:r>
              <a:rPr lang="uk-UA" b="1" dirty="0"/>
              <a:t>за мотивом порушень</a:t>
            </a:r>
            <a:r>
              <a:rPr lang="uk-UA" dirty="0"/>
              <a:t>. Порушення можна розбити на дві групи - навмисні та ненавмисні. Ненавмисні порушення частіше всього здійснюються в результаті недостатньої  кваліфікації,  неуважності персоналу. Порушники, які наносять збитків інформаційним ресурсам навмисно, мають певну мету, готують план реалізації атаки на інформаційний ресурс. </a:t>
            </a:r>
          </a:p>
          <a:p>
            <a:pPr marL="0" indent="0">
              <a:buNone/>
            </a:pPr>
            <a:endParaRPr lang="ru-RU" dirty="0"/>
          </a:p>
        </p:txBody>
      </p:sp>
    </p:spTree>
    <p:extLst>
      <p:ext uri="{BB962C8B-B14F-4D97-AF65-F5344CB8AC3E}">
        <p14:creationId xmlns:p14="http://schemas.microsoft.com/office/powerpoint/2010/main" val="985216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918" y="365125"/>
            <a:ext cx="11912082" cy="577267"/>
          </a:xfrm>
        </p:spPr>
        <p:txBody>
          <a:bodyPr>
            <a:normAutofit fontScale="90000"/>
          </a:bodyPr>
          <a:lstStyle/>
          <a:p>
            <a:r>
              <a:rPr lang="uk-UA" b="1" dirty="0"/>
              <a:t>Модель загроз в інформаційних мережах</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71932719"/>
              </p:ext>
            </p:extLst>
          </p:nvPr>
        </p:nvGraphicFramePr>
        <p:xfrm>
          <a:off x="447675" y="1258888"/>
          <a:ext cx="11598276" cy="2311400"/>
        </p:xfrm>
        <a:graphic>
          <a:graphicData uri="http://schemas.openxmlformats.org/drawingml/2006/table">
            <a:tbl>
              <a:tblPr firstRow="1" bandRow="1">
                <a:tableStyleId>{5C22544A-7EE6-4342-B048-85BDC9FD1C3A}</a:tableStyleId>
              </a:tblPr>
              <a:tblGrid>
                <a:gridCol w="326766"/>
                <a:gridCol w="1884783"/>
                <a:gridCol w="1352939"/>
                <a:gridCol w="1492898"/>
                <a:gridCol w="1744825"/>
                <a:gridCol w="4796065"/>
              </a:tblGrid>
              <a:tr h="370840">
                <a:tc>
                  <a:txBody>
                    <a:bodyPr/>
                    <a:lstStyle/>
                    <a:p>
                      <a:r>
                        <a:rPr lang="uk-UA" sz="1300" dirty="0">
                          <a:effectLst/>
                        </a:rPr>
                        <a:t>№</a:t>
                      </a:r>
                      <a:endParaRPr lang="uk-UA" dirty="0">
                        <a:effectLst/>
                      </a:endParaRPr>
                    </a:p>
                    <a:p>
                      <a:r>
                        <a:rPr lang="uk-UA" dirty="0">
                          <a:effectLst/>
                        </a:rPr>
                        <a:t> </a:t>
                      </a:r>
                    </a:p>
                  </a:txBody>
                  <a:tcPr marL="68580" marR="68580" marT="0" marB="0"/>
                </a:tc>
                <a:tc>
                  <a:txBody>
                    <a:bodyPr/>
                    <a:lstStyle/>
                    <a:p>
                      <a:r>
                        <a:rPr lang="uk-UA" sz="1600" dirty="0">
                          <a:effectLst/>
                        </a:rPr>
                        <a:t>Вид загроз</a:t>
                      </a:r>
                    </a:p>
                  </a:txBody>
                  <a:tcPr marL="68580" marR="68580" marT="0" marB="0"/>
                </a:tc>
                <a:tc>
                  <a:txBody>
                    <a:bodyPr/>
                    <a:lstStyle/>
                    <a:p>
                      <a:r>
                        <a:rPr lang="uk-UA" sz="1600" dirty="0" smtClean="0">
                          <a:effectLst/>
                        </a:rPr>
                        <a:t>Ймовірність</a:t>
                      </a:r>
                      <a:endParaRPr lang="uk-UA" sz="1600" dirty="0">
                        <a:effectLst/>
                      </a:endParaRPr>
                    </a:p>
                  </a:txBody>
                  <a:tcPr marL="68580" marR="68580" marT="0" marB="0"/>
                </a:tc>
                <a:tc>
                  <a:txBody>
                    <a:bodyPr/>
                    <a:lstStyle/>
                    <a:p>
                      <a:r>
                        <a:rPr lang="uk-UA" sz="1600" dirty="0">
                          <a:effectLst/>
                        </a:rPr>
                        <a:t>Що </a:t>
                      </a:r>
                      <a:r>
                        <a:rPr lang="uk-UA" sz="1600" dirty="0" smtClean="0">
                          <a:effectLst/>
                        </a:rPr>
                        <a:t>порушує</a:t>
                      </a:r>
                      <a:endParaRPr lang="uk-UA" sz="1600" dirty="0">
                        <a:effectLst/>
                      </a:endParaRPr>
                    </a:p>
                  </a:txBody>
                  <a:tcPr marL="68580" marR="68580" marT="0" marB="0"/>
                </a:tc>
                <a:tc>
                  <a:txBody>
                    <a:bodyPr/>
                    <a:lstStyle/>
                    <a:p>
                      <a:r>
                        <a:rPr lang="uk-UA" sz="1600" dirty="0">
                          <a:effectLst/>
                        </a:rPr>
                        <a:t>Рівень шкоди</a:t>
                      </a:r>
                    </a:p>
                  </a:txBody>
                  <a:tcPr marL="68580" marR="68580" marT="0" marB="0"/>
                </a:tc>
                <a:tc>
                  <a:txBody>
                    <a:bodyPr/>
                    <a:lstStyle/>
                    <a:p>
                      <a:r>
                        <a:rPr lang="uk-UA" sz="1600" dirty="0">
                          <a:effectLst/>
                        </a:rPr>
                        <a:t>Механізм реалізації</a:t>
                      </a:r>
                    </a:p>
                  </a:txBody>
                  <a:tcPr marL="68580" marR="68580" marT="0" marB="0"/>
                </a:tc>
              </a:tr>
              <a:tr h="370840">
                <a:tc gridSpan="6">
                  <a:txBody>
                    <a:bodyPr/>
                    <a:lstStyle/>
                    <a:p>
                      <a:pPr algn="ctr"/>
                      <a:r>
                        <a:rPr lang="uk-UA" b="1" dirty="0" smtClean="0">
                          <a:effectLst/>
                        </a:rPr>
                        <a:t>Моніторинг (розвідка) мережі</a:t>
                      </a:r>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r>
                        <a:rPr lang="uk-UA" sz="1800" dirty="0">
                          <a:solidFill>
                            <a:schemeClr val="bg1"/>
                          </a:solidFill>
                          <a:effectLst/>
                        </a:rPr>
                        <a:t>1</a:t>
                      </a:r>
                      <a:endParaRPr lang="uk-UA" sz="2800" dirty="0">
                        <a:solidFill>
                          <a:schemeClr val="bg1"/>
                        </a:solidFill>
                        <a:effectLst/>
                      </a:endParaRPr>
                    </a:p>
                  </a:txBody>
                  <a:tcPr marL="68580" marR="68580" marT="0" marB="0"/>
                </a:tc>
                <a:tc>
                  <a:txBody>
                    <a:bodyPr/>
                    <a:lstStyle/>
                    <a:p>
                      <a:r>
                        <a:rPr lang="uk-UA" dirty="0">
                          <a:solidFill>
                            <a:schemeClr val="bg1"/>
                          </a:solidFill>
                          <a:effectLst/>
                        </a:rPr>
                        <a:t>Розвідка, аналіз трафіка</a:t>
                      </a:r>
                    </a:p>
                  </a:txBody>
                  <a:tcPr marL="68580" marR="68580" marT="0" marB="0"/>
                </a:tc>
                <a:tc>
                  <a:txBody>
                    <a:bodyPr/>
                    <a:lstStyle/>
                    <a:p>
                      <a:r>
                        <a:rPr lang="uk-UA" dirty="0">
                          <a:solidFill>
                            <a:schemeClr val="bg1"/>
                          </a:solidFill>
                          <a:effectLst/>
                        </a:rPr>
                        <a:t>висока</a:t>
                      </a:r>
                    </a:p>
                  </a:txBody>
                  <a:tcPr marL="68580" marR="68580" marT="0" marB="0"/>
                </a:tc>
                <a:tc>
                  <a:txBody>
                    <a:bodyPr/>
                    <a:lstStyle/>
                    <a:p>
                      <a:r>
                        <a:rPr lang="uk-UA" dirty="0">
                          <a:solidFill>
                            <a:schemeClr val="bg1"/>
                          </a:solidFill>
                          <a:effectLst/>
                        </a:rPr>
                        <a:t>к, ц, д</a:t>
                      </a:r>
                    </a:p>
                  </a:txBody>
                  <a:tcPr marL="68580" marR="68580" marT="0" marB="0"/>
                </a:tc>
                <a:tc>
                  <a:txBody>
                    <a:bodyPr/>
                    <a:lstStyle/>
                    <a:p>
                      <a:r>
                        <a:rPr lang="uk-UA" dirty="0" smtClean="0">
                          <a:solidFill>
                            <a:schemeClr val="bg1"/>
                          </a:solidFill>
                          <a:effectLst/>
                        </a:rPr>
                        <a:t>відсутня</a:t>
                      </a:r>
                      <a:endParaRPr lang="uk-UA" dirty="0">
                        <a:solidFill>
                          <a:schemeClr val="bg1"/>
                        </a:solidFill>
                        <a:effectLst/>
                      </a:endParaRPr>
                    </a:p>
                  </a:txBody>
                  <a:tcPr marL="68580" marR="68580" marT="0" marB="0"/>
                </a:tc>
                <a:tc>
                  <a:txBody>
                    <a:bodyPr/>
                    <a:lstStyle/>
                    <a:p>
                      <a:r>
                        <a:rPr lang="ru-RU" dirty="0" err="1">
                          <a:solidFill>
                            <a:schemeClr val="bg1"/>
                          </a:solidFill>
                          <a:effectLst/>
                        </a:rPr>
                        <a:t>Перехоплення</a:t>
                      </a:r>
                      <a:r>
                        <a:rPr lang="ru-RU" dirty="0">
                          <a:solidFill>
                            <a:schemeClr val="bg1"/>
                          </a:solidFill>
                          <a:effectLst/>
                        </a:rPr>
                        <a:t> </a:t>
                      </a:r>
                      <a:r>
                        <a:rPr lang="ru-RU" dirty="0" err="1">
                          <a:solidFill>
                            <a:schemeClr val="bg1"/>
                          </a:solidFill>
                          <a:effectLst/>
                        </a:rPr>
                        <a:t>інформації</a:t>
                      </a:r>
                      <a:r>
                        <a:rPr lang="ru-RU" dirty="0">
                          <a:solidFill>
                            <a:schemeClr val="bg1"/>
                          </a:solidFill>
                          <a:effectLst/>
                        </a:rPr>
                        <a:t>, </a:t>
                      </a:r>
                      <a:r>
                        <a:rPr lang="ru-RU" dirty="0" err="1">
                          <a:solidFill>
                            <a:schemeClr val="bg1"/>
                          </a:solidFill>
                          <a:effectLst/>
                        </a:rPr>
                        <a:t>що</a:t>
                      </a:r>
                      <a:r>
                        <a:rPr lang="ru-RU" dirty="0">
                          <a:solidFill>
                            <a:schemeClr val="bg1"/>
                          </a:solidFill>
                          <a:effectLst/>
                        </a:rPr>
                        <a:t> </a:t>
                      </a:r>
                      <a:r>
                        <a:rPr lang="ru-RU" dirty="0" err="1">
                          <a:solidFill>
                            <a:schemeClr val="bg1"/>
                          </a:solidFill>
                          <a:effectLst/>
                        </a:rPr>
                        <a:t>пересилаються</a:t>
                      </a:r>
                      <a:r>
                        <a:rPr lang="ru-RU" dirty="0">
                          <a:solidFill>
                            <a:schemeClr val="bg1"/>
                          </a:solidFill>
                          <a:effectLst/>
                        </a:rPr>
                        <a:t> у </a:t>
                      </a:r>
                      <a:r>
                        <a:rPr lang="ru-RU" dirty="0" err="1">
                          <a:solidFill>
                            <a:schemeClr val="bg1"/>
                          </a:solidFill>
                          <a:effectLst/>
                        </a:rPr>
                        <a:t>незашифрованому</a:t>
                      </a:r>
                      <a:r>
                        <a:rPr lang="ru-RU" dirty="0">
                          <a:solidFill>
                            <a:schemeClr val="bg1"/>
                          </a:solidFill>
                          <a:effectLst/>
                        </a:rPr>
                        <a:t> </a:t>
                      </a:r>
                      <a:r>
                        <a:rPr lang="ru-RU" dirty="0" err="1">
                          <a:solidFill>
                            <a:schemeClr val="bg1"/>
                          </a:solidFill>
                          <a:effectLst/>
                        </a:rPr>
                        <a:t>виді</a:t>
                      </a:r>
                      <a:r>
                        <a:rPr lang="ru-RU" dirty="0">
                          <a:solidFill>
                            <a:schemeClr val="bg1"/>
                          </a:solidFill>
                          <a:effectLst/>
                        </a:rPr>
                        <a:t> в </a:t>
                      </a:r>
                      <a:r>
                        <a:rPr lang="ru-RU" dirty="0" err="1">
                          <a:solidFill>
                            <a:schemeClr val="bg1"/>
                          </a:solidFill>
                          <a:effectLst/>
                        </a:rPr>
                        <a:t>широкомовному</a:t>
                      </a:r>
                      <a:r>
                        <a:rPr lang="ru-RU" dirty="0">
                          <a:solidFill>
                            <a:schemeClr val="bg1"/>
                          </a:solidFill>
                          <a:effectLst/>
                        </a:rPr>
                        <a:t> </a:t>
                      </a:r>
                      <a:r>
                        <a:rPr lang="ru-RU" dirty="0" err="1">
                          <a:solidFill>
                            <a:schemeClr val="bg1"/>
                          </a:solidFill>
                          <a:effectLst/>
                        </a:rPr>
                        <a:t>середовищі</a:t>
                      </a:r>
                      <a:r>
                        <a:rPr lang="ru-RU" dirty="0">
                          <a:solidFill>
                            <a:schemeClr val="bg1"/>
                          </a:solidFill>
                          <a:effectLst/>
                        </a:rPr>
                        <a:t> </a:t>
                      </a:r>
                      <a:r>
                        <a:rPr lang="ru-RU" dirty="0" err="1">
                          <a:solidFill>
                            <a:schemeClr val="bg1"/>
                          </a:solidFill>
                          <a:effectLst/>
                        </a:rPr>
                        <a:t>передачі</a:t>
                      </a:r>
                      <a:r>
                        <a:rPr lang="ru-RU" dirty="0">
                          <a:solidFill>
                            <a:schemeClr val="bg1"/>
                          </a:solidFill>
                          <a:effectLst/>
                        </a:rPr>
                        <a:t> </a:t>
                      </a:r>
                      <a:r>
                        <a:rPr lang="ru-RU" dirty="0" err="1">
                          <a:solidFill>
                            <a:schemeClr val="bg1"/>
                          </a:solidFill>
                          <a:effectLst/>
                        </a:rPr>
                        <a:t>даних</a:t>
                      </a:r>
                      <a:r>
                        <a:rPr lang="ru-RU" dirty="0">
                          <a:solidFill>
                            <a:schemeClr val="bg1"/>
                          </a:solidFill>
                          <a:effectLst/>
                        </a:rPr>
                        <a:t>, </a:t>
                      </a:r>
                      <a:r>
                        <a:rPr lang="ru-RU" dirty="0" err="1">
                          <a:solidFill>
                            <a:schemeClr val="bg1"/>
                          </a:solidFill>
                          <a:effectLst/>
                        </a:rPr>
                        <a:t>відсутність</a:t>
                      </a:r>
                      <a:r>
                        <a:rPr lang="ru-RU" dirty="0">
                          <a:solidFill>
                            <a:schemeClr val="bg1"/>
                          </a:solidFill>
                          <a:effectLst/>
                        </a:rPr>
                        <a:t> </a:t>
                      </a:r>
                      <a:r>
                        <a:rPr lang="ru-RU" dirty="0" err="1">
                          <a:solidFill>
                            <a:schemeClr val="bg1"/>
                          </a:solidFill>
                          <a:effectLst/>
                        </a:rPr>
                        <a:t>виділеного</a:t>
                      </a:r>
                      <a:r>
                        <a:rPr lang="ru-RU" dirty="0">
                          <a:solidFill>
                            <a:schemeClr val="bg1"/>
                          </a:solidFill>
                          <a:effectLst/>
                        </a:rPr>
                        <a:t> каналу </a:t>
                      </a:r>
                      <a:r>
                        <a:rPr lang="ru-RU" dirty="0" err="1">
                          <a:solidFill>
                            <a:schemeClr val="bg1"/>
                          </a:solidFill>
                          <a:effectLst/>
                        </a:rPr>
                        <a:t>зв’язку</a:t>
                      </a:r>
                      <a:r>
                        <a:rPr lang="ru-RU" dirty="0">
                          <a:solidFill>
                            <a:schemeClr val="bg1"/>
                          </a:solidFill>
                          <a:effectLst/>
                        </a:rPr>
                        <a:t> </a:t>
                      </a:r>
                      <a:r>
                        <a:rPr lang="ru-RU" dirty="0" err="1">
                          <a:solidFill>
                            <a:schemeClr val="bg1"/>
                          </a:solidFill>
                          <a:effectLst/>
                        </a:rPr>
                        <a:t>між</a:t>
                      </a:r>
                      <a:r>
                        <a:rPr lang="ru-RU" dirty="0">
                          <a:solidFill>
                            <a:schemeClr val="bg1"/>
                          </a:solidFill>
                          <a:effectLst/>
                        </a:rPr>
                        <a:t> </a:t>
                      </a:r>
                      <a:r>
                        <a:rPr lang="ru-RU" dirty="0" err="1">
                          <a:solidFill>
                            <a:schemeClr val="bg1"/>
                          </a:solidFill>
                          <a:effectLst/>
                        </a:rPr>
                        <a:t>об’єктами</a:t>
                      </a:r>
                      <a:r>
                        <a:rPr lang="ru-RU" dirty="0">
                          <a:solidFill>
                            <a:schemeClr val="bg1"/>
                          </a:solidFill>
                          <a:effectLst/>
                        </a:rPr>
                        <a:t> </a:t>
                      </a:r>
                      <a:r>
                        <a:rPr lang="ru-RU" dirty="0" smtClean="0">
                          <a:solidFill>
                            <a:schemeClr val="bg1"/>
                          </a:solidFill>
                          <a:effectLst/>
                        </a:rPr>
                        <a:t>ОМ</a:t>
                      </a:r>
                      <a:r>
                        <a:rPr lang="ru-RU" dirty="0">
                          <a:solidFill>
                            <a:schemeClr val="bg1"/>
                          </a:solidFill>
                          <a:effectLst/>
                        </a:rPr>
                        <a:t>.</a:t>
                      </a:r>
                    </a:p>
                  </a:txBody>
                  <a:tcPr marL="68580" marR="68580" marT="0" marB="0"/>
                </a:tc>
              </a:tr>
              <a:tr h="370840">
                <a:tc gridSpan="6">
                  <a:txBody>
                    <a:bodyPr/>
                    <a:lstStyle/>
                    <a:p>
                      <a:pPr algn="ctr"/>
                      <a:r>
                        <a:rPr lang="uk-UA" b="1" dirty="0" smtClean="0">
                          <a:effectLst/>
                        </a:rPr>
                        <a:t>Несанкціонований доступ до інформаційних ресурсів із ОМ</a:t>
                      </a:r>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423426104"/>
              </p:ext>
            </p:extLst>
          </p:nvPr>
        </p:nvGraphicFramePr>
        <p:xfrm>
          <a:off x="447675" y="3570288"/>
          <a:ext cx="11598276" cy="2194560"/>
        </p:xfrm>
        <a:graphic>
          <a:graphicData uri="http://schemas.openxmlformats.org/drawingml/2006/table">
            <a:tbl>
              <a:tblPr firstRow="1" bandRow="1">
                <a:tableStyleId>{5C22544A-7EE6-4342-B048-85BDC9FD1C3A}</a:tableStyleId>
              </a:tblPr>
              <a:tblGrid>
                <a:gridCol w="308105"/>
                <a:gridCol w="1922106"/>
                <a:gridCol w="1324947"/>
                <a:gridCol w="1502228"/>
                <a:gridCol w="1744825"/>
                <a:gridCol w="4796065"/>
              </a:tblGrid>
              <a:tr h="751949">
                <a:tc>
                  <a:txBody>
                    <a:bodyPr/>
                    <a:lstStyle/>
                    <a:p>
                      <a:r>
                        <a:rPr lang="uk-UA" sz="1800" b="0" dirty="0">
                          <a:solidFill>
                            <a:schemeClr val="bg1"/>
                          </a:solidFill>
                          <a:effectLst/>
                        </a:rPr>
                        <a:t>1</a:t>
                      </a:r>
                      <a:endParaRPr lang="uk-UA" sz="2800" b="0" dirty="0">
                        <a:solidFill>
                          <a:schemeClr val="bg1"/>
                        </a:solidFill>
                        <a:effectLst/>
                      </a:endParaRPr>
                    </a:p>
                  </a:txBody>
                  <a:tcPr marL="68580" marR="68580" marT="0" marB="0">
                    <a:solidFill>
                      <a:schemeClr val="tx2">
                        <a:lumMod val="20000"/>
                        <a:lumOff val="80000"/>
                      </a:schemeClr>
                    </a:solidFill>
                  </a:tcPr>
                </a:tc>
                <a:tc>
                  <a:txBody>
                    <a:bodyPr/>
                    <a:lstStyle/>
                    <a:p>
                      <a:r>
                        <a:rPr lang="uk-UA" b="0" dirty="0">
                          <a:solidFill>
                            <a:schemeClr val="bg1"/>
                          </a:solidFill>
                          <a:effectLst/>
                        </a:rPr>
                        <a:t>Підміна (імітація) довіреного об’єкта або суб’єкта </a:t>
                      </a:r>
                      <a:r>
                        <a:rPr lang="uk-UA" b="0" dirty="0" smtClean="0">
                          <a:solidFill>
                            <a:schemeClr val="bg1"/>
                          </a:solidFill>
                          <a:effectLst/>
                        </a:rPr>
                        <a:t>ОМ </a:t>
                      </a:r>
                      <a:r>
                        <a:rPr lang="uk-UA" b="0" dirty="0">
                          <a:solidFill>
                            <a:schemeClr val="bg1"/>
                          </a:solidFill>
                          <a:effectLst/>
                        </a:rPr>
                        <a:t>з підробленням мережних адрес тих об’єктів, що атакують</a:t>
                      </a:r>
                    </a:p>
                  </a:txBody>
                  <a:tcPr marL="68580" marR="68580" marT="0" marB="0">
                    <a:solidFill>
                      <a:schemeClr val="tx2">
                        <a:lumMod val="20000"/>
                        <a:lumOff val="80000"/>
                      </a:schemeClr>
                    </a:solidFill>
                  </a:tcPr>
                </a:tc>
                <a:tc>
                  <a:txBody>
                    <a:bodyPr/>
                    <a:lstStyle/>
                    <a:p>
                      <a:r>
                        <a:rPr lang="uk-UA" b="0" dirty="0">
                          <a:solidFill>
                            <a:schemeClr val="bg1"/>
                          </a:solidFill>
                          <a:effectLst/>
                        </a:rPr>
                        <a:t>висока</a:t>
                      </a:r>
                    </a:p>
                  </a:txBody>
                  <a:tcPr marL="68580" marR="68580" marT="0" marB="0">
                    <a:solidFill>
                      <a:schemeClr val="tx2">
                        <a:lumMod val="20000"/>
                        <a:lumOff val="80000"/>
                      </a:schemeClr>
                    </a:solidFill>
                  </a:tcPr>
                </a:tc>
                <a:tc>
                  <a:txBody>
                    <a:bodyPr/>
                    <a:lstStyle/>
                    <a:p>
                      <a:r>
                        <a:rPr lang="uk-UA" b="0" dirty="0">
                          <a:solidFill>
                            <a:schemeClr val="bg1"/>
                          </a:solidFill>
                          <a:effectLst/>
                        </a:rPr>
                        <a:t>к, ц, д</a:t>
                      </a:r>
                    </a:p>
                  </a:txBody>
                  <a:tcPr marL="68580" marR="68580" marT="0" marB="0">
                    <a:solidFill>
                      <a:schemeClr val="tx2">
                        <a:lumMod val="20000"/>
                        <a:lumOff val="80000"/>
                      </a:schemeClr>
                    </a:solidFill>
                  </a:tcPr>
                </a:tc>
                <a:tc>
                  <a:txBody>
                    <a:bodyPr/>
                    <a:lstStyle/>
                    <a:p>
                      <a:r>
                        <a:rPr lang="uk-UA" b="0" dirty="0" smtClean="0">
                          <a:solidFill>
                            <a:schemeClr val="bg1"/>
                          </a:solidFill>
                          <a:effectLst/>
                        </a:rPr>
                        <a:t>середній</a:t>
                      </a:r>
                      <a:endParaRPr lang="uk-UA" b="0" dirty="0">
                        <a:solidFill>
                          <a:schemeClr val="bg1"/>
                        </a:solidFill>
                        <a:effectLst/>
                      </a:endParaRPr>
                    </a:p>
                  </a:txBody>
                  <a:tcPr marL="68580" marR="68580" marT="0" marB="0">
                    <a:solidFill>
                      <a:schemeClr val="tx2">
                        <a:lumMod val="20000"/>
                        <a:lumOff val="80000"/>
                      </a:schemeClr>
                    </a:solidFill>
                  </a:tcPr>
                </a:tc>
                <a:tc>
                  <a:txBody>
                    <a:bodyPr/>
                    <a:lstStyle/>
                    <a:p>
                      <a:r>
                        <a:rPr lang="uk-UA" b="0" dirty="0">
                          <a:solidFill>
                            <a:schemeClr val="bg1"/>
                          </a:solidFill>
                          <a:effectLst/>
                        </a:rPr>
                        <a:t>Фальсифікація (підроблення мережних адрес ІР-адреси, повторне відтворення повідомлень  при відсутності віртуального каналу, недостатні ідентифікації та автентифікації при наявності віртуального каналу</a:t>
                      </a: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425998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40568360"/>
              </p:ext>
            </p:extLst>
          </p:nvPr>
        </p:nvGraphicFramePr>
        <p:xfrm>
          <a:off x="373063" y="204788"/>
          <a:ext cx="11542710" cy="6309360"/>
        </p:xfrm>
        <a:graphic>
          <a:graphicData uri="http://schemas.openxmlformats.org/drawingml/2006/table">
            <a:tbl>
              <a:tblPr firstRow="1" bandRow="1">
                <a:tableStyleId>{5C22544A-7EE6-4342-B048-85BDC9FD1C3A}</a:tableStyleId>
              </a:tblPr>
              <a:tblGrid>
                <a:gridCol w="345394"/>
                <a:gridCol w="3415004"/>
                <a:gridCol w="1306286"/>
                <a:gridCol w="1026367"/>
                <a:gridCol w="1380931"/>
                <a:gridCol w="4068728"/>
              </a:tblGrid>
              <a:tr h="370840">
                <a:tc>
                  <a:txBody>
                    <a:bodyPr/>
                    <a:lstStyle/>
                    <a:p>
                      <a:r>
                        <a:rPr lang="uk-UA" sz="1600" b="0" dirty="0">
                          <a:solidFill>
                            <a:schemeClr val="bg1"/>
                          </a:solidFill>
                          <a:effectLst/>
                        </a:rPr>
                        <a:t>2</a:t>
                      </a:r>
                      <a:endParaRPr lang="uk-UA" sz="2400" b="0" dirty="0">
                        <a:solidFill>
                          <a:schemeClr val="bg1"/>
                        </a:solidFill>
                        <a:effectLst/>
                      </a:endParaRPr>
                    </a:p>
                  </a:txBody>
                  <a:tcPr marL="68580" marR="68580" marT="0" marB="0">
                    <a:solidFill>
                      <a:schemeClr val="tx2">
                        <a:lumMod val="20000"/>
                        <a:lumOff val="80000"/>
                      </a:schemeClr>
                    </a:solidFill>
                  </a:tcPr>
                </a:tc>
                <a:tc>
                  <a:txBody>
                    <a:bodyPr/>
                    <a:lstStyle/>
                    <a:p>
                      <a:r>
                        <a:rPr lang="uk-UA" b="0" dirty="0">
                          <a:solidFill>
                            <a:schemeClr val="bg1"/>
                          </a:solidFill>
                          <a:effectLst/>
                        </a:rPr>
                        <a:t>Зміна маршрутизації</a:t>
                      </a:r>
                    </a:p>
                  </a:txBody>
                  <a:tcPr marL="68580" marR="68580" marT="0" marB="0">
                    <a:solidFill>
                      <a:schemeClr val="tx2">
                        <a:lumMod val="20000"/>
                        <a:lumOff val="80000"/>
                      </a:schemeClr>
                    </a:solidFill>
                  </a:tcPr>
                </a:tc>
                <a:tc>
                  <a:txBody>
                    <a:bodyPr/>
                    <a:lstStyle/>
                    <a:p>
                      <a:r>
                        <a:rPr lang="uk-UA" b="0" dirty="0" err="1">
                          <a:solidFill>
                            <a:schemeClr val="bg1"/>
                          </a:solidFill>
                          <a:effectLst/>
                        </a:rPr>
                        <a:t>Непри</a:t>
                      </a:r>
                      <a:r>
                        <a:rPr lang="uk-UA" b="0" dirty="0">
                          <a:solidFill>
                            <a:schemeClr val="bg1"/>
                          </a:solidFill>
                          <a:effectLst/>
                        </a:rPr>
                        <a:t>-пустимо висока</a:t>
                      </a:r>
                    </a:p>
                  </a:txBody>
                  <a:tcPr marL="68580" marR="68580" marT="0" marB="0">
                    <a:solidFill>
                      <a:schemeClr val="tx2">
                        <a:lumMod val="20000"/>
                        <a:lumOff val="80000"/>
                      </a:schemeClr>
                    </a:solidFill>
                  </a:tcPr>
                </a:tc>
                <a:tc>
                  <a:txBody>
                    <a:bodyPr/>
                    <a:lstStyle/>
                    <a:p>
                      <a:r>
                        <a:rPr lang="uk-UA" b="0" dirty="0">
                          <a:solidFill>
                            <a:schemeClr val="bg1"/>
                          </a:solidFill>
                          <a:effectLst/>
                        </a:rPr>
                        <a:t>к, ц, д</a:t>
                      </a:r>
                    </a:p>
                  </a:txBody>
                  <a:tcPr marL="68580" marR="68580" marT="0" marB="0">
                    <a:solidFill>
                      <a:schemeClr val="tx2">
                        <a:lumMod val="20000"/>
                        <a:lumOff val="80000"/>
                      </a:schemeClr>
                    </a:solidFill>
                  </a:tcPr>
                </a:tc>
                <a:tc>
                  <a:txBody>
                    <a:bodyPr/>
                    <a:lstStyle/>
                    <a:p>
                      <a:r>
                        <a:rPr lang="uk-UA" b="0" dirty="0" smtClean="0">
                          <a:solidFill>
                            <a:schemeClr val="bg1"/>
                          </a:solidFill>
                          <a:effectLst/>
                        </a:rPr>
                        <a:t>низький</a:t>
                      </a:r>
                      <a:endParaRPr lang="uk-UA" b="0" dirty="0">
                        <a:solidFill>
                          <a:schemeClr val="bg1"/>
                        </a:solidFill>
                        <a:effectLst/>
                      </a:endParaRPr>
                    </a:p>
                  </a:txBody>
                  <a:tcPr marL="68580" marR="68580" marT="0" marB="0">
                    <a:solidFill>
                      <a:schemeClr val="tx2">
                        <a:lumMod val="20000"/>
                        <a:lumOff val="80000"/>
                      </a:schemeClr>
                    </a:solidFill>
                  </a:tcPr>
                </a:tc>
                <a:tc>
                  <a:txBody>
                    <a:bodyPr/>
                    <a:lstStyle/>
                    <a:p>
                      <a:r>
                        <a:rPr lang="uk-UA" b="0" dirty="0">
                          <a:solidFill>
                            <a:schemeClr val="bg1"/>
                          </a:solidFill>
                          <a:effectLst/>
                        </a:rPr>
                        <a:t>Зміна параметрів маршрутизації і змісту  інформації, що передається,</a:t>
                      </a:r>
                    </a:p>
                    <a:p>
                      <a:r>
                        <a:rPr lang="uk-UA" b="0" dirty="0">
                          <a:solidFill>
                            <a:schemeClr val="bg1"/>
                          </a:solidFill>
                          <a:effectLst/>
                        </a:rPr>
                        <a:t>внаслідок відсутності контролю за маршрутом повідомлень чи відсутності фільтрації пакетів з невірною </a:t>
                      </a:r>
                      <a:r>
                        <a:rPr lang="uk-UA" b="0" dirty="0" err="1">
                          <a:solidFill>
                            <a:schemeClr val="bg1"/>
                          </a:solidFill>
                          <a:effectLst/>
                        </a:rPr>
                        <a:t>адресою</a:t>
                      </a:r>
                      <a:endParaRPr lang="uk-UA" b="0" dirty="0">
                        <a:solidFill>
                          <a:schemeClr val="bg1"/>
                        </a:solidFill>
                        <a:effectLst/>
                      </a:endParaRPr>
                    </a:p>
                  </a:txBody>
                  <a:tcPr marL="68580" marR="68580" marT="0" marB="0">
                    <a:solidFill>
                      <a:schemeClr val="tx2">
                        <a:lumMod val="20000"/>
                        <a:lumOff val="80000"/>
                      </a:schemeClr>
                    </a:solidFill>
                  </a:tcPr>
                </a:tc>
              </a:tr>
              <a:tr h="370840">
                <a:tc>
                  <a:txBody>
                    <a:bodyPr/>
                    <a:lstStyle/>
                    <a:p>
                      <a:r>
                        <a:rPr lang="uk-UA" sz="1600" dirty="0">
                          <a:effectLst/>
                        </a:rPr>
                        <a:t>3</a:t>
                      </a:r>
                      <a:endParaRPr lang="uk-UA" sz="2400" dirty="0">
                        <a:effectLst/>
                      </a:endParaRPr>
                    </a:p>
                  </a:txBody>
                  <a:tcPr marL="68580" marR="68580" marT="0" marB="0"/>
                </a:tc>
                <a:tc>
                  <a:txBody>
                    <a:bodyPr/>
                    <a:lstStyle/>
                    <a:p>
                      <a:r>
                        <a:rPr lang="ru-RU" dirty="0" err="1">
                          <a:effectLst/>
                        </a:rPr>
                        <a:t>Селекція</a:t>
                      </a:r>
                      <a:r>
                        <a:rPr lang="ru-RU" dirty="0">
                          <a:effectLst/>
                        </a:rPr>
                        <a:t> потоку </a:t>
                      </a:r>
                      <a:r>
                        <a:rPr lang="ru-RU" dirty="0" err="1">
                          <a:effectLst/>
                        </a:rPr>
                        <a:t>інформації</a:t>
                      </a:r>
                      <a:r>
                        <a:rPr lang="ru-RU" dirty="0">
                          <a:effectLst/>
                        </a:rPr>
                        <a:t> й </a:t>
                      </a:r>
                      <a:r>
                        <a:rPr lang="ru-RU" dirty="0" err="1">
                          <a:effectLst/>
                        </a:rPr>
                        <a:t>збереження</a:t>
                      </a:r>
                      <a:r>
                        <a:rPr lang="ru-RU" dirty="0">
                          <a:effectLst/>
                        </a:rPr>
                        <a:t> </a:t>
                      </a:r>
                      <a:r>
                        <a:rPr lang="ru-RU" dirty="0" err="1">
                          <a:effectLst/>
                        </a:rPr>
                        <a:t>її</a:t>
                      </a:r>
                      <a:r>
                        <a:rPr lang="ru-RU" dirty="0">
                          <a:effectLst/>
                        </a:rPr>
                        <a:t> </a:t>
                      </a:r>
                    </a:p>
                  </a:txBody>
                  <a:tcPr marL="68580" marR="68580" marT="0" marB="0"/>
                </a:tc>
                <a:tc>
                  <a:txBody>
                    <a:bodyPr/>
                    <a:lstStyle/>
                    <a:p>
                      <a:r>
                        <a:rPr lang="uk-UA">
                          <a:effectLst/>
                        </a:rPr>
                        <a:t>висока</a:t>
                      </a:r>
                    </a:p>
                  </a:txBody>
                  <a:tcPr marL="68580" marR="68580" marT="0" marB="0"/>
                </a:tc>
                <a:tc>
                  <a:txBody>
                    <a:bodyPr/>
                    <a:lstStyle/>
                    <a:p>
                      <a:r>
                        <a:rPr lang="uk-UA" dirty="0">
                          <a:effectLst/>
                        </a:rPr>
                        <a:t>к, ц, д</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ru-RU">
                          <a:effectLst/>
                        </a:rPr>
                        <a:t>Використанням недоліків алгоритмів віддаленого пошуку шляхом впровадження в розподілену обчислювальну систему хибних об’єктів (атаки типу “людина в середині”).</a:t>
                      </a:r>
                    </a:p>
                  </a:txBody>
                  <a:tcPr marL="68580" marR="68580" marT="0" marB="0"/>
                </a:tc>
              </a:tr>
              <a:tr h="370840">
                <a:tc>
                  <a:txBody>
                    <a:bodyPr/>
                    <a:lstStyle/>
                    <a:p>
                      <a:r>
                        <a:rPr lang="uk-UA" sz="1600" dirty="0">
                          <a:effectLst/>
                        </a:rPr>
                        <a:t>4</a:t>
                      </a:r>
                      <a:endParaRPr lang="uk-UA" sz="2400" dirty="0">
                        <a:effectLst/>
                      </a:endParaRPr>
                    </a:p>
                  </a:txBody>
                  <a:tcPr marL="68580" marR="68580" marT="0" marB="0"/>
                </a:tc>
                <a:tc>
                  <a:txBody>
                    <a:bodyPr/>
                    <a:lstStyle/>
                    <a:p>
                      <a:r>
                        <a:rPr lang="uk-UA" dirty="0">
                          <a:effectLst/>
                        </a:rPr>
                        <a:t>Подолання систем адміністрування доступом до робочих станцій, локальних мереж  та захищеного інформаційного об’єкту, заснованих на атрибутах робочих станцій чи засобів управління доступом та маршрутизації (маскування) відповідних мереж – (</a:t>
                      </a:r>
                      <a:r>
                        <a:rPr lang="uk-UA" dirty="0" err="1">
                          <a:effectLst/>
                        </a:rPr>
                        <a:t>файрволів</a:t>
                      </a:r>
                      <a:r>
                        <a:rPr lang="uk-UA" dirty="0">
                          <a:effectLst/>
                        </a:rPr>
                        <a:t>, проксі – серверів, маршрутизаторів та </a:t>
                      </a:r>
                      <a:r>
                        <a:rPr lang="uk-UA" dirty="0" err="1">
                          <a:effectLst/>
                        </a:rPr>
                        <a:t>т.п</a:t>
                      </a:r>
                      <a:r>
                        <a:rPr lang="uk-UA" dirty="0">
                          <a:effectLst/>
                        </a:rPr>
                        <a:t>.).</a:t>
                      </a:r>
                    </a:p>
                  </a:txBody>
                  <a:tcPr marL="68580" marR="68580" marT="0" marB="0"/>
                </a:tc>
                <a:tc>
                  <a:txBody>
                    <a:bodyPr/>
                    <a:lstStyle/>
                    <a:p>
                      <a:r>
                        <a:rPr lang="uk-UA" dirty="0">
                          <a:effectLst/>
                        </a:rPr>
                        <a:t>висока</a:t>
                      </a:r>
                    </a:p>
                  </a:txBody>
                  <a:tcPr marL="68580" marR="68580" marT="0" marB="0"/>
                </a:tc>
                <a:tc>
                  <a:txBody>
                    <a:bodyPr/>
                    <a:lstStyle/>
                    <a:p>
                      <a:r>
                        <a:rPr lang="uk-UA">
                          <a:effectLst/>
                        </a:rPr>
                        <a:t>к,  ц, д</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dirty="0">
                          <a:effectLst/>
                        </a:rPr>
                        <a:t>Використання недоліків систем ідентифікації та автентифікації, заснованих на атрибутах користувача (ідентифікатори, паролі, біометричні дані та т. ін.). Недостатні ідентифікації та автентифікації об’єктів </a:t>
                      </a:r>
                      <a:r>
                        <a:rPr lang="uk-UA" dirty="0" smtClean="0">
                          <a:effectLst/>
                        </a:rPr>
                        <a:t>ОМ</a:t>
                      </a:r>
                      <a:r>
                        <a:rPr lang="uk-UA" dirty="0">
                          <a:effectLst/>
                        </a:rPr>
                        <a:t>, зокрема адреси відправника</a:t>
                      </a:r>
                    </a:p>
                  </a:txBody>
                  <a:tcPr marL="68580" marR="68580" marT="0" marB="0"/>
                </a:tc>
              </a:tr>
            </a:tbl>
          </a:graphicData>
        </a:graphic>
      </p:graphicFrame>
    </p:spTree>
    <p:extLst>
      <p:ext uri="{BB962C8B-B14F-4D97-AF65-F5344CB8AC3E}">
        <p14:creationId xmlns:p14="http://schemas.microsoft.com/office/powerpoint/2010/main" val="1868344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90267205"/>
              </p:ext>
            </p:extLst>
          </p:nvPr>
        </p:nvGraphicFramePr>
        <p:xfrm>
          <a:off x="373063" y="204788"/>
          <a:ext cx="11542710" cy="2839720"/>
        </p:xfrm>
        <a:graphic>
          <a:graphicData uri="http://schemas.openxmlformats.org/drawingml/2006/table">
            <a:tbl>
              <a:tblPr firstRow="1" bandRow="1">
                <a:tableStyleId>{5C22544A-7EE6-4342-B048-85BDC9FD1C3A}</a:tableStyleId>
              </a:tblPr>
              <a:tblGrid>
                <a:gridCol w="345394"/>
                <a:gridCol w="3079102"/>
                <a:gridCol w="895739"/>
                <a:gridCol w="569167"/>
                <a:gridCol w="1091682"/>
                <a:gridCol w="5561626"/>
              </a:tblGrid>
              <a:tr h="370840">
                <a:tc gridSpan="6">
                  <a:txBody>
                    <a:bodyPr/>
                    <a:lstStyle/>
                    <a:p>
                      <a:pPr algn="ctr"/>
                      <a:r>
                        <a:rPr lang="uk-UA" sz="2400" b="0" dirty="0" smtClean="0">
                          <a:solidFill>
                            <a:schemeClr val="bg1"/>
                          </a:solidFill>
                        </a:rPr>
                        <a:t>Специфічні загрози інформаційним об’єктам</a:t>
                      </a:r>
                      <a:endParaRPr lang="uk-UA" sz="2400"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c hMerge="1">
                  <a:txBody>
                    <a:bodyPr/>
                    <a:lstStyle/>
                    <a:p>
                      <a:endParaRPr lang="uk-UA" b="0" dirty="0">
                        <a:solidFill>
                          <a:schemeClr val="bg1"/>
                        </a:solidFill>
                        <a:effectLst/>
                      </a:endParaRPr>
                    </a:p>
                  </a:txBody>
                  <a:tcPr marL="68580" marR="68580" marT="0" marB="0">
                    <a:solidFill>
                      <a:schemeClr val="tx2">
                        <a:lumMod val="20000"/>
                        <a:lumOff val="80000"/>
                      </a:schemeClr>
                    </a:solidFill>
                  </a:tcPr>
                </a:tc>
              </a:tr>
              <a:tr h="370840">
                <a:tc>
                  <a:txBody>
                    <a:bodyPr/>
                    <a:lstStyle/>
                    <a:p>
                      <a:r>
                        <a:rPr lang="uk-UA" sz="1800" dirty="0">
                          <a:effectLst/>
                        </a:rPr>
                        <a:t>1</a:t>
                      </a:r>
                      <a:endParaRPr lang="uk-UA" sz="2800" dirty="0">
                        <a:effectLst/>
                      </a:endParaRPr>
                    </a:p>
                  </a:txBody>
                  <a:tcPr marL="68580" marR="68580" marT="0" marB="0"/>
                </a:tc>
                <a:tc>
                  <a:txBody>
                    <a:bodyPr/>
                    <a:lstStyle/>
                    <a:p>
                      <a:r>
                        <a:rPr lang="uk-UA">
                          <a:effectLst/>
                        </a:rPr>
                        <a:t>Подолання криптографічної захищеності інформаційних об’єктів, що перехоплені</a:t>
                      </a:r>
                    </a:p>
                  </a:txBody>
                  <a:tcPr marL="68580" marR="68580" marT="0" marB="0"/>
                </a:tc>
                <a:tc>
                  <a:txBody>
                    <a:bodyPr/>
                    <a:lstStyle/>
                    <a:p>
                      <a:r>
                        <a:rPr lang="uk-UA">
                          <a:effectLst/>
                        </a:rPr>
                        <a:t>низька</a:t>
                      </a:r>
                    </a:p>
                  </a:txBody>
                  <a:tcPr marL="68580" marR="68580" marT="0" marB="0"/>
                </a:tc>
                <a:tc>
                  <a:txBody>
                    <a:bodyPr/>
                    <a:lstStyle/>
                    <a:p>
                      <a:r>
                        <a:rPr lang="uk-UA">
                          <a:effectLst/>
                        </a:rPr>
                        <a:t>к</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a:effectLst/>
                        </a:rPr>
                        <a:t>Використання витоків технічними каналами, вилучення із мережі та специфічних вірусних атак шляхом впровадження програм-шпигунів (</a:t>
                      </a:r>
                      <a:r>
                        <a:rPr lang="en-US">
                          <a:effectLst/>
                        </a:rPr>
                        <a:t>spyware) </a:t>
                      </a:r>
                      <a:r>
                        <a:rPr lang="uk-UA">
                          <a:effectLst/>
                        </a:rPr>
                        <a:t>із розкриттям ключових наборів</a:t>
                      </a:r>
                    </a:p>
                  </a:txBody>
                  <a:tcPr marL="68580" marR="68580" marT="0" marB="0"/>
                </a:tc>
              </a:tr>
              <a:tr h="370840">
                <a:tc>
                  <a:txBody>
                    <a:bodyPr/>
                    <a:lstStyle/>
                    <a:p>
                      <a:r>
                        <a:rPr lang="uk-UA" sz="1800" dirty="0">
                          <a:effectLst/>
                        </a:rPr>
                        <a:t>2</a:t>
                      </a:r>
                      <a:endParaRPr lang="uk-UA" sz="2800" dirty="0">
                        <a:effectLst/>
                      </a:endParaRPr>
                    </a:p>
                  </a:txBody>
                  <a:tcPr marL="68580" marR="68580" marT="0" marB="0"/>
                </a:tc>
                <a:tc>
                  <a:txBody>
                    <a:bodyPr/>
                    <a:lstStyle/>
                    <a:p>
                      <a:r>
                        <a:rPr lang="uk-UA" dirty="0">
                          <a:effectLst/>
                        </a:rPr>
                        <a:t>Подолання криптографічної захищеності інформаційних об’єктів робочих станцій</a:t>
                      </a:r>
                    </a:p>
                  </a:txBody>
                  <a:tcPr marL="68580" marR="68580" marT="0" marB="0"/>
                </a:tc>
                <a:tc>
                  <a:txBody>
                    <a:bodyPr/>
                    <a:lstStyle/>
                    <a:p>
                      <a:r>
                        <a:rPr lang="uk-UA" dirty="0">
                          <a:effectLst/>
                        </a:rPr>
                        <a:t>низька</a:t>
                      </a:r>
                    </a:p>
                  </a:txBody>
                  <a:tcPr marL="68580" marR="68580" marT="0" marB="0"/>
                </a:tc>
                <a:tc>
                  <a:txBody>
                    <a:bodyPr/>
                    <a:lstStyle/>
                    <a:p>
                      <a:r>
                        <a:rPr lang="uk-UA" dirty="0">
                          <a:effectLst/>
                        </a:rPr>
                        <a:t>к</a:t>
                      </a:r>
                    </a:p>
                  </a:txBody>
                  <a:tcPr marL="68580" marR="68580" marT="0" marB="0"/>
                </a:tc>
                <a:tc>
                  <a:txBody>
                    <a:bodyPr/>
                    <a:lstStyle/>
                    <a:p>
                      <a:r>
                        <a:rPr lang="uk-UA" dirty="0" smtClean="0">
                          <a:effectLst/>
                        </a:rPr>
                        <a:t>високий</a:t>
                      </a:r>
                      <a:endParaRPr lang="uk-UA" dirty="0">
                        <a:effectLst/>
                      </a:endParaRPr>
                    </a:p>
                  </a:txBody>
                  <a:tcPr marL="68580" marR="68580" marT="0" marB="0"/>
                </a:tc>
                <a:tc>
                  <a:txBody>
                    <a:bodyPr/>
                    <a:lstStyle/>
                    <a:p>
                      <a:r>
                        <a:rPr lang="uk-UA" dirty="0">
                          <a:effectLst/>
                        </a:rPr>
                        <a:t>Несанкціонований доступ до інформаційних об’єктів із використанням недоліків систем ідентифікації та автентифікації, заснованих на атрибутах користувача (ідентифікатори, паролі, біометричні дані та т. ін.) із розкриттям ключових наборів</a:t>
                      </a:r>
                    </a:p>
                  </a:txBody>
                  <a:tcPr marL="68580" marR="685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649747371"/>
              </p:ext>
            </p:extLst>
          </p:nvPr>
        </p:nvGraphicFramePr>
        <p:xfrm>
          <a:off x="373063" y="3044508"/>
          <a:ext cx="11542710" cy="3017520"/>
        </p:xfrm>
        <a:graphic>
          <a:graphicData uri="http://schemas.openxmlformats.org/drawingml/2006/table">
            <a:tbl>
              <a:tblPr firstRow="1" bandRow="1">
                <a:tableStyleId>{5C22544A-7EE6-4342-B048-85BDC9FD1C3A}</a:tableStyleId>
              </a:tblPr>
              <a:tblGrid>
                <a:gridCol w="345394"/>
                <a:gridCol w="3088433"/>
                <a:gridCol w="886408"/>
                <a:gridCol w="550506"/>
                <a:gridCol w="1110343"/>
                <a:gridCol w="5561626"/>
              </a:tblGrid>
              <a:tr h="370840">
                <a:tc>
                  <a:txBody>
                    <a:bodyPr/>
                    <a:lstStyle/>
                    <a:p>
                      <a:r>
                        <a:rPr lang="en-US" sz="1800" b="0" dirty="0">
                          <a:solidFill>
                            <a:schemeClr val="bg1"/>
                          </a:solidFill>
                          <a:effectLst/>
                        </a:rPr>
                        <a:t>3</a:t>
                      </a:r>
                      <a:endParaRPr lang="en-US" sz="2800" b="0" dirty="0">
                        <a:solidFill>
                          <a:schemeClr val="bg1"/>
                        </a:solidFill>
                        <a:effectLst/>
                      </a:endParaRPr>
                    </a:p>
                  </a:txBody>
                  <a:tcPr marL="68580" marR="68580" marT="0" marB="0">
                    <a:solidFill>
                      <a:schemeClr val="accent1">
                        <a:lumMod val="20000"/>
                        <a:lumOff val="80000"/>
                      </a:schemeClr>
                    </a:solidFill>
                  </a:tcPr>
                </a:tc>
                <a:tc>
                  <a:txBody>
                    <a:bodyPr/>
                    <a:lstStyle/>
                    <a:p>
                      <a:r>
                        <a:rPr lang="ru-RU" b="0" dirty="0" err="1">
                          <a:solidFill>
                            <a:schemeClr val="bg1"/>
                          </a:solidFill>
                          <a:effectLst/>
                        </a:rPr>
                        <a:t>Модифікація</a:t>
                      </a:r>
                      <a:r>
                        <a:rPr lang="ru-RU" b="0" dirty="0">
                          <a:solidFill>
                            <a:schemeClr val="bg1"/>
                          </a:solidFill>
                          <a:effectLst/>
                        </a:rPr>
                        <a:t> </a:t>
                      </a:r>
                      <a:r>
                        <a:rPr lang="ru-RU" b="0" dirty="0" err="1">
                          <a:solidFill>
                            <a:schemeClr val="bg1"/>
                          </a:solidFill>
                          <a:effectLst/>
                        </a:rPr>
                        <a:t>переданих</a:t>
                      </a:r>
                      <a:r>
                        <a:rPr lang="ru-RU" b="0" dirty="0">
                          <a:solidFill>
                            <a:schemeClr val="bg1"/>
                          </a:solidFill>
                          <a:effectLst/>
                        </a:rPr>
                        <a:t> </a:t>
                      </a:r>
                      <a:r>
                        <a:rPr lang="ru-RU" b="0" dirty="0" err="1">
                          <a:solidFill>
                            <a:schemeClr val="bg1"/>
                          </a:solidFill>
                          <a:effectLst/>
                        </a:rPr>
                        <a:t>даних</a:t>
                      </a:r>
                      <a:r>
                        <a:rPr lang="ru-RU" b="0" dirty="0">
                          <a:solidFill>
                            <a:schemeClr val="bg1"/>
                          </a:solidFill>
                          <a:effectLst/>
                        </a:rPr>
                        <a:t>, </a:t>
                      </a:r>
                      <a:r>
                        <a:rPr lang="ru-RU" b="0" dirty="0" err="1">
                          <a:solidFill>
                            <a:schemeClr val="bg1"/>
                          </a:solidFill>
                          <a:effectLst/>
                        </a:rPr>
                        <a:t>даних</a:t>
                      </a:r>
                      <a:r>
                        <a:rPr lang="ru-RU" b="0" dirty="0">
                          <a:solidFill>
                            <a:schemeClr val="bg1"/>
                          </a:solidFill>
                          <a:effectLst/>
                        </a:rPr>
                        <a:t> </a:t>
                      </a:r>
                      <a:r>
                        <a:rPr lang="ru-RU" b="0" dirty="0" err="1">
                          <a:solidFill>
                            <a:schemeClr val="bg1"/>
                          </a:solidFill>
                          <a:effectLst/>
                        </a:rPr>
                        <a:t>чи</a:t>
                      </a:r>
                      <a:r>
                        <a:rPr lang="ru-RU" b="0" dirty="0">
                          <a:solidFill>
                            <a:schemeClr val="bg1"/>
                          </a:solidFill>
                          <a:effectLst/>
                        </a:rPr>
                        <a:t> </a:t>
                      </a:r>
                      <a:r>
                        <a:rPr lang="ru-RU" b="0" dirty="0" err="1">
                          <a:solidFill>
                            <a:schemeClr val="bg1"/>
                          </a:solidFill>
                          <a:effectLst/>
                        </a:rPr>
                        <a:t>програмного</a:t>
                      </a:r>
                      <a:r>
                        <a:rPr lang="ru-RU" b="0" dirty="0">
                          <a:solidFill>
                            <a:schemeClr val="bg1"/>
                          </a:solidFill>
                          <a:effectLst/>
                        </a:rPr>
                        <a:t> коду, </a:t>
                      </a:r>
                      <a:r>
                        <a:rPr lang="ru-RU" b="0" dirty="0" err="1">
                          <a:solidFill>
                            <a:schemeClr val="bg1"/>
                          </a:solidFill>
                          <a:effectLst/>
                        </a:rPr>
                        <a:t>що</a:t>
                      </a:r>
                      <a:r>
                        <a:rPr lang="ru-RU" b="0" dirty="0">
                          <a:solidFill>
                            <a:schemeClr val="bg1"/>
                          </a:solidFill>
                          <a:effectLst/>
                        </a:rPr>
                        <a:t> </a:t>
                      </a:r>
                      <a:r>
                        <a:rPr lang="ru-RU" b="0" dirty="0" err="1">
                          <a:solidFill>
                            <a:schemeClr val="bg1"/>
                          </a:solidFill>
                          <a:effectLst/>
                        </a:rPr>
                        <a:t>зберігаються</a:t>
                      </a:r>
                      <a:r>
                        <a:rPr lang="ru-RU" b="0" dirty="0">
                          <a:solidFill>
                            <a:schemeClr val="bg1"/>
                          </a:solidFill>
                          <a:effectLst/>
                        </a:rPr>
                        <a:t> в </a:t>
                      </a:r>
                      <a:r>
                        <a:rPr lang="ru-RU" b="0" dirty="0" err="1">
                          <a:solidFill>
                            <a:schemeClr val="bg1"/>
                          </a:solidFill>
                          <a:effectLst/>
                        </a:rPr>
                        <a:t>елементах</a:t>
                      </a:r>
                      <a:r>
                        <a:rPr lang="ru-RU" b="0" dirty="0">
                          <a:solidFill>
                            <a:schemeClr val="bg1"/>
                          </a:solidFill>
                          <a:effectLst/>
                        </a:rPr>
                        <a:t>  </a:t>
                      </a:r>
                      <a:r>
                        <a:rPr lang="ru-RU" b="0" dirty="0" err="1">
                          <a:solidFill>
                            <a:schemeClr val="bg1"/>
                          </a:solidFill>
                          <a:effectLst/>
                        </a:rPr>
                        <a:t>обчислювальних</a:t>
                      </a:r>
                      <a:r>
                        <a:rPr lang="ru-RU" b="0" dirty="0">
                          <a:solidFill>
                            <a:schemeClr val="bg1"/>
                          </a:solidFill>
                          <a:effectLst/>
                        </a:rPr>
                        <a:t> систем.</a:t>
                      </a:r>
                    </a:p>
                  </a:txBody>
                  <a:tcPr marL="68580" marR="68580" marT="0" marB="0">
                    <a:solidFill>
                      <a:schemeClr val="accent1">
                        <a:lumMod val="20000"/>
                        <a:lumOff val="80000"/>
                      </a:schemeClr>
                    </a:solidFill>
                  </a:tcPr>
                </a:tc>
                <a:tc>
                  <a:txBody>
                    <a:bodyPr/>
                    <a:lstStyle/>
                    <a:p>
                      <a:r>
                        <a:rPr lang="uk-UA" b="0" dirty="0">
                          <a:solidFill>
                            <a:schemeClr val="bg1"/>
                          </a:solidFill>
                          <a:effectLst/>
                        </a:rPr>
                        <a:t>висока</a:t>
                      </a:r>
                    </a:p>
                  </a:txBody>
                  <a:tcPr marL="68580" marR="68580" marT="0" marB="0">
                    <a:solidFill>
                      <a:schemeClr val="accent1">
                        <a:lumMod val="20000"/>
                        <a:lumOff val="80000"/>
                      </a:schemeClr>
                    </a:solidFill>
                  </a:tcPr>
                </a:tc>
                <a:tc>
                  <a:txBody>
                    <a:bodyPr/>
                    <a:lstStyle/>
                    <a:p>
                      <a:r>
                        <a:rPr lang="uk-UA" b="0">
                          <a:solidFill>
                            <a:schemeClr val="bg1"/>
                          </a:solidFill>
                          <a:effectLst/>
                        </a:rPr>
                        <a:t>ц, д</a:t>
                      </a:r>
                    </a:p>
                  </a:txBody>
                  <a:tcPr marL="68580" marR="68580" marT="0" marB="0">
                    <a:solidFill>
                      <a:schemeClr val="accent1">
                        <a:lumMod val="20000"/>
                        <a:lumOff val="80000"/>
                      </a:schemeClr>
                    </a:solidFill>
                  </a:tcPr>
                </a:tc>
                <a:tc>
                  <a:txBody>
                    <a:bodyPr/>
                    <a:lstStyle/>
                    <a:p>
                      <a:r>
                        <a:rPr lang="uk-UA" b="0" dirty="0" smtClean="0">
                          <a:solidFill>
                            <a:schemeClr val="bg1"/>
                          </a:solidFill>
                          <a:effectLst/>
                        </a:rPr>
                        <a:t>високий</a:t>
                      </a:r>
                      <a:endParaRPr lang="uk-UA" b="0" dirty="0">
                        <a:solidFill>
                          <a:schemeClr val="bg1"/>
                        </a:solidFill>
                        <a:effectLst/>
                      </a:endParaRPr>
                    </a:p>
                  </a:txBody>
                  <a:tcPr marL="68580" marR="68580" marT="0" marB="0">
                    <a:solidFill>
                      <a:schemeClr val="accent1">
                        <a:lumMod val="20000"/>
                        <a:lumOff val="80000"/>
                      </a:schemeClr>
                    </a:solidFill>
                  </a:tcPr>
                </a:tc>
                <a:tc>
                  <a:txBody>
                    <a:bodyPr/>
                    <a:lstStyle/>
                    <a:p>
                      <a:r>
                        <a:rPr lang="uk-UA" b="0" dirty="0">
                          <a:solidFill>
                            <a:schemeClr val="bg1"/>
                          </a:solidFill>
                          <a:effectLst/>
                        </a:rPr>
                        <a:t>Модифікація чи підміна інформаційних об’єктів (програмних кодів) чи їх частин шляхом впровадження руйнуючих програмних засобів чи зміни логіки роботи програмного файлу із використанням спеціальних типів вірусних атак, спроможних здійснити те чи інше порушення </a:t>
                      </a:r>
                      <a:r>
                        <a:rPr lang="uk-UA" b="0" dirty="0" smtClean="0">
                          <a:solidFill>
                            <a:schemeClr val="bg1"/>
                          </a:solidFill>
                          <a:effectLst/>
                        </a:rPr>
                        <a:t>цілісності</a:t>
                      </a:r>
                    </a:p>
                    <a:p>
                      <a:endParaRPr lang="uk-UA" b="0" dirty="0" smtClean="0">
                        <a:solidFill>
                          <a:schemeClr val="bg1"/>
                        </a:solidFill>
                        <a:effectLst/>
                      </a:endParaRPr>
                    </a:p>
                    <a:p>
                      <a:r>
                        <a:rPr lang="uk-UA" b="0" dirty="0" smtClean="0">
                          <a:solidFill>
                            <a:schemeClr val="bg1"/>
                          </a:solidFill>
                        </a:rPr>
                        <a:t>Викривлення певної кількості символів інформаційного об’єкту із використанням спеціальних впливів на інформацію технічними каналами в локальній мережі чи в елементах розподіленої мережі</a:t>
                      </a:r>
                      <a:endParaRPr lang="uk-UA" b="0" dirty="0">
                        <a:solidFill>
                          <a:schemeClr val="bg1"/>
                        </a:solidFill>
                        <a:effectLst/>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421328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92408738"/>
              </p:ext>
            </p:extLst>
          </p:nvPr>
        </p:nvGraphicFramePr>
        <p:xfrm>
          <a:off x="214442" y="208002"/>
          <a:ext cx="11542710" cy="1920240"/>
        </p:xfrm>
        <a:graphic>
          <a:graphicData uri="http://schemas.openxmlformats.org/drawingml/2006/table">
            <a:tbl>
              <a:tblPr firstRow="1" bandRow="1">
                <a:tableStyleId>{5C22544A-7EE6-4342-B048-85BDC9FD1C3A}</a:tableStyleId>
              </a:tblPr>
              <a:tblGrid>
                <a:gridCol w="345394"/>
                <a:gridCol w="3088433"/>
                <a:gridCol w="886408"/>
                <a:gridCol w="550506"/>
                <a:gridCol w="1110343"/>
                <a:gridCol w="5561626"/>
              </a:tblGrid>
              <a:tr h="370840">
                <a:tc rowSpan="2">
                  <a:txBody>
                    <a:bodyPr/>
                    <a:lstStyle/>
                    <a:p>
                      <a:r>
                        <a:rPr lang="uk-UA" sz="1600" b="0" dirty="0">
                          <a:solidFill>
                            <a:schemeClr val="bg1"/>
                          </a:solidFill>
                          <a:effectLst/>
                        </a:rPr>
                        <a:t>4</a:t>
                      </a:r>
                      <a:endParaRPr lang="uk-UA" sz="2400" b="0" dirty="0">
                        <a:solidFill>
                          <a:schemeClr val="bg1"/>
                        </a:solidFill>
                        <a:effectLst/>
                      </a:endParaRPr>
                    </a:p>
                  </a:txBody>
                  <a:tcPr marL="68580" marR="68580" marT="0" marB="0">
                    <a:solidFill>
                      <a:schemeClr val="accent1">
                        <a:lumMod val="20000"/>
                        <a:lumOff val="80000"/>
                      </a:schemeClr>
                    </a:solidFill>
                  </a:tcPr>
                </a:tc>
                <a:tc rowSpan="2">
                  <a:txBody>
                    <a:bodyPr/>
                    <a:lstStyle/>
                    <a:p>
                      <a:r>
                        <a:rPr lang="ru-RU" b="0">
                          <a:solidFill>
                            <a:schemeClr val="bg1"/>
                          </a:solidFill>
                          <a:effectLst/>
                        </a:rPr>
                        <a:t>Блокування сервісу чи перевантаження запитами системи управління доступом (відмова в обслуговуванні)</a:t>
                      </a:r>
                    </a:p>
                  </a:txBody>
                  <a:tcPr marL="68580" marR="68580" marT="0" marB="0">
                    <a:solidFill>
                      <a:schemeClr val="accent1">
                        <a:lumMod val="20000"/>
                        <a:lumOff val="80000"/>
                      </a:schemeClr>
                    </a:solidFill>
                  </a:tcPr>
                </a:tc>
                <a:tc rowSpan="2">
                  <a:txBody>
                    <a:bodyPr/>
                    <a:lstStyle/>
                    <a:p>
                      <a:r>
                        <a:rPr lang="uk-UA" b="0">
                          <a:solidFill>
                            <a:schemeClr val="bg1"/>
                          </a:solidFill>
                          <a:effectLst/>
                        </a:rPr>
                        <a:t>висока</a:t>
                      </a:r>
                    </a:p>
                    <a:p>
                      <a:r>
                        <a:rPr lang="uk-UA" b="0">
                          <a:solidFill>
                            <a:schemeClr val="bg1"/>
                          </a:solidFill>
                          <a:effectLst/>
                        </a:rPr>
                        <a:t> </a:t>
                      </a:r>
                    </a:p>
                  </a:txBody>
                  <a:tcPr marL="68580" marR="68580" marT="0" marB="0">
                    <a:solidFill>
                      <a:schemeClr val="accent1">
                        <a:lumMod val="20000"/>
                        <a:lumOff val="80000"/>
                      </a:schemeClr>
                    </a:solidFill>
                  </a:tcPr>
                </a:tc>
                <a:tc rowSpan="2">
                  <a:txBody>
                    <a:bodyPr/>
                    <a:lstStyle/>
                    <a:p>
                      <a:r>
                        <a:rPr lang="uk-UA" b="0">
                          <a:solidFill>
                            <a:schemeClr val="bg1"/>
                          </a:solidFill>
                          <a:effectLst/>
                        </a:rPr>
                        <a:t>д</a:t>
                      </a:r>
                    </a:p>
                  </a:txBody>
                  <a:tcPr marL="68580" marR="68580" marT="0" marB="0">
                    <a:solidFill>
                      <a:schemeClr val="accent1">
                        <a:lumMod val="20000"/>
                        <a:lumOff val="80000"/>
                      </a:schemeClr>
                    </a:solidFill>
                  </a:tcPr>
                </a:tc>
                <a:tc rowSpan="2">
                  <a:txBody>
                    <a:bodyPr/>
                    <a:lstStyle/>
                    <a:p>
                      <a:r>
                        <a:rPr lang="uk-UA" b="0" dirty="0" smtClean="0">
                          <a:solidFill>
                            <a:schemeClr val="bg1"/>
                          </a:solidFill>
                          <a:effectLst/>
                        </a:rPr>
                        <a:t>високий</a:t>
                      </a:r>
                      <a:endParaRPr lang="uk-UA" b="0" dirty="0">
                        <a:solidFill>
                          <a:schemeClr val="bg1"/>
                        </a:solidFill>
                        <a:effectLst/>
                      </a:endParaRPr>
                    </a:p>
                  </a:txBody>
                  <a:tcPr marL="68580" marR="68580" marT="0" marB="0">
                    <a:solidFill>
                      <a:schemeClr val="accent1">
                        <a:lumMod val="20000"/>
                        <a:lumOff val="80000"/>
                      </a:schemeClr>
                    </a:solidFill>
                  </a:tcPr>
                </a:tc>
                <a:tc>
                  <a:txBody>
                    <a:bodyPr/>
                    <a:lstStyle/>
                    <a:p>
                      <a:r>
                        <a:rPr lang="ru-RU" b="0">
                          <a:solidFill>
                            <a:schemeClr val="bg1"/>
                          </a:solidFill>
                          <a:effectLst/>
                        </a:rPr>
                        <a:t>Використання атак типу “спрямований шторм” (Syn Flood), передачі на об’єкт, що атакується, не коректних, спеціально підібраних запитів</a:t>
                      </a:r>
                    </a:p>
                  </a:txBody>
                  <a:tcPr marL="68580" marR="68580" marT="0" marB="0">
                    <a:solidFill>
                      <a:schemeClr val="accent1">
                        <a:lumMod val="20000"/>
                        <a:lumOff val="80000"/>
                      </a:schemeClr>
                    </a:solidFill>
                  </a:tcPr>
                </a:tc>
              </a:tr>
              <a:tr h="370840">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vMerge="1">
                  <a:txBody>
                    <a:bodyPr/>
                    <a:lstStyle/>
                    <a:p>
                      <a:endParaRPr lang="ru-RU"/>
                    </a:p>
                  </a:txBody>
                  <a:tcPr>
                    <a:solidFill>
                      <a:schemeClr val="accent1">
                        <a:lumMod val="20000"/>
                        <a:lumOff val="80000"/>
                      </a:schemeClr>
                    </a:solidFill>
                  </a:tcPr>
                </a:tc>
                <a:tc>
                  <a:txBody>
                    <a:bodyPr/>
                    <a:lstStyle/>
                    <a:p>
                      <a:r>
                        <a:rPr lang="ru-RU" b="0" dirty="0" err="1">
                          <a:solidFill>
                            <a:schemeClr val="bg1"/>
                          </a:solidFill>
                          <a:effectLst/>
                        </a:rPr>
                        <a:t>Використання</a:t>
                      </a:r>
                      <a:r>
                        <a:rPr lang="ru-RU" b="0" dirty="0">
                          <a:solidFill>
                            <a:schemeClr val="bg1"/>
                          </a:solidFill>
                          <a:effectLst/>
                        </a:rPr>
                        <a:t> </a:t>
                      </a:r>
                      <a:r>
                        <a:rPr lang="ru-RU" b="0" dirty="0" err="1">
                          <a:solidFill>
                            <a:schemeClr val="bg1"/>
                          </a:solidFill>
                          <a:effectLst/>
                        </a:rPr>
                        <a:t>анонімних</a:t>
                      </a:r>
                      <a:r>
                        <a:rPr lang="ru-RU" b="0" dirty="0">
                          <a:solidFill>
                            <a:schemeClr val="bg1"/>
                          </a:solidFill>
                          <a:effectLst/>
                        </a:rPr>
                        <a:t> (</a:t>
                      </a:r>
                      <a:r>
                        <a:rPr lang="ru-RU" b="0" dirty="0" err="1">
                          <a:solidFill>
                            <a:schemeClr val="bg1"/>
                          </a:solidFill>
                          <a:effectLst/>
                        </a:rPr>
                        <a:t>чи</a:t>
                      </a:r>
                      <a:r>
                        <a:rPr lang="ru-RU" b="0" dirty="0">
                          <a:solidFill>
                            <a:schemeClr val="bg1"/>
                          </a:solidFill>
                          <a:effectLst/>
                        </a:rPr>
                        <a:t> </a:t>
                      </a:r>
                      <a:r>
                        <a:rPr lang="ru-RU" b="0" dirty="0" err="1">
                          <a:solidFill>
                            <a:schemeClr val="bg1"/>
                          </a:solidFill>
                          <a:effectLst/>
                        </a:rPr>
                        <a:t>із</a:t>
                      </a:r>
                      <a:r>
                        <a:rPr lang="ru-RU" b="0" dirty="0">
                          <a:solidFill>
                            <a:schemeClr val="bg1"/>
                          </a:solidFill>
                          <a:effectLst/>
                        </a:rPr>
                        <a:t> </a:t>
                      </a:r>
                      <a:r>
                        <a:rPr lang="ru-RU" b="0" dirty="0" err="1">
                          <a:solidFill>
                            <a:schemeClr val="bg1"/>
                          </a:solidFill>
                          <a:effectLst/>
                        </a:rPr>
                        <a:t>модифікованими</a:t>
                      </a:r>
                      <a:r>
                        <a:rPr lang="ru-RU" b="0" dirty="0">
                          <a:solidFill>
                            <a:schemeClr val="bg1"/>
                          </a:solidFill>
                          <a:effectLst/>
                        </a:rPr>
                        <a:t> адресами) </a:t>
                      </a:r>
                      <a:r>
                        <a:rPr lang="ru-RU" b="0" dirty="0" err="1">
                          <a:solidFill>
                            <a:schemeClr val="bg1"/>
                          </a:solidFill>
                          <a:effectLst/>
                        </a:rPr>
                        <a:t>запитів</a:t>
                      </a:r>
                      <a:r>
                        <a:rPr lang="ru-RU" b="0" dirty="0">
                          <a:solidFill>
                            <a:schemeClr val="bg1"/>
                          </a:solidFill>
                          <a:effectLst/>
                        </a:rPr>
                        <a:t> на </a:t>
                      </a:r>
                      <a:r>
                        <a:rPr lang="ru-RU" b="0" dirty="0" err="1">
                          <a:solidFill>
                            <a:schemeClr val="bg1"/>
                          </a:solidFill>
                          <a:effectLst/>
                        </a:rPr>
                        <a:t>обслуговування</a:t>
                      </a:r>
                      <a:r>
                        <a:rPr lang="ru-RU" b="0" dirty="0">
                          <a:solidFill>
                            <a:schemeClr val="bg1"/>
                          </a:solidFill>
                          <a:effectLst/>
                        </a:rPr>
                        <a:t> типу </a:t>
                      </a:r>
                      <a:r>
                        <a:rPr lang="ru-RU" b="0" dirty="0" err="1">
                          <a:solidFill>
                            <a:schemeClr val="bg1"/>
                          </a:solidFill>
                          <a:effectLst/>
                        </a:rPr>
                        <a:t>електронної</a:t>
                      </a:r>
                      <a:r>
                        <a:rPr lang="ru-RU" b="0" dirty="0">
                          <a:solidFill>
                            <a:schemeClr val="bg1"/>
                          </a:solidFill>
                          <a:effectLst/>
                        </a:rPr>
                        <a:t> </a:t>
                      </a:r>
                      <a:r>
                        <a:rPr lang="ru-RU" b="0" dirty="0" err="1">
                          <a:solidFill>
                            <a:schemeClr val="bg1"/>
                          </a:solidFill>
                          <a:effectLst/>
                        </a:rPr>
                        <a:t>пошти</a:t>
                      </a:r>
                      <a:r>
                        <a:rPr lang="ru-RU" b="0" dirty="0">
                          <a:solidFill>
                            <a:schemeClr val="bg1"/>
                          </a:solidFill>
                          <a:effectLst/>
                        </a:rPr>
                        <a:t> (</a:t>
                      </a:r>
                      <a:r>
                        <a:rPr lang="ru-RU" b="0" dirty="0" err="1">
                          <a:solidFill>
                            <a:schemeClr val="bg1"/>
                          </a:solidFill>
                          <a:effectLst/>
                        </a:rPr>
                        <a:t>spam</a:t>
                      </a:r>
                      <a:r>
                        <a:rPr lang="ru-RU" b="0" dirty="0">
                          <a:solidFill>
                            <a:schemeClr val="bg1"/>
                          </a:solidFill>
                          <a:effectLst/>
                        </a:rPr>
                        <a:t>) </a:t>
                      </a:r>
                      <a:r>
                        <a:rPr lang="ru-RU" b="0" dirty="0" err="1">
                          <a:solidFill>
                            <a:schemeClr val="bg1"/>
                          </a:solidFill>
                          <a:effectLst/>
                        </a:rPr>
                        <a:t>чи</a:t>
                      </a:r>
                      <a:r>
                        <a:rPr lang="ru-RU" b="0" dirty="0">
                          <a:solidFill>
                            <a:schemeClr val="bg1"/>
                          </a:solidFill>
                          <a:effectLst/>
                        </a:rPr>
                        <a:t> </a:t>
                      </a:r>
                      <a:r>
                        <a:rPr lang="ru-RU" b="0" dirty="0" err="1">
                          <a:solidFill>
                            <a:schemeClr val="bg1"/>
                          </a:solidFill>
                          <a:effectLst/>
                        </a:rPr>
                        <a:t>вірусних</a:t>
                      </a:r>
                      <a:r>
                        <a:rPr lang="ru-RU" b="0" dirty="0">
                          <a:solidFill>
                            <a:schemeClr val="bg1"/>
                          </a:solidFill>
                          <a:effectLst/>
                        </a:rPr>
                        <a:t> атак </a:t>
                      </a:r>
                      <a:r>
                        <a:rPr lang="ru-RU" b="0" dirty="0" err="1">
                          <a:solidFill>
                            <a:schemeClr val="bg1"/>
                          </a:solidFill>
                          <a:effectLst/>
                        </a:rPr>
                        <a:t>спеціального</a:t>
                      </a:r>
                      <a:r>
                        <a:rPr lang="ru-RU" b="0" dirty="0">
                          <a:solidFill>
                            <a:schemeClr val="bg1"/>
                          </a:solidFill>
                          <a:effectLst/>
                        </a:rPr>
                        <a:t> типу</a:t>
                      </a:r>
                    </a:p>
                  </a:txBody>
                  <a:tcPr marL="68580" marR="68580" marT="0" marB="0">
                    <a:solidFill>
                      <a:schemeClr val="accent1">
                        <a:lumMod val="20000"/>
                        <a:lumOff val="80000"/>
                      </a:schemeClr>
                    </a:solidFill>
                  </a:tcPr>
                </a:tc>
              </a:tr>
            </a:tbl>
          </a:graphicData>
        </a:graphic>
      </p:graphicFrame>
      <p:sp>
        <p:nvSpPr>
          <p:cNvPr id="5" name="Прямоугольник 4"/>
          <p:cNvSpPr/>
          <p:nvPr/>
        </p:nvSpPr>
        <p:spPr>
          <a:xfrm>
            <a:off x="163414" y="2769676"/>
            <a:ext cx="11644766" cy="3693319"/>
          </a:xfrm>
          <a:prstGeom prst="rect">
            <a:avLst/>
          </a:prstGeom>
        </p:spPr>
        <p:txBody>
          <a:bodyPr wrap="square">
            <a:spAutoFit/>
          </a:bodyPr>
          <a:lstStyle/>
          <a:p>
            <a:r>
              <a:rPr lang="ru-RU" sz="2400" dirty="0" err="1"/>
              <a:t>Наявність</a:t>
            </a:r>
            <a:r>
              <a:rPr lang="ru-RU" sz="2400" dirty="0"/>
              <a:t> </a:t>
            </a:r>
            <a:r>
              <a:rPr lang="ru-RU" sz="2400" dirty="0" err="1"/>
              <a:t>такої</a:t>
            </a:r>
            <a:r>
              <a:rPr lang="ru-RU" sz="2400" dirty="0"/>
              <a:t> </a:t>
            </a:r>
            <a:r>
              <a:rPr lang="ru-RU" sz="2400" dirty="0" err="1"/>
              <a:t>інформації</a:t>
            </a:r>
            <a:r>
              <a:rPr lang="ru-RU" sz="2400" dirty="0"/>
              <a:t> </a:t>
            </a:r>
            <a:r>
              <a:rPr lang="ru-RU" sz="2400" dirty="0" err="1"/>
              <a:t>дозволяє</a:t>
            </a:r>
            <a:r>
              <a:rPr lang="ru-RU" sz="2400" dirty="0"/>
              <a:t> </a:t>
            </a:r>
            <a:r>
              <a:rPr lang="ru-RU" sz="2400" dirty="0" err="1"/>
              <a:t>побудувати</a:t>
            </a:r>
            <a:r>
              <a:rPr lang="ru-RU" sz="2400" dirty="0"/>
              <a:t> </a:t>
            </a:r>
            <a:r>
              <a:rPr lang="ru-RU" sz="2400" dirty="0" err="1"/>
              <a:t>більш</a:t>
            </a:r>
            <a:r>
              <a:rPr lang="ru-RU" sz="2400" dirty="0"/>
              <a:t> </a:t>
            </a:r>
            <a:r>
              <a:rPr lang="ru-RU" sz="2400" dirty="0" err="1"/>
              <a:t>предметну</a:t>
            </a:r>
            <a:r>
              <a:rPr lang="ru-RU" sz="2400" dirty="0"/>
              <a:t> </a:t>
            </a:r>
            <a:r>
              <a:rPr lang="ru-RU" sz="2400" dirty="0" err="1"/>
              <a:t>загальну</a:t>
            </a:r>
            <a:r>
              <a:rPr lang="ru-RU" sz="2400" dirty="0"/>
              <a:t> модель </a:t>
            </a:r>
            <a:r>
              <a:rPr lang="ru-RU" sz="2400" dirty="0" err="1"/>
              <a:t>системи</a:t>
            </a:r>
            <a:r>
              <a:rPr lang="ru-RU" sz="2400" dirty="0"/>
              <a:t> </a:t>
            </a:r>
            <a:r>
              <a:rPr lang="ru-RU" sz="2400" dirty="0" err="1"/>
              <a:t>захисту</a:t>
            </a:r>
            <a:r>
              <a:rPr lang="ru-RU" sz="2400" dirty="0"/>
              <a:t>; </a:t>
            </a:r>
            <a:r>
              <a:rPr lang="ru-RU" sz="2400" dirty="0" err="1"/>
              <a:t>оцінити</a:t>
            </a:r>
            <a:r>
              <a:rPr lang="ru-RU" sz="2400" dirty="0"/>
              <a:t> </a:t>
            </a:r>
            <a:r>
              <a:rPr lang="ru-RU" sz="2400" dirty="0" err="1"/>
              <a:t>значення</a:t>
            </a:r>
            <a:r>
              <a:rPr lang="ru-RU" sz="2400" dirty="0"/>
              <a:t> </a:t>
            </a:r>
            <a:r>
              <a:rPr lang="ru-RU" sz="2400" dirty="0" err="1"/>
              <a:t>залишкового</a:t>
            </a:r>
            <a:r>
              <a:rPr lang="ru-RU" sz="2400" dirty="0"/>
              <a:t> </a:t>
            </a:r>
            <a:r>
              <a:rPr lang="ru-RU" sz="2400" dirty="0" err="1"/>
              <a:t>ризику</a:t>
            </a:r>
            <a:r>
              <a:rPr lang="ru-RU" sz="2400" dirty="0"/>
              <a:t>, як </a:t>
            </a:r>
            <a:r>
              <a:rPr lang="ru-RU" sz="2400" dirty="0" err="1"/>
              <a:t>функцію</a:t>
            </a:r>
            <a:r>
              <a:rPr lang="ru-RU" sz="2400" dirty="0"/>
              <a:t> </a:t>
            </a:r>
            <a:r>
              <a:rPr lang="ru-RU" sz="2400" dirty="0" err="1"/>
              <a:t>захищеності</a:t>
            </a:r>
            <a:r>
              <a:rPr lang="ru-RU" sz="2400" dirty="0"/>
              <a:t> по </a:t>
            </a:r>
            <a:r>
              <a:rPr lang="ru-RU" sz="2400" dirty="0" err="1"/>
              <a:t>кожній</a:t>
            </a:r>
            <a:r>
              <a:rPr lang="ru-RU" sz="2400" dirty="0"/>
              <a:t> </a:t>
            </a:r>
            <a:r>
              <a:rPr lang="ru-RU" sz="2400" dirty="0" err="1"/>
              <a:t>із</a:t>
            </a:r>
            <a:r>
              <a:rPr lang="ru-RU" sz="2400" dirty="0"/>
              <a:t> </a:t>
            </a:r>
            <a:r>
              <a:rPr lang="ru-RU" sz="2400" dirty="0" err="1"/>
              <a:t>функціональних</a:t>
            </a:r>
            <a:r>
              <a:rPr lang="ru-RU" sz="2400" dirty="0"/>
              <a:t> </a:t>
            </a:r>
            <a:r>
              <a:rPr lang="ru-RU" sz="2400" dirty="0" err="1"/>
              <a:t>властивостей</a:t>
            </a:r>
            <a:r>
              <a:rPr lang="ru-RU" sz="2400" dirty="0"/>
              <a:t> </a:t>
            </a:r>
            <a:r>
              <a:rPr lang="ru-RU" sz="2400" dirty="0" err="1"/>
              <a:t>захищеності</a:t>
            </a:r>
            <a:r>
              <a:rPr lang="ru-RU" sz="2400" dirty="0"/>
              <a:t>; </a:t>
            </a:r>
            <a:r>
              <a:rPr lang="ru-RU" sz="2400" dirty="0" err="1"/>
              <a:t>визначити</a:t>
            </a:r>
            <a:r>
              <a:rPr lang="ru-RU" sz="2400" dirty="0"/>
              <a:t> структуру </a:t>
            </a:r>
            <a:r>
              <a:rPr lang="ru-RU" sz="2400" dirty="0" err="1"/>
              <a:t>системи</a:t>
            </a:r>
            <a:r>
              <a:rPr lang="ru-RU" sz="2400" dirty="0"/>
              <a:t> </a:t>
            </a:r>
            <a:r>
              <a:rPr lang="ru-RU" sz="2400" dirty="0" err="1"/>
              <a:t>захисту</a:t>
            </a:r>
            <a:r>
              <a:rPr lang="ru-RU" sz="2400" dirty="0"/>
              <a:t> та </a:t>
            </a:r>
            <a:r>
              <a:rPr lang="ru-RU" sz="2400" dirty="0" err="1"/>
              <a:t>її</a:t>
            </a:r>
            <a:r>
              <a:rPr lang="ru-RU" sz="2400" dirty="0"/>
              <a:t> </a:t>
            </a:r>
            <a:r>
              <a:rPr lang="ru-RU" sz="2400" dirty="0" err="1"/>
              <a:t>основні</a:t>
            </a:r>
            <a:r>
              <a:rPr lang="ru-RU" sz="2400" dirty="0"/>
              <a:t> </a:t>
            </a:r>
            <a:r>
              <a:rPr lang="ru-RU" sz="2400" dirty="0" err="1"/>
              <a:t>компоненти</a:t>
            </a:r>
            <a:r>
              <a:rPr lang="ru-RU" sz="2400" dirty="0"/>
              <a:t>.</a:t>
            </a:r>
          </a:p>
          <a:p>
            <a:endParaRPr lang="ru-RU" sz="2400" dirty="0"/>
          </a:p>
          <a:p>
            <a:r>
              <a:rPr lang="ru-RU" sz="2400" dirty="0" err="1"/>
              <a:t>Слід</a:t>
            </a:r>
            <a:r>
              <a:rPr lang="ru-RU" sz="2400" dirty="0"/>
              <a:t> </a:t>
            </a:r>
            <a:r>
              <a:rPr lang="ru-RU" sz="2400" dirty="0" err="1"/>
              <a:t>врахувати</a:t>
            </a:r>
            <a:r>
              <a:rPr lang="ru-RU" sz="2400" dirty="0"/>
              <a:t>, </a:t>
            </a:r>
            <a:r>
              <a:rPr lang="ru-RU" sz="2400" dirty="0" err="1"/>
              <a:t>що</a:t>
            </a:r>
            <a:r>
              <a:rPr lang="ru-RU" sz="2400" dirty="0"/>
              <a:t> </a:t>
            </a:r>
            <a:r>
              <a:rPr lang="ru-RU" sz="2400" dirty="0" err="1"/>
              <a:t>наведені</a:t>
            </a:r>
            <a:r>
              <a:rPr lang="ru-RU" sz="2400" dirty="0"/>
              <a:t> </a:t>
            </a:r>
            <a:r>
              <a:rPr lang="ru-RU" sz="2400" dirty="0" err="1"/>
              <a:t>оцінки</a:t>
            </a:r>
            <a:r>
              <a:rPr lang="ru-RU" sz="2400" dirty="0"/>
              <a:t> </a:t>
            </a:r>
            <a:r>
              <a:rPr lang="ru-RU" sz="2400" dirty="0" err="1"/>
              <a:t>ймовірностей</a:t>
            </a:r>
            <a:r>
              <a:rPr lang="ru-RU" sz="2400" dirty="0"/>
              <a:t> та </a:t>
            </a:r>
            <a:r>
              <a:rPr lang="ru-RU" sz="2400" dirty="0" err="1"/>
              <a:t>величини</a:t>
            </a:r>
            <a:r>
              <a:rPr lang="ru-RU" sz="2400" dirty="0"/>
              <a:t> </a:t>
            </a:r>
            <a:r>
              <a:rPr lang="ru-RU" sz="2400" dirty="0" err="1"/>
              <a:t>можливої</a:t>
            </a:r>
            <a:r>
              <a:rPr lang="ru-RU" sz="2400" dirty="0"/>
              <a:t> </a:t>
            </a:r>
            <a:r>
              <a:rPr lang="ru-RU" sz="2400" dirty="0" err="1"/>
              <a:t>шкоди</a:t>
            </a:r>
            <a:r>
              <a:rPr lang="ru-RU" sz="2400" dirty="0"/>
              <a:t> </a:t>
            </a:r>
            <a:r>
              <a:rPr lang="ru-RU" sz="2400" dirty="0" err="1"/>
              <a:t>кожної</a:t>
            </a:r>
            <a:r>
              <a:rPr lang="ru-RU" sz="2400" dirty="0"/>
              <a:t> </a:t>
            </a:r>
            <a:r>
              <a:rPr lang="ru-RU" sz="2400" dirty="0" err="1"/>
              <a:t>із</a:t>
            </a:r>
            <a:r>
              <a:rPr lang="ru-RU" sz="2400" dirty="0"/>
              <a:t> </a:t>
            </a:r>
            <a:r>
              <a:rPr lang="ru-RU" sz="2400" dirty="0" err="1"/>
              <a:t>загроз</a:t>
            </a:r>
            <a:r>
              <a:rPr lang="ru-RU" sz="2400" dirty="0"/>
              <a:t> в </a:t>
            </a:r>
            <a:r>
              <a:rPr lang="ru-RU" sz="2400" dirty="0" err="1"/>
              <a:t>даному</a:t>
            </a:r>
            <a:r>
              <a:rPr lang="ru-RU" sz="2400" dirty="0"/>
              <a:t> </a:t>
            </a:r>
            <a:r>
              <a:rPr lang="ru-RU" sz="2400" dirty="0" err="1"/>
              <a:t>прикладі</a:t>
            </a:r>
            <a:r>
              <a:rPr lang="ru-RU" sz="2400" dirty="0"/>
              <a:t> </a:t>
            </a:r>
            <a:r>
              <a:rPr lang="ru-RU" sz="2400" dirty="0" err="1"/>
              <a:t>моделі</a:t>
            </a:r>
            <a:r>
              <a:rPr lang="ru-RU" sz="2400" dirty="0"/>
              <a:t> </a:t>
            </a:r>
            <a:r>
              <a:rPr lang="ru-RU" sz="2400" dirty="0" err="1"/>
              <a:t>загроз</a:t>
            </a:r>
            <a:r>
              <a:rPr lang="ru-RU" sz="2400" dirty="0"/>
              <a:t> </a:t>
            </a:r>
            <a:r>
              <a:rPr lang="ru-RU" sz="2400" dirty="0" err="1"/>
              <a:t>носять</a:t>
            </a:r>
            <a:r>
              <a:rPr lang="ru-RU" sz="2400" dirty="0"/>
              <a:t> </a:t>
            </a:r>
            <a:r>
              <a:rPr lang="ru-RU" sz="2400" dirty="0" err="1"/>
              <a:t>ілюстративний</a:t>
            </a:r>
            <a:r>
              <a:rPr lang="ru-RU" sz="2400" dirty="0"/>
              <a:t> характер. Для </a:t>
            </a:r>
            <a:r>
              <a:rPr lang="ru-RU" sz="2400" dirty="0" err="1"/>
              <a:t>випадків</a:t>
            </a:r>
            <a:r>
              <a:rPr lang="ru-RU" sz="2400" dirty="0"/>
              <a:t> </a:t>
            </a:r>
            <a:r>
              <a:rPr lang="ru-RU" sz="2400" dirty="0" err="1"/>
              <a:t>конкретних</a:t>
            </a:r>
            <a:r>
              <a:rPr lang="ru-RU" sz="2400" dirty="0"/>
              <a:t> </a:t>
            </a:r>
            <a:r>
              <a:rPr lang="ru-RU" sz="2400" dirty="0" smtClean="0"/>
              <a:t>мереж </a:t>
            </a:r>
            <a:r>
              <a:rPr lang="ru-RU" sz="2400" dirty="0" err="1"/>
              <a:t>ці</a:t>
            </a:r>
            <a:r>
              <a:rPr lang="ru-RU" sz="2400" dirty="0"/>
              <a:t> </a:t>
            </a:r>
            <a:r>
              <a:rPr lang="ru-RU" sz="2400" dirty="0" err="1"/>
              <a:t>величини</a:t>
            </a:r>
            <a:r>
              <a:rPr lang="ru-RU" sz="2400" dirty="0"/>
              <a:t> </a:t>
            </a:r>
            <a:r>
              <a:rPr lang="ru-RU" sz="2400" dirty="0" err="1"/>
              <a:t>повинні</a:t>
            </a:r>
            <a:r>
              <a:rPr lang="ru-RU" sz="2400" dirty="0"/>
              <a:t> бути </a:t>
            </a:r>
            <a:r>
              <a:rPr lang="ru-RU" sz="2400" dirty="0" err="1"/>
              <a:t>визначеними</a:t>
            </a:r>
            <a:r>
              <a:rPr lang="ru-RU" sz="2400" dirty="0"/>
              <a:t> </a:t>
            </a:r>
            <a:r>
              <a:rPr lang="ru-RU" sz="2400" dirty="0" err="1"/>
              <a:t>фахівцями</a:t>
            </a:r>
            <a:r>
              <a:rPr lang="ru-RU" sz="2400" dirty="0"/>
              <a:t> </a:t>
            </a:r>
            <a:r>
              <a:rPr lang="ru-RU" sz="2400" dirty="0" err="1"/>
              <a:t>служби</a:t>
            </a:r>
            <a:r>
              <a:rPr lang="ru-RU" sz="2400" dirty="0"/>
              <a:t> </a:t>
            </a:r>
            <a:r>
              <a:rPr lang="ru-RU" sz="2400" dirty="0" err="1"/>
              <a:t>захисту</a:t>
            </a:r>
            <a:r>
              <a:rPr lang="ru-RU" sz="2400" dirty="0"/>
              <a:t> </a:t>
            </a:r>
            <a:r>
              <a:rPr lang="ru-RU" sz="2400" dirty="0" err="1"/>
              <a:t>відповідного</a:t>
            </a:r>
            <a:r>
              <a:rPr lang="ru-RU" sz="2400" dirty="0"/>
              <a:t> </a:t>
            </a:r>
            <a:r>
              <a:rPr lang="ru-RU" sz="2400" dirty="0" err="1"/>
              <a:t>підприємства</a:t>
            </a:r>
            <a:r>
              <a:rPr lang="ru-RU" sz="2400" dirty="0"/>
              <a:t> за </a:t>
            </a:r>
            <a:r>
              <a:rPr lang="ru-RU" sz="2400" dirty="0" err="1"/>
              <a:t>окремими</a:t>
            </a:r>
            <a:r>
              <a:rPr lang="ru-RU" sz="2400" dirty="0"/>
              <a:t> методиками.</a:t>
            </a:r>
          </a:p>
          <a:p>
            <a:endParaRPr lang="ru-RU" dirty="0"/>
          </a:p>
        </p:txBody>
      </p:sp>
    </p:spTree>
    <p:extLst>
      <p:ext uri="{BB962C8B-B14F-4D97-AF65-F5344CB8AC3E}">
        <p14:creationId xmlns:p14="http://schemas.microsoft.com/office/powerpoint/2010/main" val="313679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3264" y="214605"/>
            <a:ext cx="11958735" cy="6251510"/>
          </a:xfrm>
        </p:spPr>
        <p:txBody>
          <a:bodyPr/>
          <a:lstStyle/>
          <a:p>
            <a:pPr marL="0" indent="0">
              <a:buNone/>
            </a:pPr>
            <a:r>
              <a:rPr lang="ru-RU" b="1" dirty="0" err="1"/>
              <a:t>Державна</a:t>
            </a:r>
            <a:r>
              <a:rPr lang="ru-RU" b="1" dirty="0"/>
              <a:t> служба </a:t>
            </a:r>
            <a:r>
              <a:rPr lang="ru-RU" b="1" dirty="0" err="1"/>
              <a:t>спеціального</a:t>
            </a:r>
            <a:r>
              <a:rPr lang="ru-RU" b="1" dirty="0"/>
              <a:t> </a:t>
            </a:r>
            <a:r>
              <a:rPr lang="ru-RU" b="1" dirty="0" err="1"/>
              <a:t>зв'язку</a:t>
            </a:r>
            <a:r>
              <a:rPr lang="ru-RU" b="1" dirty="0"/>
              <a:t> та </a:t>
            </a:r>
            <a:r>
              <a:rPr lang="ru-RU" b="1" dirty="0" err="1"/>
              <a:t>захисту</a:t>
            </a:r>
            <a:r>
              <a:rPr lang="ru-RU" b="1" dirty="0"/>
              <a:t> </a:t>
            </a:r>
            <a:r>
              <a:rPr lang="ru-RU" b="1" dirty="0" err="1"/>
              <a:t>інформації</a:t>
            </a:r>
            <a:r>
              <a:rPr lang="ru-RU" b="1" dirty="0"/>
              <a:t> </a:t>
            </a:r>
            <a:r>
              <a:rPr lang="ru-RU" b="1" dirty="0" err="1" smtClean="0"/>
              <a:t>України</a:t>
            </a:r>
            <a:r>
              <a:rPr lang="ru-RU" b="1" dirty="0" smtClean="0"/>
              <a:t> </a:t>
            </a:r>
            <a:r>
              <a:rPr lang="ru-RU" dirty="0"/>
              <a:t>(</a:t>
            </a:r>
            <a:r>
              <a:rPr lang="ru-RU" dirty="0" err="1"/>
              <a:t>Держспецзв'язку</a:t>
            </a:r>
            <a:r>
              <a:rPr lang="ru-RU" dirty="0"/>
              <a:t>) є </a:t>
            </a:r>
            <a:r>
              <a:rPr lang="ru-RU" dirty="0" err="1"/>
              <a:t>державним</a:t>
            </a:r>
            <a:r>
              <a:rPr lang="ru-RU" dirty="0"/>
              <a:t> органом, </a:t>
            </a:r>
            <a:r>
              <a:rPr lang="ru-RU" dirty="0" err="1"/>
              <a:t>який</a:t>
            </a:r>
            <a:r>
              <a:rPr lang="ru-RU" dirty="0"/>
              <a:t> </a:t>
            </a:r>
            <a:r>
              <a:rPr lang="ru-RU" dirty="0" err="1"/>
              <a:t>призначений</a:t>
            </a:r>
            <a:r>
              <a:rPr lang="ru-RU" dirty="0"/>
              <a:t> для </a:t>
            </a:r>
            <a:r>
              <a:rPr lang="ru-RU" dirty="0" err="1"/>
              <a:t>забезпечення</a:t>
            </a:r>
            <a:r>
              <a:rPr lang="ru-RU" dirty="0"/>
              <a:t> </a:t>
            </a:r>
            <a:r>
              <a:rPr lang="ru-RU" dirty="0" err="1"/>
              <a:t>функціонування</a:t>
            </a:r>
            <a:r>
              <a:rPr lang="ru-RU" dirty="0"/>
              <a:t> і </a:t>
            </a:r>
            <a:r>
              <a:rPr lang="ru-RU" dirty="0" err="1"/>
              <a:t>розвитку</a:t>
            </a:r>
            <a:r>
              <a:rPr lang="ru-RU" dirty="0"/>
              <a:t> </a:t>
            </a:r>
            <a:r>
              <a:rPr lang="ru-RU" dirty="0" err="1"/>
              <a:t>державної</a:t>
            </a:r>
            <a:r>
              <a:rPr lang="ru-RU" dirty="0"/>
              <a:t> </a:t>
            </a:r>
            <a:r>
              <a:rPr lang="ru-RU" dirty="0" err="1"/>
              <a:t>системи</a:t>
            </a:r>
            <a:r>
              <a:rPr lang="ru-RU" dirty="0"/>
              <a:t> </a:t>
            </a:r>
            <a:r>
              <a:rPr lang="ru-RU" dirty="0" err="1"/>
              <a:t>урядового</a:t>
            </a:r>
            <a:r>
              <a:rPr lang="ru-RU" dirty="0"/>
              <a:t> </a:t>
            </a:r>
            <a:r>
              <a:rPr lang="ru-RU" dirty="0" err="1"/>
              <a:t>зв’язку</a:t>
            </a:r>
            <a:r>
              <a:rPr lang="ru-RU" dirty="0"/>
              <a:t>, </a:t>
            </a:r>
            <a:r>
              <a:rPr lang="ru-RU" dirty="0" err="1"/>
              <a:t>Національної</a:t>
            </a:r>
            <a:r>
              <a:rPr lang="ru-RU" dirty="0"/>
              <a:t> </a:t>
            </a:r>
            <a:r>
              <a:rPr lang="ru-RU" dirty="0" err="1"/>
              <a:t>системи</a:t>
            </a:r>
            <a:r>
              <a:rPr lang="ru-RU" dirty="0"/>
              <a:t> </a:t>
            </a:r>
            <a:r>
              <a:rPr lang="ru-RU" dirty="0" err="1"/>
              <a:t>конфіденційного</a:t>
            </a:r>
            <a:r>
              <a:rPr lang="ru-RU" dirty="0"/>
              <a:t> </a:t>
            </a:r>
            <a:r>
              <a:rPr lang="ru-RU" dirty="0" err="1"/>
              <a:t>зв’язку</a:t>
            </a:r>
            <a:r>
              <a:rPr lang="ru-RU" dirty="0"/>
              <a:t>, </a:t>
            </a:r>
            <a:r>
              <a:rPr lang="ru-RU" dirty="0" err="1"/>
              <a:t>формування</a:t>
            </a:r>
            <a:r>
              <a:rPr lang="ru-RU" dirty="0"/>
              <a:t> та </a:t>
            </a:r>
            <a:r>
              <a:rPr lang="ru-RU" dirty="0" err="1"/>
              <a:t>реалізації</a:t>
            </a:r>
            <a:r>
              <a:rPr lang="ru-RU" dirty="0"/>
              <a:t> </a:t>
            </a:r>
            <a:r>
              <a:rPr lang="ru-RU" dirty="0" err="1"/>
              <a:t>державної</a:t>
            </a:r>
            <a:r>
              <a:rPr lang="ru-RU" dirty="0"/>
              <a:t> </a:t>
            </a:r>
            <a:r>
              <a:rPr lang="ru-RU" dirty="0" err="1"/>
              <a:t>політики</a:t>
            </a:r>
            <a:r>
              <a:rPr lang="ru-RU" dirty="0"/>
              <a:t> у сферах </a:t>
            </a:r>
            <a:r>
              <a:rPr lang="ru-RU" dirty="0" err="1"/>
              <a:t>криптографічного</a:t>
            </a:r>
            <a:r>
              <a:rPr lang="ru-RU" dirty="0"/>
              <a:t> та </a:t>
            </a:r>
            <a:r>
              <a:rPr lang="ru-RU" dirty="0" err="1"/>
              <a:t>технічного</a:t>
            </a:r>
            <a:r>
              <a:rPr lang="ru-RU" dirty="0"/>
              <a:t> </a:t>
            </a:r>
            <a:r>
              <a:rPr lang="ru-RU" dirty="0" err="1"/>
              <a:t>захисту</a:t>
            </a:r>
            <a:r>
              <a:rPr lang="ru-RU" dirty="0"/>
              <a:t> </a:t>
            </a:r>
            <a:r>
              <a:rPr lang="ru-RU" dirty="0" err="1"/>
              <a:t>інформації</a:t>
            </a:r>
            <a:r>
              <a:rPr lang="ru-RU" dirty="0"/>
              <a:t>, </a:t>
            </a:r>
            <a:r>
              <a:rPr lang="ru-RU" dirty="0" err="1"/>
              <a:t>кіберзахисту</a:t>
            </a:r>
            <a:r>
              <a:rPr lang="ru-RU" dirty="0"/>
              <a:t>, </a:t>
            </a:r>
            <a:r>
              <a:rPr lang="ru-RU" dirty="0" err="1"/>
              <a:t>телекомунікацій</a:t>
            </a:r>
            <a:r>
              <a:rPr lang="ru-RU" dirty="0"/>
              <a:t>, </a:t>
            </a:r>
            <a:r>
              <a:rPr lang="ru-RU" dirty="0" err="1"/>
              <a:t>користування</a:t>
            </a:r>
            <a:r>
              <a:rPr lang="ru-RU" dirty="0"/>
              <a:t> </a:t>
            </a:r>
            <a:r>
              <a:rPr lang="ru-RU" dirty="0" err="1"/>
              <a:t>радіочастотним</a:t>
            </a:r>
            <a:r>
              <a:rPr lang="ru-RU" dirty="0"/>
              <a:t> ресурсом </a:t>
            </a:r>
            <a:r>
              <a:rPr lang="ru-RU" dirty="0" err="1"/>
              <a:t>України</a:t>
            </a:r>
            <a:r>
              <a:rPr lang="ru-RU" dirty="0"/>
              <a:t>, </a:t>
            </a:r>
            <a:r>
              <a:rPr lang="ru-RU" dirty="0" err="1"/>
              <a:t>поштового</a:t>
            </a:r>
            <a:r>
              <a:rPr lang="ru-RU" dirty="0"/>
              <a:t> </a:t>
            </a:r>
            <a:r>
              <a:rPr lang="ru-RU" dirty="0" err="1"/>
              <a:t>зв’язку</a:t>
            </a:r>
            <a:r>
              <a:rPr lang="ru-RU" dirty="0"/>
              <a:t> </a:t>
            </a:r>
            <a:r>
              <a:rPr lang="ru-RU" dirty="0" err="1"/>
              <a:t>спеціального</a:t>
            </a:r>
            <a:r>
              <a:rPr lang="ru-RU" dirty="0"/>
              <a:t> </a:t>
            </a:r>
            <a:r>
              <a:rPr lang="ru-RU" dirty="0" err="1"/>
              <a:t>призначення</a:t>
            </a:r>
            <a:r>
              <a:rPr lang="ru-RU" dirty="0"/>
              <a:t>, </a:t>
            </a:r>
            <a:r>
              <a:rPr lang="ru-RU" dirty="0" err="1"/>
              <a:t>урядового</a:t>
            </a:r>
            <a:r>
              <a:rPr lang="ru-RU" dirty="0"/>
              <a:t> </a:t>
            </a:r>
            <a:r>
              <a:rPr lang="ru-RU" dirty="0" err="1"/>
              <a:t>фельд’єгерського</a:t>
            </a:r>
            <a:r>
              <a:rPr lang="ru-RU" dirty="0"/>
              <a:t> </a:t>
            </a:r>
            <a:r>
              <a:rPr lang="ru-RU" dirty="0" err="1"/>
              <a:t>зв’язку</a:t>
            </a:r>
            <a:r>
              <a:rPr lang="ru-RU" dirty="0"/>
              <a:t>, а </a:t>
            </a:r>
            <a:r>
              <a:rPr lang="ru-RU" dirty="0" err="1"/>
              <a:t>також</a:t>
            </a:r>
            <a:r>
              <a:rPr lang="ru-RU" dirty="0"/>
              <a:t> </a:t>
            </a:r>
            <a:r>
              <a:rPr lang="ru-RU" dirty="0" err="1"/>
              <a:t>інших</a:t>
            </a:r>
            <a:r>
              <a:rPr lang="ru-RU" dirty="0"/>
              <a:t> </a:t>
            </a:r>
            <a:r>
              <a:rPr lang="ru-RU" dirty="0" err="1"/>
              <a:t>завдань</a:t>
            </a:r>
            <a:r>
              <a:rPr lang="ru-RU" dirty="0"/>
              <a:t> </a:t>
            </a:r>
            <a:r>
              <a:rPr lang="ru-RU" dirty="0" err="1"/>
              <a:t>відповідно</a:t>
            </a:r>
            <a:r>
              <a:rPr lang="ru-RU" dirty="0"/>
              <a:t> до закону.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6874" y="3585253"/>
            <a:ext cx="3121158" cy="3121158"/>
          </a:xfrm>
          <a:prstGeom prst="rect">
            <a:avLst/>
          </a:prstGeom>
        </p:spPr>
      </p:pic>
    </p:spTree>
    <p:extLst>
      <p:ext uri="{BB962C8B-B14F-4D97-AF65-F5344CB8AC3E}">
        <p14:creationId xmlns:p14="http://schemas.microsoft.com/office/powerpoint/2010/main" val="939916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9" y="167951"/>
            <a:ext cx="11849877" cy="6522098"/>
          </a:xfrm>
        </p:spPr>
        <p:txBody>
          <a:bodyPr>
            <a:normAutofit fontScale="70000" lnSpcReduction="20000"/>
          </a:bodyPr>
          <a:lstStyle/>
          <a:p>
            <a:pPr marL="0" indent="0">
              <a:buNone/>
            </a:pPr>
            <a:r>
              <a:rPr lang="ru-RU" dirty="0" err="1"/>
              <a:t>Основними</a:t>
            </a:r>
            <a:r>
              <a:rPr lang="ru-RU" dirty="0"/>
              <a:t> </a:t>
            </a:r>
            <a:r>
              <a:rPr lang="ru-RU" dirty="0" err="1"/>
              <a:t>завданнями</a:t>
            </a:r>
            <a:r>
              <a:rPr lang="ru-RU" dirty="0"/>
              <a:t> </a:t>
            </a:r>
            <a:r>
              <a:rPr lang="ru-RU" dirty="0" err="1"/>
              <a:t>Державної</a:t>
            </a:r>
            <a:r>
              <a:rPr lang="ru-RU" dirty="0"/>
              <a:t> </a:t>
            </a:r>
            <a:r>
              <a:rPr lang="ru-RU" dirty="0" err="1"/>
              <a:t>служби</a:t>
            </a:r>
            <a:r>
              <a:rPr lang="ru-RU" dirty="0"/>
              <a:t> </a:t>
            </a:r>
            <a:r>
              <a:rPr lang="ru-RU" dirty="0" err="1"/>
              <a:t>спеціального</a:t>
            </a:r>
            <a:r>
              <a:rPr lang="ru-RU" dirty="0"/>
              <a:t> </a:t>
            </a:r>
            <a:r>
              <a:rPr lang="ru-RU" dirty="0" err="1"/>
              <a:t>зв’язку</a:t>
            </a:r>
            <a:r>
              <a:rPr lang="ru-RU" dirty="0"/>
              <a:t> та </a:t>
            </a:r>
            <a:r>
              <a:rPr lang="ru-RU" dirty="0" err="1"/>
              <a:t>захисту</a:t>
            </a:r>
            <a:r>
              <a:rPr lang="ru-RU" dirty="0"/>
              <a:t> </a:t>
            </a:r>
            <a:r>
              <a:rPr lang="ru-RU" dirty="0" err="1"/>
              <a:t>інформації</a:t>
            </a:r>
            <a:r>
              <a:rPr lang="ru-RU" dirty="0"/>
              <a:t> </a:t>
            </a:r>
            <a:r>
              <a:rPr lang="ru-RU" dirty="0" err="1"/>
              <a:t>України</a:t>
            </a:r>
            <a:r>
              <a:rPr lang="ru-RU" dirty="0"/>
              <a:t> є: </a:t>
            </a:r>
          </a:p>
          <a:p>
            <a:r>
              <a:rPr lang="ru-RU" dirty="0" err="1"/>
              <a:t>формування</a:t>
            </a:r>
            <a:r>
              <a:rPr lang="ru-RU" dirty="0"/>
              <a:t> та </a:t>
            </a:r>
            <a:r>
              <a:rPr lang="ru-RU" dirty="0" err="1"/>
              <a:t>реалізація</a:t>
            </a:r>
            <a:r>
              <a:rPr lang="ru-RU" dirty="0"/>
              <a:t> </a:t>
            </a:r>
            <a:r>
              <a:rPr lang="ru-RU" dirty="0" err="1"/>
              <a:t>державної</a:t>
            </a:r>
            <a:r>
              <a:rPr lang="ru-RU" dirty="0"/>
              <a:t> </a:t>
            </a:r>
            <a:r>
              <a:rPr lang="ru-RU" dirty="0" err="1"/>
              <a:t>політики</a:t>
            </a:r>
            <a:r>
              <a:rPr lang="ru-RU" dirty="0"/>
              <a:t> у сферах </a:t>
            </a:r>
            <a:r>
              <a:rPr lang="ru-RU" dirty="0" err="1"/>
              <a:t>криптографічного</a:t>
            </a:r>
            <a:r>
              <a:rPr lang="ru-RU" dirty="0"/>
              <a:t> та </a:t>
            </a:r>
            <a:r>
              <a:rPr lang="ru-RU" dirty="0" err="1"/>
              <a:t>технічного</a:t>
            </a:r>
            <a:r>
              <a:rPr lang="ru-RU" dirty="0"/>
              <a:t> </a:t>
            </a:r>
            <a:r>
              <a:rPr lang="ru-RU" dirty="0" err="1"/>
              <a:t>захисту</a:t>
            </a:r>
            <a:r>
              <a:rPr lang="ru-RU" dirty="0"/>
              <a:t> </a:t>
            </a:r>
            <a:r>
              <a:rPr lang="ru-RU" dirty="0" err="1"/>
              <a:t>інформації</a:t>
            </a:r>
            <a:r>
              <a:rPr lang="ru-RU" dirty="0"/>
              <a:t>, </a:t>
            </a:r>
            <a:r>
              <a:rPr lang="ru-RU" dirty="0" err="1"/>
              <a:t>кіберзахисту</a:t>
            </a:r>
            <a:r>
              <a:rPr lang="ru-RU" dirty="0"/>
              <a:t>, </a:t>
            </a:r>
            <a:r>
              <a:rPr lang="ru-RU" dirty="0" err="1"/>
              <a:t>телекомунікацій</a:t>
            </a:r>
            <a:r>
              <a:rPr lang="ru-RU" dirty="0"/>
              <a:t>, </a:t>
            </a:r>
            <a:r>
              <a:rPr lang="ru-RU" dirty="0" err="1"/>
              <a:t>користування</a:t>
            </a:r>
            <a:r>
              <a:rPr lang="ru-RU" dirty="0"/>
              <a:t> </a:t>
            </a:r>
            <a:r>
              <a:rPr lang="ru-RU" dirty="0" err="1"/>
              <a:t>радіочастотним</a:t>
            </a:r>
            <a:r>
              <a:rPr lang="ru-RU" dirty="0"/>
              <a:t> ресурсом </a:t>
            </a:r>
            <a:r>
              <a:rPr lang="ru-RU" dirty="0" err="1"/>
              <a:t>України</a:t>
            </a:r>
            <a:r>
              <a:rPr lang="ru-RU" dirty="0"/>
              <a:t>, </a:t>
            </a:r>
            <a:r>
              <a:rPr lang="ru-RU" dirty="0" err="1"/>
              <a:t>поштового</a:t>
            </a:r>
            <a:r>
              <a:rPr lang="ru-RU" dirty="0"/>
              <a:t> </a:t>
            </a:r>
            <a:r>
              <a:rPr lang="ru-RU" dirty="0" err="1"/>
              <a:t>зв’язку</a:t>
            </a:r>
            <a:r>
              <a:rPr lang="ru-RU" dirty="0"/>
              <a:t> </a:t>
            </a:r>
            <a:r>
              <a:rPr lang="ru-RU" dirty="0" err="1"/>
              <a:t>спеціального</a:t>
            </a:r>
            <a:r>
              <a:rPr lang="ru-RU" dirty="0"/>
              <a:t> </a:t>
            </a:r>
            <a:r>
              <a:rPr lang="ru-RU" dirty="0" err="1"/>
              <a:t>призначення</a:t>
            </a:r>
            <a:r>
              <a:rPr lang="ru-RU" dirty="0"/>
              <a:t>, </a:t>
            </a:r>
            <a:r>
              <a:rPr lang="ru-RU" dirty="0" err="1"/>
              <a:t>урядового</a:t>
            </a:r>
            <a:r>
              <a:rPr lang="ru-RU" dirty="0"/>
              <a:t> </a:t>
            </a:r>
            <a:r>
              <a:rPr lang="ru-RU" dirty="0" err="1"/>
              <a:t>фельд’єгерського</a:t>
            </a:r>
            <a:r>
              <a:rPr lang="ru-RU" dirty="0"/>
              <a:t> </a:t>
            </a:r>
            <a:r>
              <a:rPr lang="ru-RU" dirty="0" err="1"/>
              <a:t>зв’язку</a:t>
            </a:r>
            <a:r>
              <a:rPr lang="ru-RU" dirty="0"/>
              <a:t>, </a:t>
            </a:r>
            <a:r>
              <a:rPr lang="ru-RU" dirty="0" err="1"/>
              <a:t>захисту</a:t>
            </a:r>
            <a:r>
              <a:rPr lang="ru-RU" dirty="0"/>
              <a:t> </a:t>
            </a:r>
            <a:r>
              <a:rPr lang="ru-RU" dirty="0" err="1"/>
              <a:t>державних</a:t>
            </a:r>
            <a:r>
              <a:rPr lang="ru-RU" dirty="0"/>
              <a:t> </a:t>
            </a:r>
            <a:r>
              <a:rPr lang="ru-RU" dirty="0" err="1"/>
              <a:t>інформаційних</a:t>
            </a:r>
            <a:r>
              <a:rPr lang="ru-RU" dirty="0"/>
              <a:t> </a:t>
            </a:r>
            <a:r>
              <a:rPr lang="ru-RU" dirty="0" err="1"/>
              <a:t>ресурсів</a:t>
            </a:r>
            <a:r>
              <a:rPr lang="ru-RU" dirty="0"/>
              <a:t> та </a:t>
            </a:r>
            <a:r>
              <a:rPr lang="ru-RU" dirty="0" err="1"/>
              <a:t>інформації</a:t>
            </a:r>
            <a:r>
              <a:rPr lang="ru-RU" dirty="0"/>
              <a:t>, </a:t>
            </a:r>
            <a:r>
              <a:rPr lang="ru-RU" dirty="0" err="1"/>
              <a:t>вимога</a:t>
            </a:r>
            <a:r>
              <a:rPr lang="ru-RU" dirty="0"/>
              <a:t> </a:t>
            </a:r>
            <a:r>
              <a:rPr lang="ru-RU" dirty="0" err="1"/>
              <a:t>щодо</a:t>
            </a:r>
            <a:r>
              <a:rPr lang="ru-RU" dirty="0"/>
              <a:t> </a:t>
            </a:r>
            <a:r>
              <a:rPr lang="ru-RU" dirty="0" err="1"/>
              <a:t>захисту</a:t>
            </a:r>
            <a:r>
              <a:rPr lang="ru-RU" dirty="0"/>
              <a:t> </a:t>
            </a:r>
            <a:r>
              <a:rPr lang="ru-RU" dirty="0" err="1"/>
              <a:t>якої</a:t>
            </a:r>
            <a:r>
              <a:rPr lang="ru-RU" dirty="0"/>
              <a:t> </a:t>
            </a:r>
            <a:r>
              <a:rPr lang="ru-RU" dirty="0" err="1"/>
              <a:t>встановлена</a:t>
            </a:r>
            <a:r>
              <a:rPr lang="ru-RU" dirty="0"/>
              <a:t> законом, в </a:t>
            </a:r>
            <a:r>
              <a:rPr lang="ru-RU" dirty="0" err="1"/>
              <a:t>інформаційних</a:t>
            </a:r>
            <a:r>
              <a:rPr lang="ru-RU" dirty="0"/>
              <a:t>, </a:t>
            </a:r>
            <a:r>
              <a:rPr lang="ru-RU" dirty="0" err="1"/>
              <a:t>телекомунікаційних</a:t>
            </a:r>
            <a:r>
              <a:rPr lang="ru-RU" dirty="0"/>
              <a:t> та </a:t>
            </a:r>
            <a:r>
              <a:rPr lang="ru-RU" dirty="0" err="1"/>
              <a:t>інформаційно-телекомунікаційних</a:t>
            </a:r>
            <a:r>
              <a:rPr lang="ru-RU" dirty="0"/>
              <a:t> системах і на </a:t>
            </a:r>
            <a:r>
              <a:rPr lang="ru-RU" dirty="0" err="1"/>
              <a:t>об’єктах</a:t>
            </a:r>
            <a:r>
              <a:rPr lang="ru-RU" dirty="0"/>
              <a:t> </a:t>
            </a:r>
            <a:r>
              <a:rPr lang="ru-RU" dirty="0" err="1"/>
              <a:t>інформаційної</a:t>
            </a:r>
            <a:r>
              <a:rPr lang="ru-RU" dirty="0"/>
              <a:t> </a:t>
            </a:r>
            <a:r>
              <a:rPr lang="ru-RU" dirty="0" err="1"/>
              <a:t>діяльності</a:t>
            </a:r>
            <a:r>
              <a:rPr lang="ru-RU" dirty="0"/>
              <a:t>, а </a:t>
            </a:r>
            <a:r>
              <a:rPr lang="ru-RU" dirty="0" err="1"/>
              <a:t>також</a:t>
            </a:r>
            <a:r>
              <a:rPr lang="ru-RU" dirty="0"/>
              <a:t> у сферах </a:t>
            </a:r>
            <a:r>
              <a:rPr lang="ru-RU" dirty="0" err="1"/>
              <a:t>використання</a:t>
            </a:r>
            <a:r>
              <a:rPr lang="ru-RU" dirty="0"/>
              <a:t> </a:t>
            </a:r>
            <a:r>
              <a:rPr lang="ru-RU" dirty="0" err="1"/>
              <a:t>державних</a:t>
            </a:r>
            <a:r>
              <a:rPr lang="ru-RU" dirty="0"/>
              <a:t> </a:t>
            </a:r>
            <a:r>
              <a:rPr lang="ru-RU" dirty="0" err="1"/>
              <a:t>інформаційних</a:t>
            </a:r>
            <a:r>
              <a:rPr lang="ru-RU" dirty="0"/>
              <a:t> </a:t>
            </a:r>
            <a:r>
              <a:rPr lang="ru-RU" dirty="0" err="1"/>
              <a:t>ресурсів</a:t>
            </a:r>
            <a:r>
              <a:rPr lang="ru-RU" dirty="0"/>
              <a:t> в </a:t>
            </a:r>
            <a:r>
              <a:rPr lang="ru-RU" dirty="0" err="1"/>
              <a:t>частині</a:t>
            </a:r>
            <a:r>
              <a:rPr lang="ru-RU" dirty="0"/>
              <a:t> </a:t>
            </a:r>
            <a:r>
              <a:rPr lang="ru-RU" dirty="0" err="1"/>
              <a:t>захисту</a:t>
            </a:r>
            <a:r>
              <a:rPr lang="ru-RU" dirty="0"/>
              <a:t> </a:t>
            </a:r>
            <a:r>
              <a:rPr lang="ru-RU" dirty="0" err="1"/>
              <a:t>інформації</a:t>
            </a:r>
            <a:r>
              <a:rPr lang="ru-RU" dirty="0"/>
              <a:t>, </a:t>
            </a:r>
            <a:r>
              <a:rPr lang="ru-RU" dirty="0" err="1"/>
              <a:t>протидії</a:t>
            </a:r>
            <a:r>
              <a:rPr lang="ru-RU" dirty="0"/>
              <a:t> </a:t>
            </a:r>
            <a:r>
              <a:rPr lang="ru-RU" dirty="0" err="1"/>
              <a:t>технічним</a:t>
            </a:r>
            <a:r>
              <a:rPr lang="ru-RU" dirty="0"/>
              <a:t> </a:t>
            </a:r>
            <a:r>
              <a:rPr lang="ru-RU" dirty="0" err="1"/>
              <a:t>розвідкам</a:t>
            </a:r>
            <a:r>
              <a:rPr lang="ru-RU" dirty="0"/>
              <a:t>, </a:t>
            </a:r>
            <a:r>
              <a:rPr lang="ru-RU" dirty="0" err="1"/>
              <a:t>функціонування</a:t>
            </a:r>
            <a:r>
              <a:rPr lang="ru-RU" dirty="0"/>
              <a:t>, </a:t>
            </a:r>
            <a:r>
              <a:rPr lang="ru-RU" dirty="0" err="1"/>
              <a:t>безпеки</a:t>
            </a:r>
            <a:r>
              <a:rPr lang="ru-RU" dirty="0"/>
              <a:t> та </a:t>
            </a:r>
            <a:r>
              <a:rPr lang="ru-RU" dirty="0" err="1"/>
              <a:t>розвитку</a:t>
            </a:r>
            <a:r>
              <a:rPr lang="ru-RU" dirty="0"/>
              <a:t> </a:t>
            </a:r>
            <a:r>
              <a:rPr lang="ru-RU" dirty="0" err="1"/>
              <a:t>державної</a:t>
            </a:r>
            <a:r>
              <a:rPr lang="ru-RU" dirty="0"/>
              <a:t> </a:t>
            </a:r>
            <a:r>
              <a:rPr lang="ru-RU" dirty="0" err="1"/>
              <a:t>системи</a:t>
            </a:r>
            <a:r>
              <a:rPr lang="ru-RU" dirty="0"/>
              <a:t> </a:t>
            </a:r>
            <a:r>
              <a:rPr lang="ru-RU" dirty="0" err="1"/>
              <a:t>урядового</a:t>
            </a:r>
            <a:r>
              <a:rPr lang="ru-RU" dirty="0"/>
              <a:t> </a:t>
            </a:r>
            <a:r>
              <a:rPr lang="ru-RU" dirty="0" err="1"/>
              <a:t>зв’язку</a:t>
            </a:r>
            <a:r>
              <a:rPr lang="ru-RU" dirty="0"/>
              <a:t>, </a:t>
            </a:r>
            <a:r>
              <a:rPr lang="ru-RU" dirty="0" err="1"/>
              <a:t>Національної</a:t>
            </a:r>
            <a:r>
              <a:rPr lang="ru-RU" dirty="0"/>
              <a:t> </a:t>
            </a:r>
            <a:r>
              <a:rPr lang="ru-RU" dirty="0" err="1"/>
              <a:t>системи</a:t>
            </a:r>
            <a:r>
              <a:rPr lang="ru-RU" dirty="0"/>
              <a:t> </a:t>
            </a:r>
            <a:r>
              <a:rPr lang="ru-RU" dirty="0" err="1"/>
              <a:t>конфіденційного</a:t>
            </a:r>
            <a:r>
              <a:rPr lang="ru-RU" dirty="0"/>
              <a:t> </a:t>
            </a:r>
            <a:r>
              <a:rPr lang="ru-RU" dirty="0" err="1"/>
              <a:t>зв’язку</a:t>
            </a:r>
            <a:r>
              <a:rPr lang="ru-RU" dirty="0"/>
              <a:t>;</a:t>
            </a:r>
          </a:p>
          <a:p>
            <a:r>
              <a:rPr lang="ru-RU" dirty="0" err="1"/>
              <a:t>формування</a:t>
            </a:r>
            <a:r>
              <a:rPr lang="ru-RU" dirty="0"/>
              <a:t> та </a:t>
            </a:r>
            <a:r>
              <a:rPr lang="ru-RU" dirty="0" err="1"/>
              <a:t>реалізація</a:t>
            </a:r>
            <a:r>
              <a:rPr lang="ru-RU" dirty="0"/>
              <a:t> </a:t>
            </a:r>
            <a:r>
              <a:rPr lang="ru-RU" dirty="0" err="1"/>
              <a:t>державної</a:t>
            </a:r>
            <a:r>
              <a:rPr lang="ru-RU" dirty="0"/>
              <a:t> </a:t>
            </a:r>
            <a:r>
              <a:rPr lang="ru-RU" dirty="0" err="1"/>
              <a:t>політики</a:t>
            </a:r>
            <a:r>
              <a:rPr lang="ru-RU" dirty="0"/>
              <a:t> </a:t>
            </a:r>
            <a:r>
              <a:rPr lang="ru-RU" dirty="0" err="1"/>
              <a:t>щодо</a:t>
            </a:r>
            <a:r>
              <a:rPr lang="ru-RU" dirty="0"/>
              <a:t> </a:t>
            </a:r>
            <a:r>
              <a:rPr lang="ru-RU" dirty="0" err="1"/>
              <a:t>захисту</a:t>
            </a:r>
            <a:r>
              <a:rPr lang="ru-RU" dirty="0"/>
              <a:t> у </a:t>
            </a:r>
            <a:r>
              <a:rPr lang="ru-RU" dirty="0" err="1"/>
              <a:t>кіберпросторі</a:t>
            </a:r>
            <a:r>
              <a:rPr lang="ru-RU" dirty="0"/>
              <a:t> </a:t>
            </a:r>
            <a:r>
              <a:rPr lang="ru-RU" dirty="0" err="1"/>
              <a:t>державних</a:t>
            </a:r>
            <a:r>
              <a:rPr lang="ru-RU" dirty="0"/>
              <a:t> </a:t>
            </a:r>
            <a:r>
              <a:rPr lang="ru-RU" dirty="0" err="1"/>
              <a:t>інформаційних</a:t>
            </a:r>
            <a:r>
              <a:rPr lang="ru-RU" dirty="0"/>
              <a:t> </a:t>
            </a:r>
            <a:r>
              <a:rPr lang="ru-RU" dirty="0" err="1"/>
              <a:t>ресурсів</a:t>
            </a:r>
            <a:r>
              <a:rPr lang="ru-RU" dirty="0"/>
              <a:t> та </a:t>
            </a:r>
            <a:r>
              <a:rPr lang="ru-RU" dirty="0" err="1"/>
              <a:t>інформації</a:t>
            </a:r>
            <a:r>
              <a:rPr lang="ru-RU" dirty="0"/>
              <a:t>, </a:t>
            </a:r>
            <a:r>
              <a:rPr lang="ru-RU" dirty="0" err="1"/>
              <a:t>вимога</a:t>
            </a:r>
            <a:r>
              <a:rPr lang="ru-RU" dirty="0"/>
              <a:t> </a:t>
            </a:r>
            <a:r>
              <a:rPr lang="ru-RU" dirty="0" err="1"/>
              <a:t>щодо</a:t>
            </a:r>
            <a:r>
              <a:rPr lang="ru-RU" dirty="0"/>
              <a:t> </a:t>
            </a:r>
            <a:r>
              <a:rPr lang="ru-RU" dirty="0" err="1"/>
              <a:t>захисту</a:t>
            </a:r>
            <a:r>
              <a:rPr lang="ru-RU" dirty="0"/>
              <a:t> </a:t>
            </a:r>
            <a:r>
              <a:rPr lang="ru-RU" dirty="0" err="1"/>
              <a:t>якої</a:t>
            </a:r>
            <a:r>
              <a:rPr lang="ru-RU" dirty="0"/>
              <a:t> </a:t>
            </a:r>
            <a:r>
              <a:rPr lang="ru-RU" dirty="0" err="1"/>
              <a:t>встановлена</a:t>
            </a:r>
            <a:r>
              <a:rPr lang="ru-RU" dirty="0"/>
              <a:t> законом, </a:t>
            </a:r>
            <a:r>
              <a:rPr lang="ru-RU" dirty="0" err="1"/>
              <a:t>кіберзахисту</a:t>
            </a:r>
            <a:r>
              <a:rPr lang="ru-RU" dirty="0"/>
              <a:t> </a:t>
            </a:r>
            <a:r>
              <a:rPr lang="ru-RU" dirty="0" err="1"/>
              <a:t>об’єктів</a:t>
            </a:r>
            <a:r>
              <a:rPr lang="ru-RU" dirty="0"/>
              <a:t> </a:t>
            </a:r>
            <a:r>
              <a:rPr lang="ru-RU" dirty="0" err="1"/>
              <a:t>критичної</a:t>
            </a:r>
            <a:r>
              <a:rPr lang="ru-RU" dirty="0"/>
              <a:t> </a:t>
            </a:r>
            <a:r>
              <a:rPr lang="ru-RU" dirty="0" err="1"/>
              <a:t>інформаційної</a:t>
            </a:r>
            <a:r>
              <a:rPr lang="ru-RU" dirty="0"/>
              <a:t> </a:t>
            </a:r>
            <a:r>
              <a:rPr lang="ru-RU" dirty="0" err="1"/>
              <a:t>інфраструктури</a:t>
            </a:r>
            <a:r>
              <a:rPr lang="ru-RU" dirty="0"/>
              <a:t>, </a:t>
            </a:r>
            <a:r>
              <a:rPr lang="ru-RU" dirty="0" err="1"/>
              <a:t>здійснює</a:t>
            </a:r>
            <a:r>
              <a:rPr lang="ru-RU" dirty="0"/>
              <a:t> </a:t>
            </a:r>
            <a:r>
              <a:rPr lang="ru-RU" dirty="0" err="1"/>
              <a:t>державний</a:t>
            </a:r>
            <a:r>
              <a:rPr lang="ru-RU" dirty="0"/>
              <a:t> контроль у </a:t>
            </a:r>
            <a:r>
              <a:rPr lang="ru-RU" dirty="0" err="1"/>
              <a:t>цих</a:t>
            </a:r>
            <a:r>
              <a:rPr lang="ru-RU" dirty="0"/>
              <a:t> сферах; </a:t>
            </a:r>
            <a:r>
              <a:rPr lang="ru-RU" dirty="0" err="1"/>
              <a:t>координує</a:t>
            </a:r>
            <a:r>
              <a:rPr lang="ru-RU" dirty="0"/>
              <a:t> </a:t>
            </a:r>
            <a:r>
              <a:rPr lang="ru-RU" dirty="0" err="1"/>
              <a:t>діяльність</a:t>
            </a:r>
            <a:r>
              <a:rPr lang="ru-RU" dirty="0"/>
              <a:t> </a:t>
            </a:r>
            <a:r>
              <a:rPr lang="ru-RU" dirty="0" err="1"/>
              <a:t>інших</a:t>
            </a:r>
            <a:r>
              <a:rPr lang="ru-RU" dirty="0"/>
              <a:t> </a:t>
            </a:r>
            <a:r>
              <a:rPr lang="ru-RU" dirty="0" err="1"/>
              <a:t>суб’єктів</a:t>
            </a:r>
            <a:r>
              <a:rPr lang="ru-RU" dirty="0"/>
              <a:t> </a:t>
            </a:r>
            <a:r>
              <a:rPr lang="ru-RU" dirty="0" err="1"/>
              <a:t>забезпечення</a:t>
            </a:r>
            <a:r>
              <a:rPr lang="ru-RU" dirty="0"/>
              <a:t> </a:t>
            </a:r>
            <a:r>
              <a:rPr lang="ru-RU" dirty="0" err="1"/>
              <a:t>кібербезпеки</a:t>
            </a:r>
            <a:r>
              <a:rPr lang="ru-RU" dirty="0"/>
              <a:t> </a:t>
            </a:r>
            <a:r>
              <a:rPr lang="ru-RU" dirty="0" err="1"/>
              <a:t>щодо</a:t>
            </a:r>
            <a:r>
              <a:rPr lang="ru-RU" dirty="0"/>
              <a:t> </a:t>
            </a:r>
            <a:r>
              <a:rPr lang="ru-RU" dirty="0" err="1"/>
              <a:t>кіберзахисту</a:t>
            </a:r>
            <a:r>
              <a:rPr lang="ru-RU" dirty="0"/>
              <a:t>; </a:t>
            </a:r>
            <a:r>
              <a:rPr lang="ru-RU" dirty="0" err="1"/>
              <a:t>забезпечує</a:t>
            </a:r>
            <a:r>
              <a:rPr lang="ru-RU" dirty="0"/>
              <a:t> </a:t>
            </a:r>
            <a:r>
              <a:rPr lang="ru-RU" dirty="0" err="1"/>
              <a:t>створення</a:t>
            </a:r>
            <a:r>
              <a:rPr lang="ru-RU" dirty="0"/>
              <a:t> та </a:t>
            </a:r>
            <a:r>
              <a:rPr lang="ru-RU" dirty="0" err="1"/>
              <a:t>функціонування</a:t>
            </a:r>
            <a:r>
              <a:rPr lang="ru-RU" dirty="0"/>
              <a:t> </a:t>
            </a:r>
            <a:r>
              <a:rPr lang="ru-RU" dirty="0" err="1"/>
              <a:t>Національної</a:t>
            </a:r>
            <a:r>
              <a:rPr lang="ru-RU" dirty="0"/>
              <a:t> </a:t>
            </a:r>
            <a:r>
              <a:rPr lang="ru-RU" dirty="0" err="1"/>
              <a:t>телекомунікаційної</a:t>
            </a:r>
            <a:r>
              <a:rPr lang="ru-RU" dirty="0"/>
              <a:t> </a:t>
            </a:r>
            <a:r>
              <a:rPr lang="ru-RU" dirty="0" err="1"/>
              <a:t>мережі</a:t>
            </a:r>
            <a:r>
              <a:rPr lang="ru-RU" dirty="0"/>
              <a:t>, </a:t>
            </a:r>
            <a:r>
              <a:rPr lang="ru-RU" dirty="0" err="1"/>
              <a:t>впровадження</a:t>
            </a:r>
            <a:r>
              <a:rPr lang="ru-RU" dirty="0"/>
              <a:t> </a:t>
            </a:r>
            <a:r>
              <a:rPr lang="ru-RU" dirty="0" err="1"/>
              <a:t>організаційно-технічної</a:t>
            </a:r>
            <a:r>
              <a:rPr lang="ru-RU" dirty="0"/>
              <a:t> </a:t>
            </a:r>
            <a:r>
              <a:rPr lang="ru-RU" dirty="0" err="1"/>
              <a:t>моделі</a:t>
            </a:r>
            <a:r>
              <a:rPr lang="ru-RU" dirty="0"/>
              <a:t> </a:t>
            </a:r>
            <a:r>
              <a:rPr lang="ru-RU" dirty="0" err="1"/>
              <a:t>кіберзахисту</a:t>
            </a:r>
            <a:r>
              <a:rPr lang="ru-RU" dirty="0"/>
              <a:t>; </a:t>
            </a:r>
            <a:r>
              <a:rPr lang="ru-RU" dirty="0" err="1"/>
              <a:t>здійснює</a:t>
            </a:r>
            <a:r>
              <a:rPr lang="ru-RU" dirty="0"/>
              <a:t> </a:t>
            </a:r>
            <a:r>
              <a:rPr lang="ru-RU" dirty="0" err="1"/>
              <a:t>організаційно-технічні</a:t>
            </a:r>
            <a:r>
              <a:rPr lang="ru-RU" dirty="0"/>
              <a:t> заходи </a:t>
            </a:r>
            <a:r>
              <a:rPr lang="ru-RU" dirty="0" err="1"/>
              <a:t>із</a:t>
            </a:r>
            <a:r>
              <a:rPr lang="ru-RU" dirty="0"/>
              <a:t> </a:t>
            </a:r>
            <a:r>
              <a:rPr lang="ru-RU" dirty="0" err="1"/>
              <a:t>запобігання</a:t>
            </a:r>
            <a:r>
              <a:rPr lang="ru-RU" dirty="0"/>
              <a:t>, </a:t>
            </a:r>
            <a:r>
              <a:rPr lang="ru-RU" dirty="0" err="1"/>
              <a:t>виявлення</a:t>
            </a:r>
            <a:r>
              <a:rPr lang="ru-RU" dirty="0"/>
              <a:t> та </a:t>
            </a:r>
            <a:r>
              <a:rPr lang="ru-RU" dirty="0" err="1"/>
              <a:t>реагування</a:t>
            </a:r>
            <a:r>
              <a:rPr lang="ru-RU" dirty="0"/>
              <a:t> на </a:t>
            </a:r>
            <a:r>
              <a:rPr lang="ru-RU" dirty="0" err="1"/>
              <a:t>кіберінциденти</a:t>
            </a:r>
            <a:r>
              <a:rPr lang="ru-RU" dirty="0"/>
              <a:t> і </a:t>
            </a:r>
            <a:r>
              <a:rPr lang="ru-RU" dirty="0" err="1"/>
              <a:t>кібератаки</a:t>
            </a:r>
            <a:r>
              <a:rPr lang="ru-RU" dirty="0"/>
              <a:t> та </a:t>
            </a:r>
            <a:r>
              <a:rPr lang="ru-RU" dirty="0" err="1"/>
              <a:t>усунення</a:t>
            </a:r>
            <a:r>
              <a:rPr lang="ru-RU" dirty="0"/>
              <a:t> </a:t>
            </a:r>
            <a:r>
              <a:rPr lang="ru-RU" dirty="0" err="1"/>
              <a:t>їх</a:t>
            </a:r>
            <a:r>
              <a:rPr lang="ru-RU" dirty="0"/>
              <a:t> </a:t>
            </a:r>
            <a:r>
              <a:rPr lang="ru-RU" dirty="0" err="1"/>
              <a:t>наслідків</a:t>
            </a:r>
            <a:r>
              <a:rPr lang="ru-RU" dirty="0"/>
              <a:t>; </a:t>
            </a:r>
            <a:r>
              <a:rPr lang="ru-RU" dirty="0" err="1"/>
              <a:t>інформує</a:t>
            </a:r>
            <a:r>
              <a:rPr lang="ru-RU" dirty="0"/>
              <a:t> про </a:t>
            </a:r>
            <a:r>
              <a:rPr lang="ru-RU" dirty="0" err="1"/>
              <a:t>кіберзагрози</a:t>
            </a:r>
            <a:r>
              <a:rPr lang="ru-RU" dirty="0"/>
              <a:t> та </a:t>
            </a:r>
            <a:r>
              <a:rPr lang="ru-RU" dirty="0" err="1"/>
              <a:t>відповідні</a:t>
            </a:r>
            <a:r>
              <a:rPr lang="ru-RU" dirty="0"/>
              <a:t> </a:t>
            </a:r>
            <a:r>
              <a:rPr lang="ru-RU" dirty="0" err="1"/>
              <a:t>методи</a:t>
            </a:r>
            <a:r>
              <a:rPr lang="ru-RU" dirty="0"/>
              <a:t> </a:t>
            </a:r>
            <a:r>
              <a:rPr lang="ru-RU" dirty="0" err="1"/>
              <a:t>захисту</a:t>
            </a:r>
            <a:r>
              <a:rPr lang="ru-RU" dirty="0"/>
              <a:t> </a:t>
            </a:r>
            <a:r>
              <a:rPr lang="ru-RU" dirty="0" err="1"/>
              <a:t>від</a:t>
            </a:r>
            <a:r>
              <a:rPr lang="ru-RU" dirty="0"/>
              <a:t> них; </a:t>
            </a:r>
            <a:r>
              <a:rPr lang="ru-RU" dirty="0" err="1"/>
              <a:t>забезпечує</a:t>
            </a:r>
            <a:r>
              <a:rPr lang="ru-RU" dirty="0"/>
              <a:t> </a:t>
            </a:r>
            <a:r>
              <a:rPr lang="ru-RU" dirty="0" err="1"/>
              <a:t>впровадження</a:t>
            </a:r>
            <a:r>
              <a:rPr lang="ru-RU" dirty="0"/>
              <a:t> аудиту </a:t>
            </a:r>
            <a:r>
              <a:rPr lang="ru-RU" dirty="0" err="1"/>
              <a:t>інформаційної</a:t>
            </a:r>
            <a:r>
              <a:rPr lang="ru-RU" dirty="0"/>
              <a:t> </a:t>
            </a:r>
            <a:r>
              <a:rPr lang="ru-RU" dirty="0" err="1"/>
              <a:t>безпеки</a:t>
            </a:r>
            <a:r>
              <a:rPr lang="ru-RU" dirty="0"/>
              <a:t> на </a:t>
            </a:r>
            <a:r>
              <a:rPr lang="ru-RU" dirty="0" err="1"/>
              <a:t>об’єктах</a:t>
            </a:r>
            <a:r>
              <a:rPr lang="ru-RU" dirty="0"/>
              <a:t> </a:t>
            </a:r>
            <a:r>
              <a:rPr lang="ru-RU" dirty="0" err="1"/>
              <a:t>критичної</a:t>
            </a:r>
            <a:r>
              <a:rPr lang="ru-RU" dirty="0"/>
              <a:t> </a:t>
            </a:r>
            <a:r>
              <a:rPr lang="ru-RU" dirty="0" err="1"/>
              <a:t>інфраструктури</a:t>
            </a:r>
            <a:r>
              <a:rPr lang="ru-RU" dirty="0"/>
              <a:t>, </a:t>
            </a:r>
            <a:r>
              <a:rPr lang="ru-RU" dirty="0" err="1"/>
              <a:t>встановлює</a:t>
            </a:r>
            <a:r>
              <a:rPr lang="ru-RU" dirty="0"/>
              <a:t> </a:t>
            </a:r>
            <a:r>
              <a:rPr lang="ru-RU" dirty="0" err="1"/>
              <a:t>вимоги</a:t>
            </a:r>
            <a:r>
              <a:rPr lang="ru-RU" dirty="0"/>
              <a:t> до </a:t>
            </a:r>
            <a:r>
              <a:rPr lang="ru-RU" dirty="0" err="1"/>
              <a:t>аудиторів</a:t>
            </a:r>
            <a:r>
              <a:rPr lang="ru-RU" dirty="0"/>
              <a:t> </a:t>
            </a:r>
            <a:r>
              <a:rPr lang="ru-RU" dirty="0" err="1"/>
              <a:t>інформаційної</a:t>
            </a:r>
            <a:r>
              <a:rPr lang="ru-RU" dirty="0"/>
              <a:t> </a:t>
            </a:r>
            <a:r>
              <a:rPr lang="ru-RU" dirty="0" err="1"/>
              <a:t>безпеки</a:t>
            </a:r>
            <a:r>
              <a:rPr lang="ru-RU" dirty="0"/>
              <a:t>, </a:t>
            </a:r>
            <a:r>
              <a:rPr lang="ru-RU" dirty="0" err="1"/>
              <a:t>визначає</a:t>
            </a:r>
            <a:r>
              <a:rPr lang="ru-RU" dirty="0"/>
              <a:t> порядок </a:t>
            </a:r>
            <a:r>
              <a:rPr lang="ru-RU" dirty="0" err="1"/>
              <a:t>їх</a:t>
            </a:r>
            <a:r>
              <a:rPr lang="ru-RU" dirty="0"/>
              <a:t> </a:t>
            </a:r>
            <a:r>
              <a:rPr lang="ru-RU" dirty="0" err="1"/>
              <a:t>атестації</a:t>
            </a:r>
            <a:r>
              <a:rPr lang="ru-RU" dirty="0"/>
              <a:t> (</a:t>
            </a:r>
            <a:r>
              <a:rPr lang="ru-RU" dirty="0" err="1"/>
              <a:t>переатестації</a:t>
            </a:r>
            <a:r>
              <a:rPr lang="ru-RU" dirty="0"/>
              <a:t>); </a:t>
            </a:r>
            <a:r>
              <a:rPr lang="ru-RU" dirty="0" err="1"/>
              <a:t>координує</a:t>
            </a:r>
            <a:r>
              <a:rPr lang="ru-RU" dirty="0"/>
              <a:t>, </a:t>
            </a:r>
            <a:r>
              <a:rPr lang="ru-RU" dirty="0" err="1"/>
              <a:t>організовує</a:t>
            </a:r>
            <a:r>
              <a:rPr lang="ru-RU" dirty="0"/>
              <a:t> та проводить аудит </a:t>
            </a:r>
            <a:r>
              <a:rPr lang="ru-RU" dirty="0" err="1"/>
              <a:t>захищеності</a:t>
            </a:r>
            <a:r>
              <a:rPr lang="ru-RU" dirty="0"/>
              <a:t> </a:t>
            </a:r>
            <a:r>
              <a:rPr lang="ru-RU" dirty="0" err="1"/>
              <a:t>комунікаційних</a:t>
            </a:r>
            <a:r>
              <a:rPr lang="ru-RU" dirty="0"/>
              <a:t> і </a:t>
            </a:r>
            <a:r>
              <a:rPr lang="ru-RU" dirty="0" err="1"/>
              <a:t>технологічних</a:t>
            </a:r>
            <a:r>
              <a:rPr lang="ru-RU" dirty="0"/>
              <a:t> систем </a:t>
            </a:r>
            <a:r>
              <a:rPr lang="ru-RU" dirty="0" err="1"/>
              <a:t>об’єктів</a:t>
            </a:r>
            <a:r>
              <a:rPr lang="ru-RU" dirty="0"/>
              <a:t> </a:t>
            </a:r>
            <a:r>
              <a:rPr lang="ru-RU" dirty="0" err="1"/>
              <a:t>критичної</a:t>
            </a:r>
            <a:r>
              <a:rPr lang="ru-RU" dirty="0"/>
              <a:t> </a:t>
            </a:r>
            <a:r>
              <a:rPr lang="ru-RU" dirty="0" err="1"/>
              <a:t>інфраструктури</a:t>
            </a:r>
            <a:r>
              <a:rPr lang="ru-RU" dirty="0"/>
              <a:t> на </a:t>
            </a:r>
            <a:r>
              <a:rPr lang="ru-RU" dirty="0" err="1"/>
              <a:t>вразливість</a:t>
            </a:r>
            <a:r>
              <a:rPr lang="ru-RU" dirty="0"/>
              <a:t>; </a:t>
            </a:r>
            <a:r>
              <a:rPr lang="ru-RU" dirty="0" err="1"/>
              <a:t>забезпечує</a:t>
            </a:r>
            <a:r>
              <a:rPr lang="ru-RU" dirty="0"/>
              <a:t> </a:t>
            </a:r>
            <a:r>
              <a:rPr lang="ru-RU" dirty="0" err="1"/>
              <a:t>функціонування</a:t>
            </a:r>
            <a:r>
              <a:rPr lang="ru-RU" dirty="0"/>
              <a:t> Державного центру </a:t>
            </a:r>
            <a:r>
              <a:rPr lang="ru-RU" dirty="0" err="1"/>
              <a:t>кіберзахисту</a:t>
            </a:r>
            <a:r>
              <a:rPr lang="ru-RU" dirty="0"/>
              <a:t>, </a:t>
            </a:r>
            <a:r>
              <a:rPr lang="ru-RU" dirty="0" err="1"/>
              <a:t>урядової</a:t>
            </a:r>
            <a:r>
              <a:rPr lang="ru-RU" dirty="0"/>
              <a:t> </a:t>
            </a:r>
            <a:r>
              <a:rPr lang="ru-RU" dirty="0" err="1"/>
              <a:t>команди</a:t>
            </a:r>
            <a:r>
              <a:rPr lang="ru-RU" dirty="0"/>
              <a:t> </a:t>
            </a:r>
            <a:r>
              <a:rPr lang="ru-RU" dirty="0" err="1"/>
              <a:t>реагування</a:t>
            </a:r>
            <a:r>
              <a:rPr lang="ru-RU" dirty="0"/>
              <a:t> на </a:t>
            </a:r>
            <a:r>
              <a:rPr lang="ru-RU" dirty="0" err="1"/>
              <a:t>комп’ютерні</a:t>
            </a:r>
            <a:r>
              <a:rPr lang="ru-RU" dirty="0"/>
              <a:t> </a:t>
            </a:r>
            <a:r>
              <a:rPr lang="ru-RU" dirty="0" err="1"/>
              <a:t>надзвичайні</a:t>
            </a:r>
            <a:r>
              <a:rPr lang="ru-RU" dirty="0"/>
              <a:t> </a:t>
            </a:r>
            <a:r>
              <a:rPr lang="ru-RU" dirty="0" err="1"/>
              <a:t>події</a:t>
            </a:r>
            <a:r>
              <a:rPr lang="ru-RU" dirty="0"/>
              <a:t> </a:t>
            </a:r>
            <a:r>
              <a:rPr lang="ru-RU" dirty="0" err="1"/>
              <a:t>України</a:t>
            </a:r>
            <a:r>
              <a:rPr lang="ru-RU" dirty="0"/>
              <a:t> </a:t>
            </a:r>
            <a:r>
              <a:rPr lang="en-US" dirty="0"/>
              <a:t>CERT-UA;</a:t>
            </a:r>
          </a:p>
          <a:p>
            <a:r>
              <a:rPr lang="ru-RU" dirty="0"/>
              <a:t>участь у </a:t>
            </a:r>
            <a:r>
              <a:rPr lang="ru-RU" dirty="0" err="1"/>
              <a:t>формуванні</a:t>
            </a:r>
            <a:r>
              <a:rPr lang="ru-RU" dirty="0"/>
              <a:t> та </a:t>
            </a:r>
            <a:r>
              <a:rPr lang="ru-RU" dirty="0" err="1"/>
              <a:t>реалізації</a:t>
            </a:r>
            <a:r>
              <a:rPr lang="ru-RU" dirty="0"/>
              <a:t> </a:t>
            </a:r>
            <a:r>
              <a:rPr lang="ru-RU" dirty="0" err="1"/>
              <a:t>державної</a:t>
            </a:r>
            <a:r>
              <a:rPr lang="ru-RU" dirty="0"/>
              <a:t> </a:t>
            </a:r>
            <a:r>
              <a:rPr lang="ru-RU" dirty="0" err="1"/>
              <a:t>політики</a:t>
            </a:r>
            <a:r>
              <a:rPr lang="ru-RU" dirty="0"/>
              <a:t> у </a:t>
            </a:r>
            <a:r>
              <a:rPr lang="ru-RU" dirty="0" err="1"/>
              <a:t>сфері</a:t>
            </a:r>
            <a:r>
              <a:rPr lang="ru-RU" dirty="0"/>
              <a:t> </a:t>
            </a:r>
            <a:r>
              <a:rPr lang="ru-RU" dirty="0" err="1"/>
              <a:t>електронного</a:t>
            </a:r>
            <a:r>
              <a:rPr lang="ru-RU" dirty="0"/>
              <a:t> </a:t>
            </a:r>
            <a:r>
              <a:rPr lang="ru-RU" dirty="0" err="1"/>
              <a:t>документообігу</a:t>
            </a:r>
            <a:r>
              <a:rPr lang="ru-RU" dirty="0"/>
              <a:t> в </a:t>
            </a:r>
            <a:r>
              <a:rPr lang="ru-RU" dirty="0" err="1"/>
              <a:t>частині</a:t>
            </a:r>
            <a:r>
              <a:rPr lang="ru-RU" dirty="0"/>
              <a:t> </a:t>
            </a:r>
            <a:r>
              <a:rPr lang="ru-RU" dirty="0" err="1"/>
              <a:t>захисту</a:t>
            </a:r>
            <a:r>
              <a:rPr lang="ru-RU" dirty="0"/>
              <a:t> </a:t>
            </a:r>
            <a:r>
              <a:rPr lang="ru-RU" dirty="0" err="1"/>
              <a:t>інформації</a:t>
            </a:r>
            <a:r>
              <a:rPr lang="ru-RU" dirty="0"/>
              <a:t> </a:t>
            </a:r>
            <a:r>
              <a:rPr lang="ru-RU" dirty="0" err="1"/>
              <a:t>державних</a:t>
            </a:r>
            <a:r>
              <a:rPr lang="ru-RU" dirty="0"/>
              <a:t> </a:t>
            </a:r>
            <a:r>
              <a:rPr lang="ru-RU" dirty="0" err="1"/>
              <a:t>органів</a:t>
            </a:r>
            <a:r>
              <a:rPr lang="ru-RU" dirty="0"/>
              <a:t> та </a:t>
            </a:r>
            <a:r>
              <a:rPr lang="ru-RU" dirty="0" err="1"/>
              <a:t>органів</a:t>
            </a:r>
            <a:r>
              <a:rPr lang="ru-RU" dirty="0"/>
              <a:t> </a:t>
            </a:r>
            <a:r>
              <a:rPr lang="ru-RU" dirty="0" err="1"/>
              <a:t>місцевого</a:t>
            </a:r>
            <a:r>
              <a:rPr lang="ru-RU" dirty="0"/>
              <a:t> </a:t>
            </a:r>
            <a:r>
              <a:rPr lang="ru-RU" dirty="0" err="1"/>
              <a:t>самоврядування</a:t>
            </a:r>
            <a:r>
              <a:rPr lang="ru-RU" dirty="0"/>
              <a:t>, </a:t>
            </a:r>
            <a:r>
              <a:rPr lang="ru-RU" dirty="0" err="1"/>
              <a:t>розробленні</a:t>
            </a:r>
            <a:r>
              <a:rPr lang="ru-RU" dirty="0"/>
              <a:t> та </a:t>
            </a:r>
            <a:r>
              <a:rPr lang="ru-RU" dirty="0" err="1"/>
              <a:t>впровадженні</a:t>
            </a:r>
            <a:r>
              <a:rPr lang="ru-RU" dirty="0"/>
              <a:t> </a:t>
            </a:r>
            <a:r>
              <a:rPr lang="ru-RU" dirty="0" err="1"/>
              <a:t>електронного</a:t>
            </a:r>
            <a:r>
              <a:rPr lang="ru-RU" dirty="0"/>
              <a:t> цифрового </a:t>
            </a:r>
            <a:r>
              <a:rPr lang="ru-RU" dirty="0" err="1"/>
              <a:t>підпису</a:t>
            </a:r>
            <a:r>
              <a:rPr lang="ru-RU" dirty="0"/>
              <a:t>, </a:t>
            </a:r>
            <a:r>
              <a:rPr lang="ru-RU" dirty="0" err="1"/>
              <a:t>крім</a:t>
            </a:r>
            <a:r>
              <a:rPr lang="ru-RU" dirty="0"/>
              <a:t> </a:t>
            </a:r>
            <a:r>
              <a:rPr lang="ru-RU" dirty="0" err="1"/>
              <a:t>питань</a:t>
            </a:r>
            <a:r>
              <a:rPr lang="ru-RU" dirty="0"/>
              <a:t> правового </a:t>
            </a:r>
            <a:r>
              <a:rPr lang="ru-RU" dirty="0" err="1"/>
              <a:t>регулювання</a:t>
            </a:r>
            <a:r>
              <a:rPr lang="ru-RU" dirty="0"/>
              <a:t> </a:t>
            </a:r>
            <a:r>
              <a:rPr lang="ru-RU" dirty="0" err="1"/>
              <a:t>його</a:t>
            </a:r>
            <a:r>
              <a:rPr lang="ru-RU" dirty="0"/>
              <a:t> </a:t>
            </a:r>
            <a:r>
              <a:rPr lang="ru-RU" dirty="0" err="1"/>
              <a:t>застосування</a:t>
            </a:r>
            <a:r>
              <a:rPr lang="ru-RU" dirty="0"/>
              <a:t>, в </a:t>
            </a:r>
            <a:r>
              <a:rPr lang="ru-RU" dirty="0" err="1"/>
              <a:t>державних</a:t>
            </a:r>
            <a:r>
              <a:rPr lang="ru-RU" dirty="0"/>
              <a:t> органах та органах </a:t>
            </a:r>
            <a:r>
              <a:rPr lang="ru-RU" dirty="0" err="1"/>
              <a:t>місцевого</a:t>
            </a:r>
            <a:r>
              <a:rPr lang="ru-RU" dirty="0"/>
              <a:t> </a:t>
            </a:r>
            <a:r>
              <a:rPr lang="ru-RU" dirty="0" err="1"/>
              <a:t>самоврядування</a:t>
            </a:r>
            <a:r>
              <a:rPr lang="ru-RU" dirty="0"/>
              <a:t>;</a:t>
            </a:r>
          </a:p>
          <a:p>
            <a:r>
              <a:rPr lang="ru-RU" dirty="0" err="1"/>
              <a:t>забезпечення</a:t>
            </a:r>
            <a:r>
              <a:rPr lang="ru-RU" dirty="0"/>
              <a:t> в </a:t>
            </a:r>
            <a:r>
              <a:rPr lang="ru-RU" dirty="0" err="1"/>
              <a:t>установленому</a:t>
            </a:r>
            <a:r>
              <a:rPr lang="ru-RU" dirty="0"/>
              <a:t> порядку та в межах </a:t>
            </a:r>
            <a:r>
              <a:rPr lang="ru-RU" dirty="0" err="1"/>
              <a:t>компетенції</a:t>
            </a:r>
            <a:r>
              <a:rPr lang="ru-RU" dirty="0"/>
              <a:t> </a:t>
            </a:r>
            <a:r>
              <a:rPr lang="ru-RU" dirty="0" err="1"/>
              <a:t>діяльності</a:t>
            </a:r>
            <a:r>
              <a:rPr lang="ru-RU" dirty="0"/>
              <a:t> </a:t>
            </a:r>
            <a:r>
              <a:rPr lang="ru-RU" dirty="0" err="1"/>
              <a:t>суб’єктів</a:t>
            </a:r>
            <a:r>
              <a:rPr lang="ru-RU" dirty="0"/>
              <a:t>, </a:t>
            </a:r>
            <a:r>
              <a:rPr lang="ru-RU" dirty="0" err="1"/>
              <a:t>які</a:t>
            </a:r>
            <a:r>
              <a:rPr lang="ru-RU" dirty="0"/>
              <a:t> </a:t>
            </a:r>
            <a:r>
              <a:rPr lang="ru-RU" dirty="0" err="1"/>
              <a:t>безпосередньо</a:t>
            </a:r>
            <a:r>
              <a:rPr lang="ru-RU" dirty="0"/>
              <a:t> </a:t>
            </a:r>
            <a:r>
              <a:rPr lang="ru-RU" dirty="0" err="1"/>
              <a:t>здійснюють</a:t>
            </a:r>
            <a:r>
              <a:rPr lang="ru-RU" dirty="0"/>
              <a:t> </a:t>
            </a:r>
            <a:r>
              <a:rPr lang="ru-RU" dirty="0" err="1"/>
              <a:t>боротьбу</a:t>
            </a:r>
            <a:r>
              <a:rPr lang="ru-RU" dirty="0"/>
              <a:t> з </a:t>
            </a:r>
            <a:r>
              <a:rPr lang="ru-RU" dirty="0" err="1"/>
              <a:t>тероризмом</a:t>
            </a:r>
            <a:r>
              <a:rPr lang="ru-RU" dirty="0"/>
              <a:t>.</a:t>
            </a:r>
          </a:p>
          <a:p>
            <a:pPr marL="0" indent="0">
              <a:buNone/>
            </a:pPr>
            <a:endParaRPr lang="ru-RU" dirty="0"/>
          </a:p>
        </p:txBody>
      </p:sp>
    </p:spTree>
    <p:extLst>
      <p:ext uri="{BB962C8B-B14F-4D97-AF65-F5344CB8AC3E}">
        <p14:creationId xmlns:p14="http://schemas.microsoft.com/office/powerpoint/2010/main" val="2332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298" y="195942"/>
            <a:ext cx="11821886" cy="6662057"/>
          </a:xfrm>
        </p:spPr>
        <p:txBody>
          <a:bodyPr>
            <a:normAutofit fontScale="92500" lnSpcReduction="20000"/>
          </a:bodyPr>
          <a:lstStyle/>
          <a:p>
            <a:pPr marL="0" indent="0">
              <a:buNone/>
            </a:pPr>
            <a:r>
              <a:rPr lang="uk-UA" sz="3000" dirty="0" smtClean="0"/>
              <a:t>За </a:t>
            </a:r>
            <a:r>
              <a:rPr lang="uk-UA" sz="3000" b="1" dirty="0" smtClean="0"/>
              <a:t>сферою застосування </a:t>
            </a:r>
            <a:r>
              <a:rPr lang="uk-UA" sz="3000" dirty="0" smtClean="0"/>
              <a:t>ІБ поділяється:</a:t>
            </a:r>
          </a:p>
          <a:p>
            <a:pPr marL="0" indent="0">
              <a:buNone/>
            </a:pPr>
            <a:endParaRPr lang="uk-UA" dirty="0" smtClean="0"/>
          </a:p>
          <a:p>
            <a:pPr marL="0" indent="0">
              <a:buNone/>
            </a:pPr>
            <a:r>
              <a:rPr lang="ru-RU" dirty="0" err="1"/>
              <a:t>Інформаційна</a:t>
            </a:r>
            <a:r>
              <a:rPr lang="ru-RU" dirty="0"/>
              <a:t> </a:t>
            </a:r>
            <a:r>
              <a:rPr lang="ru-RU" dirty="0" err="1"/>
              <a:t>безпека</a:t>
            </a:r>
            <a:r>
              <a:rPr lang="ru-RU" dirty="0"/>
              <a:t> </a:t>
            </a:r>
            <a:r>
              <a:rPr lang="ru-RU" b="1" dirty="0" err="1"/>
              <a:t>держави</a:t>
            </a:r>
            <a:r>
              <a:rPr lang="ru-RU" dirty="0"/>
              <a:t> — стан </a:t>
            </a:r>
            <a:r>
              <a:rPr lang="ru-RU" dirty="0" err="1"/>
              <a:t>захищеності</a:t>
            </a:r>
            <a:r>
              <a:rPr lang="ru-RU" dirty="0"/>
              <a:t> </a:t>
            </a:r>
            <a:r>
              <a:rPr lang="ru-RU" dirty="0" err="1"/>
              <a:t>життєво</a:t>
            </a:r>
            <a:r>
              <a:rPr lang="ru-RU" dirty="0"/>
              <a:t> </a:t>
            </a:r>
            <a:r>
              <a:rPr lang="ru-RU" dirty="0" err="1"/>
              <a:t>важливих</a:t>
            </a:r>
            <a:r>
              <a:rPr lang="ru-RU" dirty="0"/>
              <a:t> </a:t>
            </a:r>
            <a:r>
              <a:rPr lang="ru-RU" dirty="0" err="1"/>
              <a:t>інтересів</a:t>
            </a:r>
            <a:r>
              <a:rPr lang="ru-RU" dirty="0"/>
              <a:t> </a:t>
            </a:r>
            <a:r>
              <a:rPr lang="ru-RU" dirty="0" err="1"/>
              <a:t>людини</a:t>
            </a:r>
            <a:r>
              <a:rPr lang="ru-RU" dirty="0"/>
              <a:t>, </a:t>
            </a:r>
            <a:r>
              <a:rPr lang="ru-RU" dirty="0" err="1"/>
              <a:t>суспільства</a:t>
            </a:r>
            <a:r>
              <a:rPr lang="ru-RU" dirty="0"/>
              <a:t> і </a:t>
            </a:r>
            <a:r>
              <a:rPr lang="ru-RU" dirty="0" err="1"/>
              <a:t>держави</a:t>
            </a:r>
            <a:r>
              <a:rPr lang="ru-RU" dirty="0"/>
              <a:t>, при </a:t>
            </a:r>
            <a:r>
              <a:rPr lang="ru-RU" dirty="0" err="1"/>
              <a:t>якому</a:t>
            </a:r>
            <a:r>
              <a:rPr lang="ru-RU" dirty="0"/>
              <a:t> </a:t>
            </a:r>
            <a:r>
              <a:rPr lang="ru-RU" dirty="0" err="1"/>
              <a:t>запобігається</a:t>
            </a:r>
            <a:r>
              <a:rPr lang="ru-RU" dirty="0"/>
              <a:t> </a:t>
            </a:r>
            <a:r>
              <a:rPr lang="ru-RU" dirty="0" err="1"/>
              <a:t>нанесення</a:t>
            </a:r>
            <a:r>
              <a:rPr lang="ru-RU" dirty="0"/>
              <a:t> </a:t>
            </a:r>
            <a:r>
              <a:rPr lang="ru-RU" dirty="0" err="1"/>
              <a:t>шкоди</a:t>
            </a:r>
            <a:r>
              <a:rPr lang="ru-RU" dirty="0"/>
              <a:t> через: </a:t>
            </a:r>
            <a:r>
              <a:rPr lang="ru-RU" dirty="0" err="1"/>
              <a:t>неповноту</a:t>
            </a:r>
            <a:r>
              <a:rPr lang="ru-RU" dirty="0"/>
              <a:t>, </a:t>
            </a:r>
            <a:r>
              <a:rPr lang="ru-RU" dirty="0" err="1"/>
              <a:t>невчасність</a:t>
            </a:r>
            <a:r>
              <a:rPr lang="ru-RU" dirty="0"/>
              <a:t> та </a:t>
            </a:r>
            <a:r>
              <a:rPr lang="ru-RU" dirty="0" err="1"/>
              <a:t>невірогідність</a:t>
            </a:r>
            <a:r>
              <a:rPr lang="ru-RU" dirty="0"/>
              <a:t> </a:t>
            </a:r>
            <a:r>
              <a:rPr lang="ru-RU" dirty="0" err="1"/>
              <a:t>інформації</a:t>
            </a:r>
            <a:r>
              <a:rPr lang="ru-RU" dirty="0"/>
              <a:t>, </a:t>
            </a:r>
            <a:r>
              <a:rPr lang="ru-RU" dirty="0" err="1"/>
              <a:t>що</a:t>
            </a:r>
            <a:r>
              <a:rPr lang="ru-RU" dirty="0"/>
              <a:t> </a:t>
            </a:r>
            <a:r>
              <a:rPr lang="ru-RU" dirty="0" err="1"/>
              <a:t>використовується</a:t>
            </a:r>
            <a:r>
              <a:rPr lang="ru-RU" dirty="0"/>
              <a:t>; </a:t>
            </a:r>
            <a:r>
              <a:rPr lang="ru-RU" dirty="0" err="1"/>
              <a:t>негативний</a:t>
            </a:r>
            <a:r>
              <a:rPr lang="ru-RU" dirty="0"/>
              <a:t> </a:t>
            </a:r>
            <a:r>
              <a:rPr lang="ru-RU" dirty="0" err="1"/>
              <a:t>інформаційний</a:t>
            </a:r>
            <a:r>
              <a:rPr lang="ru-RU" dirty="0"/>
              <a:t> </a:t>
            </a:r>
            <a:r>
              <a:rPr lang="ru-RU" dirty="0" err="1"/>
              <a:t>вплив</a:t>
            </a:r>
            <a:r>
              <a:rPr lang="ru-RU" dirty="0"/>
              <a:t>; </a:t>
            </a:r>
            <a:r>
              <a:rPr lang="ru-RU" dirty="0" err="1"/>
              <a:t>негативні</a:t>
            </a:r>
            <a:r>
              <a:rPr lang="ru-RU" dirty="0"/>
              <a:t> </a:t>
            </a:r>
            <a:r>
              <a:rPr lang="ru-RU" dirty="0" err="1"/>
              <a:t>наслідки</a:t>
            </a:r>
            <a:r>
              <a:rPr lang="ru-RU" dirty="0"/>
              <a:t> </a:t>
            </a:r>
            <a:r>
              <a:rPr lang="ru-RU" dirty="0" err="1"/>
              <a:t>застосування</a:t>
            </a:r>
            <a:r>
              <a:rPr lang="ru-RU" dirty="0"/>
              <a:t> </a:t>
            </a:r>
            <a:r>
              <a:rPr lang="ru-RU" dirty="0" err="1"/>
              <a:t>інформаційних</a:t>
            </a:r>
            <a:r>
              <a:rPr lang="ru-RU" dirty="0"/>
              <a:t> </a:t>
            </a:r>
            <a:r>
              <a:rPr lang="ru-RU" dirty="0" err="1"/>
              <a:t>технологій</a:t>
            </a:r>
            <a:r>
              <a:rPr lang="ru-RU" dirty="0"/>
              <a:t>; </a:t>
            </a:r>
            <a:r>
              <a:rPr lang="ru-RU" dirty="0" err="1"/>
              <a:t>несанкціоноване</a:t>
            </a:r>
            <a:r>
              <a:rPr lang="ru-RU" dirty="0"/>
              <a:t> </a:t>
            </a:r>
            <a:r>
              <a:rPr lang="ru-RU" dirty="0" err="1"/>
              <a:t>розповсюдження</a:t>
            </a:r>
            <a:r>
              <a:rPr lang="ru-RU" dirty="0"/>
              <a:t>, </a:t>
            </a:r>
            <a:r>
              <a:rPr lang="ru-RU" dirty="0" err="1"/>
              <a:t>використання</a:t>
            </a:r>
            <a:r>
              <a:rPr lang="ru-RU" dirty="0"/>
              <a:t> і </a:t>
            </a:r>
            <a:r>
              <a:rPr lang="ru-RU" dirty="0" err="1"/>
              <a:t>порушення</a:t>
            </a:r>
            <a:r>
              <a:rPr lang="ru-RU" dirty="0"/>
              <a:t> </a:t>
            </a:r>
            <a:r>
              <a:rPr lang="ru-RU" dirty="0" err="1"/>
              <a:t>цілісності</a:t>
            </a:r>
            <a:r>
              <a:rPr lang="ru-RU" dirty="0"/>
              <a:t>, </a:t>
            </a:r>
            <a:r>
              <a:rPr lang="ru-RU" dirty="0" err="1"/>
              <a:t>конфіденційності</a:t>
            </a:r>
            <a:r>
              <a:rPr lang="ru-RU" dirty="0"/>
              <a:t> та </a:t>
            </a:r>
            <a:r>
              <a:rPr lang="ru-RU" dirty="0" err="1"/>
              <a:t>доступності</a:t>
            </a:r>
            <a:r>
              <a:rPr lang="ru-RU" dirty="0"/>
              <a:t> </a:t>
            </a:r>
            <a:r>
              <a:rPr lang="ru-RU" dirty="0" err="1"/>
              <a:t>інформації</a:t>
            </a:r>
            <a:r>
              <a:rPr lang="ru-RU" dirty="0"/>
              <a:t>.</a:t>
            </a:r>
          </a:p>
          <a:p>
            <a:pPr marL="0" indent="0">
              <a:buNone/>
            </a:pPr>
            <a:endParaRPr lang="ru-RU" dirty="0"/>
          </a:p>
          <a:p>
            <a:pPr marL="0" indent="0">
              <a:buNone/>
            </a:pPr>
            <a:r>
              <a:rPr lang="ru-RU" dirty="0" err="1"/>
              <a:t>Інформаційна</a:t>
            </a:r>
            <a:r>
              <a:rPr lang="ru-RU" dirty="0"/>
              <a:t> </a:t>
            </a:r>
            <a:r>
              <a:rPr lang="ru-RU" dirty="0" err="1"/>
              <a:t>безпека</a:t>
            </a:r>
            <a:r>
              <a:rPr lang="ru-RU" dirty="0"/>
              <a:t> </a:t>
            </a:r>
            <a:r>
              <a:rPr lang="ru-RU" b="1" dirty="0" err="1"/>
              <a:t>організації</a:t>
            </a:r>
            <a:r>
              <a:rPr lang="ru-RU" dirty="0"/>
              <a:t> — </a:t>
            </a:r>
            <a:r>
              <a:rPr lang="ru-RU" dirty="0" err="1"/>
              <a:t>цілеспрямована</a:t>
            </a:r>
            <a:r>
              <a:rPr lang="ru-RU" dirty="0"/>
              <a:t> </a:t>
            </a:r>
            <a:r>
              <a:rPr lang="ru-RU" dirty="0" err="1"/>
              <a:t>діяльність</a:t>
            </a:r>
            <a:r>
              <a:rPr lang="ru-RU" dirty="0"/>
              <a:t> </a:t>
            </a:r>
            <a:r>
              <a:rPr lang="ru-RU" dirty="0" err="1"/>
              <a:t>її</a:t>
            </a:r>
            <a:r>
              <a:rPr lang="ru-RU" dirty="0"/>
              <a:t> </a:t>
            </a:r>
            <a:r>
              <a:rPr lang="ru-RU" dirty="0" err="1"/>
              <a:t>органів</a:t>
            </a:r>
            <a:r>
              <a:rPr lang="ru-RU" dirty="0"/>
              <a:t> та </a:t>
            </a:r>
            <a:r>
              <a:rPr lang="ru-RU" dirty="0" err="1"/>
              <a:t>посадових</a:t>
            </a:r>
            <a:r>
              <a:rPr lang="ru-RU" dirty="0"/>
              <a:t> </a:t>
            </a:r>
            <a:r>
              <a:rPr lang="ru-RU" dirty="0" err="1"/>
              <a:t>осіб</a:t>
            </a:r>
            <a:r>
              <a:rPr lang="ru-RU" dirty="0"/>
              <a:t> з </a:t>
            </a:r>
            <a:r>
              <a:rPr lang="ru-RU" dirty="0" err="1"/>
              <a:t>використанням</a:t>
            </a:r>
            <a:r>
              <a:rPr lang="ru-RU" dirty="0"/>
              <a:t> </a:t>
            </a:r>
            <a:r>
              <a:rPr lang="ru-RU" dirty="0" err="1"/>
              <a:t>дозволених</a:t>
            </a:r>
            <a:r>
              <a:rPr lang="ru-RU" dirty="0"/>
              <a:t> сил і </a:t>
            </a:r>
            <a:r>
              <a:rPr lang="ru-RU" dirty="0" err="1"/>
              <a:t>засобів</a:t>
            </a:r>
            <a:r>
              <a:rPr lang="ru-RU" dirty="0"/>
              <a:t> по </a:t>
            </a:r>
            <a:r>
              <a:rPr lang="ru-RU" dirty="0" err="1"/>
              <a:t>досягненню</a:t>
            </a:r>
            <a:r>
              <a:rPr lang="ru-RU" dirty="0"/>
              <a:t> стану </a:t>
            </a:r>
            <a:r>
              <a:rPr lang="ru-RU" dirty="0" err="1"/>
              <a:t>захищеності</a:t>
            </a:r>
            <a:r>
              <a:rPr lang="ru-RU" dirty="0"/>
              <a:t> </a:t>
            </a:r>
            <a:r>
              <a:rPr lang="ru-RU" dirty="0" err="1"/>
              <a:t>інформаційного</a:t>
            </a:r>
            <a:r>
              <a:rPr lang="ru-RU" dirty="0"/>
              <a:t> </a:t>
            </a:r>
            <a:r>
              <a:rPr lang="ru-RU" dirty="0" err="1"/>
              <a:t>середовища</a:t>
            </a:r>
            <a:r>
              <a:rPr lang="ru-RU" dirty="0"/>
              <a:t> </a:t>
            </a:r>
            <a:r>
              <a:rPr lang="ru-RU" dirty="0" err="1"/>
              <a:t>організації</a:t>
            </a:r>
            <a:r>
              <a:rPr lang="ru-RU" dirty="0"/>
              <a:t>, </a:t>
            </a:r>
            <a:r>
              <a:rPr lang="ru-RU" dirty="0" err="1"/>
              <a:t>що</a:t>
            </a:r>
            <a:r>
              <a:rPr lang="ru-RU" dirty="0"/>
              <a:t> </a:t>
            </a:r>
            <a:r>
              <a:rPr lang="ru-RU" dirty="0" err="1"/>
              <a:t>забезпечує</a:t>
            </a:r>
            <a:r>
              <a:rPr lang="ru-RU" dirty="0"/>
              <a:t> </a:t>
            </a:r>
            <a:r>
              <a:rPr lang="ru-RU" dirty="0" err="1"/>
              <a:t>її</a:t>
            </a:r>
            <a:r>
              <a:rPr lang="ru-RU" dirty="0"/>
              <a:t> </a:t>
            </a:r>
            <a:r>
              <a:rPr lang="ru-RU" dirty="0" err="1"/>
              <a:t>нормальне</a:t>
            </a:r>
            <a:r>
              <a:rPr lang="ru-RU" dirty="0"/>
              <a:t> </a:t>
            </a:r>
            <a:r>
              <a:rPr lang="ru-RU" dirty="0" err="1"/>
              <a:t>функціонування</a:t>
            </a:r>
            <a:r>
              <a:rPr lang="ru-RU" dirty="0"/>
              <a:t> і </a:t>
            </a:r>
            <a:r>
              <a:rPr lang="ru-RU" dirty="0" err="1"/>
              <a:t>динамічний</a:t>
            </a:r>
            <a:r>
              <a:rPr lang="ru-RU" dirty="0"/>
              <a:t> </a:t>
            </a:r>
            <a:r>
              <a:rPr lang="ru-RU" dirty="0" err="1"/>
              <a:t>розвиток</a:t>
            </a:r>
            <a:r>
              <a:rPr lang="ru-RU" dirty="0"/>
              <a:t>. </a:t>
            </a:r>
          </a:p>
          <a:p>
            <a:pPr marL="0" indent="0">
              <a:buNone/>
            </a:pPr>
            <a:endParaRPr lang="ru-RU" dirty="0"/>
          </a:p>
          <a:p>
            <a:pPr marL="0" indent="0">
              <a:buNone/>
            </a:pPr>
            <a:r>
              <a:rPr lang="ru-RU" dirty="0" err="1"/>
              <a:t>Інформаційна</a:t>
            </a:r>
            <a:r>
              <a:rPr lang="ru-RU" dirty="0"/>
              <a:t> </a:t>
            </a:r>
            <a:r>
              <a:rPr lang="ru-RU" dirty="0" err="1"/>
              <a:t>безпека</a:t>
            </a:r>
            <a:r>
              <a:rPr lang="ru-RU" dirty="0"/>
              <a:t> </a:t>
            </a:r>
            <a:r>
              <a:rPr lang="ru-RU" b="1" dirty="0" err="1"/>
              <a:t>особистості</a:t>
            </a:r>
            <a:r>
              <a:rPr lang="ru-RU" dirty="0"/>
              <a:t> </a:t>
            </a:r>
            <a:r>
              <a:rPr lang="ru-RU" dirty="0" err="1"/>
              <a:t>характеризується</a:t>
            </a:r>
            <a:r>
              <a:rPr lang="ru-RU" dirty="0"/>
              <a:t> як стан </a:t>
            </a:r>
            <a:r>
              <a:rPr lang="ru-RU" dirty="0" err="1"/>
              <a:t>захищеності</a:t>
            </a:r>
            <a:r>
              <a:rPr lang="ru-RU" dirty="0"/>
              <a:t> </a:t>
            </a:r>
            <a:r>
              <a:rPr lang="ru-RU" dirty="0" err="1"/>
              <a:t>особистості</a:t>
            </a:r>
            <a:r>
              <a:rPr lang="ru-RU" dirty="0"/>
              <a:t>, </a:t>
            </a:r>
            <a:r>
              <a:rPr lang="ru-RU" dirty="0" err="1"/>
              <a:t>різноманітних</a:t>
            </a:r>
            <a:r>
              <a:rPr lang="ru-RU" dirty="0"/>
              <a:t> </a:t>
            </a:r>
            <a:r>
              <a:rPr lang="ru-RU" dirty="0" err="1"/>
              <a:t>соціальних</a:t>
            </a:r>
            <a:r>
              <a:rPr lang="ru-RU" dirty="0"/>
              <a:t> </a:t>
            </a:r>
            <a:r>
              <a:rPr lang="ru-RU" dirty="0" err="1"/>
              <a:t>груп</a:t>
            </a:r>
            <a:r>
              <a:rPr lang="ru-RU" dirty="0"/>
              <a:t> та </a:t>
            </a:r>
            <a:r>
              <a:rPr lang="ru-RU" dirty="0" err="1"/>
              <a:t>об'єднань</a:t>
            </a:r>
            <a:r>
              <a:rPr lang="ru-RU" dirty="0"/>
              <a:t> людей </a:t>
            </a:r>
            <a:r>
              <a:rPr lang="ru-RU" dirty="0" err="1"/>
              <a:t>від</a:t>
            </a:r>
            <a:r>
              <a:rPr lang="ru-RU" dirty="0"/>
              <a:t> </a:t>
            </a:r>
            <a:r>
              <a:rPr lang="ru-RU" dirty="0" err="1"/>
              <a:t>впливів</a:t>
            </a:r>
            <a:r>
              <a:rPr lang="ru-RU" dirty="0"/>
              <a:t>, </a:t>
            </a:r>
            <a:r>
              <a:rPr lang="ru-RU" dirty="0" err="1"/>
              <a:t>здатних</a:t>
            </a:r>
            <a:r>
              <a:rPr lang="ru-RU" dirty="0"/>
              <a:t> </a:t>
            </a:r>
            <a:r>
              <a:rPr lang="ru-RU" dirty="0" err="1"/>
              <a:t>проти</a:t>
            </a:r>
            <a:r>
              <a:rPr lang="ru-RU" dirty="0"/>
              <a:t> </a:t>
            </a:r>
            <a:r>
              <a:rPr lang="ru-RU" dirty="0" err="1"/>
              <a:t>їхньої</a:t>
            </a:r>
            <a:r>
              <a:rPr lang="ru-RU" dirty="0"/>
              <a:t> </a:t>
            </a:r>
            <a:r>
              <a:rPr lang="ru-RU" dirty="0" err="1"/>
              <a:t>волі</a:t>
            </a:r>
            <a:r>
              <a:rPr lang="ru-RU" dirty="0"/>
              <a:t> та </a:t>
            </a:r>
            <a:r>
              <a:rPr lang="ru-RU" dirty="0" err="1"/>
              <a:t>бажання</a:t>
            </a:r>
            <a:r>
              <a:rPr lang="ru-RU" dirty="0"/>
              <a:t> </a:t>
            </a:r>
            <a:r>
              <a:rPr lang="ru-RU" dirty="0" err="1"/>
              <a:t>змінювати</a:t>
            </a:r>
            <a:r>
              <a:rPr lang="ru-RU" dirty="0"/>
              <a:t> </a:t>
            </a:r>
            <a:r>
              <a:rPr lang="ru-RU" dirty="0" err="1"/>
              <a:t>психічні</a:t>
            </a:r>
            <a:r>
              <a:rPr lang="ru-RU" dirty="0"/>
              <a:t> </a:t>
            </a:r>
            <a:r>
              <a:rPr lang="ru-RU" dirty="0" err="1"/>
              <a:t>стани</a:t>
            </a:r>
            <a:r>
              <a:rPr lang="ru-RU" dirty="0"/>
              <a:t> і </a:t>
            </a:r>
            <a:r>
              <a:rPr lang="ru-RU" dirty="0" err="1"/>
              <a:t>психологічні</a:t>
            </a:r>
            <a:r>
              <a:rPr lang="ru-RU" dirty="0"/>
              <a:t> характеристики </a:t>
            </a:r>
            <a:r>
              <a:rPr lang="ru-RU" dirty="0" err="1"/>
              <a:t>людини</a:t>
            </a:r>
            <a:r>
              <a:rPr lang="ru-RU" dirty="0"/>
              <a:t>, </a:t>
            </a:r>
            <a:r>
              <a:rPr lang="ru-RU" dirty="0" err="1"/>
              <a:t>модифікувати</a:t>
            </a:r>
            <a:r>
              <a:rPr lang="ru-RU" dirty="0"/>
              <a:t> </a:t>
            </a:r>
            <a:r>
              <a:rPr lang="ru-RU" dirty="0" err="1"/>
              <a:t>її</a:t>
            </a:r>
            <a:r>
              <a:rPr lang="ru-RU" dirty="0"/>
              <a:t> </a:t>
            </a:r>
            <a:r>
              <a:rPr lang="ru-RU" dirty="0" err="1"/>
              <a:t>поведінку</a:t>
            </a:r>
            <a:r>
              <a:rPr lang="ru-RU" dirty="0"/>
              <a:t> та </a:t>
            </a:r>
            <a:r>
              <a:rPr lang="ru-RU" dirty="0" err="1"/>
              <a:t>обмежувати</a:t>
            </a:r>
            <a:r>
              <a:rPr lang="ru-RU" dirty="0"/>
              <a:t> свободу </a:t>
            </a:r>
            <a:r>
              <a:rPr lang="ru-RU" dirty="0" err="1"/>
              <a:t>вибору</a:t>
            </a:r>
            <a:r>
              <a:rPr lang="ru-RU" dirty="0"/>
              <a:t>. </a:t>
            </a:r>
          </a:p>
        </p:txBody>
      </p:sp>
    </p:spTree>
    <p:extLst>
      <p:ext uri="{BB962C8B-B14F-4D97-AF65-F5344CB8AC3E}">
        <p14:creationId xmlns:p14="http://schemas.microsoft.com/office/powerpoint/2010/main" val="349282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8620"/>
            <a:ext cx="12428376" cy="6018343"/>
          </a:xfrm>
        </p:spPr>
        <p:txBody>
          <a:bodyPr/>
          <a:lstStyle/>
          <a:p>
            <a:pPr marL="0" indent="0">
              <a:buNone/>
            </a:pPr>
            <a:r>
              <a:rPr lang="ru-RU" dirty="0"/>
              <a:t>Команда </a:t>
            </a:r>
            <a:r>
              <a:rPr lang="ru-RU" dirty="0" err="1"/>
              <a:t>реагування</a:t>
            </a:r>
            <a:r>
              <a:rPr lang="ru-RU" dirty="0"/>
              <a:t> на </a:t>
            </a:r>
            <a:r>
              <a:rPr lang="ru-RU" dirty="0" err="1"/>
              <a:t>комп'ютерні</a:t>
            </a:r>
            <a:r>
              <a:rPr lang="ru-RU" dirty="0"/>
              <a:t> </a:t>
            </a:r>
            <a:r>
              <a:rPr lang="ru-RU" dirty="0" err="1"/>
              <a:t>надзвичайні</a:t>
            </a:r>
            <a:r>
              <a:rPr lang="ru-RU" dirty="0"/>
              <a:t> </a:t>
            </a:r>
            <a:r>
              <a:rPr lang="ru-RU" dirty="0" err="1"/>
              <a:t>події</a:t>
            </a:r>
            <a:r>
              <a:rPr lang="ru-RU" dirty="0"/>
              <a:t> </a:t>
            </a:r>
            <a:r>
              <a:rPr lang="ru-RU" dirty="0" err="1"/>
              <a:t>України</a:t>
            </a:r>
            <a:r>
              <a:rPr lang="ru-RU" dirty="0"/>
              <a:t> (англ. </a:t>
            </a:r>
            <a:r>
              <a:rPr lang="en-US" dirty="0"/>
              <a:t>Computer Emergency Response Team of Ukraine, </a:t>
            </a:r>
            <a:r>
              <a:rPr lang="en-US" b="1" dirty="0"/>
              <a:t>CERT-UA</a:t>
            </a:r>
            <a:r>
              <a:rPr lang="en-US" dirty="0"/>
              <a:t>) — </a:t>
            </a:r>
            <a:r>
              <a:rPr lang="ru-RU" dirty="0" err="1"/>
              <a:t>спеціалізований</a:t>
            </a:r>
            <a:r>
              <a:rPr lang="ru-RU" dirty="0"/>
              <a:t> </a:t>
            </a:r>
            <a:r>
              <a:rPr lang="ru-RU" dirty="0" err="1"/>
              <a:t>структурний</a:t>
            </a:r>
            <a:r>
              <a:rPr lang="ru-RU" dirty="0"/>
              <a:t> </a:t>
            </a:r>
            <a:r>
              <a:rPr lang="ru-RU" dirty="0" err="1"/>
              <a:t>підрозділ</a:t>
            </a:r>
            <a:r>
              <a:rPr lang="ru-RU" dirty="0"/>
              <a:t> Державного центру </a:t>
            </a:r>
            <a:r>
              <a:rPr lang="ru-RU" dirty="0" err="1"/>
              <a:t>кіберзахисту</a:t>
            </a:r>
            <a:r>
              <a:rPr lang="ru-RU" dirty="0"/>
              <a:t> </a:t>
            </a:r>
            <a:r>
              <a:rPr lang="ru-RU" dirty="0" err="1"/>
              <a:t>Державної</a:t>
            </a:r>
            <a:r>
              <a:rPr lang="ru-RU" dirty="0"/>
              <a:t> </a:t>
            </a:r>
            <a:r>
              <a:rPr lang="ru-RU" dirty="0" err="1"/>
              <a:t>служби</a:t>
            </a:r>
            <a:r>
              <a:rPr lang="ru-RU" dirty="0"/>
              <a:t> </a:t>
            </a:r>
            <a:r>
              <a:rPr lang="ru-RU" dirty="0" err="1"/>
              <a:t>спеціального</a:t>
            </a:r>
            <a:r>
              <a:rPr lang="ru-RU" dirty="0"/>
              <a:t> </a:t>
            </a:r>
            <a:r>
              <a:rPr lang="ru-RU" dirty="0" err="1"/>
              <a:t>зв'язку</a:t>
            </a:r>
            <a:r>
              <a:rPr lang="ru-RU" dirty="0"/>
              <a:t> та </a:t>
            </a:r>
            <a:r>
              <a:rPr lang="ru-RU" dirty="0" err="1"/>
              <a:t>захисту</a:t>
            </a:r>
            <a:r>
              <a:rPr lang="ru-RU" dirty="0"/>
              <a:t> </a:t>
            </a:r>
            <a:r>
              <a:rPr lang="ru-RU" dirty="0" err="1"/>
              <a:t>інформації</a:t>
            </a:r>
            <a:r>
              <a:rPr lang="ru-RU" dirty="0"/>
              <a:t> </a:t>
            </a:r>
            <a:r>
              <a:rPr lang="ru-RU" dirty="0" err="1"/>
              <a:t>України</a:t>
            </a:r>
            <a:r>
              <a:rPr lang="ru-RU" dirty="0" smtClean="0"/>
              <a:t>.</a:t>
            </a:r>
            <a:endParaRPr lang="en-US" dirty="0" smtClean="0"/>
          </a:p>
          <a:p>
            <a:pPr marL="0" indent="0">
              <a:buNone/>
            </a:pPr>
            <a:endParaRPr lang="en-US" dirty="0"/>
          </a:p>
          <a:p>
            <a:pPr marL="0" indent="0">
              <a:buNone/>
            </a:pPr>
            <a:r>
              <a:rPr lang="ru-RU" dirty="0"/>
              <a:t>Метою </a:t>
            </a:r>
            <a:r>
              <a:rPr lang="ru-RU" dirty="0" err="1"/>
              <a:t>діяльності</a:t>
            </a:r>
            <a:r>
              <a:rPr lang="ru-RU" dirty="0"/>
              <a:t> </a:t>
            </a:r>
            <a:r>
              <a:rPr lang="en-US" dirty="0"/>
              <a:t>CERT-UA </a:t>
            </a:r>
            <a:r>
              <a:rPr lang="ru-RU" dirty="0"/>
              <a:t>є </a:t>
            </a:r>
            <a:r>
              <a:rPr lang="ru-RU" dirty="0" err="1"/>
              <a:t>забезпечення</a:t>
            </a:r>
            <a:r>
              <a:rPr lang="ru-RU" dirty="0"/>
              <a:t> </a:t>
            </a:r>
            <a:r>
              <a:rPr lang="ru-RU" dirty="0" err="1"/>
              <a:t>захисту</a:t>
            </a:r>
            <a:r>
              <a:rPr lang="ru-RU" dirty="0"/>
              <a:t> </a:t>
            </a:r>
            <a:r>
              <a:rPr lang="ru-RU" dirty="0" err="1"/>
              <a:t>державних</a:t>
            </a:r>
            <a:r>
              <a:rPr lang="ru-RU" dirty="0"/>
              <a:t> </a:t>
            </a:r>
            <a:r>
              <a:rPr lang="ru-RU" dirty="0" err="1"/>
              <a:t>інформаційних</a:t>
            </a:r>
            <a:r>
              <a:rPr lang="ru-RU" dirty="0"/>
              <a:t> </a:t>
            </a:r>
            <a:r>
              <a:rPr lang="ru-RU" dirty="0" err="1"/>
              <a:t>ресурсів</a:t>
            </a:r>
            <a:r>
              <a:rPr lang="ru-RU" dirty="0"/>
              <a:t> та </a:t>
            </a:r>
            <a:r>
              <a:rPr lang="ru-RU" dirty="0" err="1"/>
              <a:t>інформаційних</a:t>
            </a:r>
            <a:r>
              <a:rPr lang="ru-RU" dirty="0"/>
              <a:t> і </a:t>
            </a:r>
            <a:r>
              <a:rPr lang="ru-RU" dirty="0" err="1"/>
              <a:t>телекомунікаційних</a:t>
            </a:r>
            <a:r>
              <a:rPr lang="ru-RU" dirty="0"/>
              <a:t> систем </a:t>
            </a:r>
            <a:r>
              <a:rPr lang="ru-RU" dirty="0" err="1"/>
              <a:t>від</a:t>
            </a:r>
            <a:r>
              <a:rPr lang="ru-RU" dirty="0"/>
              <a:t> </a:t>
            </a:r>
            <a:r>
              <a:rPr lang="ru-RU" dirty="0" err="1"/>
              <a:t>несанкціонованого</a:t>
            </a:r>
            <a:r>
              <a:rPr lang="ru-RU" dirty="0"/>
              <a:t> доступу, </a:t>
            </a:r>
            <a:r>
              <a:rPr lang="ru-RU" dirty="0" err="1"/>
              <a:t>неправомірного</a:t>
            </a:r>
            <a:r>
              <a:rPr lang="ru-RU" dirty="0"/>
              <a:t> </a:t>
            </a:r>
            <a:r>
              <a:rPr lang="ru-RU" dirty="0" err="1"/>
              <a:t>використання</a:t>
            </a:r>
            <a:r>
              <a:rPr lang="ru-RU" dirty="0"/>
              <a:t>, а </a:t>
            </a:r>
            <a:r>
              <a:rPr lang="ru-RU" dirty="0" err="1"/>
              <a:t>також</a:t>
            </a:r>
            <a:r>
              <a:rPr lang="ru-RU" dirty="0"/>
              <a:t> </a:t>
            </a:r>
            <a:r>
              <a:rPr lang="ru-RU" dirty="0" err="1"/>
              <a:t>порушень</a:t>
            </a:r>
            <a:r>
              <a:rPr lang="ru-RU" dirty="0"/>
              <a:t> </a:t>
            </a:r>
            <a:r>
              <a:rPr lang="ru-RU" dirty="0" err="1"/>
              <a:t>їх</a:t>
            </a:r>
            <a:r>
              <a:rPr lang="ru-RU" dirty="0"/>
              <a:t> </a:t>
            </a:r>
            <a:r>
              <a:rPr lang="ru-RU" dirty="0" err="1"/>
              <a:t>конфіденційності</a:t>
            </a:r>
            <a:r>
              <a:rPr lang="ru-RU" dirty="0"/>
              <a:t>, </a:t>
            </a:r>
            <a:r>
              <a:rPr lang="ru-RU" dirty="0" err="1"/>
              <a:t>цілісності</a:t>
            </a:r>
            <a:r>
              <a:rPr lang="ru-RU" dirty="0"/>
              <a:t> та </a:t>
            </a:r>
            <a:r>
              <a:rPr lang="ru-RU" dirty="0" err="1"/>
              <a:t>доступності</a:t>
            </a:r>
            <a:r>
              <a:rPr lang="ru-RU" dirty="0"/>
              <a:t>.</a:t>
            </a:r>
          </a:p>
        </p:txBody>
      </p:sp>
      <p:pic>
        <p:nvPicPr>
          <p:cNvPr id="4" name="Рисунок 3"/>
          <p:cNvPicPr>
            <a:picLocks noChangeAspect="1"/>
          </p:cNvPicPr>
          <p:nvPr/>
        </p:nvPicPr>
        <p:blipFill>
          <a:blip r:embed="rId2"/>
          <a:stretch>
            <a:fillRect/>
          </a:stretch>
        </p:blipFill>
        <p:spPr>
          <a:xfrm>
            <a:off x="6181317" y="3601616"/>
            <a:ext cx="6010683" cy="3185723"/>
          </a:xfrm>
          <a:prstGeom prst="rect">
            <a:avLst/>
          </a:prstGeom>
        </p:spPr>
      </p:pic>
    </p:spTree>
    <p:extLst>
      <p:ext uri="{BB962C8B-B14F-4D97-AF65-F5344CB8AC3E}">
        <p14:creationId xmlns:p14="http://schemas.microsoft.com/office/powerpoint/2010/main" val="3831910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596" y="195943"/>
            <a:ext cx="11111204" cy="5981020"/>
          </a:xfrm>
        </p:spPr>
        <p:txBody>
          <a:bodyPr>
            <a:normAutofit lnSpcReduction="10000"/>
          </a:bodyPr>
          <a:lstStyle/>
          <a:p>
            <a:pPr marL="0" indent="0">
              <a:buNone/>
            </a:pPr>
            <a:r>
              <a:rPr lang="ru-RU" dirty="0" err="1"/>
              <a:t>Завданнями</a:t>
            </a:r>
            <a:r>
              <a:rPr lang="ru-RU" dirty="0"/>
              <a:t> </a:t>
            </a:r>
            <a:r>
              <a:rPr lang="ru-RU" dirty="0" err="1"/>
              <a:t>урядової</a:t>
            </a:r>
            <a:r>
              <a:rPr lang="ru-RU" dirty="0"/>
              <a:t> </a:t>
            </a:r>
            <a:r>
              <a:rPr lang="ru-RU" dirty="0" err="1"/>
              <a:t>команди</a:t>
            </a:r>
            <a:r>
              <a:rPr lang="ru-RU" dirty="0"/>
              <a:t> </a:t>
            </a:r>
            <a:r>
              <a:rPr lang="ru-RU" dirty="0" err="1"/>
              <a:t>реагування</a:t>
            </a:r>
            <a:r>
              <a:rPr lang="ru-RU" dirty="0"/>
              <a:t> на </a:t>
            </a:r>
            <a:r>
              <a:rPr lang="ru-RU" dirty="0" err="1"/>
              <a:t>комп’ютерні</a:t>
            </a:r>
            <a:r>
              <a:rPr lang="ru-RU" dirty="0"/>
              <a:t> </a:t>
            </a:r>
            <a:r>
              <a:rPr lang="ru-RU" dirty="0" err="1"/>
              <a:t>надзвичайні</a:t>
            </a:r>
            <a:r>
              <a:rPr lang="ru-RU" dirty="0"/>
              <a:t> </a:t>
            </a:r>
            <a:r>
              <a:rPr lang="ru-RU" dirty="0" err="1"/>
              <a:t>події</a:t>
            </a:r>
            <a:r>
              <a:rPr lang="ru-RU" dirty="0"/>
              <a:t> </a:t>
            </a:r>
            <a:r>
              <a:rPr lang="ru-RU" dirty="0" err="1"/>
              <a:t>України</a:t>
            </a:r>
            <a:r>
              <a:rPr lang="ru-RU" dirty="0"/>
              <a:t> </a:t>
            </a:r>
            <a:r>
              <a:rPr lang="en-US" dirty="0"/>
              <a:t>CERT-UA </a:t>
            </a:r>
            <a:r>
              <a:rPr lang="ru-RU" dirty="0" err="1"/>
              <a:t>українським</a:t>
            </a:r>
            <a:r>
              <a:rPr lang="ru-RU" dirty="0"/>
              <a:t> </a:t>
            </a:r>
            <a:r>
              <a:rPr lang="ru-RU" dirty="0" err="1"/>
              <a:t>законодавством</a:t>
            </a:r>
            <a:r>
              <a:rPr lang="ru-RU" dirty="0"/>
              <a:t> </a:t>
            </a:r>
            <a:r>
              <a:rPr lang="ru-RU" dirty="0" err="1"/>
              <a:t>визначено</a:t>
            </a:r>
            <a:r>
              <a:rPr lang="ru-RU" dirty="0"/>
              <a:t>:</a:t>
            </a:r>
          </a:p>
          <a:p>
            <a:pPr marL="0" indent="0">
              <a:buNone/>
            </a:pPr>
            <a:endParaRPr lang="ru-RU" dirty="0"/>
          </a:p>
          <a:p>
            <a:r>
              <a:rPr lang="ru-RU" dirty="0"/>
              <a:t>    </a:t>
            </a:r>
            <a:r>
              <a:rPr lang="ru-RU" dirty="0" err="1"/>
              <a:t>збір</a:t>
            </a:r>
            <a:r>
              <a:rPr lang="ru-RU" dirty="0"/>
              <a:t> та </a:t>
            </a:r>
            <a:r>
              <a:rPr lang="ru-RU" dirty="0" err="1"/>
              <a:t>аналіз</a:t>
            </a:r>
            <a:r>
              <a:rPr lang="ru-RU" dirty="0"/>
              <a:t> </a:t>
            </a:r>
            <a:r>
              <a:rPr lang="ru-RU" dirty="0" err="1"/>
              <a:t>даних</a:t>
            </a:r>
            <a:r>
              <a:rPr lang="ru-RU" dirty="0"/>
              <a:t> про </a:t>
            </a:r>
            <a:r>
              <a:rPr lang="ru-RU" dirty="0" err="1"/>
              <a:t>кіберінциденти</a:t>
            </a:r>
            <a:r>
              <a:rPr lang="ru-RU" dirty="0"/>
              <a:t>, </a:t>
            </a:r>
            <a:r>
              <a:rPr lang="ru-RU" dirty="0" err="1"/>
              <a:t>ведення</a:t>
            </a:r>
            <a:r>
              <a:rPr lang="ru-RU" dirty="0"/>
              <a:t> державного </a:t>
            </a:r>
            <a:r>
              <a:rPr lang="ru-RU" dirty="0" err="1"/>
              <a:t>реєстру</a:t>
            </a:r>
            <a:r>
              <a:rPr lang="ru-RU" dirty="0"/>
              <a:t> </a:t>
            </a:r>
            <a:r>
              <a:rPr lang="ru-RU" dirty="0" err="1"/>
              <a:t>кіберінцидентів</a:t>
            </a:r>
            <a:r>
              <a:rPr lang="ru-RU" dirty="0"/>
              <a:t>;</a:t>
            </a:r>
          </a:p>
          <a:p>
            <a:r>
              <a:rPr lang="ru-RU" dirty="0"/>
              <a:t>    практична </a:t>
            </a:r>
            <a:r>
              <a:rPr lang="ru-RU" dirty="0" err="1"/>
              <a:t>допомога</a:t>
            </a:r>
            <a:r>
              <a:rPr lang="ru-RU" dirty="0"/>
              <a:t> </a:t>
            </a:r>
            <a:r>
              <a:rPr lang="ru-RU" dirty="0" err="1"/>
              <a:t>власникам</a:t>
            </a:r>
            <a:r>
              <a:rPr lang="ru-RU" dirty="0"/>
              <a:t> </a:t>
            </a:r>
            <a:r>
              <a:rPr lang="ru-RU" dirty="0" err="1"/>
              <a:t>об’єктів</a:t>
            </a:r>
            <a:r>
              <a:rPr lang="ru-RU" dirty="0"/>
              <a:t> </a:t>
            </a:r>
            <a:r>
              <a:rPr lang="ru-RU" dirty="0" err="1"/>
              <a:t>кіберзахисту</a:t>
            </a:r>
            <a:r>
              <a:rPr lang="ru-RU" dirty="0"/>
              <a:t> з </a:t>
            </a:r>
            <a:r>
              <a:rPr lang="ru-RU" dirty="0" err="1"/>
              <a:t>питань</a:t>
            </a:r>
            <a:r>
              <a:rPr lang="ru-RU" dirty="0"/>
              <a:t> </a:t>
            </a:r>
            <a:r>
              <a:rPr lang="ru-RU" dirty="0" err="1"/>
              <a:t>запобігання</a:t>
            </a:r>
            <a:r>
              <a:rPr lang="ru-RU" dirty="0"/>
              <a:t>, </a:t>
            </a:r>
            <a:r>
              <a:rPr lang="ru-RU" dirty="0" err="1"/>
              <a:t>виявлення</a:t>
            </a:r>
            <a:r>
              <a:rPr lang="ru-RU" dirty="0"/>
              <a:t> та </a:t>
            </a:r>
            <a:r>
              <a:rPr lang="ru-RU" dirty="0" err="1"/>
              <a:t>усунення</a:t>
            </a:r>
            <a:r>
              <a:rPr lang="ru-RU" dirty="0"/>
              <a:t> </a:t>
            </a:r>
            <a:r>
              <a:rPr lang="ru-RU" dirty="0" err="1"/>
              <a:t>наслідків</a:t>
            </a:r>
            <a:r>
              <a:rPr lang="ru-RU" dirty="0"/>
              <a:t> </a:t>
            </a:r>
            <a:r>
              <a:rPr lang="ru-RU" dirty="0" err="1"/>
              <a:t>кіберінцидентів</a:t>
            </a:r>
            <a:r>
              <a:rPr lang="ru-RU" dirty="0"/>
              <a:t> </a:t>
            </a:r>
            <a:r>
              <a:rPr lang="ru-RU" dirty="0" err="1"/>
              <a:t>щодо</a:t>
            </a:r>
            <a:r>
              <a:rPr lang="ru-RU" dirty="0"/>
              <a:t> </a:t>
            </a:r>
            <a:r>
              <a:rPr lang="ru-RU" dirty="0" err="1"/>
              <a:t>цих</a:t>
            </a:r>
            <a:r>
              <a:rPr lang="ru-RU" dirty="0"/>
              <a:t> </a:t>
            </a:r>
            <a:r>
              <a:rPr lang="ru-RU" dirty="0" err="1"/>
              <a:t>об’єктів</a:t>
            </a:r>
            <a:r>
              <a:rPr lang="ru-RU" dirty="0"/>
              <a:t>;</a:t>
            </a:r>
          </a:p>
          <a:p>
            <a:r>
              <a:rPr lang="ru-RU" dirty="0"/>
              <a:t>    </a:t>
            </a:r>
            <a:r>
              <a:rPr lang="ru-RU" dirty="0" err="1"/>
              <a:t>проведення</a:t>
            </a:r>
            <a:r>
              <a:rPr lang="ru-RU" dirty="0"/>
              <a:t> </a:t>
            </a:r>
            <a:r>
              <a:rPr lang="ru-RU" dirty="0" err="1"/>
              <a:t>практичних</a:t>
            </a:r>
            <a:r>
              <a:rPr lang="ru-RU" dirty="0"/>
              <a:t> </a:t>
            </a:r>
            <a:r>
              <a:rPr lang="ru-RU" dirty="0" err="1"/>
              <a:t>семінарів</a:t>
            </a:r>
            <a:r>
              <a:rPr lang="ru-RU" dirty="0"/>
              <a:t> з </a:t>
            </a:r>
            <a:r>
              <a:rPr lang="ru-RU" dirty="0" err="1"/>
              <a:t>питань</a:t>
            </a:r>
            <a:r>
              <a:rPr lang="ru-RU" dirty="0"/>
              <a:t> </a:t>
            </a:r>
            <a:r>
              <a:rPr lang="ru-RU" dirty="0" err="1"/>
              <a:t>кіберзахисту</a:t>
            </a:r>
            <a:r>
              <a:rPr lang="ru-RU" dirty="0"/>
              <a:t>;</a:t>
            </a:r>
          </a:p>
          <a:p>
            <a:r>
              <a:rPr lang="ru-RU" dirty="0"/>
              <a:t>    </a:t>
            </a:r>
            <a:r>
              <a:rPr lang="ru-RU" dirty="0" err="1"/>
              <a:t>підготовка</a:t>
            </a:r>
            <a:r>
              <a:rPr lang="ru-RU" dirty="0"/>
              <a:t> </a:t>
            </a:r>
            <a:r>
              <a:rPr lang="ru-RU" dirty="0" err="1"/>
              <a:t>офіційних</a:t>
            </a:r>
            <a:r>
              <a:rPr lang="ru-RU" dirty="0"/>
              <a:t> </a:t>
            </a:r>
            <a:r>
              <a:rPr lang="ru-RU" dirty="0" err="1"/>
              <a:t>рекомендацій</a:t>
            </a:r>
            <a:r>
              <a:rPr lang="ru-RU" dirty="0"/>
              <a:t> </a:t>
            </a:r>
            <a:r>
              <a:rPr lang="ru-RU" dirty="0" err="1"/>
              <a:t>щодо</a:t>
            </a:r>
            <a:r>
              <a:rPr lang="ru-RU" dirty="0"/>
              <a:t> </a:t>
            </a:r>
            <a:r>
              <a:rPr lang="ru-RU" dirty="0" err="1"/>
              <a:t>протидії</a:t>
            </a:r>
            <a:r>
              <a:rPr lang="ru-RU" dirty="0"/>
              <a:t> </a:t>
            </a:r>
            <a:r>
              <a:rPr lang="ru-RU" dirty="0" err="1"/>
              <a:t>сучасним</a:t>
            </a:r>
            <a:r>
              <a:rPr lang="ru-RU" dirty="0"/>
              <a:t> видам </a:t>
            </a:r>
            <a:r>
              <a:rPr lang="ru-RU" dirty="0" err="1"/>
              <a:t>кібератак</a:t>
            </a:r>
            <a:r>
              <a:rPr lang="ru-RU" dirty="0"/>
              <a:t> та </a:t>
            </a:r>
            <a:r>
              <a:rPr lang="ru-RU" dirty="0" err="1"/>
              <a:t>кіберзагроз</a:t>
            </a:r>
            <a:r>
              <a:rPr lang="ru-RU" dirty="0"/>
              <a:t>, </a:t>
            </a:r>
            <a:r>
              <a:rPr lang="ru-RU" dirty="0" err="1"/>
              <a:t>які</a:t>
            </a:r>
            <a:r>
              <a:rPr lang="ru-RU" dirty="0"/>
              <a:t> </a:t>
            </a:r>
            <a:r>
              <a:rPr lang="ru-RU" dirty="0" err="1"/>
              <a:t>розміщуються</a:t>
            </a:r>
            <a:r>
              <a:rPr lang="ru-RU" dirty="0"/>
              <a:t> на веб-</a:t>
            </a:r>
            <a:r>
              <a:rPr lang="ru-RU" dirty="0" err="1"/>
              <a:t>сайті</a:t>
            </a:r>
            <a:r>
              <a:rPr lang="ru-RU" dirty="0"/>
              <a:t> </a:t>
            </a:r>
            <a:r>
              <a:rPr lang="en-US" dirty="0"/>
              <a:t>CERT-UA;</a:t>
            </a:r>
          </a:p>
          <a:p>
            <a:r>
              <a:rPr lang="en-US" dirty="0"/>
              <a:t>    </a:t>
            </a:r>
            <a:r>
              <a:rPr lang="ru-RU" dirty="0" err="1"/>
              <a:t>взаємодія</a:t>
            </a:r>
            <a:r>
              <a:rPr lang="ru-RU" dirty="0"/>
              <a:t> з </a:t>
            </a:r>
            <a:r>
              <a:rPr lang="ru-RU" dirty="0" err="1"/>
              <a:t>правоохоронними</a:t>
            </a:r>
            <a:r>
              <a:rPr lang="ru-RU" dirty="0"/>
              <a:t> органами, </a:t>
            </a:r>
            <a:r>
              <a:rPr lang="ru-RU" dirty="0" err="1"/>
              <a:t>своєчасне</a:t>
            </a:r>
            <a:r>
              <a:rPr lang="ru-RU" dirty="0"/>
              <a:t> </a:t>
            </a:r>
            <a:r>
              <a:rPr lang="ru-RU" dirty="0" err="1"/>
              <a:t>їх</a:t>
            </a:r>
            <a:r>
              <a:rPr lang="ru-RU" dirty="0"/>
              <a:t> </a:t>
            </a:r>
            <a:r>
              <a:rPr lang="ru-RU" dirty="0" err="1"/>
              <a:t>інформування</a:t>
            </a:r>
            <a:r>
              <a:rPr lang="ru-RU" dirty="0"/>
              <a:t> про </a:t>
            </a:r>
            <a:r>
              <a:rPr lang="ru-RU" dirty="0" err="1"/>
              <a:t>кібератаки</a:t>
            </a:r>
            <a:r>
              <a:rPr lang="ru-RU" dirty="0"/>
              <a:t>;</a:t>
            </a:r>
          </a:p>
        </p:txBody>
      </p:sp>
    </p:spTree>
    <p:extLst>
      <p:ext uri="{BB962C8B-B14F-4D97-AF65-F5344CB8AC3E}">
        <p14:creationId xmlns:p14="http://schemas.microsoft.com/office/powerpoint/2010/main" val="3572213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3935" y="93306"/>
            <a:ext cx="11129865" cy="6083657"/>
          </a:xfrm>
        </p:spPr>
        <p:txBody>
          <a:bodyPr/>
          <a:lstStyle/>
          <a:p>
            <a:r>
              <a:rPr lang="ru-RU" dirty="0"/>
              <a:t> </a:t>
            </a:r>
            <a:r>
              <a:rPr lang="ru-RU" dirty="0" err="1"/>
              <a:t>взаємодія</a:t>
            </a:r>
            <a:r>
              <a:rPr lang="ru-RU" dirty="0"/>
              <a:t> з </a:t>
            </a:r>
            <a:r>
              <a:rPr lang="ru-RU" dirty="0" err="1"/>
              <a:t>правоохоронними</a:t>
            </a:r>
            <a:r>
              <a:rPr lang="ru-RU" dirty="0"/>
              <a:t> органами, </a:t>
            </a:r>
            <a:r>
              <a:rPr lang="ru-RU" dirty="0" err="1"/>
              <a:t>своєчасне</a:t>
            </a:r>
            <a:r>
              <a:rPr lang="ru-RU" dirty="0"/>
              <a:t> </a:t>
            </a:r>
            <a:r>
              <a:rPr lang="ru-RU" dirty="0" err="1"/>
              <a:t>їх</a:t>
            </a:r>
            <a:r>
              <a:rPr lang="ru-RU" dirty="0"/>
              <a:t> </a:t>
            </a:r>
            <a:r>
              <a:rPr lang="ru-RU" dirty="0" err="1"/>
              <a:t>інформування</a:t>
            </a:r>
            <a:r>
              <a:rPr lang="ru-RU" dirty="0"/>
              <a:t> про </a:t>
            </a:r>
            <a:r>
              <a:rPr lang="ru-RU" dirty="0" err="1"/>
              <a:t>кібератаки</a:t>
            </a:r>
            <a:r>
              <a:rPr lang="ru-RU" dirty="0"/>
              <a:t>;</a:t>
            </a:r>
          </a:p>
          <a:p>
            <a:r>
              <a:rPr lang="ru-RU" dirty="0"/>
              <a:t>    </a:t>
            </a:r>
            <a:r>
              <a:rPr lang="ru-RU" dirty="0" err="1"/>
              <a:t>взаємодія</a:t>
            </a:r>
            <a:r>
              <a:rPr lang="ru-RU" dirty="0"/>
              <a:t> з </a:t>
            </a:r>
            <a:r>
              <a:rPr lang="ru-RU" dirty="0" err="1"/>
              <a:t>іноземними</a:t>
            </a:r>
            <a:r>
              <a:rPr lang="ru-RU" dirty="0"/>
              <a:t> та </a:t>
            </a:r>
            <a:r>
              <a:rPr lang="ru-RU" dirty="0" err="1"/>
              <a:t>міжнародними</a:t>
            </a:r>
            <a:r>
              <a:rPr lang="ru-RU" dirty="0"/>
              <a:t> </a:t>
            </a:r>
            <a:r>
              <a:rPr lang="ru-RU" dirty="0" err="1"/>
              <a:t>організаціями</a:t>
            </a:r>
            <a:r>
              <a:rPr lang="ru-RU" dirty="0"/>
              <a:t> з </a:t>
            </a:r>
            <a:r>
              <a:rPr lang="ru-RU" dirty="0" err="1"/>
              <a:t>питань</a:t>
            </a:r>
            <a:r>
              <a:rPr lang="ru-RU" dirty="0"/>
              <a:t> </a:t>
            </a:r>
            <a:r>
              <a:rPr lang="ru-RU" dirty="0" err="1"/>
              <a:t>реагування</a:t>
            </a:r>
            <a:r>
              <a:rPr lang="ru-RU" dirty="0"/>
              <a:t> на </a:t>
            </a:r>
            <a:r>
              <a:rPr lang="ru-RU" dirty="0" err="1"/>
              <a:t>кіберінциденти</a:t>
            </a:r>
            <a:r>
              <a:rPr lang="ru-RU" dirty="0"/>
              <a:t>, </a:t>
            </a:r>
            <a:r>
              <a:rPr lang="ru-RU" dirty="0" err="1"/>
              <a:t>зокрема</a:t>
            </a:r>
            <a:r>
              <a:rPr lang="ru-RU" dirty="0"/>
              <a:t> в рамках </a:t>
            </a:r>
            <a:r>
              <a:rPr lang="ru-RU" dirty="0" err="1"/>
              <a:t>участі</a:t>
            </a:r>
            <a:r>
              <a:rPr lang="ru-RU" dirty="0"/>
              <a:t> у </a:t>
            </a:r>
            <a:r>
              <a:rPr lang="ru-RU" dirty="0" err="1"/>
              <a:t>Форумі</a:t>
            </a:r>
            <a:r>
              <a:rPr lang="ru-RU" dirty="0"/>
              <a:t> команд </a:t>
            </a:r>
            <a:r>
              <a:rPr lang="ru-RU" dirty="0" err="1"/>
              <a:t>реагування</a:t>
            </a:r>
            <a:r>
              <a:rPr lang="ru-RU" dirty="0"/>
              <a:t> на </a:t>
            </a:r>
            <a:r>
              <a:rPr lang="ru-RU" dirty="0" err="1"/>
              <a:t>інциденти</a:t>
            </a:r>
            <a:r>
              <a:rPr lang="ru-RU" dirty="0"/>
              <a:t> </a:t>
            </a:r>
            <a:r>
              <a:rPr lang="ru-RU" dirty="0" err="1"/>
              <a:t>безпеки</a:t>
            </a:r>
            <a:r>
              <a:rPr lang="ru-RU" dirty="0"/>
              <a:t> (англ. </a:t>
            </a:r>
            <a:r>
              <a:rPr lang="en-US" dirty="0"/>
              <a:t>Forum for Incident Response and Security Teams, FIRST);</a:t>
            </a:r>
          </a:p>
          <a:p>
            <a:r>
              <a:rPr lang="en-US" dirty="0"/>
              <a:t>    </a:t>
            </a:r>
            <a:r>
              <a:rPr lang="ru-RU" dirty="0" err="1"/>
              <a:t>взаємодія</a:t>
            </a:r>
            <a:r>
              <a:rPr lang="ru-RU" dirty="0"/>
              <a:t> з </a:t>
            </a:r>
            <a:r>
              <a:rPr lang="ru-RU" dirty="0" err="1"/>
              <a:t>іншими</a:t>
            </a:r>
            <a:r>
              <a:rPr lang="ru-RU" dirty="0"/>
              <a:t> </a:t>
            </a:r>
            <a:r>
              <a:rPr lang="ru-RU" dirty="0" err="1"/>
              <a:t>українськими</a:t>
            </a:r>
            <a:r>
              <a:rPr lang="ru-RU" dirty="0"/>
              <a:t> командами </a:t>
            </a:r>
            <a:r>
              <a:rPr lang="ru-RU" dirty="0" err="1"/>
              <a:t>реагування</a:t>
            </a:r>
            <a:r>
              <a:rPr lang="ru-RU" dirty="0"/>
              <a:t> на </a:t>
            </a:r>
            <a:r>
              <a:rPr lang="ru-RU" dirty="0" err="1"/>
              <a:t>комп’ютерні</a:t>
            </a:r>
            <a:r>
              <a:rPr lang="ru-RU" dirty="0"/>
              <a:t> </a:t>
            </a:r>
            <a:r>
              <a:rPr lang="ru-RU" dirty="0" err="1"/>
              <a:t>надзвичайні</a:t>
            </a:r>
            <a:r>
              <a:rPr lang="ru-RU" dirty="0"/>
              <a:t> </a:t>
            </a:r>
            <a:r>
              <a:rPr lang="ru-RU" dirty="0" err="1"/>
              <a:t>події</a:t>
            </a:r>
            <a:r>
              <a:rPr lang="ru-RU" dirty="0"/>
              <a:t>; </a:t>
            </a:r>
            <a:r>
              <a:rPr lang="ru-RU" dirty="0" err="1"/>
              <a:t>підприємствами</a:t>
            </a:r>
            <a:r>
              <a:rPr lang="ru-RU" dirty="0"/>
              <a:t> та </a:t>
            </a:r>
            <a:r>
              <a:rPr lang="ru-RU" dirty="0" err="1"/>
              <a:t>організаціями</a:t>
            </a:r>
            <a:r>
              <a:rPr lang="ru-RU" dirty="0"/>
              <a:t>, </a:t>
            </a:r>
            <a:r>
              <a:rPr lang="ru-RU" dirty="0" err="1"/>
              <a:t>які</a:t>
            </a:r>
            <a:r>
              <a:rPr lang="ru-RU" dirty="0"/>
              <a:t> </a:t>
            </a:r>
            <a:r>
              <a:rPr lang="ru-RU" dirty="0" err="1"/>
              <a:t>забезпечують</a:t>
            </a:r>
            <a:r>
              <a:rPr lang="ru-RU" dirty="0"/>
              <a:t> </a:t>
            </a:r>
            <a:r>
              <a:rPr lang="ru-RU" dirty="0" err="1"/>
              <a:t>безпеку</a:t>
            </a:r>
            <a:r>
              <a:rPr lang="ru-RU" dirty="0"/>
              <a:t> </a:t>
            </a:r>
            <a:r>
              <a:rPr lang="ru-RU" dirty="0" err="1"/>
              <a:t>кіберпростору</a:t>
            </a:r>
            <a:r>
              <a:rPr lang="ru-RU" dirty="0"/>
              <a:t>;</a:t>
            </a:r>
          </a:p>
          <a:p>
            <a:r>
              <a:rPr lang="ru-RU" dirty="0"/>
              <a:t>    </a:t>
            </a:r>
            <a:r>
              <a:rPr lang="ru-RU" dirty="0" err="1"/>
              <a:t>аналіз</a:t>
            </a:r>
            <a:r>
              <a:rPr lang="ru-RU" dirty="0"/>
              <a:t> </a:t>
            </a:r>
            <a:r>
              <a:rPr lang="ru-RU" dirty="0" err="1"/>
              <a:t>інформації</a:t>
            </a:r>
            <a:r>
              <a:rPr lang="ru-RU" dirty="0"/>
              <a:t> </a:t>
            </a:r>
            <a:r>
              <a:rPr lang="ru-RU" dirty="0" err="1"/>
              <a:t>громадян</a:t>
            </a:r>
            <a:r>
              <a:rPr lang="ru-RU" dirty="0"/>
              <a:t> про </a:t>
            </a:r>
            <a:r>
              <a:rPr lang="ru-RU" dirty="0" err="1"/>
              <a:t>кіберінциденти</a:t>
            </a:r>
            <a:r>
              <a:rPr lang="ru-RU" dirty="0"/>
              <a:t> </a:t>
            </a:r>
            <a:r>
              <a:rPr lang="ru-RU" dirty="0" err="1"/>
              <a:t>щодо</a:t>
            </a:r>
            <a:r>
              <a:rPr lang="ru-RU" dirty="0"/>
              <a:t> </a:t>
            </a:r>
            <a:r>
              <a:rPr lang="ru-RU" dirty="0" err="1"/>
              <a:t>об’єктів</a:t>
            </a:r>
            <a:r>
              <a:rPr lang="ru-RU" dirty="0"/>
              <a:t> </a:t>
            </a:r>
            <a:r>
              <a:rPr lang="ru-RU" dirty="0" err="1"/>
              <a:t>кіберзахисту</a:t>
            </a:r>
            <a:r>
              <a:rPr lang="ru-RU" dirty="0"/>
              <a:t>;</a:t>
            </a:r>
          </a:p>
          <a:p>
            <a:r>
              <a:rPr lang="ru-RU" dirty="0"/>
              <a:t>    </a:t>
            </a:r>
            <a:r>
              <a:rPr lang="ru-RU" dirty="0" err="1"/>
              <a:t>сприяння</a:t>
            </a:r>
            <a:r>
              <a:rPr lang="ru-RU" dirty="0"/>
              <a:t> органам </a:t>
            </a:r>
            <a:r>
              <a:rPr lang="ru-RU" dirty="0" err="1"/>
              <a:t>державної</a:t>
            </a:r>
            <a:r>
              <a:rPr lang="ru-RU" dirty="0"/>
              <a:t> </a:t>
            </a:r>
            <a:r>
              <a:rPr lang="ru-RU" dirty="0" err="1"/>
              <a:t>влади</a:t>
            </a:r>
            <a:r>
              <a:rPr lang="ru-RU" dirty="0"/>
              <a:t>, </a:t>
            </a:r>
            <a:r>
              <a:rPr lang="ru-RU" dirty="0" err="1"/>
              <a:t>військовим</a:t>
            </a:r>
            <a:r>
              <a:rPr lang="ru-RU" dirty="0"/>
              <a:t> </a:t>
            </a:r>
            <a:r>
              <a:rPr lang="ru-RU" dirty="0" err="1"/>
              <a:t>формуванням</a:t>
            </a:r>
            <a:r>
              <a:rPr lang="ru-RU" dirty="0"/>
              <a:t>, </a:t>
            </a:r>
            <a:r>
              <a:rPr lang="ru-RU" dirty="0" err="1"/>
              <a:t>підприємствам</a:t>
            </a:r>
            <a:r>
              <a:rPr lang="ru-RU" dirty="0"/>
              <a:t>, </a:t>
            </a:r>
            <a:r>
              <a:rPr lang="ru-RU" dirty="0" err="1"/>
              <a:t>установам</a:t>
            </a:r>
            <a:r>
              <a:rPr lang="ru-RU" dirty="0"/>
              <a:t> та </a:t>
            </a:r>
            <a:r>
              <a:rPr lang="ru-RU" dirty="0" err="1"/>
              <a:t>організаціям</a:t>
            </a:r>
            <a:r>
              <a:rPr lang="ru-RU" dirty="0"/>
              <a:t>, </a:t>
            </a:r>
            <a:r>
              <a:rPr lang="ru-RU" dirty="0" err="1"/>
              <a:t>громадянам</a:t>
            </a:r>
            <a:r>
              <a:rPr lang="ru-RU" dirty="0"/>
              <a:t> </a:t>
            </a:r>
            <a:r>
              <a:rPr lang="ru-RU" dirty="0" err="1"/>
              <a:t>України</a:t>
            </a:r>
            <a:r>
              <a:rPr lang="ru-RU" dirty="0"/>
              <a:t> у </a:t>
            </a:r>
            <a:r>
              <a:rPr lang="ru-RU" dirty="0" err="1"/>
              <a:t>вирішенні</a:t>
            </a:r>
            <a:r>
              <a:rPr lang="ru-RU" dirty="0"/>
              <a:t> </a:t>
            </a:r>
            <a:r>
              <a:rPr lang="ru-RU" dirty="0" err="1"/>
              <a:t>питань</a:t>
            </a:r>
            <a:r>
              <a:rPr lang="ru-RU" dirty="0"/>
              <a:t> </a:t>
            </a:r>
            <a:r>
              <a:rPr lang="ru-RU" dirty="0" err="1"/>
              <a:t>кіберзахисту</a:t>
            </a:r>
            <a:r>
              <a:rPr lang="ru-RU" dirty="0"/>
              <a:t> та </a:t>
            </a:r>
            <a:r>
              <a:rPr lang="ru-RU" dirty="0" err="1"/>
              <a:t>протидії</a:t>
            </a:r>
            <a:r>
              <a:rPr lang="ru-RU" dirty="0"/>
              <a:t> </a:t>
            </a:r>
            <a:r>
              <a:rPr lang="ru-RU" dirty="0" err="1"/>
              <a:t>кіберзагрозам</a:t>
            </a:r>
            <a:r>
              <a:rPr lang="ru-RU" dirty="0"/>
              <a:t>.</a:t>
            </a:r>
          </a:p>
        </p:txBody>
      </p:sp>
    </p:spTree>
    <p:extLst>
      <p:ext uri="{BB962C8B-B14F-4D97-AF65-F5344CB8AC3E}">
        <p14:creationId xmlns:p14="http://schemas.microsoft.com/office/powerpoint/2010/main" val="1564127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604" y="365125"/>
            <a:ext cx="11977396" cy="1325563"/>
          </a:xfrm>
        </p:spPr>
        <p:txBody>
          <a:bodyPr>
            <a:normAutofit fontScale="90000"/>
          </a:bodyPr>
          <a:lstStyle/>
          <a:p>
            <a:r>
              <a:rPr lang="ru-RU" sz="4900" b="1" dirty="0" err="1"/>
              <a:t>Закони</a:t>
            </a:r>
            <a:r>
              <a:rPr lang="ru-RU" sz="4900" b="1" dirty="0"/>
              <a:t> </a:t>
            </a:r>
            <a:r>
              <a:rPr lang="ru-RU" sz="4900" b="1" dirty="0" err="1" smtClean="0"/>
              <a:t>України</a:t>
            </a:r>
            <a:r>
              <a:rPr lang="ru-RU" sz="4900" b="1" dirty="0" smtClean="0"/>
              <a:t> </a:t>
            </a:r>
            <a:r>
              <a:rPr lang="uk-UA" sz="4900" b="1" dirty="0"/>
              <a:t>щодо інформаційної </a:t>
            </a:r>
            <a:r>
              <a:rPr lang="uk-UA" sz="4900" b="1" dirty="0" smtClean="0"/>
              <a:t>безпеки:</a:t>
            </a:r>
            <a:endParaRPr lang="ru-RU" dirty="0"/>
          </a:p>
        </p:txBody>
      </p:sp>
      <p:sp>
        <p:nvSpPr>
          <p:cNvPr id="3" name="Объект 2"/>
          <p:cNvSpPr>
            <a:spLocks noGrp="1"/>
          </p:cNvSpPr>
          <p:nvPr>
            <p:ph idx="1"/>
          </p:nvPr>
        </p:nvSpPr>
        <p:spPr>
          <a:xfrm>
            <a:off x="211494" y="2073243"/>
            <a:ext cx="11980506" cy="4486275"/>
          </a:xfrm>
        </p:spPr>
        <p:txBody>
          <a:bodyPr>
            <a:normAutofit/>
          </a:bodyPr>
          <a:lstStyle/>
          <a:p>
            <a:pPr marL="0" indent="0"/>
            <a:r>
              <a:rPr lang="ru-RU" dirty="0" smtClean="0"/>
              <a:t> Закон </a:t>
            </a:r>
            <a:r>
              <a:rPr lang="ru-RU" dirty="0" err="1"/>
              <a:t>України</a:t>
            </a:r>
            <a:r>
              <a:rPr lang="ru-RU" dirty="0"/>
              <a:t> </a:t>
            </a:r>
            <a:r>
              <a:rPr lang="ru-RU" b="1" dirty="0"/>
              <a:t>«Про </a:t>
            </a:r>
            <a:r>
              <a:rPr lang="ru-RU" b="1" dirty="0" err="1"/>
              <a:t>інформацію</a:t>
            </a:r>
            <a:r>
              <a:rPr lang="ru-RU" b="1" dirty="0"/>
              <a:t>» </a:t>
            </a:r>
            <a:r>
              <a:rPr lang="ru-RU" dirty="0" err="1"/>
              <a:t>від</a:t>
            </a:r>
            <a:r>
              <a:rPr lang="ru-RU" dirty="0"/>
              <a:t> 02.10.1992 № 2657-</a:t>
            </a:r>
            <a:r>
              <a:rPr lang="en-US" dirty="0" smtClean="0"/>
              <a:t>XII</a:t>
            </a:r>
            <a:endParaRPr lang="uk-UA" dirty="0" smtClean="0"/>
          </a:p>
          <a:p>
            <a:pPr marL="0" indent="0"/>
            <a:endParaRPr lang="en-US" dirty="0"/>
          </a:p>
          <a:p>
            <a:pPr marL="0" indent="0"/>
            <a:r>
              <a:rPr lang="ru-RU" dirty="0" smtClean="0"/>
              <a:t> Закон </a:t>
            </a:r>
            <a:r>
              <a:rPr lang="ru-RU" dirty="0" err="1"/>
              <a:t>України</a:t>
            </a:r>
            <a:r>
              <a:rPr lang="ru-RU" dirty="0"/>
              <a:t> </a:t>
            </a:r>
            <a:r>
              <a:rPr lang="ru-RU" b="1" dirty="0"/>
              <a:t>«Про </a:t>
            </a:r>
            <a:r>
              <a:rPr lang="ru-RU" b="1" dirty="0" err="1"/>
              <a:t>захист</a:t>
            </a:r>
            <a:r>
              <a:rPr lang="ru-RU" b="1" dirty="0"/>
              <a:t> </a:t>
            </a:r>
            <a:r>
              <a:rPr lang="ru-RU" b="1" dirty="0" err="1"/>
              <a:t>інформації</a:t>
            </a:r>
            <a:r>
              <a:rPr lang="ru-RU" b="1" dirty="0"/>
              <a:t> в </a:t>
            </a:r>
            <a:r>
              <a:rPr lang="ru-RU" b="1" dirty="0" err="1"/>
              <a:t>інформаційно-телекомунікаційних</a:t>
            </a:r>
            <a:r>
              <a:rPr lang="ru-RU" b="1" dirty="0"/>
              <a:t> системах» </a:t>
            </a:r>
            <a:r>
              <a:rPr lang="ru-RU" dirty="0" err="1"/>
              <a:t>від</a:t>
            </a:r>
            <a:r>
              <a:rPr lang="ru-RU" dirty="0"/>
              <a:t> 05.07.1994 № </a:t>
            </a:r>
            <a:r>
              <a:rPr lang="ru-RU" dirty="0" smtClean="0"/>
              <a:t>80/94-ВР</a:t>
            </a:r>
          </a:p>
          <a:p>
            <a:pPr marL="0" indent="0"/>
            <a:endParaRPr lang="ru-RU" dirty="0"/>
          </a:p>
          <a:p>
            <a:pPr marL="0" indent="0"/>
            <a:r>
              <a:rPr lang="ru-RU" dirty="0" smtClean="0"/>
              <a:t>Закон </a:t>
            </a:r>
            <a:r>
              <a:rPr lang="ru-RU" dirty="0" err="1"/>
              <a:t>України</a:t>
            </a:r>
            <a:r>
              <a:rPr lang="ru-RU" dirty="0"/>
              <a:t> </a:t>
            </a:r>
            <a:r>
              <a:rPr lang="ru-RU" b="1" dirty="0"/>
              <a:t>«Про </a:t>
            </a:r>
            <a:r>
              <a:rPr lang="ru-RU" b="1" dirty="0" err="1"/>
              <a:t>державну</a:t>
            </a:r>
            <a:r>
              <a:rPr lang="ru-RU" b="1" dirty="0"/>
              <a:t> </a:t>
            </a:r>
            <a:r>
              <a:rPr lang="ru-RU" b="1" dirty="0" err="1"/>
              <a:t>таємницю</a:t>
            </a:r>
            <a:r>
              <a:rPr lang="ru-RU" b="1" dirty="0"/>
              <a:t>» </a:t>
            </a:r>
            <a:r>
              <a:rPr lang="ru-RU" dirty="0" err="1"/>
              <a:t>від</a:t>
            </a:r>
            <a:r>
              <a:rPr lang="ru-RU" dirty="0"/>
              <a:t> 21.01.1994 № 3855-</a:t>
            </a:r>
            <a:r>
              <a:rPr lang="en-US" dirty="0" smtClean="0"/>
              <a:t>XII</a:t>
            </a:r>
            <a:endParaRPr lang="uk-UA" dirty="0" smtClean="0"/>
          </a:p>
          <a:p>
            <a:pPr marL="0" indent="0"/>
            <a:endParaRPr lang="en-US" dirty="0"/>
          </a:p>
          <a:p>
            <a:pPr marL="0" indent="0"/>
            <a:r>
              <a:rPr lang="ru-RU" dirty="0" smtClean="0"/>
              <a:t> Закон </a:t>
            </a:r>
            <a:r>
              <a:rPr lang="ru-RU" dirty="0" err="1"/>
              <a:t>України</a:t>
            </a:r>
            <a:r>
              <a:rPr lang="ru-RU" dirty="0"/>
              <a:t> </a:t>
            </a:r>
            <a:r>
              <a:rPr lang="ru-RU" b="1" dirty="0"/>
              <a:t>«Про </a:t>
            </a:r>
            <a:r>
              <a:rPr lang="ru-RU" b="1" dirty="0" err="1"/>
              <a:t>захист</a:t>
            </a:r>
            <a:r>
              <a:rPr lang="ru-RU" b="1" dirty="0"/>
              <a:t> </a:t>
            </a:r>
            <a:r>
              <a:rPr lang="ru-RU" b="1" dirty="0" err="1"/>
              <a:t>персональних</a:t>
            </a:r>
            <a:r>
              <a:rPr lang="ru-RU" b="1" dirty="0"/>
              <a:t> </a:t>
            </a:r>
            <a:r>
              <a:rPr lang="ru-RU" b="1" dirty="0" err="1"/>
              <a:t>даних</a:t>
            </a:r>
            <a:r>
              <a:rPr lang="ru-RU" b="1" dirty="0"/>
              <a:t>» </a:t>
            </a:r>
            <a:r>
              <a:rPr lang="ru-RU" dirty="0" err="1"/>
              <a:t>від</a:t>
            </a:r>
            <a:r>
              <a:rPr lang="ru-RU" dirty="0"/>
              <a:t> 01.06.2010 № 2297-</a:t>
            </a:r>
            <a:r>
              <a:rPr lang="en-US" dirty="0"/>
              <a:t>VI</a:t>
            </a:r>
            <a:endParaRPr lang="ru-RU" dirty="0"/>
          </a:p>
        </p:txBody>
      </p:sp>
    </p:spTree>
    <p:extLst>
      <p:ext uri="{BB962C8B-B14F-4D97-AF65-F5344CB8AC3E}">
        <p14:creationId xmlns:p14="http://schemas.microsoft.com/office/powerpoint/2010/main" val="3792141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7" y="365125"/>
            <a:ext cx="11101873" cy="1325563"/>
          </a:xfrm>
        </p:spPr>
        <p:txBody>
          <a:bodyPr>
            <a:normAutofit fontScale="90000"/>
          </a:bodyPr>
          <a:lstStyle/>
          <a:p>
            <a:r>
              <a:rPr lang="ru-RU" b="1" dirty="0"/>
              <a:t>Постанови </a:t>
            </a:r>
            <a:r>
              <a:rPr lang="ru-RU" b="1" dirty="0" err="1" smtClean="0"/>
              <a:t>Кабінету</a:t>
            </a:r>
            <a:r>
              <a:rPr lang="ru-RU" b="1" dirty="0" smtClean="0"/>
              <a:t> </a:t>
            </a:r>
            <a:r>
              <a:rPr lang="ru-RU" b="1" dirty="0" err="1" smtClean="0"/>
              <a:t>міністрів</a:t>
            </a:r>
            <a:r>
              <a:rPr lang="ru-RU" b="1" dirty="0" smtClean="0"/>
              <a:t> </a:t>
            </a:r>
            <a:r>
              <a:rPr lang="ru-RU" b="1" dirty="0" err="1" smtClean="0"/>
              <a:t>України</a:t>
            </a:r>
            <a:r>
              <a:rPr lang="ru-RU" dirty="0" smtClean="0"/>
              <a:t>:</a:t>
            </a:r>
            <a:endParaRPr lang="ru-RU" dirty="0"/>
          </a:p>
        </p:txBody>
      </p:sp>
      <p:sp>
        <p:nvSpPr>
          <p:cNvPr id="3" name="Объект 2"/>
          <p:cNvSpPr>
            <a:spLocks noGrp="1"/>
          </p:cNvSpPr>
          <p:nvPr>
            <p:ph idx="1"/>
          </p:nvPr>
        </p:nvSpPr>
        <p:spPr>
          <a:xfrm>
            <a:off x="0" y="1825625"/>
            <a:ext cx="11849878" cy="4351338"/>
          </a:xfrm>
        </p:spPr>
        <p:txBody>
          <a:bodyPr>
            <a:normAutofit/>
          </a:bodyPr>
          <a:lstStyle/>
          <a:p>
            <a:endParaRPr lang="ru-RU" dirty="0"/>
          </a:p>
          <a:p>
            <a:r>
              <a:rPr lang="ru-RU" dirty="0"/>
              <a:t>    Постанова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b="1" dirty="0"/>
              <a:t>«Про </a:t>
            </a:r>
            <a:r>
              <a:rPr lang="ru-RU" b="1" dirty="0" err="1"/>
              <a:t>затвердження</a:t>
            </a:r>
            <a:r>
              <a:rPr lang="ru-RU" b="1" dirty="0"/>
              <a:t> Правил </a:t>
            </a:r>
            <a:r>
              <a:rPr lang="ru-RU" b="1" dirty="0" err="1"/>
              <a:t>забезпечення</a:t>
            </a:r>
            <a:r>
              <a:rPr lang="ru-RU" b="1" dirty="0"/>
              <a:t> </a:t>
            </a:r>
            <a:r>
              <a:rPr lang="ru-RU" b="1" dirty="0" err="1"/>
              <a:t>захисту</a:t>
            </a:r>
            <a:r>
              <a:rPr lang="ru-RU" b="1" dirty="0"/>
              <a:t> </a:t>
            </a:r>
            <a:r>
              <a:rPr lang="ru-RU" b="1" dirty="0" err="1"/>
              <a:t>інформації</a:t>
            </a:r>
            <a:r>
              <a:rPr lang="ru-RU" b="1" dirty="0"/>
              <a:t> в </a:t>
            </a:r>
            <a:r>
              <a:rPr lang="ru-RU" b="1" dirty="0" err="1"/>
              <a:t>інформаційних</a:t>
            </a:r>
            <a:r>
              <a:rPr lang="ru-RU" b="1" dirty="0"/>
              <a:t>, </a:t>
            </a:r>
            <a:r>
              <a:rPr lang="ru-RU" b="1" dirty="0" err="1"/>
              <a:t>телекомунікаційних</a:t>
            </a:r>
            <a:r>
              <a:rPr lang="ru-RU" b="1" dirty="0"/>
              <a:t> та </a:t>
            </a:r>
            <a:r>
              <a:rPr lang="ru-RU" b="1" dirty="0" err="1"/>
              <a:t>інформаційно-телекомунікаційних</a:t>
            </a:r>
            <a:r>
              <a:rPr lang="ru-RU" b="1" dirty="0"/>
              <a:t> системах»</a:t>
            </a:r>
            <a:r>
              <a:rPr lang="ru-RU" dirty="0"/>
              <a:t> </a:t>
            </a:r>
            <a:r>
              <a:rPr lang="ru-RU" dirty="0" err="1"/>
              <a:t>від</a:t>
            </a:r>
            <a:r>
              <a:rPr lang="ru-RU" dirty="0"/>
              <a:t> 29.03.2006 №</a:t>
            </a:r>
            <a:r>
              <a:rPr lang="ru-RU" dirty="0" smtClean="0"/>
              <a:t>373</a:t>
            </a:r>
          </a:p>
          <a:p>
            <a:endParaRPr lang="ru-RU" dirty="0"/>
          </a:p>
          <a:p>
            <a:r>
              <a:rPr lang="ru-RU" dirty="0"/>
              <a:t>    Постанова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b="1" dirty="0"/>
              <a:t>«Про </a:t>
            </a:r>
            <a:r>
              <a:rPr lang="ru-RU" b="1" dirty="0" err="1"/>
              <a:t>затвердження</a:t>
            </a:r>
            <a:r>
              <a:rPr lang="ru-RU" b="1" dirty="0"/>
              <a:t> </a:t>
            </a:r>
            <a:r>
              <a:rPr lang="ru-RU" b="1" dirty="0" err="1"/>
              <a:t>Інструкції</a:t>
            </a:r>
            <a:r>
              <a:rPr lang="ru-RU" b="1" dirty="0"/>
              <a:t> про порядок </a:t>
            </a:r>
            <a:r>
              <a:rPr lang="ru-RU" b="1" dirty="0" err="1"/>
              <a:t>обліку</a:t>
            </a:r>
            <a:r>
              <a:rPr lang="ru-RU" b="1" dirty="0"/>
              <a:t>, </a:t>
            </a:r>
            <a:r>
              <a:rPr lang="ru-RU" b="1" dirty="0" err="1"/>
              <a:t>зберігання</a:t>
            </a:r>
            <a:r>
              <a:rPr lang="ru-RU" b="1" dirty="0"/>
              <a:t> і </a:t>
            </a:r>
            <a:r>
              <a:rPr lang="ru-RU" b="1" dirty="0" err="1"/>
              <a:t>використання</a:t>
            </a:r>
            <a:r>
              <a:rPr lang="ru-RU" b="1" dirty="0"/>
              <a:t> </a:t>
            </a:r>
            <a:r>
              <a:rPr lang="ru-RU" b="1" dirty="0" err="1"/>
              <a:t>документів</a:t>
            </a:r>
            <a:r>
              <a:rPr lang="ru-RU" b="1" dirty="0"/>
              <a:t>, справ, </a:t>
            </a:r>
            <a:r>
              <a:rPr lang="ru-RU" b="1" dirty="0" err="1"/>
              <a:t>видань</a:t>
            </a:r>
            <a:r>
              <a:rPr lang="ru-RU" b="1" dirty="0"/>
              <a:t> та </a:t>
            </a:r>
            <a:r>
              <a:rPr lang="ru-RU" b="1" dirty="0" err="1"/>
              <a:t>інших</a:t>
            </a:r>
            <a:r>
              <a:rPr lang="ru-RU" b="1" dirty="0"/>
              <a:t> </a:t>
            </a:r>
            <a:r>
              <a:rPr lang="ru-RU" b="1" dirty="0" err="1"/>
              <a:t>матеріальних</a:t>
            </a:r>
            <a:r>
              <a:rPr lang="ru-RU" b="1" dirty="0"/>
              <a:t> </a:t>
            </a:r>
            <a:r>
              <a:rPr lang="ru-RU" b="1" dirty="0" err="1"/>
              <a:t>носіїв</a:t>
            </a:r>
            <a:r>
              <a:rPr lang="ru-RU" b="1" dirty="0"/>
              <a:t> </a:t>
            </a:r>
            <a:r>
              <a:rPr lang="ru-RU" b="1" dirty="0" err="1"/>
              <a:t>інформації</a:t>
            </a:r>
            <a:r>
              <a:rPr lang="ru-RU" b="1" dirty="0"/>
              <a:t>, </a:t>
            </a:r>
            <a:r>
              <a:rPr lang="ru-RU" b="1" dirty="0" err="1"/>
              <a:t>які</a:t>
            </a:r>
            <a:r>
              <a:rPr lang="ru-RU" b="1" dirty="0"/>
              <a:t> </a:t>
            </a:r>
            <a:r>
              <a:rPr lang="ru-RU" b="1" dirty="0" err="1"/>
              <a:t>містять</a:t>
            </a:r>
            <a:r>
              <a:rPr lang="ru-RU" b="1" dirty="0"/>
              <a:t> </a:t>
            </a:r>
            <a:r>
              <a:rPr lang="ru-RU" b="1" dirty="0" err="1"/>
              <a:t>службову</a:t>
            </a:r>
            <a:r>
              <a:rPr lang="ru-RU" b="1" dirty="0"/>
              <a:t> </a:t>
            </a:r>
            <a:r>
              <a:rPr lang="ru-RU" b="1" dirty="0" err="1"/>
              <a:t>інформацію</a:t>
            </a:r>
            <a:r>
              <a:rPr lang="ru-RU" b="1" dirty="0"/>
              <a:t>» </a:t>
            </a:r>
            <a:r>
              <a:rPr lang="ru-RU" dirty="0" err="1"/>
              <a:t>від</a:t>
            </a:r>
            <a:r>
              <a:rPr lang="ru-RU" dirty="0"/>
              <a:t> 27 листопада 1998 р. №1893</a:t>
            </a:r>
          </a:p>
        </p:txBody>
      </p:sp>
    </p:spTree>
    <p:extLst>
      <p:ext uri="{BB962C8B-B14F-4D97-AF65-F5344CB8AC3E}">
        <p14:creationId xmlns:p14="http://schemas.microsoft.com/office/powerpoint/2010/main" val="3671518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287" y="113199"/>
            <a:ext cx="11868539" cy="1109111"/>
          </a:xfrm>
        </p:spPr>
        <p:txBody>
          <a:bodyPr>
            <a:normAutofit fontScale="90000"/>
          </a:bodyPr>
          <a:lstStyle/>
          <a:p>
            <a:r>
              <a:rPr lang="ru-RU" sz="3100" b="1" dirty="0" err="1"/>
              <a:t>Нормативні</a:t>
            </a:r>
            <a:r>
              <a:rPr lang="ru-RU" sz="3100" b="1" dirty="0"/>
              <a:t> </a:t>
            </a:r>
            <a:r>
              <a:rPr lang="ru-RU" sz="3100" b="1" dirty="0" err="1"/>
              <a:t>документи</a:t>
            </a:r>
            <a:r>
              <a:rPr lang="ru-RU" sz="3100" b="1" dirty="0"/>
              <a:t> в </a:t>
            </a:r>
            <a:r>
              <a:rPr lang="ru-RU" sz="3100" b="1" dirty="0" err="1"/>
              <a:t>галузі</a:t>
            </a:r>
            <a:r>
              <a:rPr lang="ru-RU" sz="3100" b="1" dirty="0"/>
              <a:t> </a:t>
            </a:r>
            <a:r>
              <a:rPr lang="ru-RU" sz="3100" b="1" dirty="0" err="1"/>
              <a:t>технічного</a:t>
            </a:r>
            <a:r>
              <a:rPr lang="ru-RU" sz="3100" b="1" dirty="0"/>
              <a:t> </a:t>
            </a:r>
            <a:r>
              <a:rPr lang="ru-RU" sz="3100" b="1" dirty="0" err="1"/>
              <a:t>захисту</a:t>
            </a:r>
            <a:r>
              <a:rPr lang="ru-RU" sz="3100" b="1" dirty="0"/>
              <a:t> </a:t>
            </a:r>
            <a:r>
              <a:rPr lang="ru-RU" sz="3100" b="1" dirty="0" err="1"/>
              <a:t>інформації</a:t>
            </a:r>
            <a:r>
              <a:rPr lang="ru-RU" sz="3100" b="1" dirty="0"/>
              <a:t> </a:t>
            </a:r>
            <a:r>
              <a:rPr lang="ru-RU" sz="3100" b="1" dirty="0" smtClean="0"/>
              <a:t>та </a:t>
            </a:r>
            <a:r>
              <a:rPr lang="ru-RU" sz="3100" b="1" dirty="0" err="1"/>
              <a:t>державні</a:t>
            </a:r>
            <a:r>
              <a:rPr lang="ru-RU" sz="3100" b="1" dirty="0"/>
              <a:t> </a:t>
            </a:r>
            <a:r>
              <a:rPr lang="ru-RU" sz="3100" b="1" dirty="0" err="1"/>
              <a:t>стандарти</a:t>
            </a:r>
            <a:r>
              <a:rPr lang="ru-RU" sz="3100" b="1" dirty="0"/>
              <a:t> </a:t>
            </a:r>
            <a:r>
              <a:rPr lang="ru-RU" sz="3100" b="1" dirty="0" err="1"/>
              <a:t>України</a:t>
            </a:r>
            <a:r>
              <a:rPr lang="ru-RU" sz="3100" b="1" dirty="0"/>
              <a:t> </a:t>
            </a:r>
            <a:r>
              <a:rPr lang="ru-RU" sz="3100" b="1" dirty="0" err="1" smtClean="0"/>
              <a:t>стосовно</a:t>
            </a:r>
            <a:r>
              <a:rPr lang="ru-RU" sz="3100" b="1" dirty="0" smtClean="0"/>
              <a:t> </a:t>
            </a:r>
            <a:r>
              <a:rPr lang="ru-RU" sz="3100" b="1" dirty="0" err="1"/>
              <a:t>створення</a:t>
            </a:r>
            <a:r>
              <a:rPr lang="ru-RU" sz="3100" b="1" dirty="0"/>
              <a:t> і </a:t>
            </a:r>
            <a:r>
              <a:rPr lang="ru-RU" sz="3100" b="1" dirty="0" err="1"/>
              <a:t>функціонування</a:t>
            </a:r>
            <a:r>
              <a:rPr lang="ru-RU" sz="3100" b="1" dirty="0"/>
              <a:t> КСЗІ</a:t>
            </a:r>
            <a:r>
              <a:rPr lang="ru-RU" sz="3100" b="1" dirty="0" smtClean="0"/>
              <a:t>:</a:t>
            </a:r>
            <a:endParaRPr lang="ru-RU" sz="2800" dirty="0"/>
          </a:p>
        </p:txBody>
      </p:sp>
      <p:sp>
        <p:nvSpPr>
          <p:cNvPr id="3" name="Объект 2"/>
          <p:cNvSpPr>
            <a:spLocks noGrp="1"/>
          </p:cNvSpPr>
          <p:nvPr>
            <p:ph idx="1"/>
          </p:nvPr>
        </p:nvSpPr>
        <p:spPr>
          <a:xfrm>
            <a:off x="66867" y="1408922"/>
            <a:ext cx="12033381" cy="5290457"/>
          </a:xfrm>
        </p:spPr>
        <p:txBody>
          <a:bodyPr>
            <a:noAutofit/>
          </a:bodyPr>
          <a:lstStyle/>
          <a:p>
            <a:r>
              <a:rPr lang="ru-RU" sz="1800" dirty="0" smtClean="0"/>
              <a:t>    </a:t>
            </a:r>
            <a:r>
              <a:rPr lang="ru-RU" sz="1800" dirty="0"/>
              <a:t>НД ТЗІ 3.7-003-05 </a:t>
            </a:r>
            <a:r>
              <a:rPr lang="ru-RU" sz="1800" b="1" dirty="0"/>
              <a:t>Порядок </a:t>
            </a:r>
            <a:r>
              <a:rPr lang="ru-RU" sz="1800" b="1" dirty="0" err="1"/>
              <a:t>проведення</a:t>
            </a:r>
            <a:r>
              <a:rPr lang="ru-RU" sz="1800" b="1" dirty="0"/>
              <a:t> </a:t>
            </a:r>
            <a:r>
              <a:rPr lang="ru-RU" sz="1800" b="1" dirty="0" err="1"/>
              <a:t>робіт</a:t>
            </a:r>
            <a:r>
              <a:rPr lang="ru-RU" sz="1800" b="1" dirty="0"/>
              <a:t> </a:t>
            </a:r>
            <a:r>
              <a:rPr lang="ru-RU" sz="1800" b="1" dirty="0" err="1"/>
              <a:t>із</a:t>
            </a:r>
            <a:r>
              <a:rPr lang="ru-RU" sz="1800" b="1" dirty="0"/>
              <a:t> </a:t>
            </a:r>
            <a:r>
              <a:rPr lang="ru-RU" sz="1800" b="1" dirty="0" err="1"/>
              <a:t>створення</a:t>
            </a:r>
            <a:r>
              <a:rPr lang="ru-RU" sz="1800" b="1" dirty="0"/>
              <a:t> </a:t>
            </a:r>
            <a:r>
              <a:rPr lang="ru-RU" sz="1800" b="1" dirty="0" err="1"/>
              <a:t>комплексної</a:t>
            </a:r>
            <a:r>
              <a:rPr lang="ru-RU" sz="1800" b="1" dirty="0"/>
              <a:t> </a:t>
            </a:r>
            <a:r>
              <a:rPr lang="ru-RU" sz="1800" b="1" dirty="0" err="1"/>
              <a:t>системи</a:t>
            </a:r>
            <a:r>
              <a:rPr lang="ru-RU" sz="1800" b="1" dirty="0"/>
              <a:t> </a:t>
            </a:r>
            <a:r>
              <a:rPr lang="ru-RU" sz="1800" b="1" dirty="0" err="1"/>
              <a:t>захисту</a:t>
            </a:r>
            <a:r>
              <a:rPr lang="ru-RU" sz="1800" b="1" dirty="0"/>
              <a:t> </a:t>
            </a:r>
            <a:r>
              <a:rPr lang="ru-RU" sz="1800" b="1" dirty="0" err="1"/>
              <a:t>інформації</a:t>
            </a:r>
            <a:r>
              <a:rPr lang="ru-RU" sz="1800" b="1" dirty="0"/>
              <a:t> в </a:t>
            </a:r>
            <a:r>
              <a:rPr lang="ru-RU" sz="1800" b="1" dirty="0" err="1"/>
              <a:t>інформаційно-телекомунікаційній</a:t>
            </a:r>
            <a:r>
              <a:rPr lang="ru-RU" sz="1800" b="1" dirty="0"/>
              <a:t> </a:t>
            </a:r>
            <a:r>
              <a:rPr lang="ru-RU" sz="1800" b="1" dirty="0" err="1"/>
              <a:t>системі</a:t>
            </a:r>
            <a:endParaRPr lang="ru-RU" sz="1800" b="1" dirty="0"/>
          </a:p>
          <a:p>
            <a:r>
              <a:rPr lang="ru-RU" sz="1800" dirty="0"/>
              <a:t>    </a:t>
            </a:r>
            <a:r>
              <a:rPr lang="ru-RU" sz="1800" dirty="0" err="1"/>
              <a:t>Державний</a:t>
            </a:r>
            <a:r>
              <a:rPr lang="ru-RU" sz="1800" dirty="0"/>
              <a:t> стандарт </a:t>
            </a:r>
            <a:r>
              <a:rPr lang="ru-RU" sz="1800" dirty="0" err="1"/>
              <a:t>України</a:t>
            </a:r>
            <a:r>
              <a:rPr lang="ru-RU" sz="1800" dirty="0"/>
              <a:t>. </a:t>
            </a:r>
            <a:r>
              <a:rPr lang="ru-RU" sz="1800" dirty="0" err="1"/>
              <a:t>Захист</a:t>
            </a:r>
            <a:r>
              <a:rPr lang="ru-RU" sz="1800" dirty="0"/>
              <a:t> </a:t>
            </a:r>
            <a:r>
              <a:rPr lang="ru-RU" sz="1800" dirty="0" err="1"/>
              <a:t>інформації</a:t>
            </a:r>
            <a:r>
              <a:rPr lang="ru-RU" sz="1800" dirty="0"/>
              <a:t>. </a:t>
            </a:r>
            <a:r>
              <a:rPr lang="ru-RU" sz="1800" dirty="0" err="1"/>
              <a:t>Технічний</a:t>
            </a:r>
            <a:r>
              <a:rPr lang="ru-RU" sz="1800" dirty="0"/>
              <a:t> </a:t>
            </a:r>
            <a:r>
              <a:rPr lang="ru-RU" sz="1800" dirty="0" err="1"/>
              <a:t>захист</a:t>
            </a:r>
            <a:r>
              <a:rPr lang="ru-RU" sz="1800" dirty="0"/>
              <a:t> </a:t>
            </a:r>
            <a:r>
              <a:rPr lang="ru-RU" sz="1800" dirty="0" err="1"/>
              <a:t>інформації</a:t>
            </a:r>
            <a:r>
              <a:rPr lang="ru-RU" sz="1800" dirty="0"/>
              <a:t>. Порядок </a:t>
            </a:r>
            <a:r>
              <a:rPr lang="ru-RU" sz="1800" dirty="0" err="1"/>
              <a:t>проведення</a:t>
            </a:r>
            <a:r>
              <a:rPr lang="ru-RU" sz="1800" dirty="0"/>
              <a:t> </a:t>
            </a:r>
            <a:r>
              <a:rPr lang="ru-RU" sz="1800" dirty="0" err="1"/>
              <a:t>робіт</a:t>
            </a:r>
            <a:r>
              <a:rPr lang="ru-RU" sz="1800" dirty="0"/>
              <a:t>. ДСТУ 3396.1-96</a:t>
            </a:r>
          </a:p>
          <a:p>
            <a:r>
              <a:rPr lang="ru-RU" sz="1800" dirty="0"/>
              <a:t>    НД ТЗІ 1.4-001-2000 </a:t>
            </a:r>
            <a:r>
              <a:rPr lang="ru-RU" sz="1800" dirty="0" err="1"/>
              <a:t>Типове</a:t>
            </a:r>
            <a:r>
              <a:rPr lang="ru-RU" sz="1800" dirty="0"/>
              <a:t> </a:t>
            </a:r>
            <a:r>
              <a:rPr lang="ru-RU" sz="1800" dirty="0" err="1"/>
              <a:t>положення</a:t>
            </a:r>
            <a:r>
              <a:rPr lang="ru-RU" sz="1800" dirty="0"/>
              <a:t> про службу </a:t>
            </a:r>
            <a:r>
              <a:rPr lang="ru-RU" sz="1800" dirty="0" err="1"/>
              <a:t>захисту</a:t>
            </a:r>
            <a:r>
              <a:rPr lang="ru-RU" sz="1800" dirty="0"/>
              <a:t> </a:t>
            </a:r>
            <a:r>
              <a:rPr lang="ru-RU" sz="1800" dirty="0" err="1"/>
              <a:t>інформації</a:t>
            </a:r>
            <a:r>
              <a:rPr lang="ru-RU" sz="1800" dirty="0"/>
              <a:t> в </a:t>
            </a:r>
            <a:r>
              <a:rPr lang="ru-RU" sz="1800" dirty="0" err="1"/>
              <a:t>автоматизованій</a:t>
            </a:r>
            <a:r>
              <a:rPr lang="ru-RU" sz="1800" dirty="0"/>
              <a:t> </a:t>
            </a:r>
            <a:r>
              <a:rPr lang="ru-RU" sz="1800" dirty="0" err="1"/>
              <a:t>системі</a:t>
            </a:r>
            <a:endParaRPr lang="ru-RU" sz="1800" dirty="0"/>
          </a:p>
          <a:p>
            <a:r>
              <a:rPr lang="ru-RU" sz="1800" dirty="0"/>
              <a:t>    НД ТЗІ 2.5-004-99 </a:t>
            </a:r>
            <a:r>
              <a:rPr lang="ru-RU" sz="1800" dirty="0" err="1"/>
              <a:t>Критерії</a:t>
            </a:r>
            <a:r>
              <a:rPr lang="ru-RU" sz="1800" dirty="0"/>
              <a:t> </a:t>
            </a:r>
            <a:r>
              <a:rPr lang="ru-RU" sz="1800" dirty="0" err="1"/>
              <a:t>оцінки</a:t>
            </a:r>
            <a:r>
              <a:rPr lang="ru-RU" sz="1800" dirty="0"/>
              <a:t> </a:t>
            </a:r>
            <a:r>
              <a:rPr lang="ru-RU" sz="1800" dirty="0" err="1"/>
              <a:t>захищеності</a:t>
            </a:r>
            <a:r>
              <a:rPr lang="ru-RU" sz="1800" dirty="0"/>
              <a:t> </a:t>
            </a:r>
            <a:r>
              <a:rPr lang="ru-RU" sz="1800" dirty="0" err="1"/>
              <a:t>інформації</a:t>
            </a:r>
            <a:r>
              <a:rPr lang="ru-RU" sz="1800" dirty="0"/>
              <a:t> в </a:t>
            </a:r>
            <a:r>
              <a:rPr lang="ru-RU" sz="1800" dirty="0" err="1"/>
              <a:t>комп’ютерних</a:t>
            </a:r>
            <a:r>
              <a:rPr lang="ru-RU" sz="1800" dirty="0"/>
              <a:t> системах </a:t>
            </a:r>
            <a:r>
              <a:rPr lang="ru-RU" sz="1800" dirty="0" err="1"/>
              <a:t>від</a:t>
            </a:r>
            <a:r>
              <a:rPr lang="ru-RU" sz="1800" dirty="0"/>
              <a:t> </a:t>
            </a:r>
            <a:r>
              <a:rPr lang="ru-RU" sz="1800" dirty="0" err="1"/>
              <a:t>несанкціонованого</a:t>
            </a:r>
            <a:r>
              <a:rPr lang="ru-RU" sz="1800" dirty="0"/>
              <a:t> доступу</a:t>
            </a:r>
          </a:p>
          <a:p>
            <a:r>
              <a:rPr lang="ru-RU" sz="1800" dirty="0"/>
              <a:t>    НД ТЗІ 2.5-005-99 </a:t>
            </a:r>
            <a:r>
              <a:rPr lang="ru-RU" sz="1800" dirty="0" err="1"/>
              <a:t>Класифікація</a:t>
            </a:r>
            <a:r>
              <a:rPr lang="ru-RU" sz="1800" dirty="0"/>
              <a:t> </a:t>
            </a:r>
            <a:r>
              <a:rPr lang="ru-RU" sz="1800" dirty="0" err="1"/>
              <a:t>автоматизованих</a:t>
            </a:r>
            <a:r>
              <a:rPr lang="ru-RU" sz="1800" dirty="0"/>
              <a:t> систем і </a:t>
            </a:r>
            <a:r>
              <a:rPr lang="ru-RU" sz="1800" dirty="0" err="1"/>
              <a:t>стандартні</a:t>
            </a:r>
            <a:r>
              <a:rPr lang="ru-RU" sz="1800" dirty="0"/>
              <a:t> </a:t>
            </a:r>
            <a:r>
              <a:rPr lang="ru-RU" sz="1800" dirty="0" err="1"/>
              <a:t>функціональні</a:t>
            </a:r>
            <a:r>
              <a:rPr lang="ru-RU" sz="1800" dirty="0"/>
              <a:t> </a:t>
            </a:r>
            <a:r>
              <a:rPr lang="ru-RU" sz="1800" dirty="0" err="1"/>
              <a:t>профілі</a:t>
            </a:r>
            <a:r>
              <a:rPr lang="ru-RU" sz="1800" dirty="0"/>
              <a:t> </a:t>
            </a:r>
            <a:r>
              <a:rPr lang="ru-RU" sz="1800" dirty="0" err="1"/>
              <a:t>захищеності</a:t>
            </a:r>
            <a:r>
              <a:rPr lang="ru-RU" sz="1800" dirty="0"/>
              <a:t> </a:t>
            </a:r>
            <a:r>
              <a:rPr lang="ru-RU" sz="1800" dirty="0" err="1"/>
              <a:t>оброблюваної</a:t>
            </a:r>
            <a:r>
              <a:rPr lang="ru-RU" sz="1800" dirty="0"/>
              <a:t> </a:t>
            </a:r>
            <a:r>
              <a:rPr lang="ru-RU" sz="1800" dirty="0" err="1"/>
              <a:t>інформації</a:t>
            </a:r>
            <a:r>
              <a:rPr lang="ru-RU" sz="1800" dirty="0"/>
              <a:t> </a:t>
            </a:r>
            <a:r>
              <a:rPr lang="ru-RU" sz="1800" dirty="0" err="1"/>
              <a:t>від</a:t>
            </a:r>
            <a:r>
              <a:rPr lang="ru-RU" sz="1800" dirty="0"/>
              <a:t> </a:t>
            </a:r>
            <a:r>
              <a:rPr lang="ru-RU" sz="1800" dirty="0" err="1"/>
              <a:t>несанкціонованого</a:t>
            </a:r>
            <a:r>
              <a:rPr lang="ru-RU" sz="1800" dirty="0"/>
              <a:t> доступу</a:t>
            </a:r>
          </a:p>
          <a:p>
            <a:r>
              <a:rPr lang="ru-RU" sz="1800" dirty="0"/>
              <a:t>    НД ТЗІ 2.5-008-02 </a:t>
            </a:r>
            <a:r>
              <a:rPr lang="ru-RU" sz="1800" dirty="0" err="1"/>
              <a:t>Вимоги</a:t>
            </a:r>
            <a:r>
              <a:rPr lang="ru-RU" sz="1800" dirty="0"/>
              <a:t> </a:t>
            </a:r>
            <a:r>
              <a:rPr lang="ru-RU" sz="1800" dirty="0" err="1"/>
              <a:t>із</a:t>
            </a:r>
            <a:r>
              <a:rPr lang="ru-RU" sz="1800" dirty="0"/>
              <a:t> </a:t>
            </a:r>
            <a:r>
              <a:rPr lang="ru-RU" sz="1800" dirty="0" err="1"/>
              <a:t>захисту</a:t>
            </a:r>
            <a:r>
              <a:rPr lang="ru-RU" sz="1800" dirty="0"/>
              <a:t> </a:t>
            </a:r>
            <a:r>
              <a:rPr lang="ru-RU" sz="1800" dirty="0" err="1"/>
              <a:t>конфіденційної</a:t>
            </a:r>
            <a:r>
              <a:rPr lang="ru-RU" sz="1800" dirty="0"/>
              <a:t> </a:t>
            </a:r>
            <a:r>
              <a:rPr lang="ru-RU" sz="1800" dirty="0" err="1"/>
              <a:t>інформації</a:t>
            </a:r>
            <a:r>
              <a:rPr lang="ru-RU" sz="1800" dirty="0"/>
              <a:t> </a:t>
            </a:r>
            <a:r>
              <a:rPr lang="ru-RU" sz="1800" dirty="0" err="1"/>
              <a:t>від</a:t>
            </a:r>
            <a:r>
              <a:rPr lang="ru-RU" sz="1800" dirty="0"/>
              <a:t> </a:t>
            </a:r>
            <a:r>
              <a:rPr lang="ru-RU" sz="1800" dirty="0" err="1"/>
              <a:t>несанкціонованого</a:t>
            </a:r>
            <a:r>
              <a:rPr lang="ru-RU" sz="1800" dirty="0"/>
              <a:t> доступу </a:t>
            </a:r>
            <a:r>
              <a:rPr lang="ru-RU" sz="1800" dirty="0" err="1"/>
              <a:t>під</a:t>
            </a:r>
            <a:r>
              <a:rPr lang="ru-RU" sz="1800" dirty="0"/>
              <a:t> час </a:t>
            </a:r>
            <a:r>
              <a:rPr lang="ru-RU" sz="1800" dirty="0" err="1"/>
              <a:t>оброблення</a:t>
            </a:r>
            <a:r>
              <a:rPr lang="ru-RU" sz="1800" dirty="0"/>
              <a:t> в </a:t>
            </a:r>
            <a:r>
              <a:rPr lang="ru-RU" sz="1800" dirty="0" err="1"/>
              <a:t>автоматизованих</a:t>
            </a:r>
            <a:r>
              <a:rPr lang="ru-RU" sz="1800" dirty="0"/>
              <a:t> системах </a:t>
            </a:r>
            <a:r>
              <a:rPr lang="ru-RU" sz="1800" dirty="0" err="1"/>
              <a:t>класу</a:t>
            </a:r>
            <a:r>
              <a:rPr lang="ru-RU" sz="1800" dirty="0"/>
              <a:t> 2</a:t>
            </a:r>
          </a:p>
          <a:p>
            <a:r>
              <a:rPr lang="ru-RU" sz="1800" dirty="0"/>
              <a:t>    НД ТЗІ 2.5-010-03 </a:t>
            </a:r>
            <a:r>
              <a:rPr lang="ru-RU" sz="1800" dirty="0" err="1"/>
              <a:t>Вимоги</a:t>
            </a:r>
            <a:r>
              <a:rPr lang="ru-RU" sz="1800" dirty="0"/>
              <a:t> до </a:t>
            </a:r>
            <a:r>
              <a:rPr lang="ru-RU" sz="1800" dirty="0" err="1"/>
              <a:t>захисту</a:t>
            </a:r>
            <a:r>
              <a:rPr lang="ru-RU" sz="1800" dirty="0"/>
              <a:t> </a:t>
            </a:r>
            <a:r>
              <a:rPr lang="ru-RU" sz="1800" dirty="0" err="1"/>
              <a:t>інформації</a:t>
            </a:r>
            <a:r>
              <a:rPr lang="ru-RU" sz="1800" dirty="0"/>
              <a:t> </a:t>
            </a:r>
            <a:r>
              <a:rPr lang="en-US" sz="1800" dirty="0"/>
              <a:t>WEB-</a:t>
            </a:r>
            <a:r>
              <a:rPr lang="ru-RU" sz="1800" dirty="0" err="1"/>
              <a:t>сторінки</a:t>
            </a:r>
            <a:r>
              <a:rPr lang="ru-RU" sz="1800" dirty="0"/>
              <a:t> </a:t>
            </a:r>
            <a:r>
              <a:rPr lang="ru-RU" sz="1800" dirty="0" err="1"/>
              <a:t>від</a:t>
            </a:r>
            <a:r>
              <a:rPr lang="ru-RU" sz="1800" dirty="0"/>
              <a:t> </a:t>
            </a:r>
            <a:r>
              <a:rPr lang="ru-RU" sz="1800" dirty="0" err="1"/>
              <a:t>несанкціонованого</a:t>
            </a:r>
            <a:r>
              <a:rPr lang="ru-RU" sz="1800" dirty="0"/>
              <a:t> доступу</a:t>
            </a:r>
          </a:p>
          <a:p>
            <a:r>
              <a:rPr lang="ru-RU" sz="1800" dirty="0"/>
              <a:t>    НД ТЗІ 3.7-001-99 </a:t>
            </a:r>
            <a:r>
              <a:rPr lang="ru-RU" sz="1800" dirty="0" err="1"/>
              <a:t>Методичні</a:t>
            </a:r>
            <a:r>
              <a:rPr lang="ru-RU" sz="1800" dirty="0"/>
              <a:t> </a:t>
            </a:r>
            <a:r>
              <a:rPr lang="ru-RU" sz="1800" dirty="0" err="1"/>
              <a:t>вказівки</a:t>
            </a:r>
            <a:r>
              <a:rPr lang="ru-RU" sz="1800" dirty="0"/>
              <a:t> </a:t>
            </a:r>
            <a:r>
              <a:rPr lang="ru-RU" sz="1800" dirty="0" err="1"/>
              <a:t>щодо</a:t>
            </a:r>
            <a:r>
              <a:rPr lang="ru-RU" sz="1800" dirty="0"/>
              <a:t> </a:t>
            </a:r>
            <a:r>
              <a:rPr lang="ru-RU" sz="1800" dirty="0" err="1"/>
              <a:t>розробки</a:t>
            </a:r>
            <a:r>
              <a:rPr lang="ru-RU" sz="1800" dirty="0"/>
              <a:t> </a:t>
            </a:r>
            <a:r>
              <a:rPr lang="ru-RU" sz="1800" dirty="0" err="1"/>
              <a:t>технічного</a:t>
            </a:r>
            <a:r>
              <a:rPr lang="ru-RU" sz="1800" dirty="0"/>
              <a:t> </a:t>
            </a:r>
            <a:r>
              <a:rPr lang="ru-RU" sz="1800" dirty="0" err="1"/>
              <a:t>завдання</a:t>
            </a:r>
            <a:r>
              <a:rPr lang="ru-RU" sz="1800" dirty="0"/>
              <a:t> на </a:t>
            </a:r>
            <a:r>
              <a:rPr lang="ru-RU" sz="1800" dirty="0" err="1"/>
              <a:t>створення</a:t>
            </a:r>
            <a:r>
              <a:rPr lang="ru-RU" sz="1800" dirty="0"/>
              <a:t> </a:t>
            </a:r>
            <a:r>
              <a:rPr lang="ru-RU" sz="1800" dirty="0" err="1"/>
              <a:t>комплексної</a:t>
            </a:r>
            <a:r>
              <a:rPr lang="ru-RU" sz="1800" dirty="0"/>
              <a:t> </a:t>
            </a:r>
            <a:r>
              <a:rPr lang="ru-RU" sz="1800" dirty="0" err="1"/>
              <a:t>системи</a:t>
            </a:r>
            <a:r>
              <a:rPr lang="ru-RU" sz="1800" dirty="0"/>
              <a:t> </a:t>
            </a:r>
            <a:r>
              <a:rPr lang="ru-RU" sz="1800" dirty="0" err="1"/>
              <a:t>захисту</a:t>
            </a:r>
            <a:r>
              <a:rPr lang="ru-RU" sz="1800" dirty="0"/>
              <a:t> </a:t>
            </a:r>
            <a:r>
              <a:rPr lang="ru-RU" sz="1800" dirty="0" err="1"/>
              <a:t>інформації</a:t>
            </a:r>
            <a:r>
              <a:rPr lang="ru-RU" sz="1800" dirty="0"/>
              <a:t> в </a:t>
            </a:r>
            <a:r>
              <a:rPr lang="ru-RU" sz="1800" dirty="0" err="1"/>
              <a:t>автоматизованій</a:t>
            </a:r>
            <a:r>
              <a:rPr lang="ru-RU" sz="1800" dirty="0"/>
              <a:t> </a:t>
            </a:r>
            <a:r>
              <a:rPr lang="ru-RU" sz="1800" dirty="0" err="1"/>
              <a:t>системі</a:t>
            </a:r>
            <a:endParaRPr lang="ru-RU" sz="1800" dirty="0"/>
          </a:p>
          <a:p>
            <a:r>
              <a:rPr lang="ru-RU" sz="1800" dirty="0"/>
              <a:t>    НД ТЗІ 3.6-001-2000 </a:t>
            </a:r>
            <a:r>
              <a:rPr lang="ru-RU" sz="1800" dirty="0" err="1"/>
              <a:t>Технічний</a:t>
            </a:r>
            <a:r>
              <a:rPr lang="ru-RU" sz="1800" dirty="0"/>
              <a:t> </a:t>
            </a:r>
            <a:r>
              <a:rPr lang="ru-RU" sz="1800" dirty="0" err="1"/>
              <a:t>захист</a:t>
            </a:r>
            <a:r>
              <a:rPr lang="ru-RU" sz="1800" dirty="0"/>
              <a:t> </a:t>
            </a:r>
            <a:r>
              <a:rPr lang="ru-RU" sz="1800" dirty="0" err="1"/>
              <a:t>інформації</a:t>
            </a:r>
            <a:r>
              <a:rPr lang="ru-RU" sz="1800" dirty="0"/>
              <a:t>. </a:t>
            </a:r>
            <a:r>
              <a:rPr lang="ru-RU" sz="1800" dirty="0" err="1"/>
              <a:t>Комп’ютерні</a:t>
            </a:r>
            <a:r>
              <a:rPr lang="ru-RU" sz="1800" dirty="0"/>
              <a:t> </a:t>
            </a:r>
            <a:r>
              <a:rPr lang="ru-RU" sz="1800" dirty="0" err="1"/>
              <a:t>системи</a:t>
            </a:r>
            <a:r>
              <a:rPr lang="ru-RU" sz="1800" dirty="0"/>
              <a:t>. Порядок </a:t>
            </a:r>
            <a:r>
              <a:rPr lang="ru-RU" sz="1800" dirty="0" err="1"/>
              <a:t>створення</a:t>
            </a:r>
            <a:r>
              <a:rPr lang="ru-RU" sz="1800" dirty="0"/>
              <a:t>, </a:t>
            </a:r>
            <a:r>
              <a:rPr lang="ru-RU" sz="1800" dirty="0" err="1"/>
              <a:t>впровадження</a:t>
            </a:r>
            <a:r>
              <a:rPr lang="ru-RU" sz="1800" dirty="0"/>
              <a:t>, </a:t>
            </a:r>
            <a:r>
              <a:rPr lang="ru-RU" sz="1800" dirty="0" err="1"/>
              <a:t>супроводження</a:t>
            </a:r>
            <a:r>
              <a:rPr lang="ru-RU" sz="1800" dirty="0"/>
              <a:t> та </a:t>
            </a:r>
            <a:r>
              <a:rPr lang="ru-RU" sz="1800" dirty="0" err="1"/>
              <a:t>модернізації</a:t>
            </a:r>
            <a:r>
              <a:rPr lang="ru-RU" sz="1800" dirty="0"/>
              <a:t> </a:t>
            </a:r>
            <a:r>
              <a:rPr lang="ru-RU" sz="1800" dirty="0" err="1"/>
              <a:t>засобів</a:t>
            </a:r>
            <a:r>
              <a:rPr lang="ru-RU" sz="1800" dirty="0"/>
              <a:t> </a:t>
            </a:r>
            <a:r>
              <a:rPr lang="ru-RU" sz="1800" dirty="0" err="1"/>
              <a:t>технічного</a:t>
            </a:r>
            <a:r>
              <a:rPr lang="ru-RU" sz="1800" dirty="0"/>
              <a:t> </a:t>
            </a:r>
            <a:r>
              <a:rPr lang="ru-RU" sz="1800" dirty="0" err="1"/>
              <a:t>захисту</a:t>
            </a:r>
            <a:r>
              <a:rPr lang="ru-RU" sz="1800" dirty="0"/>
              <a:t> </a:t>
            </a:r>
            <a:r>
              <a:rPr lang="ru-RU" sz="1800" dirty="0" err="1"/>
              <a:t>інформації</a:t>
            </a:r>
            <a:r>
              <a:rPr lang="ru-RU" sz="1800" dirty="0"/>
              <a:t> </a:t>
            </a:r>
            <a:r>
              <a:rPr lang="ru-RU" sz="1800" dirty="0" err="1"/>
              <a:t>від</a:t>
            </a:r>
            <a:r>
              <a:rPr lang="ru-RU" sz="1800" dirty="0"/>
              <a:t> </a:t>
            </a:r>
            <a:r>
              <a:rPr lang="ru-RU" sz="1800" dirty="0" err="1"/>
              <a:t>несанкціонованого</a:t>
            </a:r>
            <a:r>
              <a:rPr lang="ru-RU" sz="1800" dirty="0"/>
              <a:t> доступу</a:t>
            </a:r>
          </a:p>
          <a:p>
            <a:r>
              <a:rPr lang="ru-RU" sz="1800" dirty="0" smtClean="0"/>
              <a:t>НД </a:t>
            </a:r>
            <a:r>
              <a:rPr lang="ru-RU" sz="1800" dirty="0"/>
              <a:t>ТЗІ 1.1-002-99 </a:t>
            </a:r>
            <a:r>
              <a:rPr lang="ru-RU" sz="1800" dirty="0" err="1"/>
              <a:t>Загальні</a:t>
            </a:r>
            <a:r>
              <a:rPr lang="ru-RU" sz="1800" dirty="0"/>
              <a:t> </a:t>
            </a:r>
            <a:r>
              <a:rPr lang="ru-RU" sz="1800" dirty="0" err="1"/>
              <a:t>положення</a:t>
            </a:r>
            <a:r>
              <a:rPr lang="ru-RU" sz="1800" dirty="0"/>
              <a:t> </a:t>
            </a:r>
            <a:r>
              <a:rPr lang="ru-RU" sz="1800" dirty="0" err="1"/>
              <a:t>щодо</a:t>
            </a:r>
            <a:r>
              <a:rPr lang="ru-RU" sz="1800" dirty="0"/>
              <a:t> </a:t>
            </a:r>
            <a:r>
              <a:rPr lang="ru-RU" sz="1800" dirty="0" err="1"/>
              <a:t>захисту</a:t>
            </a:r>
            <a:r>
              <a:rPr lang="ru-RU" sz="1800" dirty="0"/>
              <a:t> </a:t>
            </a:r>
            <a:r>
              <a:rPr lang="ru-RU" sz="1800" dirty="0" err="1"/>
              <a:t>інформації</a:t>
            </a:r>
            <a:r>
              <a:rPr lang="ru-RU" sz="1800" dirty="0"/>
              <a:t> в </a:t>
            </a:r>
            <a:r>
              <a:rPr lang="ru-RU" sz="1800" dirty="0" err="1"/>
              <a:t>комп'ютерних</a:t>
            </a:r>
            <a:r>
              <a:rPr lang="ru-RU" sz="1800" dirty="0"/>
              <a:t> системах </a:t>
            </a:r>
            <a:r>
              <a:rPr lang="ru-RU" sz="1800" dirty="0" err="1"/>
              <a:t>від</a:t>
            </a:r>
            <a:r>
              <a:rPr lang="ru-RU" sz="1800" dirty="0"/>
              <a:t> </a:t>
            </a:r>
            <a:r>
              <a:rPr lang="ru-RU" sz="1800" dirty="0" err="1"/>
              <a:t>несанкціонованого</a:t>
            </a:r>
            <a:r>
              <a:rPr lang="ru-RU" sz="1800" dirty="0"/>
              <a:t> доступу</a:t>
            </a:r>
          </a:p>
        </p:txBody>
      </p:sp>
    </p:spTree>
    <p:extLst>
      <p:ext uri="{BB962C8B-B14F-4D97-AF65-F5344CB8AC3E}">
        <p14:creationId xmlns:p14="http://schemas.microsoft.com/office/powerpoint/2010/main" val="97465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273" y="131860"/>
            <a:ext cx="11905862" cy="745218"/>
          </a:xfrm>
        </p:spPr>
        <p:txBody>
          <a:bodyPr>
            <a:noAutofit/>
          </a:bodyPr>
          <a:lstStyle/>
          <a:p>
            <a:pPr algn="ctr"/>
            <a:r>
              <a:rPr lang="ru-RU" sz="3600" b="1" dirty="0" err="1"/>
              <a:t>Критерії</a:t>
            </a:r>
            <a:r>
              <a:rPr lang="ru-RU" sz="3600" b="1" dirty="0"/>
              <a:t> </a:t>
            </a:r>
            <a:r>
              <a:rPr lang="ru-RU" sz="3600" b="1" dirty="0" err="1"/>
              <a:t>оцінки</a:t>
            </a:r>
            <a:r>
              <a:rPr lang="ru-RU" sz="3600" b="1" dirty="0"/>
              <a:t> </a:t>
            </a:r>
            <a:r>
              <a:rPr lang="ru-RU" sz="3600" b="1" dirty="0" err="1"/>
              <a:t>інформаційної</a:t>
            </a:r>
            <a:r>
              <a:rPr lang="ru-RU" sz="3600" b="1" dirty="0"/>
              <a:t> </a:t>
            </a:r>
            <a:r>
              <a:rPr lang="ru-RU" sz="3600" b="1" dirty="0" err="1"/>
              <a:t>безпеки</a:t>
            </a:r>
            <a:r>
              <a:rPr lang="ru-RU" sz="3600" b="1" dirty="0"/>
              <a:t> (</a:t>
            </a:r>
            <a:r>
              <a:rPr lang="en-US" sz="3600" b="1" dirty="0"/>
              <a:t>Common Criteria)</a:t>
            </a:r>
            <a:endParaRPr lang="ru-RU" sz="3600" b="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7" y="-190287"/>
            <a:ext cx="7786750" cy="7633819"/>
          </a:xfrm>
          <a:prstGeom prst="rect">
            <a:avLst/>
          </a:prstGeom>
        </p:spPr>
      </p:pic>
      <p:sp>
        <p:nvSpPr>
          <p:cNvPr id="8" name="Прямоугольник 7"/>
          <p:cNvSpPr/>
          <p:nvPr/>
        </p:nvSpPr>
        <p:spPr>
          <a:xfrm>
            <a:off x="6699379" y="1194320"/>
            <a:ext cx="5571279" cy="5016758"/>
          </a:xfrm>
          <a:prstGeom prst="rect">
            <a:avLst/>
          </a:prstGeom>
        </p:spPr>
        <p:txBody>
          <a:bodyPr wrap="square">
            <a:spAutoFit/>
          </a:bodyPr>
          <a:lstStyle/>
          <a:p>
            <a:r>
              <a:rPr lang="ru-RU" sz="3200" dirty="0" err="1" smtClean="0"/>
              <a:t>Ця</a:t>
            </a:r>
            <a:r>
              <a:rPr lang="ru-RU" sz="3200" dirty="0" smtClean="0"/>
              <a:t> система </a:t>
            </a:r>
            <a:r>
              <a:rPr lang="ru-RU" sz="3200" dirty="0" err="1" smtClean="0"/>
              <a:t>передбачає</a:t>
            </a:r>
            <a:r>
              <a:rPr lang="ru-RU" sz="3200" dirty="0" smtClean="0"/>
              <a:t> </a:t>
            </a:r>
            <a:r>
              <a:rPr lang="ru-RU" sz="3200" dirty="0" err="1" smtClean="0"/>
              <a:t>такі</a:t>
            </a:r>
            <a:r>
              <a:rPr lang="ru-RU" sz="3200" dirty="0" smtClean="0"/>
              <a:t> </a:t>
            </a:r>
            <a:r>
              <a:rPr lang="ru-RU" sz="3200" dirty="0" err="1" smtClean="0"/>
              <a:t>основні</a:t>
            </a:r>
            <a:r>
              <a:rPr lang="ru-RU" sz="3200" dirty="0" smtClean="0"/>
              <a:t> характеристики </a:t>
            </a:r>
            <a:r>
              <a:rPr lang="ru-RU" sz="3200" dirty="0" err="1" smtClean="0"/>
              <a:t>інформаційної</a:t>
            </a:r>
            <a:r>
              <a:rPr lang="ru-RU" sz="3200" dirty="0" smtClean="0"/>
              <a:t> </a:t>
            </a:r>
            <a:r>
              <a:rPr lang="ru-RU" sz="3200" dirty="0" err="1" smtClean="0"/>
              <a:t>безпеки</a:t>
            </a:r>
            <a:r>
              <a:rPr lang="ru-RU" sz="3200" dirty="0" smtClean="0"/>
              <a:t>: </a:t>
            </a:r>
          </a:p>
          <a:p>
            <a:endParaRPr lang="ru-RU" sz="3200" dirty="0" smtClean="0"/>
          </a:p>
          <a:p>
            <a:pPr>
              <a:buFont typeface="Arial" panose="020B0604020202020204" pitchFamily="34" charset="0"/>
              <a:buChar char="•"/>
            </a:pPr>
            <a:r>
              <a:rPr lang="ru-RU" sz="3200" dirty="0" err="1" smtClean="0"/>
              <a:t>Конфіденційність</a:t>
            </a:r>
            <a:r>
              <a:rPr lang="ru-RU" sz="3200" dirty="0" smtClean="0"/>
              <a:t> (</a:t>
            </a:r>
            <a:r>
              <a:rPr lang="en-US" sz="3200" i="1" dirty="0" smtClean="0"/>
              <a:t>Confidentiality</a:t>
            </a:r>
            <a:r>
              <a:rPr lang="uk-UA" sz="3200" i="1" dirty="0" smtClean="0"/>
              <a:t>)</a:t>
            </a:r>
            <a:r>
              <a:rPr lang="ru-RU" sz="3200" dirty="0" smtClean="0"/>
              <a:t>,</a:t>
            </a:r>
          </a:p>
          <a:p>
            <a:pPr>
              <a:buFont typeface="Arial" panose="020B0604020202020204" pitchFamily="34" charset="0"/>
              <a:buChar char="•"/>
            </a:pPr>
            <a:endParaRPr lang="ru-RU" sz="3200" dirty="0" smtClean="0"/>
          </a:p>
          <a:p>
            <a:pPr>
              <a:buFont typeface="Arial" panose="020B0604020202020204" pitchFamily="34" charset="0"/>
              <a:buChar char="•"/>
            </a:pPr>
            <a:r>
              <a:rPr lang="ru-RU" sz="3200" dirty="0" err="1" smtClean="0"/>
              <a:t>Цілісність</a:t>
            </a:r>
            <a:r>
              <a:rPr lang="ru-RU" sz="3200" dirty="0" smtClean="0"/>
              <a:t> (</a:t>
            </a:r>
            <a:r>
              <a:rPr lang="en-US" sz="3200" i="1" dirty="0" smtClean="0"/>
              <a:t>Integrity</a:t>
            </a:r>
            <a:r>
              <a:rPr lang="uk-UA" sz="3200" i="1" dirty="0" smtClean="0"/>
              <a:t>)</a:t>
            </a:r>
            <a:r>
              <a:rPr lang="ru-RU" sz="3200" dirty="0" smtClean="0"/>
              <a:t>,</a:t>
            </a:r>
          </a:p>
          <a:p>
            <a:pPr>
              <a:buFont typeface="Arial" panose="020B0604020202020204" pitchFamily="34" charset="0"/>
              <a:buChar char="•"/>
            </a:pPr>
            <a:endParaRPr lang="ru-RU" sz="3200" dirty="0" smtClean="0"/>
          </a:p>
          <a:p>
            <a:pPr>
              <a:buFont typeface="Arial" panose="020B0604020202020204" pitchFamily="34" charset="0"/>
              <a:buChar char="•"/>
            </a:pPr>
            <a:r>
              <a:rPr lang="ru-RU" sz="3200" dirty="0" err="1" smtClean="0"/>
              <a:t>Доступність</a:t>
            </a:r>
            <a:r>
              <a:rPr lang="ru-RU" sz="3200" dirty="0" smtClean="0"/>
              <a:t> (</a:t>
            </a:r>
            <a:r>
              <a:rPr lang="en-US" sz="3200" i="1" dirty="0" smtClean="0"/>
              <a:t>Availability</a:t>
            </a:r>
            <a:r>
              <a:rPr lang="en-US" sz="3200" dirty="0" smtClean="0"/>
              <a:t>).</a:t>
            </a:r>
            <a:endParaRPr lang="en-US" sz="3200" dirty="0"/>
          </a:p>
        </p:txBody>
      </p:sp>
    </p:spTree>
    <p:extLst>
      <p:ext uri="{BB962C8B-B14F-4D97-AF65-F5344CB8AC3E}">
        <p14:creationId xmlns:p14="http://schemas.microsoft.com/office/powerpoint/2010/main" val="141468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2" y="242596"/>
            <a:ext cx="11996057" cy="6419461"/>
          </a:xfrm>
        </p:spPr>
        <p:txBody>
          <a:bodyPr>
            <a:normAutofit lnSpcReduction="10000"/>
          </a:bodyPr>
          <a:lstStyle/>
          <a:p>
            <a:pPr marL="0" indent="0">
              <a:buNone/>
            </a:pPr>
            <a:r>
              <a:rPr lang="ru-RU" dirty="0" err="1"/>
              <a:t>Додатково</a:t>
            </a:r>
            <a:r>
              <a:rPr lang="ru-RU" dirty="0"/>
              <a:t> </a:t>
            </a:r>
            <a:r>
              <a:rPr lang="ru-RU" dirty="0" err="1"/>
              <a:t>також</a:t>
            </a:r>
            <a:r>
              <a:rPr lang="ru-RU" dirty="0"/>
              <a:t> </a:t>
            </a:r>
            <a:r>
              <a:rPr lang="ru-RU" dirty="0" err="1"/>
              <a:t>використовують</a:t>
            </a:r>
            <a:r>
              <a:rPr lang="ru-RU" dirty="0"/>
              <a:t> </a:t>
            </a:r>
            <a:r>
              <a:rPr lang="ru-RU" dirty="0" err="1"/>
              <a:t>такі</a:t>
            </a:r>
            <a:r>
              <a:rPr lang="ru-RU" dirty="0"/>
              <a:t> </a:t>
            </a:r>
            <a:r>
              <a:rPr lang="ru-RU" dirty="0" err="1"/>
              <a:t>властивості</a:t>
            </a:r>
            <a:r>
              <a:rPr lang="ru-RU" dirty="0"/>
              <a:t>:</a:t>
            </a:r>
          </a:p>
          <a:p>
            <a:pPr marL="0" indent="0">
              <a:buNone/>
            </a:pPr>
            <a:endParaRPr lang="ru-RU" dirty="0"/>
          </a:p>
          <a:p>
            <a:pPr marL="0" indent="0">
              <a:buNone/>
            </a:pPr>
            <a:r>
              <a:rPr lang="ru-RU" dirty="0"/>
              <a:t>    </a:t>
            </a:r>
            <a:r>
              <a:rPr lang="ru-RU" i="1" dirty="0" err="1"/>
              <a:t>Апелювання</a:t>
            </a:r>
            <a:r>
              <a:rPr lang="ru-RU" dirty="0"/>
              <a:t> </a:t>
            </a:r>
            <a:r>
              <a:rPr lang="ru-RU" dirty="0" smtClean="0"/>
              <a:t>(</a:t>
            </a:r>
            <a:r>
              <a:rPr lang="en-US" dirty="0" smtClean="0"/>
              <a:t>non-repudiation</a:t>
            </a:r>
            <a:r>
              <a:rPr lang="en-US" dirty="0"/>
              <a:t>) — </a:t>
            </a:r>
            <a:r>
              <a:rPr lang="ru-RU" dirty="0" err="1"/>
              <a:t>можливість</a:t>
            </a:r>
            <a:r>
              <a:rPr lang="ru-RU" dirty="0"/>
              <a:t> довести, </a:t>
            </a:r>
            <a:r>
              <a:rPr lang="ru-RU" dirty="0" err="1"/>
              <a:t>що</a:t>
            </a:r>
            <a:r>
              <a:rPr lang="ru-RU" dirty="0"/>
              <a:t> автором є </a:t>
            </a:r>
            <a:r>
              <a:rPr lang="ru-RU" dirty="0" err="1"/>
              <a:t>саме</a:t>
            </a:r>
            <a:r>
              <a:rPr lang="ru-RU" dirty="0"/>
              <a:t> заявлена </a:t>
            </a:r>
            <a:r>
              <a:rPr lang="ru-RU" dirty="0" err="1"/>
              <a:t>людина</a:t>
            </a:r>
            <a:r>
              <a:rPr lang="ru-RU" dirty="0"/>
              <a:t> (</a:t>
            </a:r>
            <a:r>
              <a:rPr lang="ru-RU" dirty="0" err="1"/>
              <a:t>юридична</a:t>
            </a:r>
            <a:r>
              <a:rPr lang="ru-RU" dirty="0"/>
              <a:t> особа), і </a:t>
            </a:r>
            <a:r>
              <a:rPr lang="ru-RU" dirty="0" err="1"/>
              <a:t>ніхто</a:t>
            </a:r>
            <a:r>
              <a:rPr lang="ru-RU" dirty="0"/>
              <a:t> </a:t>
            </a:r>
            <a:r>
              <a:rPr lang="ru-RU" dirty="0" err="1"/>
              <a:t>інший</a:t>
            </a:r>
            <a:r>
              <a:rPr lang="ru-RU" dirty="0" smtClean="0"/>
              <a:t>.</a:t>
            </a:r>
          </a:p>
          <a:p>
            <a:pPr marL="0" indent="0">
              <a:buNone/>
            </a:pPr>
            <a:endParaRPr lang="ru-RU" dirty="0"/>
          </a:p>
          <a:p>
            <a:pPr marL="0" indent="0">
              <a:buNone/>
            </a:pPr>
            <a:r>
              <a:rPr lang="ru-RU" dirty="0"/>
              <a:t>    </a:t>
            </a:r>
            <a:r>
              <a:rPr lang="ru-RU" i="1" dirty="0" err="1"/>
              <a:t>Підзвітність</a:t>
            </a:r>
            <a:r>
              <a:rPr lang="ru-RU" dirty="0"/>
              <a:t> </a:t>
            </a:r>
            <a:r>
              <a:rPr lang="ru-RU" dirty="0" smtClean="0"/>
              <a:t>(</a:t>
            </a:r>
            <a:r>
              <a:rPr lang="en-US" dirty="0" smtClean="0"/>
              <a:t>accountability</a:t>
            </a:r>
            <a:r>
              <a:rPr lang="en-US" dirty="0"/>
              <a:t>) — </a:t>
            </a:r>
            <a:r>
              <a:rPr lang="ru-RU" dirty="0" err="1"/>
              <a:t>властивість</a:t>
            </a:r>
            <a:r>
              <a:rPr lang="ru-RU" dirty="0"/>
              <a:t> </a:t>
            </a:r>
            <a:r>
              <a:rPr lang="ru-RU" dirty="0" err="1"/>
              <a:t>інформаційної</a:t>
            </a:r>
            <a:r>
              <a:rPr lang="ru-RU" dirty="0"/>
              <a:t> </a:t>
            </a:r>
            <a:r>
              <a:rPr lang="ru-RU" dirty="0" err="1"/>
              <a:t>системи</a:t>
            </a:r>
            <a:r>
              <a:rPr lang="ru-RU" dirty="0"/>
              <a:t>, </a:t>
            </a:r>
            <a:r>
              <a:rPr lang="ru-RU" dirty="0" err="1"/>
              <a:t>що</a:t>
            </a:r>
            <a:r>
              <a:rPr lang="ru-RU" dirty="0"/>
              <a:t> </a:t>
            </a:r>
            <a:r>
              <a:rPr lang="ru-RU" dirty="0" err="1"/>
              <a:t>дозволяє</a:t>
            </a:r>
            <a:r>
              <a:rPr lang="ru-RU" dirty="0"/>
              <a:t> </a:t>
            </a:r>
            <a:r>
              <a:rPr lang="ru-RU" dirty="0" err="1"/>
              <a:t>фіксувати</a:t>
            </a:r>
            <a:r>
              <a:rPr lang="ru-RU" dirty="0"/>
              <a:t> </a:t>
            </a:r>
            <a:r>
              <a:rPr lang="ru-RU" dirty="0" err="1"/>
              <a:t>діяльність</a:t>
            </a:r>
            <a:r>
              <a:rPr lang="ru-RU" dirty="0"/>
              <a:t> </a:t>
            </a:r>
            <a:r>
              <a:rPr lang="ru-RU" dirty="0" err="1"/>
              <a:t>користувачів</a:t>
            </a:r>
            <a:r>
              <a:rPr lang="ru-RU" dirty="0"/>
              <a:t>, </a:t>
            </a:r>
            <a:r>
              <a:rPr lang="ru-RU" dirty="0" err="1"/>
              <a:t>використання</a:t>
            </a:r>
            <a:r>
              <a:rPr lang="ru-RU" dirty="0"/>
              <a:t> ними </a:t>
            </a:r>
            <a:r>
              <a:rPr lang="ru-RU" dirty="0" err="1"/>
              <a:t>пасивних</a:t>
            </a:r>
            <a:r>
              <a:rPr lang="ru-RU" dirty="0"/>
              <a:t> </a:t>
            </a:r>
            <a:r>
              <a:rPr lang="ru-RU" dirty="0" err="1"/>
              <a:t>об‘єктів</a:t>
            </a:r>
            <a:r>
              <a:rPr lang="ru-RU" dirty="0"/>
              <a:t> та однозначно </a:t>
            </a:r>
            <a:r>
              <a:rPr lang="ru-RU" dirty="0" err="1"/>
              <a:t>встановлювати</a:t>
            </a:r>
            <a:r>
              <a:rPr lang="ru-RU" dirty="0"/>
              <a:t> </a:t>
            </a:r>
            <a:r>
              <a:rPr lang="ru-RU" dirty="0" err="1"/>
              <a:t>авторів</a:t>
            </a:r>
            <a:r>
              <a:rPr lang="ru-RU" dirty="0"/>
              <a:t> </a:t>
            </a:r>
            <a:r>
              <a:rPr lang="ru-RU" dirty="0" err="1"/>
              <a:t>певних</a:t>
            </a:r>
            <a:r>
              <a:rPr lang="ru-RU" dirty="0"/>
              <a:t> </a:t>
            </a:r>
            <a:r>
              <a:rPr lang="ru-RU" dirty="0" err="1"/>
              <a:t>дій</a:t>
            </a:r>
            <a:r>
              <a:rPr lang="ru-RU" dirty="0"/>
              <a:t> в </a:t>
            </a:r>
            <a:r>
              <a:rPr lang="ru-RU" dirty="0" err="1"/>
              <a:t>системі</a:t>
            </a:r>
            <a:r>
              <a:rPr lang="ru-RU" dirty="0" smtClean="0"/>
              <a:t>.</a:t>
            </a:r>
          </a:p>
          <a:p>
            <a:pPr marL="0" indent="0">
              <a:buNone/>
            </a:pPr>
            <a:endParaRPr lang="ru-RU" dirty="0"/>
          </a:p>
          <a:p>
            <a:pPr marL="0" indent="0">
              <a:buNone/>
            </a:pPr>
            <a:r>
              <a:rPr lang="ru-RU" dirty="0"/>
              <a:t>    </a:t>
            </a:r>
            <a:r>
              <a:rPr lang="ru-RU" i="1" dirty="0" err="1"/>
              <a:t>Вірогідність</a:t>
            </a:r>
            <a:r>
              <a:rPr lang="ru-RU" dirty="0"/>
              <a:t> </a:t>
            </a:r>
            <a:r>
              <a:rPr lang="ru-RU" dirty="0" smtClean="0"/>
              <a:t>(</a:t>
            </a:r>
            <a:r>
              <a:rPr lang="en-US" dirty="0" smtClean="0"/>
              <a:t>reliability</a:t>
            </a:r>
            <a:r>
              <a:rPr lang="en-US" dirty="0"/>
              <a:t>) — </a:t>
            </a:r>
            <a:r>
              <a:rPr lang="ru-RU" dirty="0" err="1"/>
              <a:t>властивість</a:t>
            </a:r>
            <a:r>
              <a:rPr lang="ru-RU" dirty="0"/>
              <a:t> </a:t>
            </a:r>
            <a:r>
              <a:rPr lang="ru-RU" dirty="0" err="1"/>
              <a:t>інформації</a:t>
            </a:r>
            <a:r>
              <a:rPr lang="ru-RU" dirty="0"/>
              <a:t>, яка </a:t>
            </a:r>
            <a:r>
              <a:rPr lang="ru-RU" dirty="0" err="1"/>
              <a:t>визначає</a:t>
            </a:r>
            <a:r>
              <a:rPr lang="ru-RU" dirty="0"/>
              <a:t> </a:t>
            </a:r>
            <a:r>
              <a:rPr lang="ru-RU" dirty="0" err="1"/>
              <a:t>ступінь</a:t>
            </a:r>
            <a:r>
              <a:rPr lang="ru-RU" dirty="0"/>
              <a:t> </a:t>
            </a:r>
            <a:r>
              <a:rPr lang="ru-RU" dirty="0" err="1"/>
              <a:t>об'єктивного</a:t>
            </a:r>
            <a:r>
              <a:rPr lang="ru-RU" dirty="0"/>
              <a:t>, точного </a:t>
            </a:r>
            <a:r>
              <a:rPr lang="ru-RU" dirty="0" err="1"/>
              <a:t>відображення</a:t>
            </a:r>
            <a:r>
              <a:rPr lang="ru-RU" dirty="0"/>
              <a:t> </a:t>
            </a:r>
            <a:r>
              <a:rPr lang="ru-RU" dirty="0" err="1"/>
              <a:t>подій</a:t>
            </a:r>
            <a:r>
              <a:rPr lang="ru-RU" dirty="0"/>
              <a:t>, </a:t>
            </a:r>
            <a:r>
              <a:rPr lang="ru-RU" dirty="0" err="1"/>
              <a:t>фактів</a:t>
            </a:r>
            <a:r>
              <a:rPr lang="ru-RU" dirty="0"/>
              <a:t>, </a:t>
            </a:r>
            <a:r>
              <a:rPr lang="ru-RU" dirty="0" err="1"/>
              <a:t>що</a:t>
            </a:r>
            <a:r>
              <a:rPr lang="ru-RU" dirty="0"/>
              <a:t> </a:t>
            </a:r>
            <a:r>
              <a:rPr lang="ru-RU" dirty="0" err="1"/>
              <a:t>мали</a:t>
            </a:r>
            <a:r>
              <a:rPr lang="ru-RU" dirty="0"/>
              <a:t> </a:t>
            </a:r>
            <a:r>
              <a:rPr lang="ru-RU" dirty="0" err="1"/>
              <a:t>місце</a:t>
            </a:r>
            <a:r>
              <a:rPr lang="ru-RU" dirty="0" smtClean="0"/>
              <a:t>.</a:t>
            </a:r>
          </a:p>
          <a:p>
            <a:pPr marL="0" indent="0">
              <a:buNone/>
            </a:pPr>
            <a:endParaRPr lang="ru-RU" dirty="0"/>
          </a:p>
          <a:p>
            <a:pPr marL="0" indent="0">
              <a:buNone/>
            </a:pPr>
            <a:r>
              <a:rPr lang="ru-RU" dirty="0"/>
              <a:t>    </a:t>
            </a:r>
            <a:r>
              <a:rPr lang="ru-RU" i="1" dirty="0" err="1"/>
              <a:t>Автентичність</a:t>
            </a:r>
            <a:r>
              <a:rPr lang="ru-RU" dirty="0"/>
              <a:t> </a:t>
            </a:r>
            <a:r>
              <a:rPr lang="ru-RU" dirty="0" smtClean="0"/>
              <a:t>(</a:t>
            </a:r>
            <a:r>
              <a:rPr lang="en-US" dirty="0" smtClean="0"/>
              <a:t>authenticity</a:t>
            </a:r>
            <a:r>
              <a:rPr lang="en-US" dirty="0"/>
              <a:t>) — </a:t>
            </a:r>
            <a:r>
              <a:rPr lang="ru-RU" dirty="0" err="1"/>
              <a:t>властивість</a:t>
            </a:r>
            <a:r>
              <a:rPr lang="ru-RU" dirty="0"/>
              <a:t>, яка </a:t>
            </a:r>
            <a:r>
              <a:rPr lang="ru-RU" dirty="0" err="1"/>
              <a:t>гарантує</a:t>
            </a:r>
            <a:r>
              <a:rPr lang="ru-RU" dirty="0"/>
              <a:t>, </a:t>
            </a:r>
            <a:r>
              <a:rPr lang="ru-RU" dirty="0" err="1"/>
              <a:t>що</a:t>
            </a:r>
            <a:r>
              <a:rPr lang="ru-RU" dirty="0"/>
              <a:t> </a:t>
            </a:r>
            <a:r>
              <a:rPr lang="ru-RU" dirty="0" err="1"/>
              <a:t>суб'єкт</a:t>
            </a:r>
            <a:r>
              <a:rPr lang="ru-RU" dirty="0"/>
              <a:t> </a:t>
            </a:r>
            <a:r>
              <a:rPr lang="ru-RU" dirty="0" err="1"/>
              <a:t>або</a:t>
            </a:r>
            <a:r>
              <a:rPr lang="ru-RU" dirty="0"/>
              <a:t> ресурс </a:t>
            </a:r>
            <a:r>
              <a:rPr lang="ru-RU" dirty="0" err="1"/>
              <a:t>ідентичні</a:t>
            </a:r>
            <a:r>
              <a:rPr lang="ru-RU" dirty="0"/>
              <a:t> </a:t>
            </a:r>
            <a:r>
              <a:rPr lang="ru-RU" dirty="0" err="1"/>
              <a:t>заявленим</a:t>
            </a:r>
            <a:r>
              <a:rPr lang="ru-RU" dirty="0"/>
              <a:t>.</a:t>
            </a:r>
          </a:p>
        </p:txBody>
      </p:sp>
    </p:spTree>
    <p:extLst>
      <p:ext uri="{BB962C8B-B14F-4D97-AF65-F5344CB8AC3E}">
        <p14:creationId xmlns:p14="http://schemas.microsoft.com/office/powerpoint/2010/main" val="311423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6612" y="195942"/>
            <a:ext cx="11409784" cy="6512767"/>
          </a:xfrm>
        </p:spPr>
        <p:txBody>
          <a:bodyPr>
            <a:normAutofit fontScale="92500" lnSpcReduction="10000"/>
          </a:bodyPr>
          <a:lstStyle/>
          <a:p>
            <a:pPr marL="0" indent="0">
              <a:buNone/>
            </a:pPr>
            <a:r>
              <a:rPr lang="ru-RU" sz="3500" b="1" dirty="0" err="1"/>
              <a:t>Конфіденційність</a:t>
            </a:r>
            <a:r>
              <a:rPr lang="ru-RU" sz="3500" b="1" dirty="0"/>
              <a:t> (англ. </a:t>
            </a:r>
            <a:r>
              <a:rPr lang="en-US" sz="3500" b="1" dirty="0"/>
              <a:t>confidentiality) </a:t>
            </a:r>
            <a:r>
              <a:rPr lang="en-US" sz="3500" dirty="0"/>
              <a:t>— </a:t>
            </a:r>
            <a:r>
              <a:rPr lang="ru-RU" sz="3500" dirty="0" err="1"/>
              <a:t>властивість</a:t>
            </a:r>
            <a:r>
              <a:rPr lang="ru-RU" sz="3500" dirty="0"/>
              <a:t>, яка не </a:t>
            </a:r>
            <a:r>
              <a:rPr lang="ru-RU" sz="3500" dirty="0" err="1"/>
              <a:t>підлягає</a:t>
            </a:r>
            <a:r>
              <a:rPr lang="ru-RU" sz="3500" dirty="0"/>
              <a:t> </a:t>
            </a:r>
            <a:r>
              <a:rPr lang="ru-RU" sz="3500" dirty="0" err="1"/>
              <a:t>розголосові</a:t>
            </a:r>
            <a:r>
              <a:rPr lang="ru-RU" sz="3500" dirty="0"/>
              <a:t>; </a:t>
            </a:r>
            <a:r>
              <a:rPr lang="ru-RU" sz="3500" dirty="0" err="1"/>
              <a:t>довірливість</a:t>
            </a:r>
            <a:r>
              <a:rPr lang="ru-RU" sz="3500" dirty="0"/>
              <a:t>, </a:t>
            </a:r>
            <a:r>
              <a:rPr lang="ru-RU" sz="3500" dirty="0" err="1"/>
              <a:t>секретність</a:t>
            </a:r>
            <a:r>
              <a:rPr lang="ru-RU" sz="3500" dirty="0"/>
              <a:t>, </a:t>
            </a:r>
            <a:r>
              <a:rPr lang="ru-RU" sz="3500" dirty="0" err="1" smtClean="0"/>
              <a:t>приватність</a:t>
            </a:r>
            <a:r>
              <a:rPr lang="ru-RU" sz="3500" dirty="0"/>
              <a:t>. </a:t>
            </a:r>
            <a:endParaRPr lang="ru-RU" sz="3500" dirty="0" smtClean="0"/>
          </a:p>
          <a:p>
            <a:pPr marL="0" indent="0">
              <a:buNone/>
            </a:pPr>
            <a:endParaRPr lang="ru-RU" dirty="0"/>
          </a:p>
          <a:p>
            <a:pPr marL="0" indent="0">
              <a:buNone/>
            </a:pPr>
            <a:r>
              <a:rPr lang="ru-RU" i="1" u="sng" dirty="0" err="1"/>
              <a:t>Конфіденційність</a:t>
            </a:r>
            <a:r>
              <a:rPr lang="ru-RU" i="1" u="sng" dirty="0"/>
              <a:t> </a:t>
            </a:r>
            <a:r>
              <a:rPr lang="ru-RU" i="1" u="sng" dirty="0" err="1"/>
              <a:t>адміністративна</a:t>
            </a:r>
            <a:r>
              <a:rPr lang="ru-RU" i="1" u="sng" dirty="0"/>
              <a:t> [</a:t>
            </a:r>
            <a:r>
              <a:rPr lang="en-US" i="1" u="sng" dirty="0"/>
              <a:t>mandatory confidentiality] </a:t>
            </a:r>
            <a:r>
              <a:rPr lang="en-US" dirty="0"/>
              <a:t>— </a:t>
            </a:r>
            <a:r>
              <a:rPr lang="ru-RU" dirty="0" err="1"/>
              <a:t>послуга</a:t>
            </a:r>
            <a:r>
              <a:rPr lang="ru-RU" dirty="0"/>
              <a:t> </a:t>
            </a:r>
            <a:r>
              <a:rPr lang="ru-RU" dirty="0" err="1"/>
              <a:t>безпеки</a:t>
            </a:r>
            <a:r>
              <a:rPr lang="ru-RU" dirty="0"/>
              <a:t>, </a:t>
            </a:r>
            <a:r>
              <a:rPr lang="ru-RU" dirty="0" err="1"/>
              <a:t>що</a:t>
            </a:r>
            <a:r>
              <a:rPr lang="ru-RU" dirty="0"/>
              <a:t> </a:t>
            </a:r>
            <a:r>
              <a:rPr lang="ru-RU" dirty="0" err="1"/>
              <a:t>забезпечує</a:t>
            </a:r>
            <a:r>
              <a:rPr lang="ru-RU" dirty="0"/>
              <a:t> </a:t>
            </a:r>
            <a:r>
              <a:rPr lang="ru-RU" dirty="0" err="1"/>
              <a:t>конфіденційність</a:t>
            </a:r>
            <a:r>
              <a:rPr lang="ru-RU" dirty="0"/>
              <a:t> </a:t>
            </a:r>
            <a:r>
              <a:rPr lang="ru-RU" dirty="0" err="1"/>
              <a:t>інформації</a:t>
            </a:r>
            <a:r>
              <a:rPr lang="ru-RU" dirty="0"/>
              <a:t> </a:t>
            </a:r>
            <a:r>
              <a:rPr lang="ru-RU" dirty="0" err="1"/>
              <a:t>відповідно</a:t>
            </a:r>
            <a:r>
              <a:rPr lang="ru-RU" dirty="0"/>
              <a:t> до </a:t>
            </a:r>
            <a:r>
              <a:rPr lang="ru-RU" dirty="0" err="1"/>
              <a:t>принципів</a:t>
            </a:r>
            <a:r>
              <a:rPr lang="ru-RU" dirty="0"/>
              <a:t> </a:t>
            </a:r>
            <a:r>
              <a:rPr lang="ru-RU" dirty="0" err="1"/>
              <a:t>керування</a:t>
            </a:r>
            <a:r>
              <a:rPr lang="ru-RU" dirty="0"/>
              <a:t> доступом </a:t>
            </a:r>
            <a:r>
              <a:rPr lang="ru-RU" dirty="0" err="1" smtClean="0"/>
              <a:t>адміністративного</a:t>
            </a:r>
            <a:r>
              <a:rPr lang="ru-RU" dirty="0" smtClean="0"/>
              <a:t> </a:t>
            </a:r>
            <a:r>
              <a:rPr lang="ru-RU" dirty="0" err="1" smtClean="0"/>
              <a:t>рівня</a:t>
            </a:r>
            <a:r>
              <a:rPr lang="ru-RU" dirty="0" smtClean="0"/>
              <a:t>.</a:t>
            </a:r>
            <a:endParaRPr lang="ru-RU" dirty="0"/>
          </a:p>
          <a:p>
            <a:pPr marL="0" indent="0">
              <a:buNone/>
            </a:pPr>
            <a:endParaRPr lang="ru-RU" dirty="0"/>
          </a:p>
          <a:p>
            <a:pPr marL="0" indent="0">
              <a:buNone/>
            </a:pPr>
            <a:r>
              <a:rPr lang="ru-RU" i="1" u="sng" dirty="0" err="1"/>
              <a:t>Конфіденційність</a:t>
            </a:r>
            <a:r>
              <a:rPr lang="ru-RU" i="1" u="sng" dirty="0"/>
              <a:t> </a:t>
            </a:r>
            <a:r>
              <a:rPr lang="ru-RU" i="1" u="sng" dirty="0" err="1"/>
              <a:t>довірча</a:t>
            </a:r>
            <a:r>
              <a:rPr lang="ru-RU" i="1" u="sng" dirty="0"/>
              <a:t> [</a:t>
            </a:r>
            <a:r>
              <a:rPr lang="en-US" i="1" u="sng" dirty="0"/>
              <a:t>discretionary confidentiality] </a:t>
            </a:r>
            <a:r>
              <a:rPr lang="en-US" dirty="0"/>
              <a:t>— </a:t>
            </a:r>
            <a:r>
              <a:rPr lang="ru-RU" dirty="0" err="1"/>
              <a:t>послуга</a:t>
            </a:r>
            <a:r>
              <a:rPr lang="ru-RU" dirty="0"/>
              <a:t> </a:t>
            </a:r>
            <a:r>
              <a:rPr lang="ru-RU" dirty="0" err="1"/>
              <a:t>безпеки</a:t>
            </a:r>
            <a:r>
              <a:rPr lang="ru-RU" dirty="0"/>
              <a:t>, </a:t>
            </a:r>
            <a:r>
              <a:rPr lang="ru-RU" dirty="0" err="1"/>
              <a:t>що</a:t>
            </a:r>
            <a:r>
              <a:rPr lang="ru-RU" dirty="0"/>
              <a:t> </a:t>
            </a:r>
            <a:r>
              <a:rPr lang="ru-RU" dirty="0" err="1"/>
              <a:t>забезпечує</a:t>
            </a:r>
            <a:r>
              <a:rPr lang="ru-RU" dirty="0"/>
              <a:t> </a:t>
            </a:r>
            <a:r>
              <a:rPr lang="ru-RU" dirty="0" err="1"/>
              <a:t>конфіденційність</a:t>
            </a:r>
            <a:r>
              <a:rPr lang="ru-RU" dirty="0"/>
              <a:t> </a:t>
            </a:r>
            <a:r>
              <a:rPr lang="ru-RU" dirty="0" err="1"/>
              <a:t>інформації</a:t>
            </a:r>
            <a:r>
              <a:rPr lang="ru-RU" dirty="0"/>
              <a:t> </a:t>
            </a:r>
            <a:r>
              <a:rPr lang="ru-RU" dirty="0" err="1"/>
              <a:t>відповідно</a:t>
            </a:r>
            <a:r>
              <a:rPr lang="ru-RU" dirty="0"/>
              <a:t> до </a:t>
            </a:r>
            <a:r>
              <a:rPr lang="ru-RU" dirty="0" err="1"/>
              <a:t>принципів</a:t>
            </a:r>
            <a:r>
              <a:rPr lang="ru-RU" dirty="0"/>
              <a:t> </a:t>
            </a:r>
            <a:r>
              <a:rPr lang="ru-RU" dirty="0" err="1"/>
              <a:t>керування</a:t>
            </a:r>
            <a:r>
              <a:rPr lang="ru-RU" dirty="0"/>
              <a:t> доступом </a:t>
            </a:r>
            <a:r>
              <a:rPr lang="ru-RU" dirty="0" err="1" smtClean="0"/>
              <a:t>довірчого</a:t>
            </a:r>
            <a:r>
              <a:rPr lang="ru-RU" dirty="0" smtClean="0"/>
              <a:t> </a:t>
            </a:r>
            <a:r>
              <a:rPr lang="ru-RU" dirty="0" err="1" smtClean="0"/>
              <a:t>рівня</a:t>
            </a:r>
            <a:r>
              <a:rPr lang="ru-RU" dirty="0" smtClean="0"/>
              <a:t>.</a:t>
            </a:r>
            <a:endParaRPr lang="ru-RU" dirty="0"/>
          </a:p>
          <a:p>
            <a:pPr marL="0" indent="0">
              <a:buNone/>
            </a:pPr>
            <a:endParaRPr lang="ru-RU" dirty="0"/>
          </a:p>
          <a:p>
            <a:pPr marL="0" indent="0">
              <a:buNone/>
            </a:pPr>
            <a:r>
              <a:rPr lang="ru-RU" i="1" u="sng" dirty="0" err="1"/>
              <a:t>Конфіденційність</a:t>
            </a:r>
            <a:r>
              <a:rPr lang="ru-RU" i="1" u="sng" dirty="0"/>
              <a:t> </a:t>
            </a:r>
            <a:r>
              <a:rPr lang="ru-RU" i="1" u="sng" dirty="0" err="1"/>
              <a:t>інформації</a:t>
            </a:r>
            <a:r>
              <a:rPr lang="ru-RU" i="1" u="sng" dirty="0"/>
              <a:t> [</a:t>
            </a:r>
            <a:r>
              <a:rPr lang="en-US" i="1" u="sng" dirty="0"/>
              <a:t>information confidentiality] </a:t>
            </a:r>
            <a:r>
              <a:rPr lang="en-US" dirty="0"/>
              <a:t>— </a:t>
            </a:r>
            <a:r>
              <a:rPr lang="ru-RU" dirty="0" err="1"/>
              <a:t>властивість</a:t>
            </a:r>
            <a:r>
              <a:rPr lang="ru-RU" dirty="0"/>
              <a:t> </a:t>
            </a:r>
            <a:r>
              <a:rPr lang="ru-RU" dirty="0" err="1"/>
              <a:t>інформації</a:t>
            </a:r>
            <a:r>
              <a:rPr lang="ru-RU" dirty="0"/>
              <a:t>, яка </a:t>
            </a:r>
            <a:r>
              <a:rPr lang="ru-RU" dirty="0" err="1"/>
              <a:t>полягає</a:t>
            </a:r>
            <a:r>
              <a:rPr lang="ru-RU" dirty="0"/>
              <a:t> в тому, </a:t>
            </a:r>
            <a:r>
              <a:rPr lang="ru-RU" dirty="0" err="1"/>
              <a:t>що</a:t>
            </a:r>
            <a:r>
              <a:rPr lang="ru-RU" dirty="0"/>
              <a:t> </a:t>
            </a:r>
            <a:r>
              <a:rPr lang="ru-RU" dirty="0" err="1"/>
              <a:t>інформація</a:t>
            </a:r>
            <a:r>
              <a:rPr lang="ru-RU" dirty="0"/>
              <a:t> не </a:t>
            </a:r>
            <a:r>
              <a:rPr lang="ru-RU" dirty="0" err="1"/>
              <a:t>може</a:t>
            </a:r>
            <a:r>
              <a:rPr lang="ru-RU" dirty="0"/>
              <a:t> бути </a:t>
            </a:r>
            <a:r>
              <a:rPr lang="ru-RU" dirty="0" err="1"/>
              <a:t>отримана</a:t>
            </a:r>
            <a:r>
              <a:rPr lang="ru-RU" dirty="0"/>
              <a:t> </a:t>
            </a:r>
            <a:r>
              <a:rPr lang="ru-RU" dirty="0" err="1"/>
              <a:t>неавторизованим</a:t>
            </a:r>
            <a:r>
              <a:rPr lang="ru-RU" dirty="0"/>
              <a:t> </a:t>
            </a:r>
            <a:r>
              <a:rPr lang="ru-RU" dirty="0" err="1"/>
              <a:t>користувачем</a:t>
            </a:r>
            <a:r>
              <a:rPr lang="ru-RU" dirty="0"/>
              <a:t> і (</a:t>
            </a:r>
            <a:r>
              <a:rPr lang="ru-RU" dirty="0" err="1"/>
              <a:t>або</a:t>
            </a:r>
            <a:r>
              <a:rPr lang="ru-RU" dirty="0"/>
              <a:t>) </a:t>
            </a:r>
            <a:r>
              <a:rPr lang="ru-RU" dirty="0" err="1"/>
              <a:t>процесом</a:t>
            </a:r>
            <a:r>
              <a:rPr lang="ru-RU" dirty="0"/>
              <a:t>. </a:t>
            </a:r>
            <a:r>
              <a:rPr lang="ru-RU" dirty="0" err="1"/>
              <a:t>Інформація</a:t>
            </a:r>
            <a:r>
              <a:rPr lang="ru-RU" dirty="0"/>
              <a:t> </a:t>
            </a:r>
            <a:r>
              <a:rPr lang="ru-RU" dirty="0" err="1"/>
              <a:t>зберігає</a:t>
            </a:r>
            <a:r>
              <a:rPr lang="ru-RU" dirty="0"/>
              <a:t> </a:t>
            </a:r>
            <a:r>
              <a:rPr lang="ru-RU" dirty="0" err="1"/>
              <a:t>конфіденційність</a:t>
            </a:r>
            <a:r>
              <a:rPr lang="ru-RU" dirty="0"/>
              <a:t>, </a:t>
            </a:r>
            <a:r>
              <a:rPr lang="ru-RU" dirty="0" err="1"/>
              <a:t>якщо</a:t>
            </a:r>
            <a:r>
              <a:rPr lang="ru-RU" dirty="0"/>
              <a:t> </a:t>
            </a:r>
            <a:r>
              <a:rPr lang="ru-RU" dirty="0" err="1"/>
              <a:t>дотримуються</a:t>
            </a:r>
            <a:r>
              <a:rPr lang="ru-RU" dirty="0"/>
              <a:t> </a:t>
            </a:r>
            <a:r>
              <a:rPr lang="ru-RU" dirty="0" err="1"/>
              <a:t>встановлені</a:t>
            </a:r>
            <a:r>
              <a:rPr lang="ru-RU" dirty="0"/>
              <a:t> правила </a:t>
            </a:r>
            <a:r>
              <a:rPr lang="ru-RU" dirty="0" err="1"/>
              <a:t>ознайомлення</a:t>
            </a:r>
            <a:r>
              <a:rPr lang="ru-RU" dirty="0"/>
              <a:t> з нею.</a:t>
            </a:r>
          </a:p>
        </p:txBody>
      </p:sp>
    </p:spTree>
    <p:extLst>
      <p:ext uri="{BB962C8B-B14F-4D97-AF65-F5344CB8AC3E}">
        <p14:creationId xmlns:p14="http://schemas.microsoft.com/office/powerpoint/2010/main" val="173317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2" y="186612"/>
            <a:ext cx="11996058" cy="6671388"/>
          </a:xfrm>
        </p:spPr>
        <p:txBody>
          <a:bodyPr>
            <a:noAutofit/>
          </a:bodyPr>
          <a:lstStyle/>
          <a:p>
            <a:pPr marL="0" indent="0">
              <a:buNone/>
            </a:pPr>
            <a:r>
              <a:rPr lang="ru-RU" b="1" dirty="0" err="1"/>
              <a:t>Цілісність</a:t>
            </a:r>
            <a:r>
              <a:rPr lang="ru-RU" b="1" dirty="0"/>
              <a:t> </a:t>
            </a:r>
            <a:r>
              <a:rPr lang="ru-RU" b="1" dirty="0" smtClean="0"/>
              <a:t>(</a:t>
            </a:r>
            <a:r>
              <a:rPr lang="en-US" b="1" dirty="0" smtClean="0"/>
              <a:t>integrity</a:t>
            </a:r>
            <a:r>
              <a:rPr lang="en-US" b="1" dirty="0"/>
              <a:t>) </a:t>
            </a:r>
            <a:r>
              <a:rPr lang="en-US" dirty="0"/>
              <a:t>— </a:t>
            </a:r>
            <a:r>
              <a:rPr lang="ru-RU" dirty="0" err="1"/>
              <a:t>внутрішня</a:t>
            </a:r>
            <a:r>
              <a:rPr lang="ru-RU" dirty="0"/>
              <a:t> </a:t>
            </a:r>
            <a:r>
              <a:rPr lang="ru-RU" dirty="0" err="1"/>
              <a:t>єдність</a:t>
            </a:r>
            <a:r>
              <a:rPr lang="ru-RU" dirty="0"/>
              <a:t>, </a:t>
            </a:r>
            <a:r>
              <a:rPr lang="ru-RU" dirty="0" err="1"/>
              <a:t>пов'язаність</a:t>
            </a:r>
            <a:r>
              <a:rPr lang="ru-RU" dirty="0"/>
              <a:t> </a:t>
            </a:r>
            <a:r>
              <a:rPr lang="ru-RU" dirty="0" err="1"/>
              <a:t>усіх</a:t>
            </a:r>
            <a:r>
              <a:rPr lang="ru-RU" dirty="0"/>
              <a:t> </a:t>
            </a:r>
            <a:r>
              <a:rPr lang="ru-RU" dirty="0" err="1"/>
              <a:t>частин</a:t>
            </a:r>
            <a:r>
              <a:rPr lang="ru-RU" dirty="0"/>
              <a:t> </a:t>
            </a:r>
            <a:r>
              <a:rPr lang="ru-RU" dirty="0" err="1"/>
              <a:t>чого-небудь</a:t>
            </a:r>
            <a:r>
              <a:rPr lang="ru-RU" dirty="0"/>
              <a:t>, </a:t>
            </a:r>
            <a:r>
              <a:rPr lang="ru-RU" dirty="0" err="1"/>
              <a:t>єдине</a:t>
            </a:r>
            <a:r>
              <a:rPr lang="ru-RU" dirty="0"/>
              <a:t> </a:t>
            </a:r>
            <a:r>
              <a:rPr lang="ru-RU" dirty="0" err="1"/>
              <a:t>ціле</a:t>
            </a:r>
            <a:r>
              <a:rPr lang="ru-RU" dirty="0"/>
              <a:t>. </a:t>
            </a:r>
            <a:endParaRPr lang="ru-RU" dirty="0" smtClean="0"/>
          </a:p>
          <a:p>
            <a:pPr marL="0" indent="0">
              <a:buNone/>
            </a:pPr>
            <a:endParaRPr lang="uk-UA" sz="2400" dirty="0" smtClean="0"/>
          </a:p>
          <a:p>
            <a:pPr marL="0" indent="0">
              <a:buNone/>
            </a:pPr>
            <a:r>
              <a:rPr lang="ru-RU" sz="2000" i="1" u="sng" dirty="0" err="1"/>
              <a:t>Цілісність</a:t>
            </a:r>
            <a:r>
              <a:rPr lang="ru-RU" sz="2000" i="1" u="sng" dirty="0"/>
              <a:t> </a:t>
            </a:r>
            <a:r>
              <a:rPr lang="ru-RU" sz="2000" i="1" u="sng" dirty="0" err="1"/>
              <a:t>даних</a:t>
            </a:r>
            <a:r>
              <a:rPr lang="ru-RU" sz="2000" i="1" u="sng" dirty="0"/>
              <a:t> [</a:t>
            </a:r>
            <a:r>
              <a:rPr lang="en-US" sz="2000" i="1" u="sng" dirty="0"/>
              <a:t>data integrity] </a:t>
            </a:r>
            <a:r>
              <a:rPr lang="en-US" sz="2000" dirty="0"/>
              <a:t>— </a:t>
            </a:r>
            <a:r>
              <a:rPr lang="ru-RU" sz="2000" dirty="0"/>
              <a:t>в </a:t>
            </a:r>
            <a:r>
              <a:rPr lang="ru-RU" sz="2000" dirty="0" err="1"/>
              <a:t>інформаційній</a:t>
            </a:r>
            <a:r>
              <a:rPr lang="ru-RU" sz="2000" dirty="0"/>
              <a:t> </a:t>
            </a:r>
            <a:r>
              <a:rPr lang="ru-RU" sz="2000" dirty="0" err="1"/>
              <a:t>системі</a:t>
            </a:r>
            <a:r>
              <a:rPr lang="ru-RU" sz="2000" dirty="0"/>
              <a:t> — стан при </a:t>
            </a:r>
            <a:r>
              <a:rPr lang="ru-RU" sz="2000" dirty="0" err="1"/>
              <a:t>якому</a:t>
            </a:r>
            <a:r>
              <a:rPr lang="ru-RU" sz="2000" dirty="0"/>
              <a:t> </a:t>
            </a:r>
            <a:r>
              <a:rPr lang="ru-RU" sz="2000" dirty="0" err="1"/>
              <a:t>дані</a:t>
            </a:r>
            <a:r>
              <a:rPr lang="ru-RU" sz="2000" dirty="0"/>
              <a:t>, </a:t>
            </a:r>
            <a:r>
              <a:rPr lang="ru-RU" sz="2000" dirty="0" err="1"/>
              <a:t>що</a:t>
            </a:r>
            <a:r>
              <a:rPr lang="ru-RU" sz="2000" dirty="0"/>
              <a:t> </a:t>
            </a:r>
            <a:r>
              <a:rPr lang="ru-RU" sz="2000" dirty="0" err="1"/>
              <a:t>зберігаються</a:t>
            </a:r>
            <a:r>
              <a:rPr lang="ru-RU" sz="2000" dirty="0"/>
              <a:t> в </a:t>
            </a:r>
            <a:r>
              <a:rPr lang="ru-RU" sz="2000" dirty="0" err="1"/>
              <a:t>системі</a:t>
            </a:r>
            <a:r>
              <a:rPr lang="ru-RU" sz="2000" dirty="0"/>
              <a:t>, в </a:t>
            </a:r>
            <a:r>
              <a:rPr lang="ru-RU" sz="2000" dirty="0" err="1"/>
              <a:t>точності</a:t>
            </a:r>
            <a:r>
              <a:rPr lang="ru-RU" sz="2000" dirty="0"/>
              <a:t> </a:t>
            </a:r>
            <a:r>
              <a:rPr lang="ru-RU" sz="2000" dirty="0" err="1"/>
              <a:t>відповідають</a:t>
            </a:r>
            <a:r>
              <a:rPr lang="ru-RU" sz="2000" dirty="0"/>
              <a:t> </a:t>
            </a:r>
            <a:r>
              <a:rPr lang="ru-RU" sz="2000" dirty="0" err="1"/>
              <a:t>даним</a:t>
            </a:r>
            <a:r>
              <a:rPr lang="ru-RU" sz="2000" dirty="0"/>
              <a:t> у </a:t>
            </a:r>
            <a:r>
              <a:rPr lang="ru-RU" sz="2000" dirty="0" err="1"/>
              <a:t>вихідних</a:t>
            </a:r>
            <a:r>
              <a:rPr lang="ru-RU" sz="2000" dirty="0"/>
              <a:t> документах; </a:t>
            </a:r>
            <a:r>
              <a:rPr lang="ru-RU" sz="2000" dirty="0" err="1"/>
              <a:t>властивість</a:t>
            </a:r>
            <a:r>
              <a:rPr lang="ru-RU" sz="2000" dirty="0"/>
              <a:t>, </a:t>
            </a:r>
            <a:r>
              <a:rPr lang="ru-RU" sz="2000" dirty="0" err="1"/>
              <a:t>що</a:t>
            </a:r>
            <a:r>
              <a:rPr lang="ru-RU" sz="2000" dirty="0"/>
              <a:t> </a:t>
            </a:r>
            <a:r>
              <a:rPr lang="ru-RU" sz="2000" dirty="0" err="1"/>
              <a:t>має</a:t>
            </a:r>
            <a:r>
              <a:rPr lang="ru-RU" sz="2000" dirty="0"/>
              <a:t> </a:t>
            </a:r>
            <a:r>
              <a:rPr lang="ru-RU" sz="2000" dirty="0" err="1"/>
              <a:t>відношення</a:t>
            </a:r>
            <a:r>
              <a:rPr lang="ru-RU" sz="2000" dirty="0"/>
              <a:t> до набору </a:t>
            </a:r>
            <a:r>
              <a:rPr lang="ru-RU" sz="2000" dirty="0" err="1"/>
              <a:t>даних</a:t>
            </a:r>
            <a:r>
              <a:rPr lang="ru-RU" sz="2000" dirty="0"/>
              <a:t> і </a:t>
            </a:r>
            <a:r>
              <a:rPr lang="ru-RU" sz="2000" dirty="0" err="1"/>
              <a:t>означає</a:t>
            </a:r>
            <a:r>
              <a:rPr lang="ru-RU" sz="2000" dirty="0"/>
              <a:t>, </a:t>
            </a:r>
            <a:r>
              <a:rPr lang="ru-RU" sz="2000" dirty="0" err="1"/>
              <a:t>що</a:t>
            </a:r>
            <a:r>
              <a:rPr lang="ru-RU" sz="2000" dirty="0"/>
              <a:t> </a:t>
            </a:r>
            <a:r>
              <a:rPr lang="ru-RU" sz="2000" dirty="0" err="1"/>
              <a:t>дані</a:t>
            </a:r>
            <a:r>
              <a:rPr lang="ru-RU" sz="2000" dirty="0"/>
              <a:t> не </a:t>
            </a:r>
            <a:r>
              <a:rPr lang="ru-RU" sz="2000" dirty="0" err="1"/>
              <a:t>можуть</a:t>
            </a:r>
            <a:r>
              <a:rPr lang="ru-RU" sz="2000" dirty="0"/>
              <a:t> бути </a:t>
            </a:r>
            <a:r>
              <a:rPr lang="ru-RU" sz="2000" dirty="0" err="1"/>
              <a:t>змінені</a:t>
            </a:r>
            <a:r>
              <a:rPr lang="ru-RU" sz="2000" dirty="0"/>
              <a:t> </a:t>
            </a:r>
            <a:r>
              <a:rPr lang="ru-RU" sz="2000" dirty="0" err="1"/>
              <a:t>або</a:t>
            </a:r>
            <a:r>
              <a:rPr lang="ru-RU" sz="2000" dirty="0"/>
              <a:t> </a:t>
            </a:r>
            <a:r>
              <a:rPr lang="ru-RU" sz="2000" dirty="0" err="1"/>
              <a:t>зруйновані</a:t>
            </a:r>
            <a:r>
              <a:rPr lang="ru-RU" sz="2000" dirty="0"/>
              <a:t> без </a:t>
            </a:r>
            <a:r>
              <a:rPr lang="ru-RU" sz="2000" dirty="0" err="1"/>
              <a:t>санкції</a:t>
            </a:r>
            <a:r>
              <a:rPr lang="ru-RU" sz="2000" dirty="0"/>
              <a:t> на доступ. </a:t>
            </a:r>
            <a:r>
              <a:rPr lang="ru-RU" sz="2000" dirty="0" err="1"/>
              <a:t>Цілісність</a:t>
            </a:r>
            <a:r>
              <a:rPr lang="ru-RU" sz="2000" dirty="0"/>
              <a:t> </a:t>
            </a:r>
            <a:r>
              <a:rPr lang="ru-RU" sz="2000" dirty="0" err="1"/>
              <a:t>даних</a:t>
            </a:r>
            <a:r>
              <a:rPr lang="ru-RU" sz="2000" dirty="0"/>
              <a:t> </a:t>
            </a:r>
            <a:r>
              <a:rPr lang="ru-RU" sz="2000" dirty="0" err="1"/>
              <a:t>вважається</a:t>
            </a:r>
            <a:r>
              <a:rPr lang="ru-RU" sz="2000" dirty="0"/>
              <a:t> </a:t>
            </a:r>
            <a:r>
              <a:rPr lang="ru-RU" sz="2000" dirty="0" err="1"/>
              <a:t>збереженою</a:t>
            </a:r>
            <a:r>
              <a:rPr lang="ru-RU" sz="2000" dirty="0"/>
              <a:t>, </a:t>
            </a:r>
            <a:r>
              <a:rPr lang="ru-RU" sz="2000" dirty="0" err="1"/>
              <a:t>якщо</a:t>
            </a:r>
            <a:r>
              <a:rPr lang="ru-RU" sz="2000" dirty="0"/>
              <a:t> </a:t>
            </a:r>
            <a:r>
              <a:rPr lang="ru-RU" sz="2000" dirty="0" err="1"/>
              <a:t>дані</a:t>
            </a:r>
            <a:r>
              <a:rPr lang="ru-RU" sz="2000" dirty="0"/>
              <a:t> не </a:t>
            </a:r>
            <a:r>
              <a:rPr lang="ru-RU" sz="2000" dirty="0" err="1"/>
              <a:t>спотворені</a:t>
            </a:r>
            <a:r>
              <a:rPr lang="ru-RU" sz="2000" dirty="0"/>
              <a:t> і не </a:t>
            </a:r>
            <a:r>
              <a:rPr lang="ru-RU" sz="2000" dirty="0" err="1"/>
              <a:t>зруйновані</a:t>
            </a:r>
            <a:r>
              <a:rPr lang="ru-RU" sz="2000" dirty="0"/>
              <a:t> (</a:t>
            </a:r>
            <a:r>
              <a:rPr lang="ru-RU" sz="2000" dirty="0" err="1"/>
              <a:t>стерті</a:t>
            </a:r>
            <a:r>
              <a:rPr lang="ru-RU" sz="2000" dirty="0"/>
              <a:t>).</a:t>
            </a:r>
          </a:p>
          <a:p>
            <a:pPr marL="0" indent="0">
              <a:buNone/>
            </a:pPr>
            <a:endParaRPr lang="ru-RU" sz="2000" dirty="0"/>
          </a:p>
          <a:p>
            <a:pPr marL="0" indent="0">
              <a:buNone/>
            </a:pPr>
            <a:r>
              <a:rPr lang="ru-RU" sz="2000" i="1" u="sng" dirty="0" err="1" smtClean="0"/>
              <a:t>Цілісність</a:t>
            </a:r>
            <a:r>
              <a:rPr lang="ru-RU" sz="2000" i="1" u="sng" dirty="0" smtClean="0"/>
              <a:t> </a:t>
            </a:r>
            <a:r>
              <a:rPr lang="ru-RU" sz="2000" i="1" u="sng" dirty="0" err="1"/>
              <a:t>інформації</a:t>
            </a:r>
            <a:r>
              <a:rPr lang="ru-RU" sz="2000" i="1" u="sng" dirty="0"/>
              <a:t> [</a:t>
            </a:r>
            <a:r>
              <a:rPr lang="en-US" sz="2000" i="1" u="sng" dirty="0"/>
              <a:t>information integrity] </a:t>
            </a:r>
            <a:r>
              <a:rPr lang="en-US" sz="2000" dirty="0"/>
              <a:t>— </a:t>
            </a:r>
            <a:r>
              <a:rPr lang="ru-RU" sz="2000" dirty="0" err="1"/>
              <a:t>властивість</a:t>
            </a:r>
            <a:r>
              <a:rPr lang="ru-RU" sz="2000" dirty="0"/>
              <a:t> </a:t>
            </a:r>
            <a:r>
              <a:rPr lang="ru-RU" sz="2000" dirty="0" err="1"/>
              <a:t>інформації</a:t>
            </a:r>
            <a:r>
              <a:rPr lang="ru-RU" sz="2000" dirty="0"/>
              <a:t>, яка </a:t>
            </a:r>
            <a:r>
              <a:rPr lang="ru-RU" sz="2000" dirty="0" err="1"/>
              <a:t>полягає</a:t>
            </a:r>
            <a:r>
              <a:rPr lang="ru-RU" sz="2000" dirty="0"/>
              <a:t> в тому, </a:t>
            </a:r>
            <a:r>
              <a:rPr lang="ru-RU" sz="2000" dirty="0" err="1"/>
              <a:t>що</a:t>
            </a:r>
            <a:r>
              <a:rPr lang="ru-RU" sz="2000" dirty="0"/>
              <a:t> </a:t>
            </a:r>
            <a:r>
              <a:rPr lang="ru-RU" sz="2000" dirty="0" err="1"/>
              <a:t>інформація</a:t>
            </a:r>
            <a:r>
              <a:rPr lang="ru-RU" sz="2000" dirty="0"/>
              <a:t> не </a:t>
            </a:r>
            <a:r>
              <a:rPr lang="ru-RU" sz="2000" dirty="0" err="1"/>
              <a:t>може</a:t>
            </a:r>
            <a:r>
              <a:rPr lang="ru-RU" sz="2000" dirty="0"/>
              <a:t> бути </a:t>
            </a:r>
            <a:r>
              <a:rPr lang="ru-RU" sz="2000" dirty="0" err="1"/>
              <a:t>модифікована</a:t>
            </a:r>
            <a:r>
              <a:rPr lang="ru-RU" sz="2000" dirty="0"/>
              <a:t> </a:t>
            </a:r>
            <a:r>
              <a:rPr lang="ru-RU" sz="2000" dirty="0" err="1"/>
              <a:t>неавторизованим</a:t>
            </a:r>
            <a:r>
              <a:rPr lang="ru-RU" sz="2000" dirty="0"/>
              <a:t> </a:t>
            </a:r>
            <a:r>
              <a:rPr lang="ru-RU" sz="2000" dirty="0" err="1"/>
              <a:t>користувачем</a:t>
            </a:r>
            <a:r>
              <a:rPr lang="ru-RU" sz="2000" dirty="0"/>
              <a:t> і (</a:t>
            </a:r>
            <a:r>
              <a:rPr lang="ru-RU" sz="2000" dirty="0" err="1"/>
              <a:t>або</a:t>
            </a:r>
            <a:r>
              <a:rPr lang="ru-RU" sz="2000" dirty="0"/>
              <a:t> </a:t>
            </a:r>
            <a:r>
              <a:rPr lang="ru-RU" sz="2000" dirty="0" err="1"/>
              <a:t>процесом</a:t>
            </a:r>
            <a:r>
              <a:rPr lang="ru-RU" sz="2000" dirty="0"/>
              <a:t>). </a:t>
            </a:r>
            <a:r>
              <a:rPr lang="ru-RU" sz="2000" dirty="0" err="1"/>
              <a:t>Інформація</a:t>
            </a:r>
            <a:r>
              <a:rPr lang="ru-RU" sz="2000" dirty="0"/>
              <a:t> </a:t>
            </a:r>
            <a:r>
              <a:rPr lang="ru-RU" sz="2000" dirty="0" err="1"/>
              <a:t>зберігає</a:t>
            </a:r>
            <a:r>
              <a:rPr lang="ru-RU" sz="2000" dirty="0"/>
              <a:t> </a:t>
            </a:r>
            <a:r>
              <a:rPr lang="ru-RU" sz="2000" dirty="0" err="1"/>
              <a:t>цілісність</a:t>
            </a:r>
            <a:r>
              <a:rPr lang="ru-RU" sz="2000" dirty="0"/>
              <a:t>, </a:t>
            </a:r>
            <a:r>
              <a:rPr lang="ru-RU" sz="2000" dirty="0" err="1"/>
              <a:t>якщо</a:t>
            </a:r>
            <a:r>
              <a:rPr lang="ru-RU" sz="2000" dirty="0"/>
              <a:t> </a:t>
            </a:r>
            <a:r>
              <a:rPr lang="ru-RU" sz="2000" dirty="0" err="1"/>
              <a:t>дотримуються</a:t>
            </a:r>
            <a:r>
              <a:rPr lang="ru-RU" sz="2000" dirty="0"/>
              <a:t> </a:t>
            </a:r>
            <a:r>
              <a:rPr lang="ru-RU" sz="2000" dirty="0" err="1"/>
              <a:t>встановлені</a:t>
            </a:r>
            <a:r>
              <a:rPr lang="ru-RU" sz="2000" dirty="0"/>
              <a:t> правила </a:t>
            </a:r>
            <a:r>
              <a:rPr lang="ru-RU" sz="2000" dirty="0" err="1"/>
              <a:t>її</a:t>
            </a:r>
            <a:r>
              <a:rPr lang="ru-RU" sz="2000" dirty="0"/>
              <a:t> </a:t>
            </a:r>
            <a:r>
              <a:rPr lang="ru-RU" sz="2000" dirty="0" err="1"/>
              <a:t>модифікації</a:t>
            </a:r>
            <a:r>
              <a:rPr lang="ru-RU" sz="2000" dirty="0"/>
              <a:t> (</a:t>
            </a:r>
            <a:r>
              <a:rPr lang="ru-RU" sz="2000" dirty="0" err="1"/>
              <a:t>видалення</a:t>
            </a:r>
            <a:r>
              <a:rPr lang="ru-RU" sz="2000" dirty="0"/>
              <a:t>).</a:t>
            </a:r>
          </a:p>
          <a:p>
            <a:pPr marL="0" indent="0">
              <a:buNone/>
            </a:pPr>
            <a:endParaRPr lang="ru-RU" sz="2000" dirty="0"/>
          </a:p>
          <a:p>
            <a:pPr marL="0" indent="0">
              <a:buNone/>
            </a:pPr>
            <a:r>
              <a:rPr lang="ru-RU" sz="2000" i="1" u="sng" dirty="0" err="1"/>
              <a:t>Цілісність</a:t>
            </a:r>
            <a:r>
              <a:rPr lang="ru-RU" sz="2000" i="1" u="sng" dirty="0"/>
              <a:t> </a:t>
            </a:r>
            <a:r>
              <a:rPr lang="ru-RU" sz="2000" i="1" u="sng" dirty="0" err="1"/>
              <a:t>бази</a:t>
            </a:r>
            <a:r>
              <a:rPr lang="ru-RU" sz="2000" i="1" u="sng" dirty="0"/>
              <a:t> </a:t>
            </a:r>
            <a:r>
              <a:rPr lang="ru-RU" sz="2000" i="1" u="sng" dirty="0" err="1"/>
              <a:t>даних</a:t>
            </a:r>
            <a:r>
              <a:rPr lang="ru-RU" sz="2000" i="1" u="sng" dirty="0"/>
              <a:t> [</a:t>
            </a:r>
            <a:r>
              <a:rPr lang="en-US" sz="2000" i="1" u="sng" dirty="0"/>
              <a:t>database integrity] </a:t>
            </a:r>
            <a:r>
              <a:rPr lang="en-US" sz="2000" dirty="0"/>
              <a:t>— </a:t>
            </a:r>
            <a:r>
              <a:rPr lang="ru-RU" sz="2000" dirty="0"/>
              <a:t>стан </a:t>
            </a:r>
            <a:r>
              <a:rPr lang="ru-RU" sz="2000" dirty="0" err="1"/>
              <a:t>бази</a:t>
            </a:r>
            <a:r>
              <a:rPr lang="ru-RU" sz="2000" dirty="0"/>
              <a:t> </a:t>
            </a:r>
            <a:r>
              <a:rPr lang="ru-RU" sz="2000" dirty="0" err="1"/>
              <a:t>даних</a:t>
            </a:r>
            <a:r>
              <a:rPr lang="ru-RU" sz="2000" dirty="0"/>
              <a:t>, коли </a:t>
            </a:r>
            <a:r>
              <a:rPr lang="ru-RU" sz="2000" dirty="0" err="1"/>
              <a:t>всі</a:t>
            </a:r>
            <a:r>
              <a:rPr lang="ru-RU" sz="2000" dirty="0"/>
              <a:t> </a:t>
            </a:r>
            <a:r>
              <a:rPr lang="ru-RU" sz="2000" dirty="0" err="1"/>
              <a:t>значення</a:t>
            </a:r>
            <a:r>
              <a:rPr lang="ru-RU" sz="2000" dirty="0"/>
              <a:t> </a:t>
            </a:r>
            <a:r>
              <a:rPr lang="ru-RU" sz="2000" dirty="0" err="1"/>
              <a:t>даних</a:t>
            </a:r>
            <a:r>
              <a:rPr lang="ru-RU" sz="2000" dirty="0"/>
              <a:t> </a:t>
            </a:r>
            <a:r>
              <a:rPr lang="ru-RU" sz="2000" dirty="0" err="1"/>
              <a:t>правильні</a:t>
            </a:r>
            <a:r>
              <a:rPr lang="ru-RU" sz="2000" dirty="0"/>
              <a:t> в тому </a:t>
            </a:r>
            <a:r>
              <a:rPr lang="ru-RU" sz="2000" dirty="0" err="1"/>
              <a:t>сенсі</a:t>
            </a:r>
            <a:r>
              <a:rPr lang="ru-RU" sz="2000" dirty="0"/>
              <a:t>, </a:t>
            </a:r>
            <a:r>
              <a:rPr lang="ru-RU" sz="2000" dirty="0" err="1"/>
              <a:t>що</a:t>
            </a:r>
            <a:r>
              <a:rPr lang="ru-RU" sz="2000" dirty="0"/>
              <a:t> </a:t>
            </a:r>
            <a:r>
              <a:rPr lang="ru-RU" sz="2000" dirty="0" err="1"/>
              <a:t>відображають</a:t>
            </a:r>
            <a:r>
              <a:rPr lang="ru-RU" sz="2000" dirty="0"/>
              <a:t> стан реального </a:t>
            </a:r>
            <a:r>
              <a:rPr lang="ru-RU" sz="2000" dirty="0" err="1"/>
              <a:t>світу</a:t>
            </a:r>
            <a:r>
              <a:rPr lang="ru-RU" sz="2000" dirty="0"/>
              <a:t> (в межах </a:t>
            </a:r>
            <a:r>
              <a:rPr lang="ru-RU" sz="2000" dirty="0" err="1"/>
              <a:t>заданих</a:t>
            </a:r>
            <a:r>
              <a:rPr lang="ru-RU" sz="2000" dirty="0"/>
              <a:t> </a:t>
            </a:r>
            <a:r>
              <a:rPr lang="ru-RU" sz="2000" dirty="0" err="1"/>
              <a:t>обмежень</a:t>
            </a:r>
            <a:r>
              <a:rPr lang="ru-RU" sz="2000" dirty="0"/>
              <a:t> по </a:t>
            </a:r>
            <a:r>
              <a:rPr lang="ru-RU" sz="2000" dirty="0" err="1"/>
              <a:t>точності</a:t>
            </a:r>
            <a:r>
              <a:rPr lang="ru-RU" sz="2000" dirty="0"/>
              <a:t> та </a:t>
            </a:r>
            <a:r>
              <a:rPr lang="ru-RU" sz="2000" dirty="0" err="1"/>
              <a:t>часовій</a:t>
            </a:r>
            <a:r>
              <a:rPr lang="ru-RU" sz="2000" dirty="0"/>
              <a:t> </a:t>
            </a:r>
            <a:r>
              <a:rPr lang="ru-RU" sz="2000" dirty="0" err="1"/>
              <a:t>узгодженості</a:t>
            </a:r>
            <a:r>
              <a:rPr lang="ru-RU" sz="2000" dirty="0"/>
              <a:t>) і </a:t>
            </a:r>
            <a:r>
              <a:rPr lang="ru-RU" sz="2000" dirty="0" err="1"/>
              <a:t>підпорядковуються</a:t>
            </a:r>
            <a:r>
              <a:rPr lang="ru-RU" sz="2000" dirty="0"/>
              <a:t> правилам </a:t>
            </a:r>
            <a:r>
              <a:rPr lang="ru-RU" sz="2000" dirty="0" err="1"/>
              <a:t>взаємної</a:t>
            </a:r>
            <a:r>
              <a:rPr lang="ru-RU" sz="2000" dirty="0"/>
              <a:t> не </a:t>
            </a:r>
            <a:r>
              <a:rPr lang="ru-RU" sz="2000" dirty="0" err="1"/>
              <a:t>суперечливості</a:t>
            </a:r>
            <a:r>
              <a:rPr lang="ru-RU" sz="2000" dirty="0"/>
              <a:t>. </a:t>
            </a:r>
            <a:endParaRPr lang="ru-RU" sz="2000" dirty="0" smtClean="0"/>
          </a:p>
          <a:p>
            <a:pPr marL="0" indent="0">
              <a:buNone/>
            </a:pPr>
            <a:endParaRPr lang="ru-RU" sz="2000" dirty="0"/>
          </a:p>
          <a:p>
            <a:pPr marL="0" indent="0">
              <a:buNone/>
            </a:pPr>
            <a:r>
              <a:rPr lang="ru-RU" sz="2000" i="1" u="sng" dirty="0" err="1"/>
              <a:t>Цілісність</a:t>
            </a:r>
            <a:r>
              <a:rPr lang="ru-RU" sz="2000" i="1" u="sng" dirty="0"/>
              <a:t> </a:t>
            </a:r>
            <a:r>
              <a:rPr lang="ru-RU" sz="2000" i="1" u="sng" dirty="0" err="1"/>
              <a:t>системи</a:t>
            </a:r>
            <a:r>
              <a:rPr lang="ru-RU" sz="2000" i="1" u="sng" dirty="0"/>
              <a:t> [</a:t>
            </a:r>
            <a:r>
              <a:rPr lang="en-US" sz="2000" i="1" u="sng" dirty="0"/>
              <a:t>system integrity] </a:t>
            </a:r>
            <a:r>
              <a:rPr lang="en-US" sz="2000" dirty="0"/>
              <a:t>— </a:t>
            </a:r>
            <a:r>
              <a:rPr lang="ru-RU" sz="2000" dirty="0" err="1"/>
              <a:t>властивість</a:t>
            </a:r>
            <a:r>
              <a:rPr lang="ru-RU" sz="2000" dirty="0"/>
              <a:t> </a:t>
            </a:r>
            <a:r>
              <a:rPr lang="ru-RU" sz="2000" dirty="0" err="1"/>
              <a:t>системи</a:t>
            </a:r>
            <a:r>
              <a:rPr lang="ru-RU" sz="2000" dirty="0"/>
              <a:t>, яка </a:t>
            </a:r>
            <a:r>
              <a:rPr lang="ru-RU" sz="2000" dirty="0" err="1"/>
              <a:t>полягає</a:t>
            </a:r>
            <a:r>
              <a:rPr lang="ru-RU" sz="2000" dirty="0"/>
              <a:t> в тому, </a:t>
            </a:r>
            <a:r>
              <a:rPr lang="ru-RU" sz="2000" dirty="0" err="1"/>
              <a:t>що</a:t>
            </a:r>
            <a:r>
              <a:rPr lang="ru-RU" sz="2000" dirty="0"/>
              <a:t> </a:t>
            </a:r>
            <a:r>
              <a:rPr lang="ru-RU" sz="2000" dirty="0" err="1"/>
              <a:t>жоден</a:t>
            </a:r>
            <a:r>
              <a:rPr lang="ru-RU" sz="2000" dirty="0"/>
              <a:t> </a:t>
            </a:r>
            <a:r>
              <a:rPr lang="ru-RU" sz="2000" dirty="0" err="1"/>
              <a:t>її</a:t>
            </a:r>
            <a:r>
              <a:rPr lang="ru-RU" sz="2000" dirty="0"/>
              <a:t> компонент не </a:t>
            </a:r>
            <a:r>
              <a:rPr lang="ru-RU" sz="2000" dirty="0" err="1"/>
              <a:t>може</a:t>
            </a:r>
            <a:r>
              <a:rPr lang="ru-RU" sz="2000" dirty="0"/>
              <a:t> бути </a:t>
            </a:r>
            <a:r>
              <a:rPr lang="ru-RU" sz="2000" dirty="0" err="1"/>
              <a:t>усунений</a:t>
            </a:r>
            <a:r>
              <a:rPr lang="ru-RU" sz="2000" dirty="0"/>
              <a:t>, </a:t>
            </a:r>
            <a:r>
              <a:rPr lang="ru-RU" sz="2000" dirty="0" err="1"/>
              <a:t>модифікований</a:t>
            </a:r>
            <a:r>
              <a:rPr lang="ru-RU" sz="2000" dirty="0"/>
              <a:t> </a:t>
            </a:r>
            <a:r>
              <a:rPr lang="ru-RU" sz="2000" dirty="0" err="1"/>
              <a:t>або</a:t>
            </a:r>
            <a:r>
              <a:rPr lang="ru-RU" sz="2000" dirty="0"/>
              <a:t> </a:t>
            </a:r>
            <a:r>
              <a:rPr lang="ru-RU" sz="2000" dirty="0" err="1"/>
              <a:t>доданий</a:t>
            </a:r>
            <a:r>
              <a:rPr lang="ru-RU" sz="2000" dirty="0"/>
              <a:t> з </a:t>
            </a:r>
            <a:r>
              <a:rPr lang="ru-RU" sz="2000" dirty="0" err="1"/>
              <a:t>порушенням</a:t>
            </a:r>
            <a:r>
              <a:rPr lang="ru-RU" sz="2000" dirty="0"/>
              <a:t> </a:t>
            </a:r>
            <a:r>
              <a:rPr lang="ru-RU" sz="2000" dirty="0" err="1"/>
              <a:t>політики</a:t>
            </a:r>
            <a:r>
              <a:rPr lang="ru-RU" sz="2000" dirty="0"/>
              <a:t> </a:t>
            </a:r>
            <a:r>
              <a:rPr lang="ru-RU" sz="2000" dirty="0" err="1"/>
              <a:t>безпеки</a:t>
            </a:r>
            <a:r>
              <a:rPr lang="ru-RU" sz="2000" dirty="0" smtClean="0"/>
              <a:t>.</a:t>
            </a:r>
            <a:endParaRPr lang="ru-RU" sz="2000" dirty="0"/>
          </a:p>
        </p:txBody>
      </p:sp>
    </p:spTree>
    <p:extLst>
      <p:ext uri="{BB962C8B-B14F-4D97-AF65-F5344CB8AC3E}">
        <p14:creationId xmlns:p14="http://schemas.microsoft.com/office/powerpoint/2010/main" val="101788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9918" y="214604"/>
            <a:ext cx="11513976" cy="6354147"/>
          </a:xfrm>
        </p:spPr>
        <p:txBody>
          <a:bodyPr/>
          <a:lstStyle/>
          <a:p>
            <a:pPr marL="0" indent="0">
              <a:buNone/>
            </a:pPr>
            <a:r>
              <a:rPr lang="ru-RU" sz="3200" b="1" dirty="0" err="1"/>
              <a:t>Доступність</a:t>
            </a:r>
            <a:r>
              <a:rPr lang="ru-RU" sz="3200" b="1" dirty="0"/>
              <a:t> (англ. </a:t>
            </a:r>
            <a:r>
              <a:rPr lang="ru-RU" sz="3200" b="1" dirty="0" err="1"/>
              <a:t>Availability</a:t>
            </a:r>
            <a:r>
              <a:rPr lang="ru-RU" sz="3200" b="1" dirty="0"/>
              <a:t>) </a:t>
            </a:r>
            <a:r>
              <a:rPr lang="ru-RU" sz="3200" dirty="0"/>
              <a:t>— </a:t>
            </a:r>
            <a:r>
              <a:rPr lang="ru-RU" sz="3200" dirty="0" err="1"/>
              <a:t>властивість</a:t>
            </a:r>
            <a:r>
              <a:rPr lang="ru-RU" sz="3200" dirty="0"/>
              <a:t> </a:t>
            </a:r>
            <a:r>
              <a:rPr lang="ru-RU" sz="3200" dirty="0" err="1"/>
              <a:t>інформаційного</a:t>
            </a:r>
            <a:r>
              <a:rPr lang="ru-RU" sz="3200" dirty="0"/>
              <a:t> ресурсу, яка </a:t>
            </a:r>
            <a:r>
              <a:rPr lang="ru-RU" sz="3200" dirty="0" err="1"/>
              <a:t>полягає</a:t>
            </a:r>
            <a:r>
              <a:rPr lang="ru-RU" sz="3200" dirty="0"/>
              <a:t> в тому, </a:t>
            </a:r>
            <a:r>
              <a:rPr lang="ru-RU" sz="3200" dirty="0" err="1"/>
              <a:t>що</a:t>
            </a:r>
            <a:r>
              <a:rPr lang="ru-RU" sz="3200" dirty="0"/>
              <a:t> </a:t>
            </a:r>
            <a:r>
              <a:rPr lang="ru-RU" sz="3200" dirty="0" err="1"/>
              <a:t>користувач</a:t>
            </a:r>
            <a:r>
              <a:rPr lang="ru-RU" sz="3200" dirty="0"/>
              <a:t> та/</a:t>
            </a:r>
            <a:r>
              <a:rPr lang="ru-RU" sz="3200" dirty="0" err="1"/>
              <a:t>або</a:t>
            </a:r>
            <a:r>
              <a:rPr lang="ru-RU" sz="3200" dirty="0"/>
              <a:t> </a:t>
            </a:r>
            <a:r>
              <a:rPr lang="ru-RU" sz="3200" dirty="0" err="1"/>
              <a:t>процес</a:t>
            </a:r>
            <a:r>
              <a:rPr lang="ru-RU" sz="3200" dirty="0"/>
              <a:t>, </a:t>
            </a:r>
            <a:r>
              <a:rPr lang="ru-RU" sz="3200" dirty="0" err="1"/>
              <a:t>який</a:t>
            </a:r>
            <a:r>
              <a:rPr lang="ru-RU" sz="3200" dirty="0"/>
              <a:t> </a:t>
            </a:r>
            <a:r>
              <a:rPr lang="ru-RU" sz="3200" dirty="0" err="1"/>
              <a:t>володіє</a:t>
            </a:r>
            <a:r>
              <a:rPr lang="ru-RU" sz="3200" dirty="0"/>
              <a:t> </a:t>
            </a:r>
            <a:r>
              <a:rPr lang="ru-RU" sz="3200" dirty="0" err="1"/>
              <a:t>відповідними</a:t>
            </a:r>
            <a:r>
              <a:rPr lang="ru-RU" sz="3200" dirty="0"/>
              <a:t> </a:t>
            </a:r>
            <a:r>
              <a:rPr lang="ru-RU" sz="3200" dirty="0" err="1"/>
              <a:t>повноваженнями</a:t>
            </a:r>
            <a:r>
              <a:rPr lang="ru-RU" sz="3200" dirty="0"/>
              <a:t>, </a:t>
            </a:r>
            <a:r>
              <a:rPr lang="ru-RU" sz="3200" dirty="0" err="1"/>
              <a:t>може</a:t>
            </a:r>
            <a:r>
              <a:rPr lang="ru-RU" sz="3200" dirty="0"/>
              <a:t> </a:t>
            </a:r>
            <a:r>
              <a:rPr lang="ru-RU" sz="3200" dirty="0" err="1"/>
              <a:t>використовувати</a:t>
            </a:r>
            <a:r>
              <a:rPr lang="ru-RU" sz="3200" dirty="0"/>
              <a:t> </a:t>
            </a:r>
            <a:r>
              <a:rPr lang="ru-RU" sz="3200" dirty="0" err="1"/>
              <a:t>цей</a:t>
            </a:r>
            <a:r>
              <a:rPr lang="ru-RU" sz="3200" dirty="0"/>
              <a:t> ресурс </a:t>
            </a:r>
            <a:r>
              <a:rPr lang="ru-RU" sz="3200" dirty="0" err="1"/>
              <a:t>відповідно</a:t>
            </a:r>
            <a:r>
              <a:rPr lang="ru-RU" sz="3200" dirty="0"/>
              <a:t> до правил, </a:t>
            </a:r>
            <a:r>
              <a:rPr lang="ru-RU" sz="3200" dirty="0" err="1"/>
              <a:t>встановлених</a:t>
            </a:r>
            <a:r>
              <a:rPr lang="ru-RU" sz="3200" dirty="0"/>
              <a:t> </a:t>
            </a:r>
            <a:r>
              <a:rPr lang="ru-RU" sz="3200" dirty="0" err="1"/>
              <a:t>політикою</a:t>
            </a:r>
            <a:r>
              <a:rPr lang="ru-RU" sz="3200" dirty="0"/>
              <a:t> </a:t>
            </a:r>
            <a:r>
              <a:rPr lang="ru-RU" sz="3200" dirty="0" err="1"/>
              <a:t>безпеки</a:t>
            </a:r>
            <a:r>
              <a:rPr lang="ru-RU" sz="3200" dirty="0"/>
              <a:t> не </a:t>
            </a:r>
            <a:r>
              <a:rPr lang="ru-RU" sz="3200" dirty="0" err="1"/>
              <a:t>очікуючи</a:t>
            </a:r>
            <a:r>
              <a:rPr lang="ru-RU" sz="3200" dirty="0"/>
              <a:t> </a:t>
            </a:r>
            <a:r>
              <a:rPr lang="ru-RU" sz="3200" dirty="0" err="1"/>
              <a:t>довше</a:t>
            </a:r>
            <a:r>
              <a:rPr lang="ru-RU" sz="3200" dirty="0"/>
              <a:t> </a:t>
            </a:r>
            <a:r>
              <a:rPr lang="ru-RU" sz="3200" dirty="0" err="1"/>
              <a:t>заданого</a:t>
            </a:r>
            <a:r>
              <a:rPr lang="ru-RU" sz="3200" dirty="0"/>
              <a:t> (</a:t>
            </a:r>
            <a:r>
              <a:rPr lang="ru-RU" sz="3200" dirty="0" err="1"/>
              <a:t>прийнятного</a:t>
            </a:r>
            <a:r>
              <a:rPr lang="ru-RU" sz="3200" dirty="0"/>
              <a:t>) </a:t>
            </a:r>
            <a:r>
              <a:rPr lang="ru-RU" sz="3200" dirty="0" err="1"/>
              <a:t>інтервалу</a:t>
            </a:r>
            <a:r>
              <a:rPr lang="ru-RU" sz="3200" dirty="0"/>
              <a:t> часу.</a:t>
            </a:r>
          </a:p>
          <a:p>
            <a:pPr marL="0" indent="0">
              <a:buNone/>
            </a:pPr>
            <a:endParaRPr lang="ru-RU" dirty="0"/>
          </a:p>
          <a:p>
            <a:pPr marL="0" indent="0">
              <a:buNone/>
            </a:pPr>
            <a:r>
              <a:rPr lang="ru-RU" dirty="0"/>
              <a:t>Суть </a:t>
            </a:r>
            <a:r>
              <a:rPr lang="ru-RU" dirty="0" err="1"/>
              <a:t>властивості</a:t>
            </a:r>
            <a:r>
              <a:rPr lang="ru-RU" dirty="0"/>
              <a:t> </a:t>
            </a:r>
            <a:r>
              <a:rPr lang="ru-RU" dirty="0" err="1"/>
              <a:t>полягає</a:t>
            </a:r>
            <a:r>
              <a:rPr lang="ru-RU" dirty="0"/>
              <a:t> в тому, </a:t>
            </a:r>
            <a:r>
              <a:rPr lang="ru-RU" dirty="0" err="1"/>
              <a:t>що</a:t>
            </a:r>
            <a:r>
              <a:rPr lang="ru-RU" dirty="0"/>
              <a:t> </a:t>
            </a:r>
            <a:r>
              <a:rPr lang="ru-RU" dirty="0" err="1"/>
              <a:t>потрібний</a:t>
            </a:r>
            <a:r>
              <a:rPr lang="ru-RU" dirty="0"/>
              <a:t> </a:t>
            </a:r>
            <a:r>
              <a:rPr lang="ru-RU" dirty="0" err="1"/>
              <a:t>інформаційний</a:t>
            </a:r>
            <a:r>
              <a:rPr lang="ru-RU" dirty="0"/>
              <a:t> ресурс </a:t>
            </a:r>
            <a:r>
              <a:rPr lang="ru-RU" dirty="0" err="1"/>
              <a:t>знаходиться</a:t>
            </a:r>
            <a:r>
              <a:rPr lang="ru-RU" dirty="0"/>
              <a:t> у </a:t>
            </a:r>
            <a:r>
              <a:rPr lang="ru-RU" dirty="0" err="1"/>
              <a:t>вигляді</a:t>
            </a:r>
            <a:r>
              <a:rPr lang="ru-RU" dirty="0"/>
              <a:t>, </a:t>
            </a:r>
            <a:r>
              <a:rPr lang="ru-RU" dirty="0" err="1"/>
              <a:t>необхідному</a:t>
            </a:r>
            <a:r>
              <a:rPr lang="ru-RU" dirty="0"/>
              <a:t> </a:t>
            </a:r>
            <a:r>
              <a:rPr lang="ru-RU" dirty="0" err="1"/>
              <a:t>користувачеві</a:t>
            </a:r>
            <a:r>
              <a:rPr lang="ru-RU" dirty="0"/>
              <a:t>, в </a:t>
            </a:r>
            <a:r>
              <a:rPr lang="ru-RU" dirty="0" err="1"/>
              <a:t>місці</a:t>
            </a:r>
            <a:r>
              <a:rPr lang="ru-RU" dirty="0"/>
              <a:t>, </a:t>
            </a:r>
            <a:r>
              <a:rPr lang="ru-RU" dirty="0" err="1"/>
              <a:t>необхідному</a:t>
            </a:r>
            <a:r>
              <a:rPr lang="ru-RU" dirty="0"/>
              <a:t> </a:t>
            </a:r>
            <a:r>
              <a:rPr lang="ru-RU" dirty="0" err="1"/>
              <a:t>користувачеві</a:t>
            </a:r>
            <a:r>
              <a:rPr lang="ru-RU" dirty="0"/>
              <a:t>, і в той час, коли </a:t>
            </a:r>
            <a:r>
              <a:rPr lang="ru-RU" dirty="0" err="1"/>
              <a:t>він</a:t>
            </a:r>
            <a:r>
              <a:rPr lang="ru-RU" dirty="0"/>
              <a:t> </a:t>
            </a:r>
            <a:r>
              <a:rPr lang="ru-RU" dirty="0" err="1"/>
              <a:t>йому</a:t>
            </a:r>
            <a:r>
              <a:rPr lang="ru-RU" dirty="0"/>
              <a:t> </a:t>
            </a:r>
            <a:r>
              <a:rPr lang="ru-RU" dirty="0" err="1"/>
              <a:t>необхідний</a:t>
            </a:r>
            <a:r>
              <a:rPr lang="ru-RU" dirty="0"/>
              <a:t>.</a:t>
            </a:r>
          </a:p>
        </p:txBody>
      </p:sp>
    </p:spTree>
    <p:extLst>
      <p:ext uri="{BB962C8B-B14F-4D97-AF65-F5344CB8AC3E}">
        <p14:creationId xmlns:p14="http://schemas.microsoft.com/office/powerpoint/2010/main" val="203306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9" y="111967"/>
            <a:ext cx="11840547" cy="6522098"/>
          </a:xfrm>
        </p:spPr>
        <p:txBody>
          <a:bodyPr/>
          <a:lstStyle/>
          <a:p>
            <a:pPr marL="0" indent="0">
              <a:buNone/>
            </a:pPr>
            <a:r>
              <a:rPr lang="ru-RU" dirty="0" err="1"/>
              <a:t>Відповідно</a:t>
            </a:r>
            <a:r>
              <a:rPr lang="ru-RU" dirty="0"/>
              <a:t> до </a:t>
            </a:r>
            <a:r>
              <a:rPr lang="ru-RU" dirty="0" err="1"/>
              <a:t>властивостей</a:t>
            </a:r>
            <a:r>
              <a:rPr lang="ru-RU" dirty="0"/>
              <a:t> </a:t>
            </a:r>
            <a:r>
              <a:rPr lang="ru-RU" dirty="0" err="1" smtClean="0"/>
              <a:t>інформації</a:t>
            </a:r>
            <a:r>
              <a:rPr lang="ru-RU" dirty="0" smtClean="0"/>
              <a:t>, </a:t>
            </a:r>
            <a:r>
              <a:rPr lang="ru-RU" dirty="0" err="1"/>
              <a:t>виділяють</a:t>
            </a:r>
            <a:r>
              <a:rPr lang="ru-RU" dirty="0"/>
              <a:t> </a:t>
            </a:r>
            <a:r>
              <a:rPr lang="ru-RU" dirty="0" err="1"/>
              <a:t>такі</a:t>
            </a:r>
            <a:r>
              <a:rPr lang="ru-RU" dirty="0"/>
              <a:t> </a:t>
            </a:r>
            <a:r>
              <a:rPr lang="ru-RU" b="1" dirty="0" err="1"/>
              <a:t>загрози</a:t>
            </a:r>
            <a:r>
              <a:rPr lang="ru-RU" dirty="0"/>
              <a:t> </a:t>
            </a:r>
            <a:r>
              <a:rPr lang="ru-RU" b="1" dirty="0" err="1" smtClean="0"/>
              <a:t>її</a:t>
            </a:r>
            <a:r>
              <a:rPr lang="ru-RU" b="1" dirty="0" smtClean="0"/>
              <a:t> </a:t>
            </a:r>
            <a:r>
              <a:rPr lang="ru-RU" b="1" dirty="0" err="1" smtClean="0"/>
              <a:t>безпеці</a:t>
            </a:r>
            <a:r>
              <a:rPr lang="ru-RU" b="1" dirty="0" smtClean="0"/>
              <a:t> </a:t>
            </a:r>
            <a:r>
              <a:rPr lang="ru-RU" dirty="0" smtClean="0"/>
              <a:t>: </a:t>
            </a:r>
          </a:p>
          <a:p>
            <a:endParaRPr lang="ru-RU" dirty="0" smtClean="0"/>
          </a:p>
          <a:p>
            <a:r>
              <a:rPr lang="ru-RU" i="1" dirty="0" err="1"/>
              <a:t>загрози</a:t>
            </a:r>
            <a:r>
              <a:rPr lang="ru-RU" i="1" dirty="0"/>
              <a:t> </a:t>
            </a:r>
            <a:r>
              <a:rPr lang="ru-RU" i="1" dirty="0" err="1"/>
              <a:t>конфіденційності</a:t>
            </a:r>
            <a:r>
              <a:rPr lang="ru-RU" dirty="0"/>
              <a:t>: </a:t>
            </a:r>
          </a:p>
          <a:p>
            <a:pPr lvl="1"/>
            <a:r>
              <a:rPr lang="ru-RU" dirty="0" err="1"/>
              <a:t>несанкціонований</a:t>
            </a:r>
            <a:r>
              <a:rPr lang="ru-RU" dirty="0"/>
              <a:t> доступ (НСД);</a:t>
            </a:r>
          </a:p>
          <a:p>
            <a:pPr lvl="1"/>
            <a:r>
              <a:rPr lang="ru-RU" dirty="0" err="1"/>
              <a:t>витік</a:t>
            </a:r>
            <a:r>
              <a:rPr lang="ru-RU" dirty="0"/>
              <a:t>;</a:t>
            </a:r>
          </a:p>
          <a:p>
            <a:pPr lvl="1"/>
            <a:r>
              <a:rPr lang="ru-RU" dirty="0" err="1" smtClean="0"/>
              <a:t>розголошення</a:t>
            </a:r>
            <a:r>
              <a:rPr lang="ru-RU" dirty="0" smtClean="0"/>
              <a:t>;</a:t>
            </a:r>
          </a:p>
          <a:p>
            <a:pPr marL="457200" lvl="1" indent="0">
              <a:buNone/>
            </a:pPr>
            <a:endParaRPr lang="ru-RU" dirty="0"/>
          </a:p>
          <a:p>
            <a:r>
              <a:rPr lang="ru-RU" i="1" dirty="0" err="1"/>
              <a:t>загрози</a:t>
            </a:r>
            <a:r>
              <a:rPr lang="ru-RU" i="1" dirty="0"/>
              <a:t> </a:t>
            </a:r>
            <a:r>
              <a:rPr lang="ru-RU" i="1" dirty="0" err="1"/>
              <a:t>цілісності</a:t>
            </a:r>
            <a:r>
              <a:rPr lang="ru-RU" dirty="0"/>
              <a:t>: </a:t>
            </a:r>
          </a:p>
          <a:p>
            <a:pPr lvl="1"/>
            <a:r>
              <a:rPr lang="ru-RU" dirty="0" err="1"/>
              <a:t>знищення</a:t>
            </a:r>
            <a:r>
              <a:rPr lang="ru-RU" dirty="0"/>
              <a:t>;</a:t>
            </a:r>
          </a:p>
          <a:p>
            <a:pPr lvl="1"/>
            <a:r>
              <a:rPr lang="ru-RU" dirty="0" err="1"/>
              <a:t>модифікація</a:t>
            </a:r>
            <a:r>
              <a:rPr lang="ru-RU" dirty="0" smtClean="0"/>
              <a:t>;</a:t>
            </a:r>
          </a:p>
          <a:p>
            <a:pPr marL="457200" lvl="1" indent="0">
              <a:buNone/>
            </a:pPr>
            <a:endParaRPr lang="ru-RU" dirty="0"/>
          </a:p>
          <a:p>
            <a:r>
              <a:rPr lang="ru-RU" i="1" dirty="0" err="1"/>
              <a:t>загрози</a:t>
            </a:r>
            <a:r>
              <a:rPr lang="ru-RU" i="1" dirty="0"/>
              <a:t> </a:t>
            </a:r>
            <a:r>
              <a:rPr lang="ru-RU" i="1" dirty="0" err="1"/>
              <a:t>доступності</a:t>
            </a:r>
            <a:r>
              <a:rPr lang="ru-RU" dirty="0"/>
              <a:t>: </a:t>
            </a:r>
          </a:p>
          <a:p>
            <a:pPr lvl="1"/>
            <a:r>
              <a:rPr lang="ru-RU" dirty="0" err="1"/>
              <a:t>блокування</a:t>
            </a:r>
            <a:r>
              <a:rPr lang="ru-RU" dirty="0"/>
              <a:t>;</a:t>
            </a:r>
          </a:p>
          <a:p>
            <a:pPr lvl="1"/>
            <a:r>
              <a:rPr lang="ru-RU" dirty="0" err="1" smtClean="0"/>
              <a:t>знищення</a:t>
            </a:r>
            <a:r>
              <a:rPr lang="ru-RU" dirty="0" smtClean="0"/>
              <a:t>.</a:t>
            </a:r>
            <a:endParaRPr lang="ru-RU" dirty="0"/>
          </a:p>
          <a:p>
            <a:pPr marL="0" indent="0">
              <a:buNone/>
            </a:pPr>
            <a:endParaRPr lang="ru-RU" dirty="0"/>
          </a:p>
        </p:txBody>
      </p:sp>
    </p:spTree>
    <p:extLst>
      <p:ext uri="{BB962C8B-B14F-4D97-AF65-F5344CB8AC3E}">
        <p14:creationId xmlns:p14="http://schemas.microsoft.com/office/powerpoint/2010/main" val="737990928"/>
      </p:ext>
    </p:extLst>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406</TotalTime>
  <Words>3672</Words>
  <Application>Microsoft Office PowerPoint</Application>
  <PresentationFormat>Широкоэкранный</PresentationFormat>
  <Paragraphs>293</Paragraphs>
  <Slides>35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35</vt:i4>
      </vt:variant>
    </vt:vector>
  </HeadingPairs>
  <TitlesOfParts>
    <vt:vector size="38" baseType="lpstr">
      <vt:lpstr>Arial</vt:lpstr>
      <vt:lpstr>Corbel</vt:lpstr>
      <vt:lpstr>Глубина</vt:lpstr>
      <vt:lpstr>Інформаційна безпека.  Захист інформації.  Законодавче регулювання захисту інформації в телекомунікаційних системах</vt:lpstr>
      <vt:lpstr>Презентация PowerPoint</vt:lpstr>
      <vt:lpstr>Презентация PowerPoint</vt:lpstr>
      <vt:lpstr>Критерії оцінки інформаційної безпеки (Common Criteria)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Модель порушника</vt:lpstr>
      <vt:lpstr>Презентация PowerPoint</vt:lpstr>
      <vt:lpstr>Презентация PowerPoint</vt:lpstr>
      <vt:lpstr>Презентация PowerPoint</vt:lpstr>
      <vt:lpstr>Презентация PowerPoint</vt:lpstr>
      <vt:lpstr>Модель загроз в інформаційних мережах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Закони України щодо інформаційної безпеки:</vt:lpstr>
      <vt:lpstr>Постанови Кабінету міністрів України:</vt:lpstr>
      <vt:lpstr>Нормативні документи в галузі технічного захисту інформації та державні стандарти України стосовно створення і функціонування КСЗІ: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Інформаційна безпека.  Захист інформації.  Законодавче регулювання захисту інформації в телекомунікаційних системах</dc:title>
  <dc:creator>user</dc:creator>
  <cp:lastModifiedBy>Пользователь Windows</cp:lastModifiedBy>
  <cp:revision>22</cp:revision>
  <dcterms:created xsi:type="dcterms:W3CDTF">2020-02-02T06:33:06Z</dcterms:created>
  <dcterms:modified xsi:type="dcterms:W3CDTF">2020-02-04T12:05:26Z</dcterms:modified>
</cp:coreProperties>
</file>