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Roboto Slab" panose="020B0604020202020204" charset="0"/>
      <p:regular r:id="rId11"/>
    </p:embeddedFont>
    <p:embeddedFont>
      <p:font typeface="Robot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84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2811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Основні положення психоаналітичної теорії З. Фройда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9460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Зигмунд Фройд революціонізував наше розуміння людської психіки. Його теорія стала фундаментом для розвитку психології.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47556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Психоаналіз вперше дослідив глибинні процеси несвідомого. Метод Фройда відкрив нові горизонти в лікуванні психічних розладів.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258" y="897255"/>
            <a:ext cx="7527250" cy="655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Біографія Зигмунда Фройда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970240" y="1867495"/>
            <a:ext cx="22860" cy="5464731"/>
          </a:xfrm>
          <a:prstGeom prst="roundRect">
            <a:avLst>
              <a:gd name="adj" fmla="val 137667"/>
            </a:avLst>
          </a:prstGeom>
          <a:solidFill>
            <a:srgbClr val="CFD2D8"/>
          </a:solidFill>
          <a:ln/>
        </p:spPr>
      </p:sp>
      <p:sp>
        <p:nvSpPr>
          <p:cNvPr id="5" name="Shape 2"/>
          <p:cNvSpPr/>
          <p:nvPr/>
        </p:nvSpPr>
        <p:spPr>
          <a:xfrm>
            <a:off x="1183362" y="2328029"/>
            <a:ext cx="629364" cy="22860"/>
          </a:xfrm>
          <a:prstGeom prst="roundRect">
            <a:avLst>
              <a:gd name="adj" fmla="val 137667"/>
            </a:avLst>
          </a:prstGeom>
          <a:solidFill>
            <a:srgbClr val="CFD2D8"/>
          </a:solidFill>
          <a:ln/>
        </p:spPr>
      </p:sp>
      <p:sp>
        <p:nvSpPr>
          <p:cNvPr id="6" name="Shape 3"/>
          <p:cNvSpPr/>
          <p:nvPr/>
        </p:nvSpPr>
        <p:spPr>
          <a:xfrm>
            <a:off x="734258" y="2103477"/>
            <a:ext cx="471964" cy="471964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99" y="2142768"/>
            <a:ext cx="314682" cy="3933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019300" y="2077283"/>
            <a:ext cx="262247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Народження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2019300" y="2530912"/>
            <a:ext cx="6390442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 травня 1856 року, Фрайберг, Австрійська імперія (зараз Чехія)</a:t>
            </a:r>
            <a:endParaRPr lang="en-US" sz="1650" dirty="0"/>
          </a:p>
        </p:txBody>
      </p:sp>
      <p:sp>
        <p:nvSpPr>
          <p:cNvPr id="10" name="Shape 6"/>
          <p:cNvSpPr/>
          <p:nvPr/>
        </p:nvSpPr>
        <p:spPr>
          <a:xfrm>
            <a:off x="1183362" y="3746659"/>
            <a:ext cx="629364" cy="22860"/>
          </a:xfrm>
          <a:prstGeom prst="roundRect">
            <a:avLst>
              <a:gd name="adj" fmla="val 137667"/>
            </a:avLst>
          </a:prstGeom>
          <a:solidFill>
            <a:srgbClr val="CFD2D8"/>
          </a:solidFill>
          <a:ln/>
        </p:spPr>
      </p:sp>
      <p:sp>
        <p:nvSpPr>
          <p:cNvPr id="11" name="Shape 7"/>
          <p:cNvSpPr/>
          <p:nvPr/>
        </p:nvSpPr>
        <p:spPr>
          <a:xfrm>
            <a:off x="734258" y="3522107"/>
            <a:ext cx="471964" cy="471964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99" y="3561398"/>
            <a:ext cx="314682" cy="39338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019300" y="3495913"/>
            <a:ext cx="262247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Освіта</a:t>
            </a:r>
            <a:endParaRPr lang="en-US" sz="2050" dirty="0"/>
          </a:p>
        </p:txBody>
      </p:sp>
      <p:sp>
        <p:nvSpPr>
          <p:cNvPr id="14" name="Text 9"/>
          <p:cNvSpPr/>
          <p:nvPr/>
        </p:nvSpPr>
        <p:spPr>
          <a:xfrm>
            <a:off x="2019300" y="3949541"/>
            <a:ext cx="6390442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Закінчив Віденський університет у 1881 році як невролог</a:t>
            </a:r>
            <a:endParaRPr lang="en-US" sz="1650" dirty="0"/>
          </a:p>
        </p:txBody>
      </p:sp>
      <p:sp>
        <p:nvSpPr>
          <p:cNvPr id="15" name="Shape 10"/>
          <p:cNvSpPr/>
          <p:nvPr/>
        </p:nvSpPr>
        <p:spPr>
          <a:xfrm>
            <a:off x="1183362" y="5165288"/>
            <a:ext cx="629364" cy="22860"/>
          </a:xfrm>
          <a:prstGeom prst="roundRect">
            <a:avLst>
              <a:gd name="adj" fmla="val 137667"/>
            </a:avLst>
          </a:prstGeom>
          <a:solidFill>
            <a:srgbClr val="CFD2D8"/>
          </a:solidFill>
          <a:ln/>
        </p:spPr>
      </p:sp>
      <p:sp>
        <p:nvSpPr>
          <p:cNvPr id="16" name="Shape 11"/>
          <p:cNvSpPr/>
          <p:nvPr/>
        </p:nvSpPr>
        <p:spPr>
          <a:xfrm>
            <a:off x="734258" y="4940737"/>
            <a:ext cx="471964" cy="471964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99" y="4980027"/>
            <a:ext cx="314682" cy="39338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019300" y="4914543"/>
            <a:ext cx="3138607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Тлумачення сновидінь</a:t>
            </a:r>
            <a:endParaRPr lang="en-US" sz="2050" dirty="0"/>
          </a:p>
        </p:txBody>
      </p:sp>
      <p:sp>
        <p:nvSpPr>
          <p:cNvPr id="19" name="Text 13"/>
          <p:cNvSpPr/>
          <p:nvPr/>
        </p:nvSpPr>
        <p:spPr>
          <a:xfrm>
            <a:off x="2019300" y="5368171"/>
            <a:ext cx="6390442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Публікація революційної книги в 1900 році</a:t>
            </a:r>
            <a:endParaRPr lang="en-US" sz="1650" dirty="0"/>
          </a:p>
        </p:txBody>
      </p:sp>
      <p:sp>
        <p:nvSpPr>
          <p:cNvPr id="20" name="Shape 14"/>
          <p:cNvSpPr/>
          <p:nvPr/>
        </p:nvSpPr>
        <p:spPr>
          <a:xfrm>
            <a:off x="1183362" y="6583918"/>
            <a:ext cx="629364" cy="22860"/>
          </a:xfrm>
          <a:prstGeom prst="roundRect">
            <a:avLst>
              <a:gd name="adj" fmla="val 137667"/>
            </a:avLst>
          </a:prstGeom>
          <a:solidFill>
            <a:srgbClr val="CFD2D8"/>
          </a:solidFill>
          <a:ln/>
        </p:spPr>
      </p:sp>
      <p:sp>
        <p:nvSpPr>
          <p:cNvPr id="21" name="Shape 15"/>
          <p:cNvSpPr/>
          <p:nvPr/>
        </p:nvSpPr>
        <p:spPr>
          <a:xfrm>
            <a:off x="734258" y="6359366"/>
            <a:ext cx="471964" cy="471964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99" y="6398657"/>
            <a:ext cx="314682" cy="39338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019300" y="6333173"/>
            <a:ext cx="2622471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Еміграція</a:t>
            </a:r>
            <a:endParaRPr lang="en-US" sz="2050" dirty="0"/>
          </a:p>
        </p:txBody>
      </p:sp>
      <p:sp>
        <p:nvSpPr>
          <p:cNvPr id="24" name="Text 17"/>
          <p:cNvSpPr/>
          <p:nvPr/>
        </p:nvSpPr>
        <p:spPr>
          <a:xfrm>
            <a:off x="2019300" y="6786801"/>
            <a:ext cx="6390442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Покинув Австрію в 1938 році через нацистську загрозу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308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Структура психіки: Витіснення і внутрішній конфлікт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7242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3402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510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Свідоме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441502"/>
            <a:ext cx="442912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Те, що ми усвідомлюємо в даний момент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40443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878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5419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3147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Передсвідоме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805124"/>
            <a:ext cx="46661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Спогади та знання, доступні для свідомості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4079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51515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9056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783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Несвідоме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68747"/>
            <a:ext cx="37930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Приховані бажання, травми, потяги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70136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Конфлікт між потягами та реальністю формує нашу психіку. Витіснення захищає нас від болісних думок.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69006"/>
            <a:ext cx="107111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Моделі особистості: Ід, Его, Супер-его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200394" y="36172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Ід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07656"/>
            <a:ext cx="42418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Примітивні інстинкти та бажання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06647"/>
            <a:ext cx="42418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Керується принципом задоволення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048845"/>
            <a:ext cx="42418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Вимагає негайного задоволення потреб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274231" y="44124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083" y="4536400"/>
            <a:ext cx="255151" cy="31896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481304" y="2731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Его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481304" y="3221831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Раціональна частина особистості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9481304" y="3720822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Посередник між Ід та реальністю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9481304" y="4163020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Працює за принципом реальності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7910393" y="28903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246" y="3014305"/>
            <a:ext cx="255151" cy="31896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481304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Супер-его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9481304" y="5356503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Моральні принципи та ідеали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9481304" y="585549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Формується через виховання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9481304" y="6297692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Джерело почуття провини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2" name="Shape 15"/>
          <p:cNvSpPr/>
          <p:nvPr/>
        </p:nvSpPr>
        <p:spPr>
          <a:xfrm>
            <a:off x="7910393" y="593443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246" y="605837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5369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Роль несвідомого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02631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2294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Потяги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2719864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Несвідомі бажання керують нашими діями. Ми рідко розуміємо справжні мотиви поведінки.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002631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22294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Сновидіння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2719864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Сни — це "царська дорога" до несвідомого. Символи у снах приховують заборонені бажання.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625102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48519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Помилкові дії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34233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Обмовки, забування імен і речей — вікно у приховані думки. Несвідоме проявляється щодня.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55010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Усвідомлена частина психіки — лише верхівка айсберга. Наша поведінка формується глибинними процесами.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3199"/>
            <a:ext cx="83388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Психосексуальний розвиток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9560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</p:sp>
      <p:sp>
        <p:nvSpPr>
          <p:cNvPr id="4" name="Text 2"/>
          <p:cNvSpPr/>
          <p:nvPr/>
        </p:nvSpPr>
        <p:spPr>
          <a:xfrm>
            <a:off x="1303973" y="1995607"/>
            <a:ext cx="38390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Оральна стадія (0-1,5 роки)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03973" y="2486025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Задоволення через рот. Фіксація призводить до залежності або недовіри.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307574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</p:sp>
      <p:sp>
        <p:nvSpPr>
          <p:cNvPr id="7" name="Text 5"/>
          <p:cNvSpPr/>
          <p:nvPr/>
        </p:nvSpPr>
        <p:spPr>
          <a:xfrm>
            <a:off x="1644134" y="3075742"/>
            <a:ext cx="38641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Анальна стадія (1,5-3 роки)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44134" y="3566160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Контроль за тілесними функціями. Формує охайність або впертість.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415587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</p:sp>
      <p:sp>
        <p:nvSpPr>
          <p:cNvPr id="10" name="Text 8"/>
          <p:cNvSpPr/>
          <p:nvPr/>
        </p:nvSpPr>
        <p:spPr>
          <a:xfrm>
            <a:off x="1984415" y="4155877"/>
            <a:ext cx="37051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Фалічна стадія (3-6 років)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984415" y="464629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Едіпів комплекс. Ідентифікація з батьком своєї статі.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814513" y="523601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</p:sp>
      <p:sp>
        <p:nvSpPr>
          <p:cNvPr id="13" name="Text 11"/>
          <p:cNvSpPr/>
          <p:nvPr/>
        </p:nvSpPr>
        <p:spPr>
          <a:xfrm>
            <a:off x="2324695" y="5236012"/>
            <a:ext cx="40050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Латентна стадія (6-12 років)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324695" y="5726430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Придушення сексуальності. Розвиток соціальних навичок.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474232" y="631614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</p:sp>
      <p:sp>
        <p:nvSpPr>
          <p:cNvPr id="16" name="Text 14"/>
          <p:cNvSpPr/>
          <p:nvPr/>
        </p:nvSpPr>
        <p:spPr>
          <a:xfrm>
            <a:off x="1984415" y="6316147"/>
            <a:ext cx="41177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Генітальна стадія (12+ років)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984415" y="680656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Зріла сексуальність. Інтерес до протилежної статі.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0656" y="638175"/>
            <a:ext cx="7289125" cy="637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Механізми захисту психіки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56" y="1582103"/>
            <a:ext cx="1020485" cy="15023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27250" y="1786176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Витіснення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27250" y="2227421"/>
            <a:ext cx="6388894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Видалення неприйнятних думок у несвідоме. Основа всіх захисних механізмів.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656" y="3084433"/>
            <a:ext cx="1020485" cy="150233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7250" y="3288506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Проєкція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27250" y="3729752"/>
            <a:ext cx="6388894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Приписування власних негативних якостей іншим. Захист від внутрішньої критики.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656" y="4586764"/>
            <a:ext cx="1020485" cy="150233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7250" y="4790837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Раціоналізація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27250" y="5232083"/>
            <a:ext cx="6388894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Виправдання своїх дій логічними, але неправдивими поясненнями.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656" y="6089094"/>
            <a:ext cx="1020485" cy="150233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27250" y="6293167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Сублімація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527250" y="6734413"/>
            <a:ext cx="6388894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Перенаправлення неприйнятних імпульсів у соціально корисну діяльність.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8700"/>
            <a:ext cx="88316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Вплив і критика психоаналізу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544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Вплив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355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Революціонізував психологію та психіатрію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406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Вплинув на мистецтво, літературу, кіно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458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Подарував світу концепцію "психотерапії"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2544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Критика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383559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Брак наукової верифікації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277797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Надмірна увага до сексуальності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471999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Європоцентричність та андроцентризм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2544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Сучасний стан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383559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Інтеграція з нейронауками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27779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Розвиток у формі психодинамічної терапії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5082897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Визнання культурної значущості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Довільний</PresentationFormat>
  <Paragraphs>82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Roboto Slab</vt:lpstr>
      <vt:lpstr>Roboto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Kharytonov Nikita</cp:lastModifiedBy>
  <cp:revision>1</cp:revision>
  <dcterms:created xsi:type="dcterms:W3CDTF">2025-04-17T05:39:24Z</dcterms:created>
  <dcterms:modified xsi:type="dcterms:W3CDTF">2025-04-17T05:39:52Z</dcterms:modified>
</cp:coreProperties>
</file>