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96" r:id="rId4"/>
    <p:sldId id="295" r:id="rId5"/>
    <p:sldId id="297" r:id="rId6"/>
    <p:sldId id="273" r:id="rId7"/>
    <p:sldId id="299" r:id="rId8"/>
    <p:sldId id="298" r:id="rId9"/>
    <p:sldId id="305" r:id="rId10"/>
    <p:sldId id="306" r:id="rId11"/>
    <p:sldId id="307" r:id="rId12"/>
    <p:sldId id="308" r:id="rId13"/>
    <p:sldId id="309" r:id="rId14"/>
    <p:sldId id="310" r:id="rId15"/>
    <p:sldId id="311" r:id="rId16"/>
    <p:sldId id="312" r:id="rId17"/>
    <p:sldId id="313" r:id="rId18"/>
    <p:sldId id="274" r:id="rId19"/>
    <p:sldId id="301" r:id="rId20"/>
    <p:sldId id="300" r:id="rId21"/>
    <p:sldId id="302" r:id="rId22"/>
    <p:sldId id="303" r:id="rId23"/>
    <p:sldId id="304" r:id="rId24"/>
    <p:sldId id="285" r:id="rId25"/>
    <p:sldId id="314" r:id="rId26"/>
    <p:sldId id="286" r:id="rId27"/>
    <p:sldId id="275" r:id="rId28"/>
    <p:sldId id="292" r:id="rId29"/>
    <p:sldId id="291" r:id="rId30"/>
    <p:sldId id="293" r:id="rId31"/>
    <p:sldId id="276" r:id="rId32"/>
    <p:sldId id="289" r:id="rId33"/>
    <p:sldId id="290" r:id="rId34"/>
    <p:sldId id="287" r:id="rId35"/>
    <p:sldId id="288" r:id="rId36"/>
    <p:sldId id="277" r:id="rId37"/>
    <p:sldId id="294" r:id="rId38"/>
    <p:sldId id="315" r:id="rId39"/>
    <p:sldId id="316" r:id="rId40"/>
    <p:sldId id="317" r:id="rId41"/>
    <p:sldId id="318" r:id="rId42"/>
    <p:sldId id="319" r:id="rId43"/>
    <p:sldId id="278" r:id="rId44"/>
    <p:sldId id="279" r:id="rId45"/>
    <p:sldId id="28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6/28/2022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8A87A34-81AB-432B-8DAE-1953F412C126}" type="datetimeFigureOut">
              <a:rPr lang="en-US" dirty="0"/>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8A87A34-81AB-432B-8DAE-1953F412C126}" type="datetimeFigureOut">
              <a:rPr lang="en-US" dirty="0"/>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8A87A34-81AB-432B-8DAE-1953F412C126}" type="datetimeFigureOut">
              <a:rPr lang="en-US" dirty="0"/>
              <a:t>6/28/2022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1410" y="3073397"/>
            <a:ext cx="4878391" cy="271780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073397"/>
            <a:ext cx="4875210" cy="271780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8A87A34-81AB-432B-8DAE-1953F412C126}" type="datetimeFigureOut">
              <a:rPr lang="en-US" dirty="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6/28/2022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CB6390-B93A-44BD-B622-A55C4348A3A8}"/>
              </a:ext>
            </a:extLst>
          </p:cNvPr>
          <p:cNvSpPr>
            <a:spLocks noGrp="1"/>
          </p:cNvSpPr>
          <p:nvPr>
            <p:ph type="ctrTitle"/>
          </p:nvPr>
        </p:nvSpPr>
        <p:spPr/>
        <p:txBody>
          <a:bodyPr/>
          <a:lstStyle/>
          <a:p>
            <a:pPr algn="ctr"/>
            <a:r>
              <a:rPr lang="ru-RU" dirty="0"/>
              <a:t>ВИБОРИ ТА ВИБОРЧІ СИСТЕМИ</a:t>
            </a:r>
            <a:endParaRPr lang="uk-UA" dirty="0"/>
          </a:p>
        </p:txBody>
      </p:sp>
      <p:sp>
        <p:nvSpPr>
          <p:cNvPr id="3" name="Підзаголовок 2">
            <a:extLst>
              <a:ext uri="{FF2B5EF4-FFF2-40B4-BE49-F238E27FC236}">
                <a16:creationId xmlns:a16="http://schemas.microsoft.com/office/drawing/2014/main" id="{A61B2281-0D02-4BED-A67A-83019DC830B4}"/>
              </a:ext>
            </a:extLst>
          </p:cNvPr>
          <p:cNvSpPr>
            <a:spLocks noGrp="1"/>
          </p:cNvSpPr>
          <p:nvPr>
            <p:ph type="subTitle" idx="1"/>
          </p:nvPr>
        </p:nvSpPr>
        <p:spPr/>
        <p:txBody>
          <a:bodyPr>
            <a:normAutofit fontScale="92500" lnSpcReduction="20000"/>
          </a:bodyPr>
          <a:lstStyle/>
          <a:p>
            <a:pPr marL="457200" indent="-457200">
              <a:buAutoNum type="arabicPeriod"/>
            </a:pPr>
            <a:r>
              <a:rPr lang="ru-RU" dirty="0" err="1"/>
              <a:t>Поняття</a:t>
            </a:r>
            <a:r>
              <a:rPr lang="ru-RU" dirty="0"/>
              <a:t>, </a:t>
            </a:r>
            <a:r>
              <a:rPr lang="ru-RU" dirty="0" err="1"/>
              <a:t>сутність</a:t>
            </a:r>
            <a:r>
              <a:rPr lang="ru-RU" dirty="0"/>
              <a:t> та </a:t>
            </a:r>
            <a:r>
              <a:rPr lang="ru-RU" dirty="0" err="1"/>
              <a:t>функції</a:t>
            </a:r>
            <a:r>
              <a:rPr lang="ru-RU" dirty="0"/>
              <a:t> </a:t>
            </a:r>
            <a:r>
              <a:rPr lang="ru-RU" dirty="0" err="1"/>
              <a:t>виборів</a:t>
            </a:r>
            <a:r>
              <a:rPr lang="uk-UA" dirty="0"/>
              <a:t>.</a:t>
            </a:r>
          </a:p>
          <a:p>
            <a:pPr marL="457200" indent="-457200">
              <a:buAutoNum type="arabicPeriod"/>
            </a:pPr>
            <a:r>
              <a:rPr lang="uk-UA" dirty="0"/>
              <a:t>Демократичні принципи виборів.</a:t>
            </a:r>
          </a:p>
          <a:p>
            <a:pPr marL="457200" indent="-457200">
              <a:buAutoNum type="arabicPeriod"/>
            </a:pPr>
            <a:r>
              <a:rPr lang="uk-UA" dirty="0"/>
              <a:t>ТИПИ </a:t>
            </a:r>
            <a:r>
              <a:rPr lang="uk-UA" dirty="0" err="1"/>
              <a:t>виборчИХ</a:t>
            </a:r>
            <a:r>
              <a:rPr lang="uk-UA" dirty="0"/>
              <a:t> систем.</a:t>
            </a:r>
          </a:p>
          <a:p>
            <a:pPr marL="457200" indent="-457200">
              <a:buAutoNum type="arabicPeriod"/>
            </a:pPr>
            <a:r>
              <a:rPr lang="uk-UA" dirty="0"/>
              <a:t>Виборчий процес та виборча інженерія.</a:t>
            </a:r>
          </a:p>
          <a:p>
            <a:pPr marL="457200" indent="-457200">
              <a:buAutoNum type="arabicPeriod"/>
            </a:pPr>
            <a:endParaRPr lang="uk-UA" dirty="0"/>
          </a:p>
        </p:txBody>
      </p:sp>
    </p:spTree>
    <p:extLst>
      <p:ext uri="{BB962C8B-B14F-4D97-AF65-F5344CB8AC3E}">
        <p14:creationId xmlns:p14="http://schemas.microsoft.com/office/powerpoint/2010/main" val="93720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7791FD-C2DD-4704-B58D-D03C5B848F6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41D5696-890D-43F0-B752-CFD746077356}"/>
              </a:ext>
            </a:extLst>
          </p:cNvPr>
          <p:cNvSpPr>
            <a:spLocks noGrp="1"/>
          </p:cNvSpPr>
          <p:nvPr>
            <p:ph idx="1"/>
          </p:nvPr>
        </p:nvSpPr>
        <p:spPr/>
        <p:txBody>
          <a:bodyPr>
            <a:normAutofit fontScale="85000" lnSpcReduction="20000"/>
          </a:bodyPr>
          <a:lstStyle/>
          <a:p>
            <a:pPr algn="just">
              <a:buFont typeface="Wingdings" panose="05000000000000000000" pitchFamily="2" charset="2"/>
              <a:buChar char="ü"/>
            </a:pPr>
            <a:r>
              <a:rPr lang="uk-UA" dirty="0">
                <a:solidFill>
                  <a:srgbClr val="FFFF00"/>
                </a:solidFill>
              </a:rPr>
              <a:t>Створення діючої представницької системи</a:t>
            </a:r>
            <a:r>
              <a:rPr lang="uk-UA" dirty="0"/>
              <a:t>. Вибори в органи влади створюють відносини представництва громадян у цих органах і дають їм змогу впливати на діяльність цих органів. Представницька система влади, впливаючи на суспільство, модифікує його відповідно до інтегральних інтересів представників його соціальних груп і так забезпечує процес суспільного розвитку. </a:t>
            </a:r>
          </a:p>
          <a:p>
            <a:pPr algn="just">
              <a:buFont typeface="Wingdings" panose="05000000000000000000" pitchFamily="2" charset="2"/>
              <a:buChar char="ü"/>
            </a:pPr>
            <a:r>
              <a:rPr lang="uk-UA" dirty="0">
                <a:solidFill>
                  <a:srgbClr val="FFFF00"/>
                </a:solidFill>
              </a:rPr>
              <a:t>Мобілізація виборчого корпусу </a:t>
            </a:r>
            <a:r>
              <a:rPr lang="uk-UA" dirty="0"/>
              <a:t>на рішення актуальних суспільних завдань. Роз’яснюючи громадянам свої програми, переконуючи людей в необхідності прийняти й підтримати відповідні політичні цінності та цілі, указуючи шляхи реалізації їх, партії й окремі депутати тим самим мобілізують громадян на важливі для країни політичні дії.</a:t>
            </a:r>
          </a:p>
        </p:txBody>
      </p:sp>
    </p:spTree>
    <p:extLst>
      <p:ext uri="{BB962C8B-B14F-4D97-AF65-F5344CB8AC3E}">
        <p14:creationId xmlns:p14="http://schemas.microsoft.com/office/powerpoint/2010/main" val="303620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FB7B63-3D29-43A9-962C-D49C2EFF3B9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46F9DC0-70E0-4187-B057-5B50066B163F}"/>
              </a:ext>
            </a:extLst>
          </p:cNvPr>
          <p:cNvSpPr>
            <a:spLocks noGrp="1"/>
          </p:cNvSpPr>
          <p:nvPr>
            <p:ph idx="1"/>
          </p:nvPr>
        </p:nvSpPr>
        <p:spPr/>
        <p:txBody>
          <a:bodyPr>
            <a:normAutofit fontScale="77500" lnSpcReduction="20000"/>
          </a:bodyPr>
          <a:lstStyle/>
          <a:p>
            <a:pPr algn="just">
              <a:buFont typeface="Wingdings" panose="05000000000000000000" pitchFamily="2" charset="2"/>
              <a:buChar char="ü"/>
            </a:pPr>
            <a:r>
              <a:rPr lang="uk-UA" i="1" dirty="0">
                <a:solidFill>
                  <a:srgbClr val="FFFF00"/>
                </a:solidFill>
              </a:rPr>
              <a:t>Розширення комунікацій, відносин представництва між інститутами влади і громадянами</a:t>
            </a:r>
            <a:r>
              <a:rPr lang="uk-UA" dirty="0"/>
              <a:t>. У ході виборчого процесу кандидати регулярно зустрічаються з громадянами, вислуховують їхні думки й прохання, вносять корективи у свої виборчі платформи. Вибори — найважливіший канал зворотних </a:t>
            </a:r>
            <a:r>
              <a:rPr lang="uk-UA" dirty="0" err="1"/>
              <a:t>зв’язків</a:t>
            </a:r>
            <a:r>
              <a:rPr lang="uk-UA" dirty="0"/>
              <a:t> між громадянами і владою. Від їхньої дієвості багато в чому залежить характер стосунків між керівниками держави і населенням, виникнення довіри чи недовіри, політичної участі чи неучасті, відчуження чи підтримки боротьби. </a:t>
            </a:r>
          </a:p>
          <a:p>
            <a:pPr algn="just">
              <a:buFont typeface="Wingdings" panose="05000000000000000000" pitchFamily="2" charset="2"/>
              <a:buChar char="ü"/>
            </a:pPr>
            <a:r>
              <a:rPr lang="uk-UA" i="1" dirty="0">
                <a:solidFill>
                  <a:srgbClr val="FFFF00"/>
                </a:solidFill>
              </a:rPr>
              <a:t>Рекрутування політичної еліти</a:t>
            </a:r>
            <a:r>
              <a:rPr lang="uk-UA" dirty="0"/>
              <a:t>. Вибори — найважливіший канал входження громадян до складу політичної еліти, здійснення політичної кар’єри. Унаслідок виборів оновлюється склад керівної й опозиційної еліт, змінюється політична вага партій та їхніх представників.</a:t>
            </a:r>
          </a:p>
        </p:txBody>
      </p:sp>
    </p:spTree>
    <p:extLst>
      <p:ext uri="{BB962C8B-B14F-4D97-AF65-F5344CB8AC3E}">
        <p14:creationId xmlns:p14="http://schemas.microsoft.com/office/powerpoint/2010/main" val="341786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20A14-5696-4633-A71A-584182C9EFE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9111AA8-F892-43A1-86B0-4968CFEC5255}"/>
              </a:ext>
            </a:extLst>
          </p:cNvPr>
          <p:cNvSpPr>
            <a:spLocks noGrp="1"/>
          </p:cNvSpPr>
          <p:nvPr>
            <p:ph idx="1"/>
          </p:nvPr>
        </p:nvSpPr>
        <p:spPr/>
        <p:txBody>
          <a:bodyPr>
            <a:normAutofit fontScale="92500" lnSpcReduction="10000"/>
          </a:bodyPr>
          <a:lstStyle/>
          <a:p>
            <a:pPr algn="just"/>
            <a:r>
              <a:rPr lang="uk-UA" i="1" dirty="0">
                <a:solidFill>
                  <a:srgbClr val="FFFF00"/>
                </a:solidFill>
              </a:rPr>
              <a:t>Генерування оновлення суспільства за допомогою конкурентної боротьби альтернативних політичних програм</a:t>
            </a:r>
            <a:r>
              <a:rPr lang="uk-UA" dirty="0"/>
              <a:t>. Вибори — це своєрідне вікно, відкрите для впорядкованих, </a:t>
            </a:r>
            <a:r>
              <a:rPr lang="uk-UA" dirty="0" err="1"/>
              <a:t>інституційованих</a:t>
            </a:r>
            <a:r>
              <a:rPr lang="uk-UA" dirty="0"/>
              <a:t> впливів на державу та суспільство. Вони дають можливість різним політичним силам подати власне бачення суспільних проблем і висунути програми їхнього розв’язання. Тим самим стимулюється пошук оптимальних шляхів розвитку, забезпечується конкурентний добір політичних цінностей й альтернатив, створюються сприятливі можливості для подолання неефективної політики й утвердження нових, життєздатних ідей і політичних платформ.</a:t>
            </a:r>
          </a:p>
        </p:txBody>
      </p:sp>
    </p:spTree>
    <p:extLst>
      <p:ext uri="{BB962C8B-B14F-4D97-AF65-F5344CB8AC3E}">
        <p14:creationId xmlns:p14="http://schemas.microsoft.com/office/powerpoint/2010/main" val="112871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8516DF0-DA5B-4C5D-9398-CF3F792B4178}"/>
              </a:ext>
            </a:extLst>
          </p:cNvPr>
          <p:cNvSpPr>
            <a:spLocks noGrp="1"/>
          </p:cNvSpPr>
          <p:nvPr>
            <p:ph idx="1"/>
          </p:nvPr>
        </p:nvSpPr>
        <p:spPr>
          <a:xfrm>
            <a:off x="1562470" y="790113"/>
            <a:ext cx="9484941" cy="5001088"/>
          </a:xfrm>
        </p:spPr>
        <p:txBody>
          <a:bodyPr>
            <a:normAutofit fontScale="85000" lnSpcReduction="10000"/>
          </a:bodyPr>
          <a:lstStyle/>
          <a:p>
            <a:pPr algn="just">
              <a:buFont typeface="Wingdings" panose="05000000000000000000" pitchFamily="2" charset="2"/>
              <a:buChar char="ü"/>
            </a:pPr>
            <a:r>
              <a:rPr lang="uk-UA" i="1" dirty="0">
                <a:solidFill>
                  <a:srgbClr val="FFFF00"/>
                </a:solidFill>
              </a:rPr>
              <a:t>Артикуляція, агрегація і представництво різноманітних інтересів населення</a:t>
            </a:r>
            <a:r>
              <a:rPr lang="uk-UA" dirty="0"/>
              <a:t>. У період виборів створюються найсприятливіші можливості для усвідомлення громадянами своїх інтересів і включення їх у виборчі програми партій та окремих депутатів. Під час виборів, </a:t>
            </a:r>
            <a:r>
              <a:rPr lang="uk-UA" dirty="0" err="1"/>
              <a:t>прагнучи</a:t>
            </a:r>
            <a:r>
              <a:rPr lang="uk-UA" dirty="0"/>
              <a:t> одержати масову підтримку, депутати й усі люди, які беруть участь у виборчій кампанії, особливо сприйнятливі до запитів і побажань населення. Це активізує процес самоусвідомлення і представлення громадянами своїх інтересів. У виборчих платформах інтереси артикулюються, одержують чітке формулювання й агрегатуються, звільняються від крайнощів й </a:t>
            </a:r>
            <a:r>
              <a:rPr lang="uk-UA" dirty="0" err="1"/>
              <a:t>усереднюються</a:t>
            </a:r>
            <a:r>
              <a:rPr lang="uk-UA" dirty="0"/>
              <a:t>, набувають несуперечливої, придатної для реалізації форми. І хоча після перемоги на виборах багато депутатів забувають про свої обіцянки, депутатський корпус у цілому, не тільки керуючись моральними мотивами, а й піклуючись про престиж партії й підтримку виборцями на майбутніх виборах, орієнтується на свої зобов’язання і запити електорату</a:t>
            </a:r>
          </a:p>
        </p:txBody>
      </p:sp>
    </p:spTree>
    <p:extLst>
      <p:ext uri="{BB962C8B-B14F-4D97-AF65-F5344CB8AC3E}">
        <p14:creationId xmlns:p14="http://schemas.microsoft.com/office/powerpoint/2010/main" val="325201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5FA3CCE-ADCC-4968-9E57-B023D6C1AFEA}"/>
              </a:ext>
            </a:extLst>
          </p:cNvPr>
          <p:cNvSpPr>
            <a:spLocks noGrp="1"/>
          </p:cNvSpPr>
          <p:nvPr>
            <p:ph idx="1"/>
          </p:nvPr>
        </p:nvSpPr>
        <p:spPr>
          <a:xfrm>
            <a:off x="1305017" y="932155"/>
            <a:ext cx="9742394" cy="4859046"/>
          </a:xfrm>
        </p:spPr>
        <p:txBody>
          <a:bodyPr>
            <a:normAutofit/>
          </a:bodyPr>
          <a:lstStyle/>
          <a:p>
            <a:pPr algn="just">
              <a:buFont typeface="Wingdings" panose="05000000000000000000" pitchFamily="2" charset="2"/>
              <a:buChar char="ü"/>
            </a:pPr>
            <a:r>
              <a:rPr lang="uk-UA" i="1" dirty="0">
                <a:solidFill>
                  <a:srgbClr val="FFFF00"/>
                </a:solidFill>
              </a:rPr>
              <a:t>Переведення політичних конфліктів у русло </a:t>
            </a:r>
            <a:r>
              <a:rPr lang="uk-UA" i="1" dirty="0" err="1">
                <a:solidFill>
                  <a:srgbClr val="FFFF00"/>
                </a:solidFill>
              </a:rPr>
              <a:t>інституційованого</a:t>
            </a:r>
            <a:r>
              <a:rPr lang="uk-UA" i="1" dirty="0">
                <a:solidFill>
                  <a:srgbClr val="FFFF00"/>
                </a:solidFill>
              </a:rPr>
              <a:t> мирного врегулювання</a:t>
            </a:r>
            <a:r>
              <a:rPr lang="uk-UA" dirty="0"/>
              <a:t>. Вибори дають змогу відкрито й привселюдно представити суперечливі інтереси, цінності й ідеї на суд народної думки, визначити реальну підтримку позиції тієї чи іншої сторони конфлікту, за допомогою авторитету громадської думки і державних інститутів переконати конфліктуючих відмовитися від найрадикальніших вимог і незаконних форм боротьби. Уже сама орієнтація учасників конфлікту на те, щоб його розв’язали виборці, найчастіше спонукає їх відмовитися від крайнощів, пом’якшити свою позицію, шукати компроміси й рішення, прийнятні для більшості.</a:t>
            </a:r>
          </a:p>
        </p:txBody>
      </p:sp>
    </p:spTree>
    <p:extLst>
      <p:ext uri="{BB962C8B-B14F-4D97-AF65-F5344CB8AC3E}">
        <p14:creationId xmlns:p14="http://schemas.microsoft.com/office/powerpoint/2010/main" val="425394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CAC5043-4360-43DC-A00F-A7EA5FBD150A}"/>
              </a:ext>
            </a:extLst>
          </p:cNvPr>
          <p:cNvSpPr>
            <a:spLocks noGrp="1"/>
          </p:cNvSpPr>
          <p:nvPr>
            <p:ph idx="1"/>
          </p:nvPr>
        </p:nvSpPr>
        <p:spPr>
          <a:xfrm>
            <a:off x="1482571" y="257452"/>
            <a:ext cx="9564840" cy="5533749"/>
          </a:xfrm>
        </p:spPr>
        <p:txBody>
          <a:bodyPr>
            <a:normAutofit fontScale="85000" lnSpcReduction="10000"/>
          </a:bodyPr>
          <a:lstStyle/>
          <a:p>
            <a:pPr algn="just">
              <a:buFont typeface="Wingdings" panose="05000000000000000000" pitchFamily="2" charset="2"/>
              <a:buChar char="ü"/>
            </a:pPr>
            <a:r>
              <a:rPr lang="uk-UA" i="1" dirty="0">
                <a:solidFill>
                  <a:srgbClr val="FFFF00"/>
                </a:solidFill>
              </a:rPr>
              <a:t>Інтеграція різноманітних думок і формування загальної політичної волі</a:t>
            </a:r>
            <a:r>
              <a:rPr lang="uk-UA" dirty="0"/>
              <a:t>. Плюралізм сучасного суспільства має свої межі. Щоб не призвести до анархії, хаосу і гострих руйнівних конфліктів, він має потребу в державному регулюванні, що відображає загальні цінності й інтереси громадян. За допомогою виборів забезпечується об’єднання більшості громадян навколо відповідної політичної платформи та лідерів, що її представляють, формується домінуюча в державі політична воля. Вираження цієї волі забезпечує урядові авторитет і підтримку, а це підвищує його дієздатність.</a:t>
            </a:r>
          </a:p>
          <a:p>
            <a:pPr algn="just">
              <a:buFont typeface="Wingdings" panose="05000000000000000000" pitchFamily="2" charset="2"/>
              <a:buChar char="ü"/>
            </a:pPr>
            <a:r>
              <a:rPr lang="uk-UA" dirty="0"/>
              <a:t> </a:t>
            </a:r>
            <a:r>
              <a:rPr lang="uk-UA" i="1" dirty="0">
                <a:solidFill>
                  <a:srgbClr val="FFFF00"/>
                </a:solidFill>
              </a:rPr>
              <a:t>Політична соціалізація населення, розвиток його політичної свідомості та політичної участі</a:t>
            </a:r>
            <a:r>
              <a:rPr lang="uk-UA" dirty="0"/>
              <a:t>. У ході виборчого процесу громадяни особливо </a:t>
            </a:r>
            <a:r>
              <a:rPr lang="uk-UA" dirty="0" err="1"/>
              <a:t>інтенсивно</a:t>
            </a:r>
            <a:r>
              <a:rPr lang="uk-UA" dirty="0"/>
              <a:t> засвоюють політичні цінності й норми, здобувають політичні навички й досвід, переглядають чи уточнюють свої політичні позиції. Роблячи вибір, виборці більшою чи меншою мірою ототожнюють себе з відповідними політичними силами. Усе це підвищує їх політичну свідомість та активність. Вибори, таким чином, виступають механізмом політичного розвитку суспільства</a:t>
            </a:r>
          </a:p>
        </p:txBody>
      </p:sp>
    </p:spTree>
    <p:extLst>
      <p:ext uri="{BB962C8B-B14F-4D97-AF65-F5344CB8AC3E}">
        <p14:creationId xmlns:p14="http://schemas.microsoft.com/office/powerpoint/2010/main" val="180920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B7CF0-F466-4709-8A00-C5300B5C35C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7285132-DFA8-4330-ADBA-0B553FA182CC}"/>
              </a:ext>
            </a:extLst>
          </p:cNvPr>
          <p:cNvSpPr>
            <a:spLocks noGrp="1"/>
          </p:cNvSpPr>
          <p:nvPr>
            <p:ph idx="1"/>
          </p:nvPr>
        </p:nvSpPr>
        <p:spPr/>
        <p:txBody>
          <a:bodyPr>
            <a:normAutofit fontScale="92500" lnSpcReduction="10000"/>
          </a:bodyPr>
          <a:lstStyle/>
          <a:p>
            <a:pPr algn="just">
              <a:buFont typeface="Wingdings" panose="05000000000000000000" pitchFamily="2" charset="2"/>
              <a:buChar char="ü"/>
            </a:pPr>
            <a:r>
              <a:rPr lang="ru-RU" i="1" dirty="0">
                <a:solidFill>
                  <a:srgbClr val="FFFF00"/>
                </a:solidFill>
              </a:rPr>
              <a:t>Контроль за </a:t>
            </a:r>
            <a:r>
              <a:rPr lang="ru-RU" i="1" dirty="0" err="1">
                <a:solidFill>
                  <a:srgbClr val="FFFF00"/>
                </a:solidFill>
              </a:rPr>
              <a:t>інститутами</a:t>
            </a:r>
            <a:r>
              <a:rPr lang="ru-RU" i="1" dirty="0">
                <a:solidFill>
                  <a:srgbClr val="FFFF00"/>
                </a:solidFill>
              </a:rPr>
              <a:t> </a:t>
            </a:r>
            <a:r>
              <a:rPr lang="ru-RU" i="1" dirty="0" err="1">
                <a:solidFill>
                  <a:srgbClr val="FFFF00"/>
                </a:solidFill>
              </a:rPr>
              <a:t>влади</a:t>
            </a:r>
            <a:r>
              <a:rPr lang="ru-RU" dirty="0"/>
              <a:t>. </a:t>
            </a:r>
            <a:r>
              <a:rPr lang="ru-RU" dirty="0" err="1"/>
              <a:t>Унаслідок</a:t>
            </a:r>
            <a:r>
              <a:rPr lang="ru-RU" dirty="0"/>
              <a:t> </a:t>
            </a:r>
            <a:r>
              <a:rPr lang="ru-RU" dirty="0" err="1"/>
              <a:t>виборів</a:t>
            </a:r>
            <a:r>
              <a:rPr lang="ru-RU" dirty="0"/>
              <a:t> </a:t>
            </a:r>
            <a:r>
              <a:rPr lang="ru-RU" dirty="0" err="1"/>
              <a:t>створюється</a:t>
            </a:r>
            <a:r>
              <a:rPr lang="ru-RU" dirty="0"/>
              <a:t> </a:t>
            </a:r>
            <a:r>
              <a:rPr lang="ru-RU" dirty="0" err="1"/>
              <a:t>найважливіший</a:t>
            </a:r>
            <a:r>
              <a:rPr lang="ru-RU" dirty="0"/>
              <a:t> </a:t>
            </a:r>
            <a:r>
              <a:rPr lang="ru-RU" dirty="0" err="1"/>
              <a:t>інститут</a:t>
            </a:r>
            <a:r>
              <a:rPr lang="ru-RU" dirty="0"/>
              <a:t> контролю за урядом — парламент, а </a:t>
            </a:r>
            <a:r>
              <a:rPr lang="ru-RU" dirty="0" err="1"/>
              <a:t>також</a:t>
            </a:r>
            <a:r>
              <a:rPr lang="ru-RU" dirty="0"/>
              <a:t> </a:t>
            </a:r>
            <a:r>
              <a:rPr lang="ru-RU" dirty="0" err="1"/>
              <a:t>оформлюється</a:t>
            </a:r>
            <a:r>
              <a:rPr lang="ru-RU" dirty="0"/>
              <a:t> </a:t>
            </a:r>
            <a:r>
              <a:rPr lang="ru-RU" dirty="0" err="1"/>
              <a:t>опозиція</a:t>
            </a:r>
            <a:r>
              <a:rPr lang="ru-RU" dirty="0"/>
              <a:t>, </a:t>
            </a:r>
            <a:r>
              <a:rPr lang="ru-RU" dirty="0" err="1"/>
              <a:t>що</a:t>
            </a:r>
            <a:r>
              <a:rPr lang="ru-RU" dirty="0"/>
              <a:t> </a:t>
            </a:r>
            <a:r>
              <a:rPr lang="ru-RU" dirty="0" err="1"/>
              <a:t>звичайно</a:t>
            </a:r>
            <a:r>
              <a:rPr lang="ru-RU" dirty="0"/>
              <a:t> </a:t>
            </a:r>
            <a:r>
              <a:rPr lang="ru-RU" dirty="0" err="1"/>
              <a:t>ревно</a:t>
            </a:r>
            <a:r>
              <a:rPr lang="ru-RU" dirty="0"/>
              <a:t> </a:t>
            </a:r>
            <a:r>
              <a:rPr lang="ru-RU" dirty="0" err="1"/>
              <a:t>стежить</a:t>
            </a:r>
            <a:r>
              <a:rPr lang="ru-RU" dirty="0"/>
              <a:t> за </a:t>
            </a:r>
            <a:r>
              <a:rPr lang="ru-RU" dirty="0" err="1"/>
              <a:t>дотриманням</a:t>
            </a:r>
            <a:r>
              <a:rPr lang="ru-RU" dirty="0"/>
              <a:t> </a:t>
            </a:r>
            <a:r>
              <a:rPr lang="ru-RU" dirty="0" err="1"/>
              <a:t>конституції</a:t>
            </a:r>
            <a:r>
              <a:rPr lang="ru-RU" dirty="0"/>
              <a:t> і закону. </a:t>
            </a:r>
            <a:r>
              <a:rPr lang="ru-RU" dirty="0" err="1"/>
              <a:t>Парламентський</a:t>
            </a:r>
            <a:r>
              <a:rPr lang="ru-RU" dirty="0"/>
              <a:t> контроль </a:t>
            </a:r>
            <a:r>
              <a:rPr lang="ru-RU" dirty="0" err="1"/>
              <a:t>спирається</a:t>
            </a:r>
            <a:r>
              <a:rPr lang="ru-RU" dirty="0"/>
              <a:t> як на </a:t>
            </a:r>
            <a:r>
              <a:rPr lang="ru-RU" dirty="0" err="1"/>
              <a:t>власні</a:t>
            </a:r>
            <a:r>
              <a:rPr lang="ru-RU" dirty="0"/>
              <a:t> права, </a:t>
            </a:r>
            <a:r>
              <a:rPr lang="ru-RU" dirty="0" err="1"/>
              <a:t>судові</a:t>
            </a:r>
            <a:r>
              <a:rPr lang="ru-RU" dirty="0"/>
              <a:t> </a:t>
            </a:r>
            <a:r>
              <a:rPr lang="ru-RU" dirty="0" err="1"/>
              <a:t>інстанції</a:t>
            </a:r>
            <a:r>
              <a:rPr lang="ru-RU" dirty="0"/>
              <a:t>, так і </a:t>
            </a:r>
            <a:r>
              <a:rPr lang="ru-RU" dirty="0" err="1"/>
              <a:t>безпосередньо</a:t>
            </a:r>
            <a:r>
              <a:rPr lang="ru-RU" dirty="0"/>
              <a:t> на думку </a:t>
            </a:r>
            <a:r>
              <a:rPr lang="ru-RU" dirty="0" err="1"/>
              <a:t>виборців</a:t>
            </a:r>
            <a:r>
              <a:rPr lang="ru-RU" dirty="0"/>
              <a:t>. </a:t>
            </a:r>
            <a:r>
              <a:rPr lang="ru-RU" dirty="0" err="1"/>
              <a:t>Побоюючись</a:t>
            </a:r>
            <a:r>
              <a:rPr lang="ru-RU" dirty="0"/>
              <a:t> </a:t>
            </a:r>
            <a:r>
              <a:rPr lang="ru-RU" dirty="0" err="1"/>
              <a:t>поразки</a:t>
            </a:r>
            <a:r>
              <a:rPr lang="ru-RU" dirty="0"/>
              <a:t> на </a:t>
            </a:r>
            <a:r>
              <a:rPr lang="ru-RU" dirty="0" err="1"/>
              <a:t>найближчих</a:t>
            </a:r>
            <a:r>
              <a:rPr lang="ru-RU" dirty="0"/>
              <a:t> </a:t>
            </a:r>
            <a:r>
              <a:rPr lang="ru-RU" dirty="0" err="1"/>
              <a:t>виборах</a:t>
            </a:r>
            <a:r>
              <a:rPr lang="ru-RU" dirty="0"/>
              <a:t>, уряд </a:t>
            </a:r>
            <a:r>
              <a:rPr lang="ru-RU" dirty="0" err="1"/>
              <a:t>звичайно</a:t>
            </a:r>
            <a:r>
              <a:rPr lang="ru-RU" dirty="0"/>
              <a:t> </a:t>
            </a:r>
            <a:r>
              <a:rPr lang="ru-RU" dirty="0" err="1"/>
              <a:t>змушений</a:t>
            </a:r>
            <a:r>
              <a:rPr lang="ru-RU" dirty="0"/>
              <a:t> </a:t>
            </a:r>
            <a:r>
              <a:rPr lang="ru-RU" dirty="0" err="1"/>
              <a:t>прислухатися</a:t>
            </a:r>
            <a:r>
              <a:rPr lang="ru-RU" dirty="0"/>
              <a:t> до критики. </a:t>
            </a:r>
            <a:r>
              <a:rPr lang="ru-RU" dirty="0" err="1"/>
              <a:t>Крім</a:t>
            </a:r>
            <a:r>
              <a:rPr lang="ru-RU" dirty="0"/>
              <a:t> того, </a:t>
            </a:r>
            <a:r>
              <a:rPr lang="ru-RU" dirty="0" err="1"/>
              <a:t>самі</a:t>
            </a:r>
            <a:r>
              <a:rPr lang="ru-RU" dirty="0"/>
              <a:t> </a:t>
            </a:r>
            <a:r>
              <a:rPr lang="ru-RU" dirty="0" err="1"/>
              <a:t>вибори</a:t>
            </a:r>
            <a:r>
              <a:rPr lang="ru-RU" dirty="0"/>
              <a:t> є </a:t>
            </a:r>
            <a:r>
              <a:rPr lang="ru-RU" dirty="0" err="1"/>
              <a:t>найважливішим</a:t>
            </a:r>
            <a:r>
              <a:rPr lang="ru-RU" dirty="0"/>
              <a:t> </a:t>
            </a:r>
            <a:r>
              <a:rPr lang="ru-RU" dirty="0" err="1"/>
              <a:t>інститутом</a:t>
            </a:r>
            <a:r>
              <a:rPr lang="ru-RU" dirty="0"/>
              <a:t> контролю, </a:t>
            </a:r>
            <a:r>
              <a:rPr lang="ru-RU" dirty="0" err="1"/>
              <a:t>оскільки</a:t>
            </a:r>
            <a:r>
              <a:rPr lang="ru-RU" dirty="0"/>
              <a:t> вони </a:t>
            </a:r>
            <a:r>
              <a:rPr lang="ru-RU" dirty="0" err="1"/>
              <a:t>дають</a:t>
            </a:r>
            <a:r>
              <a:rPr lang="ru-RU" dirty="0"/>
              <a:t> </a:t>
            </a:r>
            <a:r>
              <a:rPr lang="ru-RU" dirty="0" err="1"/>
              <a:t>виборцям</a:t>
            </a:r>
            <a:r>
              <a:rPr lang="ru-RU" dirty="0"/>
              <a:t> </a:t>
            </a:r>
            <a:r>
              <a:rPr lang="ru-RU" dirty="0" err="1"/>
              <a:t>змогу</a:t>
            </a:r>
            <a:r>
              <a:rPr lang="ru-RU" dirty="0"/>
              <a:t> регулярно </a:t>
            </a:r>
            <a:r>
              <a:rPr lang="ru-RU" dirty="0" err="1"/>
              <a:t>виносити</a:t>
            </a:r>
            <a:r>
              <a:rPr lang="ru-RU" dirty="0"/>
              <a:t> </a:t>
            </a:r>
            <a:r>
              <a:rPr lang="ru-RU" dirty="0" err="1"/>
              <a:t>свій</a:t>
            </a:r>
            <a:r>
              <a:rPr lang="ru-RU" dirty="0"/>
              <a:t> вердикт про уряд та </a:t>
            </a:r>
            <a:r>
              <a:rPr lang="ru-RU" dirty="0" err="1"/>
              <a:t>опозицію</a:t>
            </a:r>
            <a:r>
              <a:rPr lang="ru-RU" dirty="0"/>
              <a:t>, </a:t>
            </a:r>
            <a:r>
              <a:rPr lang="ru-RU" dirty="0" err="1"/>
              <a:t>змінювати</a:t>
            </a:r>
            <a:r>
              <a:rPr lang="ru-RU" dirty="0"/>
              <a:t> склад </a:t>
            </a:r>
            <a:r>
              <a:rPr lang="ru-RU" dirty="0" err="1"/>
              <a:t>органів</a:t>
            </a:r>
            <a:r>
              <a:rPr lang="ru-RU" dirty="0"/>
              <a:t> </a:t>
            </a:r>
            <a:r>
              <a:rPr lang="ru-RU" dirty="0" err="1"/>
              <a:t>влади</a:t>
            </a:r>
            <a:r>
              <a:rPr lang="ru-RU" dirty="0"/>
              <a:t>, </a:t>
            </a:r>
            <a:r>
              <a:rPr lang="ru-RU" dirty="0" err="1"/>
              <a:t>коректувати</a:t>
            </a:r>
            <a:r>
              <a:rPr lang="ru-RU" dirty="0"/>
              <a:t> </a:t>
            </a:r>
            <a:r>
              <a:rPr lang="ru-RU" dirty="0" err="1"/>
              <a:t>політичний</a:t>
            </a:r>
            <a:r>
              <a:rPr lang="ru-RU" dirty="0"/>
              <a:t> курс</a:t>
            </a:r>
            <a:endParaRPr lang="uk-UA" dirty="0"/>
          </a:p>
        </p:txBody>
      </p:sp>
    </p:spTree>
    <p:extLst>
      <p:ext uri="{BB962C8B-B14F-4D97-AF65-F5344CB8AC3E}">
        <p14:creationId xmlns:p14="http://schemas.microsoft.com/office/powerpoint/2010/main" val="45525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5894B3-DB99-4700-A36D-75BB450309BA}"/>
              </a:ext>
            </a:extLst>
          </p:cNvPr>
          <p:cNvSpPr>
            <a:spLocks noGrp="1"/>
          </p:cNvSpPr>
          <p:nvPr>
            <p:ph type="title"/>
          </p:nvPr>
        </p:nvSpPr>
        <p:spPr>
          <a:xfrm>
            <a:off x="1141413" y="618518"/>
            <a:ext cx="9431892" cy="837420"/>
          </a:xfrm>
        </p:spPr>
        <p:txBody>
          <a:bodyPr/>
          <a:lstStyle/>
          <a:p>
            <a:pPr algn="ctr"/>
            <a:r>
              <a:rPr lang="uk-UA" dirty="0"/>
              <a:t>абсентеїзм</a:t>
            </a:r>
          </a:p>
        </p:txBody>
      </p:sp>
      <p:sp>
        <p:nvSpPr>
          <p:cNvPr id="3" name="Місце для вмісту 2">
            <a:extLst>
              <a:ext uri="{FF2B5EF4-FFF2-40B4-BE49-F238E27FC236}">
                <a16:creationId xmlns:a16="http://schemas.microsoft.com/office/drawing/2014/main" id="{55EC9BA2-2736-4E58-AE03-2FC76A9671E8}"/>
              </a:ext>
            </a:extLst>
          </p:cNvPr>
          <p:cNvSpPr>
            <a:spLocks noGrp="1"/>
          </p:cNvSpPr>
          <p:nvPr>
            <p:ph idx="1"/>
          </p:nvPr>
        </p:nvSpPr>
        <p:spPr>
          <a:xfrm>
            <a:off x="790113" y="1455938"/>
            <a:ext cx="10257298" cy="4335263"/>
          </a:xfrm>
        </p:spPr>
        <p:txBody>
          <a:bodyPr>
            <a:normAutofit fontScale="77500" lnSpcReduction="20000"/>
          </a:bodyPr>
          <a:lstStyle/>
          <a:p>
            <a:pPr algn="just"/>
            <a:r>
              <a:rPr lang="uk-UA" dirty="0"/>
              <a:t>Розчарування громадян низки країн у можливості впливати на дії владних органів через вибори призвело до того, що останніми роками все більшого розповсюдження набуває ігнорування виборів виборцями. Таке явище називається абсентеїзм. Він полягає в неявці частини виборців на виборчі дільниці для здійснення голосування, тобто у відмові реалізувати своє активне виборче право. Абсентеїзм має негативні наслідки. Адже для визнання виборів такими, що відбулися, і визначення за їх результатами переможців необхідно, щоб проголосувала певна кількість зареєстрованих виборців. Нез’явлення виборців не дозволяє сформувати виборні органи або заповнити виборні посади. Тому доводиться проводити нові вибори, а це вимагає додаткових фінансових витрат і т. д. У зв’язку з цим в деяких державах участь громадян у виборах розглядається вже не як їх право, а як обов’язок. Там законодавство проголошує обов’язкове голосування. Виборчі закони Австрії, Бельгії, Люксембургу, Нідерландів передбачають штрафні санкції за неучасть у голосуванні, у Греції, Туреччині та на Філіппінах — кримінальну відповідальність.</a:t>
            </a:r>
          </a:p>
        </p:txBody>
      </p:sp>
    </p:spTree>
    <p:extLst>
      <p:ext uri="{BB962C8B-B14F-4D97-AF65-F5344CB8AC3E}">
        <p14:creationId xmlns:p14="http://schemas.microsoft.com/office/powerpoint/2010/main" val="205917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A56EA2-C81F-4D71-904A-A0CA653112B6}"/>
              </a:ext>
            </a:extLst>
          </p:cNvPr>
          <p:cNvSpPr>
            <a:spLocks noGrp="1"/>
          </p:cNvSpPr>
          <p:nvPr>
            <p:ph type="title"/>
          </p:nvPr>
        </p:nvSpPr>
        <p:spPr/>
        <p:txBody>
          <a:bodyPr/>
          <a:lstStyle/>
          <a:p>
            <a:pPr algn="ctr"/>
            <a:r>
              <a:rPr lang="uk-UA" dirty="0" err="1"/>
              <a:t>Іі</a:t>
            </a:r>
            <a:r>
              <a:rPr lang="uk-UA" dirty="0"/>
              <a:t>. Демократичні принципи виборів</a:t>
            </a:r>
          </a:p>
        </p:txBody>
      </p:sp>
      <p:sp>
        <p:nvSpPr>
          <p:cNvPr id="3" name="Місце для вмісту 2">
            <a:extLst>
              <a:ext uri="{FF2B5EF4-FFF2-40B4-BE49-F238E27FC236}">
                <a16:creationId xmlns:a16="http://schemas.microsoft.com/office/drawing/2014/main" id="{DF5932F6-ECE6-43F3-A157-804897D7CE54}"/>
              </a:ext>
            </a:extLst>
          </p:cNvPr>
          <p:cNvSpPr>
            <a:spLocks noGrp="1"/>
          </p:cNvSpPr>
          <p:nvPr>
            <p:ph idx="1"/>
          </p:nvPr>
        </p:nvSpPr>
        <p:spPr>
          <a:xfrm>
            <a:off x="1141412" y="2249487"/>
            <a:ext cx="10257516" cy="4293356"/>
          </a:xfrm>
        </p:spPr>
        <p:txBody>
          <a:bodyPr>
            <a:normAutofit fontScale="92500" lnSpcReduction="20000"/>
          </a:bodyPr>
          <a:lstStyle/>
          <a:p>
            <a:pPr algn="just"/>
            <a:r>
              <a:rPr lang="uk-UA" b="1" dirty="0">
                <a:solidFill>
                  <a:srgbClr val="FFFF00"/>
                </a:solidFill>
              </a:rPr>
              <a:t>Принцип загальних виборів </a:t>
            </a:r>
            <a:r>
              <a:rPr lang="uk-UA" dirty="0"/>
              <a:t>– участь у виборах мають брати всі громадяни. Загальність обмежується  лише невеликою кількістю цензів, тобто умов допуску громадян до участі у виборах:</a:t>
            </a:r>
          </a:p>
          <a:p>
            <a:pPr marL="0" indent="0" algn="just">
              <a:buNone/>
            </a:pPr>
            <a:r>
              <a:rPr lang="uk-UA" dirty="0"/>
              <a:t>– </a:t>
            </a:r>
            <a:r>
              <a:rPr lang="uk-UA" i="1" dirty="0">
                <a:solidFill>
                  <a:srgbClr val="FFFF00"/>
                </a:solidFill>
              </a:rPr>
              <a:t>віковий ценз </a:t>
            </a:r>
            <a:r>
              <a:rPr lang="uk-UA" dirty="0"/>
              <a:t>дозволяє брати участь у виборах лише з відповідного віку,  переважно з досягненням повноліття,</a:t>
            </a:r>
          </a:p>
          <a:p>
            <a:pPr marL="0" indent="0" algn="just">
              <a:buNone/>
            </a:pPr>
            <a:r>
              <a:rPr lang="uk-UA" dirty="0"/>
              <a:t>– </a:t>
            </a:r>
            <a:r>
              <a:rPr lang="uk-UA" i="1" dirty="0">
                <a:solidFill>
                  <a:srgbClr val="FFFF00"/>
                </a:solidFill>
              </a:rPr>
              <a:t>ценз недієздатності </a:t>
            </a:r>
            <a:r>
              <a:rPr lang="uk-UA" dirty="0"/>
              <a:t>обмежує виборчі права психічно хворих, що повинно бути підтверджено судовим рішенням;</a:t>
            </a:r>
          </a:p>
          <a:p>
            <a:pPr marL="0" indent="0" algn="just">
              <a:buNone/>
            </a:pPr>
            <a:r>
              <a:rPr lang="uk-UA" dirty="0"/>
              <a:t>– </a:t>
            </a:r>
            <a:r>
              <a:rPr lang="uk-UA" i="1" dirty="0">
                <a:solidFill>
                  <a:srgbClr val="FFFF00"/>
                </a:solidFill>
              </a:rPr>
              <a:t>моральний ценз</a:t>
            </a:r>
            <a:r>
              <a:rPr lang="uk-UA" dirty="0"/>
              <a:t> обмежує чи позбавляє виборчих прав осіб, які перебувають за </a:t>
            </a:r>
            <a:r>
              <a:rPr lang="uk-UA" dirty="0" err="1"/>
              <a:t>вироком</a:t>
            </a:r>
            <a:r>
              <a:rPr lang="uk-UA" dirty="0"/>
              <a:t> суду в місцях позбавлення волі;</a:t>
            </a:r>
          </a:p>
          <a:p>
            <a:pPr marL="0" indent="0" algn="just">
              <a:buNone/>
            </a:pPr>
            <a:r>
              <a:rPr lang="uk-UA" dirty="0"/>
              <a:t>– </a:t>
            </a:r>
            <a:r>
              <a:rPr lang="uk-UA" i="1" dirty="0">
                <a:solidFill>
                  <a:srgbClr val="FFFF00"/>
                </a:solidFill>
              </a:rPr>
              <a:t>ценз осілості</a:t>
            </a:r>
            <a:r>
              <a:rPr lang="uk-UA" dirty="0"/>
              <a:t>, що висуває як умову допуску до виборів відповідний термін проживання в даній місцевості чи в країні.</a:t>
            </a:r>
          </a:p>
        </p:txBody>
      </p:sp>
    </p:spTree>
    <p:extLst>
      <p:ext uri="{BB962C8B-B14F-4D97-AF65-F5344CB8AC3E}">
        <p14:creationId xmlns:p14="http://schemas.microsoft.com/office/powerpoint/2010/main" val="56398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6D64F-698F-4645-B716-4392211233A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86F7098-FDC3-4791-AECC-2D644E244370}"/>
              </a:ext>
            </a:extLst>
          </p:cNvPr>
          <p:cNvSpPr>
            <a:spLocks noGrp="1"/>
          </p:cNvSpPr>
          <p:nvPr>
            <p:ph idx="1"/>
          </p:nvPr>
        </p:nvSpPr>
        <p:spPr>
          <a:xfrm>
            <a:off x="1141413" y="2249486"/>
            <a:ext cx="5019690" cy="4317029"/>
          </a:xfrm>
        </p:spPr>
        <p:txBody>
          <a:bodyPr>
            <a:normAutofit fontScale="92500"/>
          </a:bodyPr>
          <a:lstStyle/>
          <a:p>
            <a:pPr algn="just"/>
            <a:r>
              <a:rPr lang="ru-RU" dirty="0" err="1"/>
              <a:t>Крім</a:t>
            </a:r>
            <a:r>
              <a:rPr lang="ru-RU" dirty="0"/>
              <a:t> </a:t>
            </a:r>
            <a:r>
              <a:rPr lang="ru-RU" dirty="0" err="1"/>
              <a:t>вимоги</a:t>
            </a:r>
            <a:r>
              <a:rPr lang="ru-RU" dirty="0"/>
              <a:t> </a:t>
            </a:r>
            <a:r>
              <a:rPr lang="ru-RU" dirty="0" err="1"/>
              <a:t>певного</a:t>
            </a:r>
            <a:r>
              <a:rPr lang="ru-RU" dirty="0"/>
              <a:t> </a:t>
            </a:r>
            <a:r>
              <a:rPr lang="ru-RU" dirty="0" err="1"/>
              <a:t>терміну</a:t>
            </a:r>
            <a:r>
              <a:rPr lang="ru-RU" dirty="0"/>
              <a:t> </a:t>
            </a:r>
            <a:r>
              <a:rPr lang="ru-RU" dirty="0" err="1"/>
              <a:t>проживання</a:t>
            </a:r>
            <a:r>
              <a:rPr lang="ru-RU" dirty="0"/>
              <a:t> на </a:t>
            </a:r>
            <a:r>
              <a:rPr lang="ru-RU" dirty="0" err="1"/>
              <a:t>території</a:t>
            </a:r>
            <a:r>
              <a:rPr lang="ru-RU" dirty="0"/>
              <a:t> </a:t>
            </a:r>
            <a:r>
              <a:rPr lang="ru-RU" dirty="0" err="1"/>
              <a:t>виборчого</a:t>
            </a:r>
            <a:r>
              <a:rPr lang="ru-RU" dirty="0"/>
              <a:t> округу,  </a:t>
            </a:r>
            <a:r>
              <a:rPr lang="ru-RU" dirty="0" err="1"/>
              <a:t>виборче</a:t>
            </a:r>
            <a:r>
              <a:rPr lang="ru-RU" dirty="0"/>
              <a:t> право </a:t>
            </a:r>
            <a:r>
              <a:rPr lang="ru-RU" dirty="0" err="1"/>
              <a:t>деяких</a:t>
            </a:r>
            <a:r>
              <a:rPr lang="ru-RU" dirty="0"/>
              <a:t> </a:t>
            </a:r>
            <a:r>
              <a:rPr lang="ru-RU" dirty="0" err="1"/>
              <a:t>країн</a:t>
            </a:r>
            <a:r>
              <a:rPr lang="ru-RU" dirty="0"/>
              <a:t> </a:t>
            </a:r>
            <a:r>
              <a:rPr lang="ru-RU" dirty="0" err="1"/>
              <a:t>встановлює</a:t>
            </a:r>
            <a:r>
              <a:rPr lang="ru-RU" dirty="0"/>
              <a:t> і </a:t>
            </a:r>
            <a:r>
              <a:rPr lang="ru-RU" i="1" dirty="0" err="1">
                <a:solidFill>
                  <a:srgbClr val="FFFF00"/>
                </a:solidFill>
              </a:rPr>
              <a:t>термін</a:t>
            </a:r>
            <a:r>
              <a:rPr lang="ru-RU" i="1" dirty="0">
                <a:solidFill>
                  <a:srgbClr val="FFFF00"/>
                </a:solidFill>
              </a:rPr>
              <a:t> </a:t>
            </a:r>
            <a:r>
              <a:rPr lang="ru-RU" i="1" dirty="0" err="1">
                <a:solidFill>
                  <a:srgbClr val="FFFF00"/>
                </a:solidFill>
              </a:rPr>
              <a:t>проживання</a:t>
            </a:r>
            <a:r>
              <a:rPr lang="ru-RU" i="1" dirty="0">
                <a:solidFill>
                  <a:srgbClr val="FFFF00"/>
                </a:solidFill>
              </a:rPr>
              <a:t> </a:t>
            </a:r>
            <a:r>
              <a:rPr lang="ru-RU" dirty="0"/>
              <a:t>в </a:t>
            </a:r>
            <a:r>
              <a:rPr lang="ru-RU" dirty="0" err="1"/>
              <a:t>цій</a:t>
            </a:r>
            <a:r>
              <a:rPr lang="ru-RU" dirty="0"/>
              <a:t> </a:t>
            </a:r>
            <a:r>
              <a:rPr lang="ru-RU" dirty="0" err="1"/>
              <a:t>країні</a:t>
            </a:r>
            <a:r>
              <a:rPr lang="ru-RU" dirty="0"/>
              <a:t>.</a:t>
            </a:r>
          </a:p>
          <a:p>
            <a:pPr algn="just"/>
            <a:r>
              <a:rPr lang="ru-RU" i="1" dirty="0" err="1">
                <a:solidFill>
                  <a:srgbClr val="FFFF00"/>
                </a:solidFill>
              </a:rPr>
              <a:t>Статевий</a:t>
            </a:r>
            <a:r>
              <a:rPr lang="ru-RU" i="1" dirty="0">
                <a:solidFill>
                  <a:srgbClr val="FFFF00"/>
                </a:solidFill>
              </a:rPr>
              <a:t> ценз </a:t>
            </a:r>
            <a:r>
              <a:rPr lang="ru-RU" dirty="0" err="1"/>
              <a:t>довгий</a:t>
            </a:r>
            <a:r>
              <a:rPr lang="ru-RU" dirty="0"/>
              <a:t> час </a:t>
            </a:r>
            <a:r>
              <a:rPr lang="ru-RU" dirty="0" err="1"/>
              <a:t>обмежував</a:t>
            </a:r>
            <a:r>
              <a:rPr lang="ru-RU" dirty="0"/>
              <a:t> участь </a:t>
            </a:r>
            <a:r>
              <a:rPr lang="ru-RU" dirty="0" err="1"/>
              <a:t>жінок</a:t>
            </a:r>
            <a:r>
              <a:rPr lang="ru-RU" dirty="0"/>
              <a:t> у </a:t>
            </a:r>
            <a:r>
              <a:rPr lang="ru-RU" dirty="0" err="1"/>
              <a:t>виборах</a:t>
            </a:r>
            <a:r>
              <a:rPr lang="ru-RU" dirty="0"/>
              <a:t>.</a:t>
            </a:r>
          </a:p>
          <a:p>
            <a:pPr algn="just"/>
            <a:r>
              <a:rPr lang="ru-RU" i="1" dirty="0" err="1">
                <a:solidFill>
                  <a:srgbClr val="FFFF00"/>
                </a:solidFill>
              </a:rPr>
              <a:t>Майновий</a:t>
            </a:r>
            <a:r>
              <a:rPr lang="ru-RU" i="1" dirty="0">
                <a:solidFill>
                  <a:srgbClr val="FFFF00"/>
                </a:solidFill>
              </a:rPr>
              <a:t> ценз </a:t>
            </a:r>
            <a:r>
              <a:rPr lang="ru-RU" dirty="0" err="1"/>
              <a:t>обмежує</a:t>
            </a:r>
            <a:r>
              <a:rPr lang="ru-RU" dirty="0"/>
              <a:t> </a:t>
            </a:r>
            <a:r>
              <a:rPr lang="ru-RU" dirty="0" err="1"/>
              <a:t>активність</a:t>
            </a:r>
            <a:r>
              <a:rPr lang="ru-RU" dirty="0"/>
              <a:t> </a:t>
            </a:r>
            <a:r>
              <a:rPr lang="ru-RU" dirty="0" err="1"/>
              <a:t>незаможних</a:t>
            </a:r>
            <a:r>
              <a:rPr lang="ru-RU" dirty="0"/>
              <a:t> </a:t>
            </a:r>
            <a:r>
              <a:rPr lang="ru-RU" dirty="0" err="1"/>
              <a:t>громадян</a:t>
            </a:r>
            <a:r>
              <a:rPr lang="ru-RU" dirty="0"/>
              <a:t>.</a:t>
            </a:r>
            <a:endParaRPr lang="uk-UA" dirty="0"/>
          </a:p>
        </p:txBody>
      </p:sp>
      <p:pic>
        <p:nvPicPr>
          <p:cNvPr id="4" name="Рисунок 3">
            <a:extLst>
              <a:ext uri="{FF2B5EF4-FFF2-40B4-BE49-F238E27FC236}">
                <a16:creationId xmlns:a16="http://schemas.microsoft.com/office/drawing/2014/main" id="{D4146399-DF9A-46EC-8D6D-5F052A511CAC}"/>
              </a:ext>
            </a:extLst>
          </p:cNvPr>
          <p:cNvPicPr>
            <a:picLocks noChangeAspect="1"/>
          </p:cNvPicPr>
          <p:nvPr/>
        </p:nvPicPr>
        <p:blipFill>
          <a:blip r:embed="rId2"/>
          <a:stretch>
            <a:fillRect/>
          </a:stretch>
        </p:blipFill>
        <p:spPr>
          <a:xfrm>
            <a:off x="6269854" y="1232516"/>
            <a:ext cx="5334000" cy="5334000"/>
          </a:xfrm>
          <a:prstGeom prst="rect">
            <a:avLst/>
          </a:prstGeom>
        </p:spPr>
      </p:pic>
    </p:spTree>
    <p:extLst>
      <p:ext uri="{BB962C8B-B14F-4D97-AF65-F5344CB8AC3E}">
        <p14:creationId xmlns:p14="http://schemas.microsoft.com/office/powerpoint/2010/main" val="267867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F8278F-836D-43E9-AFF1-805DCC39EBE7}"/>
              </a:ext>
            </a:extLst>
          </p:cNvPr>
          <p:cNvSpPr>
            <a:spLocks noGrp="1"/>
          </p:cNvSpPr>
          <p:nvPr>
            <p:ph type="title"/>
          </p:nvPr>
        </p:nvSpPr>
        <p:spPr/>
        <p:txBody>
          <a:bodyPr/>
          <a:lstStyle/>
          <a:p>
            <a:pPr algn="ctr"/>
            <a:r>
              <a:rPr lang="ru-RU" dirty="0" err="1"/>
              <a:t>Поняття</a:t>
            </a:r>
            <a:r>
              <a:rPr lang="ru-RU" dirty="0"/>
              <a:t>, </a:t>
            </a:r>
            <a:r>
              <a:rPr lang="ru-RU" dirty="0" err="1"/>
              <a:t>сутність</a:t>
            </a:r>
            <a:r>
              <a:rPr lang="ru-RU" dirty="0"/>
              <a:t> та </a:t>
            </a:r>
            <a:r>
              <a:rPr lang="ru-RU" dirty="0" err="1"/>
              <a:t>функції</a:t>
            </a:r>
            <a:r>
              <a:rPr lang="ru-RU" dirty="0"/>
              <a:t> </a:t>
            </a:r>
            <a:r>
              <a:rPr lang="ru-RU" dirty="0" err="1"/>
              <a:t>виборів</a:t>
            </a:r>
            <a:endParaRPr lang="uk-UA" dirty="0"/>
          </a:p>
        </p:txBody>
      </p:sp>
      <p:sp>
        <p:nvSpPr>
          <p:cNvPr id="3" name="Місце для вмісту 2">
            <a:extLst>
              <a:ext uri="{FF2B5EF4-FFF2-40B4-BE49-F238E27FC236}">
                <a16:creationId xmlns:a16="http://schemas.microsoft.com/office/drawing/2014/main" id="{59EDFF40-06D1-4D82-BDC2-891F68D0B354}"/>
              </a:ext>
            </a:extLst>
          </p:cNvPr>
          <p:cNvSpPr>
            <a:spLocks noGrp="1"/>
          </p:cNvSpPr>
          <p:nvPr>
            <p:ph idx="1"/>
          </p:nvPr>
        </p:nvSpPr>
        <p:spPr>
          <a:xfrm>
            <a:off x="1141412" y="2249486"/>
            <a:ext cx="10293027" cy="4373255"/>
          </a:xfrm>
        </p:spPr>
        <p:txBody>
          <a:bodyPr>
            <a:normAutofit fontScale="85000" lnSpcReduction="20000"/>
          </a:bodyPr>
          <a:lstStyle/>
          <a:p>
            <a:pPr marL="0" indent="0" algn="just">
              <a:buNone/>
            </a:pPr>
            <a:r>
              <a:rPr lang="ru-RU" dirty="0"/>
              <a:t>У </a:t>
            </a:r>
            <a:r>
              <a:rPr lang="ru-RU" dirty="0" err="1"/>
              <a:t>сучасних</a:t>
            </a:r>
            <a:r>
              <a:rPr lang="ru-RU" dirty="0"/>
              <a:t> </a:t>
            </a:r>
            <a:r>
              <a:rPr lang="ru-RU" dirty="0" err="1"/>
              <a:t>демократичних</a:t>
            </a:r>
            <a:r>
              <a:rPr lang="ru-RU" dirty="0"/>
              <a:t> державах </a:t>
            </a:r>
            <a:r>
              <a:rPr lang="ru-RU" dirty="0" err="1"/>
              <a:t>основним</a:t>
            </a:r>
            <a:r>
              <a:rPr lang="ru-RU" dirty="0"/>
              <a:t> способом </a:t>
            </a:r>
            <a:r>
              <a:rPr lang="ru-RU" dirty="0" err="1"/>
              <a:t>утворення</a:t>
            </a:r>
            <a:r>
              <a:rPr lang="ru-RU" dirty="0"/>
              <a:t> </a:t>
            </a:r>
            <a:r>
              <a:rPr lang="ru-RU" dirty="0" err="1"/>
              <a:t>органів</a:t>
            </a:r>
            <a:r>
              <a:rPr lang="ru-RU" dirty="0"/>
              <a:t> </a:t>
            </a:r>
            <a:r>
              <a:rPr lang="ru-RU" dirty="0" err="1"/>
              <a:t>державної</a:t>
            </a:r>
            <a:r>
              <a:rPr lang="ru-RU" dirty="0"/>
              <a:t> </a:t>
            </a:r>
            <a:r>
              <a:rPr lang="ru-RU" dirty="0" err="1"/>
              <a:t>влади</a:t>
            </a:r>
            <a:r>
              <a:rPr lang="ru-RU" dirty="0"/>
              <a:t> став </a:t>
            </a:r>
            <a:r>
              <a:rPr lang="ru-RU" dirty="0" err="1"/>
              <a:t>інститут</a:t>
            </a:r>
            <a:r>
              <a:rPr lang="ru-RU" dirty="0"/>
              <a:t> </a:t>
            </a:r>
            <a:r>
              <a:rPr lang="ru-RU" dirty="0" err="1"/>
              <a:t>демократичних</a:t>
            </a:r>
            <a:r>
              <a:rPr lang="ru-RU" dirty="0"/>
              <a:t> </a:t>
            </a:r>
            <a:r>
              <a:rPr lang="ru-RU" dirty="0" err="1"/>
              <a:t>виборів</a:t>
            </a:r>
            <a:r>
              <a:rPr lang="ru-RU" dirty="0"/>
              <a:t>.</a:t>
            </a:r>
          </a:p>
          <a:p>
            <a:pPr marL="0" indent="0" algn="just">
              <a:buNone/>
            </a:pPr>
            <a:r>
              <a:rPr lang="ru-RU" b="1" dirty="0" err="1">
                <a:solidFill>
                  <a:srgbClr val="FFFF00"/>
                </a:solidFill>
              </a:rPr>
              <a:t>Вибори</a:t>
            </a:r>
            <a:r>
              <a:rPr lang="ru-RU" dirty="0"/>
              <a:t> – </a:t>
            </a:r>
            <a:r>
              <a:rPr lang="ru-RU" dirty="0" err="1"/>
              <a:t>демократичний</a:t>
            </a:r>
            <a:r>
              <a:rPr lang="ru-RU" dirty="0"/>
              <a:t> </a:t>
            </a:r>
            <a:r>
              <a:rPr lang="ru-RU" dirty="0" err="1"/>
              <a:t>спосіб</a:t>
            </a:r>
            <a:r>
              <a:rPr lang="ru-RU" dirty="0"/>
              <a:t> </a:t>
            </a:r>
            <a:r>
              <a:rPr lang="ru-RU" dirty="0" err="1"/>
              <a:t>формування</a:t>
            </a:r>
            <a:r>
              <a:rPr lang="ru-RU" dirty="0"/>
              <a:t> та </a:t>
            </a:r>
            <a:r>
              <a:rPr lang="ru-RU" dirty="0" err="1"/>
              <a:t>зміни</a:t>
            </a:r>
            <a:r>
              <a:rPr lang="ru-RU" dirty="0"/>
              <a:t> персонального складу </a:t>
            </a:r>
            <a:r>
              <a:rPr lang="ru-RU" dirty="0" err="1"/>
              <a:t>органів</a:t>
            </a:r>
            <a:r>
              <a:rPr lang="ru-RU" dirty="0"/>
              <a:t> </a:t>
            </a:r>
            <a:r>
              <a:rPr lang="ru-RU" dirty="0" err="1"/>
              <a:t>влади</a:t>
            </a:r>
            <a:r>
              <a:rPr lang="ru-RU" dirty="0"/>
              <a:t> </a:t>
            </a:r>
            <a:r>
              <a:rPr lang="ru-RU" dirty="0" err="1"/>
              <a:t>голосуванням</a:t>
            </a:r>
            <a:r>
              <a:rPr lang="ru-RU" dirty="0"/>
              <a:t>.</a:t>
            </a:r>
          </a:p>
          <a:p>
            <a:pPr marL="0" indent="0" algn="just">
              <a:buNone/>
            </a:pPr>
            <a:r>
              <a:rPr lang="ru-RU" dirty="0" err="1"/>
              <a:t>Вибори</a:t>
            </a:r>
            <a:r>
              <a:rPr lang="ru-RU" dirty="0"/>
              <a:t> </a:t>
            </a:r>
            <a:r>
              <a:rPr lang="ru-RU" dirty="0" err="1"/>
              <a:t>вважаються</a:t>
            </a:r>
            <a:r>
              <a:rPr lang="ru-RU" dirty="0"/>
              <a:t> формою </a:t>
            </a:r>
            <a:r>
              <a:rPr lang="ru-RU" dirty="0" err="1"/>
              <a:t>представницької</a:t>
            </a:r>
            <a:r>
              <a:rPr lang="ru-RU" dirty="0"/>
              <a:t> </a:t>
            </a:r>
            <a:r>
              <a:rPr lang="ru-RU" dirty="0" err="1"/>
              <a:t>демократії</a:t>
            </a:r>
            <a:r>
              <a:rPr lang="ru-RU" dirty="0"/>
              <a:t>, яка </a:t>
            </a:r>
            <a:r>
              <a:rPr lang="ru-RU" dirty="0" err="1"/>
              <a:t>полягає</a:t>
            </a:r>
            <a:r>
              <a:rPr lang="ru-RU" dirty="0"/>
              <a:t> у </a:t>
            </a:r>
            <a:r>
              <a:rPr lang="ru-RU" dirty="0" err="1"/>
              <a:t>формуванні</a:t>
            </a:r>
            <a:r>
              <a:rPr lang="ru-RU" dirty="0"/>
              <a:t> </a:t>
            </a:r>
            <a:r>
              <a:rPr lang="ru-RU" dirty="0" err="1"/>
              <a:t>громадянами</a:t>
            </a:r>
            <a:r>
              <a:rPr lang="ru-RU" dirty="0"/>
              <a:t> персонального складу </a:t>
            </a:r>
            <a:r>
              <a:rPr lang="ru-RU" dirty="0" err="1"/>
              <a:t>органів</a:t>
            </a:r>
            <a:r>
              <a:rPr lang="ru-RU" dirty="0"/>
              <a:t> </a:t>
            </a:r>
            <a:r>
              <a:rPr lang="ru-RU" dirty="0" err="1"/>
              <a:t>державної</a:t>
            </a:r>
            <a:r>
              <a:rPr lang="ru-RU" dirty="0"/>
              <a:t> </a:t>
            </a:r>
            <a:r>
              <a:rPr lang="ru-RU" dirty="0" err="1"/>
              <a:t>влади</a:t>
            </a:r>
            <a:r>
              <a:rPr lang="ru-RU" dirty="0"/>
              <a:t> та </a:t>
            </a:r>
            <a:r>
              <a:rPr lang="ru-RU" dirty="0" err="1"/>
              <a:t>місцевого</a:t>
            </a:r>
            <a:r>
              <a:rPr lang="ru-RU" dirty="0"/>
              <a:t> </a:t>
            </a:r>
            <a:r>
              <a:rPr lang="ru-RU" dirty="0" err="1"/>
              <a:t>самоврядування</a:t>
            </a:r>
            <a:r>
              <a:rPr lang="ru-RU" dirty="0"/>
              <a:t> шляхом </a:t>
            </a:r>
            <a:r>
              <a:rPr lang="ru-RU" dirty="0" err="1"/>
              <a:t>голосування</a:t>
            </a:r>
            <a:r>
              <a:rPr lang="ru-RU" dirty="0"/>
              <a:t>.</a:t>
            </a:r>
          </a:p>
          <a:p>
            <a:pPr marL="0" indent="0" algn="just">
              <a:buNone/>
            </a:pPr>
            <a:r>
              <a:rPr lang="ru-RU" dirty="0" err="1"/>
              <a:t>Сутність</a:t>
            </a:r>
            <a:r>
              <a:rPr lang="ru-RU" dirty="0"/>
              <a:t> </a:t>
            </a:r>
            <a:r>
              <a:rPr lang="ru-RU" dirty="0" err="1"/>
              <a:t>виборів</a:t>
            </a:r>
            <a:r>
              <a:rPr lang="ru-RU" dirty="0"/>
              <a:t> </a:t>
            </a:r>
            <a:r>
              <a:rPr lang="ru-RU" dirty="0" err="1"/>
              <a:t>полягає</a:t>
            </a:r>
            <a:r>
              <a:rPr lang="ru-RU" dirty="0"/>
              <a:t> в тому, </a:t>
            </a:r>
            <a:r>
              <a:rPr lang="ru-RU" dirty="0" err="1"/>
              <a:t>що</a:t>
            </a:r>
            <a:r>
              <a:rPr lang="ru-RU" dirty="0"/>
              <a:t> </a:t>
            </a:r>
            <a:r>
              <a:rPr lang="ru-RU" dirty="0" err="1"/>
              <a:t>громадяни</a:t>
            </a:r>
            <a:r>
              <a:rPr lang="ru-RU" dirty="0"/>
              <a:t> </a:t>
            </a:r>
            <a:r>
              <a:rPr lang="ru-RU" dirty="0" err="1"/>
              <a:t>обирають</a:t>
            </a:r>
            <a:r>
              <a:rPr lang="ru-RU" dirty="0"/>
              <a:t> до </a:t>
            </a:r>
            <a:r>
              <a:rPr lang="ru-RU" dirty="0" err="1"/>
              <a:t>органів</a:t>
            </a:r>
            <a:r>
              <a:rPr lang="ru-RU" dirty="0"/>
              <a:t> </a:t>
            </a:r>
            <a:r>
              <a:rPr lang="ru-RU" dirty="0" err="1"/>
              <a:t>влади</a:t>
            </a:r>
            <a:r>
              <a:rPr lang="ru-RU" dirty="0"/>
              <a:t> </a:t>
            </a:r>
            <a:r>
              <a:rPr lang="ru-RU" dirty="0" err="1"/>
              <a:t>своїх</a:t>
            </a:r>
            <a:r>
              <a:rPr lang="ru-RU" dirty="0"/>
              <a:t> </a:t>
            </a:r>
            <a:r>
              <a:rPr lang="ru-RU" dirty="0" err="1"/>
              <a:t>представників</a:t>
            </a:r>
            <a:r>
              <a:rPr lang="ru-RU" dirty="0"/>
              <a:t>, </a:t>
            </a:r>
            <a:r>
              <a:rPr lang="ru-RU" dirty="0" err="1"/>
              <a:t>які</a:t>
            </a:r>
            <a:r>
              <a:rPr lang="ru-RU" dirty="0"/>
              <a:t> </a:t>
            </a:r>
            <a:r>
              <a:rPr lang="ru-RU" dirty="0" err="1"/>
              <a:t>покликані</a:t>
            </a:r>
            <a:r>
              <a:rPr lang="ru-RU" dirty="0"/>
              <a:t> </a:t>
            </a:r>
            <a:r>
              <a:rPr lang="ru-RU" dirty="0" err="1"/>
              <a:t>виражати</a:t>
            </a:r>
            <a:r>
              <a:rPr lang="ru-RU" dirty="0"/>
              <a:t> </a:t>
            </a:r>
            <a:r>
              <a:rPr lang="ru-RU" dirty="0" err="1"/>
              <a:t>їх</a:t>
            </a:r>
            <a:r>
              <a:rPr lang="ru-RU" dirty="0"/>
              <a:t> </a:t>
            </a:r>
            <a:r>
              <a:rPr lang="ru-RU" dirty="0" err="1"/>
              <a:t>інтереси</a:t>
            </a:r>
            <a:r>
              <a:rPr lang="ru-RU" dirty="0"/>
              <a:t> в </a:t>
            </a:r>
            <a:r>
              <a:rPr lang="ru-RU" dirty="0" err="1"/>
              <a:t>прийнятті</a:t>
            </a:r>
            <a:r>
              <a:rPr lang="ru-RU" dirty="0"/>
              <a:t> </a:t>
            </a:r>
            <a:r>
              <a:rPr lang="ru-RU" dirty="0" err="1"/>
              <a:t>політичних</a:t>
            </a:r>
            <a:r>
              <a:rPr lang="ru-RU" dirty="0"/>
              <a:t> </a:t>
            </a:r>
            <a:r>
              <a:rPr lang="ru-RU" dirty="0" err="1"/>
              <a:t>рішень</a:t>
            </a:r>
            <a:r>
              <a:rPr lang="ru-RU" dirty="0"/>
              <a:t>, </a:t>
            </a:r>
            <a:r>
              <a:rPr lang="ru-RU" dirty="0" err="1"/>
              <a:t>законів</a:t>
            </a:r>
            <a:r>
              <a:rPr lang="ru-RU" dirty="0"/>
              <a:t> і </a:t>
            </a:r>
            <a:r>
              <a:rPr lang="ru-RU" dirty="0" err="1"/>
              <a:t>упровадженні</a:t>
            </a:r>
            <a:r>
              <a:rPr lang="ru-RU" dirty="0"/>
              <a:t> в </a:t>
            </a:r>
            <a:r>
              <a:rPr lang="ru-RU" dirty="0" err="1"/>
              <a:t>життя</a:t>
            </a:r>
            <a:r>
              <a:rPr lang="ru-RU" dirty="0"/>
              <a:t> </a:t>
            </a:r>
            <a:r>
              <a:rPr lang="ru-RU" dirty="0" err="1"/>
              <a:t>соціальних</a:t>
            </a:r>
            <a:r>
              <a:rPr lang="ru-RU" dirty="0"/>
              <a:t> та </a:t>
            </a:r>
            <a:r>
              <a:rPr lang="ru-RU" dirty="0" err="1"/>
              <a:t>інших</a:t>
            </a:r>
            <a:r>
              <a:rPr lang="ru-RU" dirty="0"/>
              <a:t> </a:t>
            </a:r>
            <a:r>
              <a:rPr lang="ru-RU" dirty="0" err="1"/>
              <a:t>програм</a:t>
            </a:r>
            <a:r>
              <a:rPr lang="ru-RU" dirty="0"/>
              <a:t>. </a:t>
            </a:r>
            <a:r>
              <a:rPr lang="ru-RU" dirty="0" err="1"/>
              <a:t>Процедури</a:t>
            </a:r>
            <a:r>
              <a:rPr lang="ru-RU" dirty="0"/>
              <a:t> </a:t>
            </a:r>
            <a:r>
              <a:rPr lang="ru-RU" dirty="0" err="1"/>
              <a:t>виборів</a:t>
            </a:r>
            <a:r>
              <a:rPr lang="ru-RU" dirty="0"/>
              <a:t> </a:t>
            </a:r>
            <a:r>
              <a:rPr lang="ru-RU" dirty="0" err="1"/>
              <a:t>можуть</a:t>
            </a:r>
            <a:r>
              <a:rPr lang="ru-RU" dirty="0"/>
              <a:t> бути </a:t>
            </a:r>
            <a:r>
              <a:rPr lang="ru-RU" dirty="0" err="1"/>
              <a:t>найрізноманітнішими</a:t>
            </a:r>
            <a:r>
              <a:rPr lang="ru-RU" dirty="0"/>
              <a:t>, але </a:t>
            </a:r>
            <a:r>
              <a:rPr lang="ru-RU" dirty="0" err="1"/>
              <a:t>які</a:t>
            </a:r>
            <a:r>
              <a:rPr lang="ru-RU" dirty="0"/>
              <a:t> б вони не </a:t>
            </a:r>
            <a:r>
              <a:rPr lang="ru-RU" dirty="0" err="1"/>
              <a:t>були</a:t>
            </a:r>
            <a:r>
              <a:rPr lang="ru-RU" dirty="0"/>
              <a:t>, </a:t>
            </a:r>
            <a:r>
              <a:rPr lang="ru-RU" dirty="0" err="1"/>
              <a:t>виборні</a:t>
            </a:r>
            <a:r>
              <a:rPr lang="ru-RU" dirty="0"/>
              <a:t> особи </a:t>
            </a:r>
            <a:r>
              <a:rPr lang="ru-RU" dirty="0" err="1"/>
              <a:t>посідають</a:t>
            </a:r>
            <a:r>
              <a:rPr lang="ru-RU" dirty="0"/>
              <a:t> </a:t>
            </a:r>
            <a:r>
              <a:rPr lang="ru-RU" dirty="0" err="1"/>
              <a:t>свої</a:t>
            </a:r>
            <a:r>
              <a:rPr lang="ru-RU" dirty="0"/>
              <a:t> пости </a:t>
            </a:r>
            <a:r>
              <a:rPr lang="ru-RU" dirty="0" err="1"/>
              <a:t>від</a:t>
            </a:r>
            <a:r>
              <a:rPr lang="ru-RU" dirty="0"/>
              <a:t> </a:t>
            </a:r>
            <a:r>
              <a:rPr lang="ru-RU" dirty="0" err="1"/>
              <a:t>імені</a:t>
            </a:r>
            <a:r>
              <a:rPr lang="ru-RU" dirty="0"/>
              <a:t> народу («</a:t>
            </a:r>
            <a:r>
              <a:rPr lang="ru-RU" dirty="0" err="1"/>
              <a:t>нації</a:t>
            </a:r>
            <a:r>
              <a:rPr lang="ru-RU" dirty="0"/>
              <a:t>») і формально </a:t>
            </a:r>
            <a:r>
              <a:rPr lang="ru-RU" dirty="0" err="1"/>
              <a:t>підзвітні</a:t>
            </a:r>
            <a:r>
              <a:rPr lang="ru-RU" dirty="0"/>
              <a:t> народу у </a:t>
            </a:r>
            <a:r>
              <a:rPr lang="ru-RU" dirty="0" err="1"/>
              <a:t>всіх</a:t>
            </a:r>
            <a:r>
              <a:rPr lang="ru-RU" dirty="0"/>
              <a:t>  </a:t>
            </a:r>
            <a:r>
              <a:rPr lang="ru-RU" dirty="0" err="1"/>
              <a:t>своїх</a:t>
            </a:r>
            <a:r>
              <a:rPr lang="ru-RU" dirty="0"/>
              <a:t> </a:t>
            </a:r>
            <a:r>
              <a:rPr lang="ru-RU" dirty="0" err="1"/>
              <a:t>діях</a:t>
            </a:r>
            <a:r>
              <a:rPr lang="ru-RU" dirty="0"/>
              <a:t>. </a:t>
            </a:r>
          </a:p>
        </p:txBody>
      </p:sp>
    </p:spTree>
    <p:extLst>
      <p:ext uri="{BB962C8B-B14F-4D97-AF65-F5344CB8AC3E}">
        <p14:creationId xmlns:p14="http://schemas.microsoft.com/office/powerpoint/2010/main" val="1632563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32FFFB-BAE0-4786-A0EB-0B7268E09E82}"/>
              </a:ext>
            </a:extLst>
          </p:cNvPr>
          <p:cNvSpPr>
            <a:spLocks noGrp="1"/>
          </p:cNvSpPr>
          <p:nvPr>
            <p:ph type="title"/>
          </p:nvPr>
        </p:nvSpPr>
        <p:spPr/>
        <p:txBody>
          <a:bodyPr/>
          <a:lstStyle/>
          <a:p>
            <a:pPr algn="ctr"/>
            <a:r>
              <a:rPr lang="uk-UA" dirty="0"/>
              <a:t>Принцип рівних виборів </a:t>
            </a:r>
          </a:p>
        </p:txBody>
      </p:sp>
      <p:sp>
        <p:nvSpPr>
          <p:cNvPr id="3" name="Місце для вмісту 2">
            <a:extLst>
              <a:ext uri="{FF2B5EF4-FFF2-40B4-BE49-F238E27FC236}">
                <a16:creationId xmlns:a16="http://schemas.microsoft.com/office/drawing/2014/main" id="{59895C7E-5545-4BF5-BEA3-897CB8F88980}"/>
              </a:ext>
            </a:extLst>
          </p:cNvPr>
          <p:cNvSpPr>
            <a:spLocks noGrp="1"/>
          </p:cNvSpPr>
          <p:nvPr>
            <p:ph idx="1"/>
          </p:nvPr>
        </p:nvSpPr>
        <p:spPr/>
        <p:txBody>
          <a:bodyPr>
            <a:normAutofit fontScale="85000" lnSpcReduction="10000"/>
          </a:bodyPr>
          <a:lstStyle/>
          <a:p>
            <a:pPr algn="just"/>
            <a:r>
              <a:rPr lang="uk-UA" b="1" dirty="0">
                <a:solidFill>
                  <a:srgbClr val="FFFF00"/>
                </a:solidFill>
              </a:rPr>
              <a:t>Принцип рівних виборів </a:t>
            </a:r>
            <a:r>
              <a:rPr lang="uk-UA" dirty="0"/>
              <a:t>– усі громадяни мають брати участь у виборах на рівних засадах. Це забезпечується наданням виборцям однакової кількості голосів, тобто кожний з виборців однаково впливає на результати виборів.</a:t>
            </a:r>
          </a:p>
          <a:p>
            <a:pPr algn="just"/>
            <a:r>
              <a:rPr lang="uk-UA" dirty="0"/>
              <a:t>Рівність виборчих прав передбачає й приблизну рівність виборчих округів, яка необхідна, щоб голоси виборців мали приблизно однакову вагу при обранні депутата. Саме тому в багатьох країнах установлюється мінімум, а інколи — максимум, від якого обирається  визначена кількість депутатів. Але на практиці є істотні відхилення від установленої законом норми, оскільки, як правило, виборчі округи переважно збігаються з адміністративно-територіальними одиницями.</a:t>
            </a:r>
          </a:p>
          <a:p>
            <a:pPr algn="just"/>
            <a:endParaRPr lang="uk-UA" dirty="0"/>
          </a:p>
          <a:p>
            <a:endParaRPr lang="uk-UA" dirty="0"/>
          </a:p>
        </p:txBody>
      </p:sp>
    </p:spTree>
    <p:extLst>
      <p:ext uri="{BB962C8B-B14F-4D97-AF65-F5344CB8AC3E}">
        <p14:creationId xmlns:p14="http://schemas.microsoft.com/office/powerpoint/2010/main" val="229500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26AC61-AC41-4851-83AD-623150E85519}"/>
              </a:ext>
            </a:extLst>
          </p:cNvPr>
          <p:cNvSpPr>
            <a:spLocks noGrp="1"/>
          </p:cNvSpPr>
          <p:nvPr>
            <p:ph type="title"/>
          </p:nvPr>
        </p:nvSpPr>
        <p:spPr/>
        <p:txBody>
          <a:bodyPr>
            <a:normAutofit/>
          </a:bodyPr>
          <a:lstStyle/>
          <a:p>
            <a:pPr algn="ctr"/>
            <a:r>
              <a:rPr lang="uk-UA" dirty="0">
                <a:latin typeface="+mn-lt"/>
                <a:ea typeface="+mn-ea"/>
                <a:cs typeface="+mn-cs"/>
              </a:rPr>
              <a:t>Принцип</a:t>
            </a:r>
            <a:r>
              <a:rPr lang="uk-UA" sz="4000" dirty="0">
                <a:latin typeface="+mn-lt"/>
                <a:ea typeface="+mn-ea"/>
                <a:cs typeface="+mn-cs"/>
              </a:rPr>
              <a:t> прямих виборів</a:t>
            </a:r>
          </a:p>
        </p:txBody>
      </p:sp>
      <p:sp>
        <p:nvSpPr>
          <p:cNvPr id="3" name="Місце для вмісту 2">
            <a:extLst>
              <a:ext uri="{FF2B5EF4-FFF2-40B4-BE49-F238E27FC236}">
                <a16:creationId xmlns:a16="http://schemas.microsoft.com/office/drawing/2014/main" id="{5A77E4B0-B86A-4A9B-87C7-8CDC38D26D63}"/>
              </a:ext>
            </a:extLst>
          </p:cNvPr>
          <p:cNvSpPr>
            <a:spLocks noGrp="1"/>
          </p:cNvSpPr>
          <p:nvPr>
            <p:ph idx="1"/>
          </p:nvPr>
        </p:nvSpPr>
        <p:spPr>
          <a:xfrm>
            <a:off x="1141412" y="2249486"/>
            <a:ext cx="10328538" cy="4311111"/>
          </a:xfrm>
        </p:spPr>
        <p:txBody>
          <a:bodyPr>
            <a:normAutofit fontScale="77500" lnSpcReduction="20000"/>
          </a:bodyPr>
          <a:lstStyle/>
          <a:p>
            <a:pPr algn="just"/>
            <a:r>
              <a:rPr lang="uk-UA" b="1" dirty="0">
                <a:solidFill>
                  <a:srgbClr val="FFFF00"/>
                </a:solidFill>
              </a:rPr>
              <a:t>Принцип прямих виборів </a:t>
            </a:r>
            <a:r>
              <a:rPr lang="uk-UA" dirty="0"/>
              <a:t>– обрання виборних органів і посад здійснюють безпосередньо виборці, а не певні органи чи делегати.</a:t>
            </a:r>
          </a:p>
          <a:p>
            <a:pPr algn="just"/>
            <a:r>
              <a:rPr lang="uk-UA" dirty="0"/>
              <a:t>У разі якщо громадяни вибирають лише вибірників чи спеціальний орган, який безпосередньо обирає кандидата, то йдеться про непрямі вибори. Такі вибори через деперсоналізацію, абстрактність вибору гасять інтерес громадян до участі в голосуванні і сприяють розвиткові абсентеїзму, тобто відмові від участі у виборах, породжують байдужість людей до висунутих кандидатів і до їхніх програм. Крім того, використання непрямих виборів посилює можливість перекручення реального співвідношення політичних сил у бік зміцнення позицій найвпливовішої з них, оскільки голоси прихильників протилежних сил, що становлять меншість, губляться на кожному вищому рівні виборів. У більшості випадків непрямі вибори дають перебільшене уявлення про ступінь впливу панівної партії і є засобом придушення порівняно менш чисельних партій. А прямі вибори створюють можливості дійсно загальної участі в них виборців і забезпечують повною мірою легітимацію виборчої кампанії.</a:t>
            </a:r>
          </a:p>
          <a:p>
            <a:endParaRPr lang="uk-UA" dirty="0"/>
          </a:p>
        </p:txBody>
      </p:sp>
    </p:spTree>
    <p:extLst>
      <p:ext uri="{BB962C8B-B14F-4D97-AF65-F5344CB8AC3E}">
        <p14:creationId xmlns:p14="http://schemas.microsoft.com/office/powerpoint/2010/main" val="157768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E41347-DE31-4F6C-8A23-0258275C0E8A}"/>
              </a:ext>
            </a:extLst>
          </p:cNvPr>
          <p:cNvSpPr>
            <a:spLocks noGrp="1"/>
          </p:cNvSpPr>
          <p:nvPr>
            <p:ph type="title"/>
          </p:nvPr>
        </p:nvSpPr>
        <p:spPr/>
        <p:txBody>
          <a:bodyPr/>
          <a:lstStyle/>
          <a:p>
            <a:pPr algn="ctr"/>
            <a:r>
              <a:rPr lang="uk-UA" dirty="0"/>
              <a:t>Принцип таємності голосування </a:t>
            </a:r>
          </a:p>
        </p:txBody>
      </p:sp>
      <p:sp>
        <p:nvSpPr>
          <p:cNvPr id="3" name="Місце для вмісту 2">
            <a:extLst>
              <a:ext uri="{FF2B5EF4-FFF2-40B4-BE49-F238E27FC236}">
                <a16:creationId xmlns:a16="http://schemas.microsoft.com/office/drawing/2014/main" id="{AE37D57D-E713-42EC-9583-DDD32F56E295}"/>
              </a:ext>
            </a:extLst>
          </p:cNvPr>
          <p:cNvSpPr>
            <a:spLocks noGrp="1"/>
          </p:cNvSpPr>
          <p:nvPr>
            <p:ph idx="1"/>
          </p:nvPr>
        </p:nvSpPr>
        <p:spPr>
          <a:xfrm>
            <a:off x="1141412" y="2249486"/>
            <a:ext cx="6005111" cy="4098047"/>
          </a:xfrm>
        </p:spPr>
        <p:txBody>
          <a:bodyPr>
            <a:normAutofit/>
          </a:bodyPr>
          <a:lstStyle/>
          <a:p>
            <a:pPr algn="just"/>
            <a:r>
              <a:rPr lang="uk-UA" b="1" dirty="0">
                <a:solidFill>
                  <a:srgbClr val="FFFF00"/>
                </a:solidFill>
              </a:rPr>
              <a:t>Принцип таємності голосування </a:t>
            </a:r>
            <a:r>
              <a:rPr lang="uk-UA" dirty="0"/>
              <a:t>– контроль за волевиявленням виборців не допускається. Анонімність і таємність голосування призначені для того, аби забезпечити незалежність того, хто голосує, від наслідків його волевиявлення. Тому виборці голосують особисто, без присутності інших людей. Голосування за інших осіб не допускається.</a:t>
            </a:r>
          </a:p>
          <a:p>
            <a:endParaRPr lang="uk-UA" dirty="0"/>
          </a:p>
        </p:txBody>
      </p:sp>
      <p:pic>
        <p:nvPicPr>
          <p:cNvPr id="4" name="Рисунок 3">
            <a:extLst>
              <a:ext uri="{FF2B5EF4-FFF2-40B4-BE49-F238E27FC236}">
                <a16:creationId xmlns:a16="http://schemas.microsoft.com/office/drawing/2014/main" id="{B1785AAB-2A3B-4DA3-A39C-03815D76477A}"/>
              </a:ext>
            </a:extLst>
          </p:cNvPr>
          <p:cNvPicPr>
            <a:picLocks noChangeAspect="1"/>
          </p:cNvPicPr>
          <p:nvPr/>
        </p:nvPicPr>
        <p:blipFill>
          <a:blip r:embed="rId2"/>
          <a:stretch>
            <a:fillRect/>
          </a:stretch>
        </p:blipFill>
        <p:spPr>
          <a:xfrm>
            <a:off x="7337255" y="2596356"/>
            <a:ext cx="4619625" cy="2847975"/>
          </a:xfrm>
          <a:prstGeom prst="rect">
            <a:avLst/>
          </a:prstGeom>
        </p:spPr>
      </p:pic>
    </p:spTree>
    <p:extLst>
      <p:ext uri="{BB962C8B-B14F-4D97-AF65-F5344CB8AC3E}">
        <p14:creationId xmlns:p14="http://schemas.microsoft.com/office/powerpoint/2010/main" val="281067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984C4-44F6-4F38-8D14-0CF6C1532430}"/>
              </a:ext>
            </a:extLst>
          </p:cNvPr>
          <p:cNvSpPr>
            <a:spLocks noGrp="1"/>
          </p:cNvSpPr>
          <p:nvPr>
            <p:ph type="title"/>
          </p:nvPr>
        </p:nvSpPr>
        <p:spPr/>
        <p:txBody>
          <a:bodyPr/>
          <a:lstStyle/>
          <a:p>
            <a:pPr algn="ctr"/>
            <a:r>
              <a:rPr lang="uk-UA" dirty="0"/>
              <a:t>Принцип вільних виборів </a:t>
            </a:r>
          </a:p>
        </p:txBody>
      </p:sp>
      <p:sp>
        <p:nvSpPr>
          <p:cNvPr id="3" name="Місце для вмісту 2">
            <a:extLst>
              <a:ext uri="{FF2B5EF4-FFF2-40B4-BE49-F238E27FC236}">
                <a16:creationId xmlns:a16="http://schemas.microsoft.com/office/drawing/2014/main" id="{8DD02E87-C95F-4F09-A8B2-4EE25EB1313F}"/>
              </a:ext>
            </a:extLst>
          </p:cNvPr>
          <p:cNvSpPr>
            <a:spLocks noGrp="1"/>
          </p:cNvSpPr>
          <p:nvPr>
            <p:ph idx="1"/>
          </p:nvPr>
        </p:nvSpPr>
        <p:spPr/>
        <p:txBody>
          <a:bodyPr/>
          <a:lstStyle/>
          <a:p>
            <a:pPr algn="just"/>
            <a:r>
              <a:rPr lang="uk-UA" b="1" dirty="0">
                <a:solidFill>
                  <a:srgbClr val="FFFF00"/>
                </a:solidFill>
              </a:rPr>
              <a:t>Принцип вільних виборів </a:t>
            </a:r>
            <a:r>
              <a:rPr lang="uk-UA" dirty="0"/>
              <a:t>– участь у виборах є добровільною справою громадян, ніхто не може примусити виборця до участі чи неучасті у виборах, а також перешкоджати його вільному волевиявленню.</a:t>
            </a:r>
          </a:p>
          <a:p>
            <a:endParaRPr lang="uk-UA" dirty="0"/>
          </a:p>
        </p:txBody>
      </p:sp>
    </p:spTree>
    <p:extLst>
      <p:ext uri="{BB962C8B-B14F-4D97-AF65-F5344CB8AC3E}">
        <p14:creationId xmlns:p14="http://schemas.microsoft.com/office/powerpoint/2010/main" val="1345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618DAF-9DC9-495A-944E-DFB5D673596A}"/>
              </a:ext>
            </a:extLst>
          </p:cNvPr>
          <p:cNvSpPr>
            <a:spLocks noGrp="1"/>
          </p:cNvSpPr>
          <p:nvPr>
            <p:ph type="title"/>
          </p:nvPr>
        </p:nvSpPr>
        <p:spPr>
          <a:xfrm>
            <a:off x="1141412" y="618518"/>
            <a:ext cx="9905999" cy="1050484"/>
          </a:xfrm>
        </p:spPr>
        <p:txBody>
          <a:bodyPr/>
          <a:lstStyle/>
          <a:p>
            <a:pPr algn="ctr"/>
            <a:r>
              <a:rPr lang="uk-UA" dirty="0"/>
              <a:t>Принципи організації виборчого процесу</a:t>
            </a:r>
          </a:p>
        </p:txBody>
      </p:sp>
      <p:sp>
        <p:nvSpPr>
          <p:cNvPr id="3" name="Місце для вмісту 2">
            <a:extLst>
              <a:ext uri="{FF2B5EF4-FFF2-40B4-BE49-F238E27FC236}">
                <a16:creationId xmlns:a16="http://schemas.microsoft.com/office/drawing/2014/main" id="{8686FFCE-D7BE-4E80-93EB-19BA3E8E0AE5}"/>
              </a:ext>
            </a:extLst>
          </p:cNvPr>
          <p:cNvSpPr>
            <a:spLocks noGrp="1"/>
          </p:cNvSpPr>
          <p:nvPr>
            <p:ph idx="1"/>
          </p:nvPr>
        </p:nvSpPr>
        <p:spPr>
          <a:xfrm>
            <a:off x="754602" y="1757779"/>
            <a:ext cx="10928412" cy="4953738"/>
          </a:xfrm>
        </p:spPr>
        <p:txBody>
          <a:bodyPr>
            <a:normAutofit lnSpcReduction="10000"/>
          </a:bodyPr>
          <a:lstStyle/>
          <a:p>
            <a:pPr algn="just"/>
            <a:r>
              <a:rPr lang="uk-UA" dirty="0">
                <a:solidFill>
                  <a:srgbClr val="FFFF00"/>
                </a:solidFill>
              </a:rPr>
              <a:t>свобода виборів і добровільної участі в них громадян</a:t>
            </a:r>
            <a:r>
              <a:rPr lang="uk-UA" dirty="0"/>
              <a:t>. Цей принцип означає, що ніхто не має права впливати на громадянина з метою примусити його до участі чи неучасті у виборах, а також ніхто не може вплинути на його вільне волевиявлення. Свобода виборів передбачає насамперед відсутність політичного, адміністративного,  соціально-економічного, психологічного й інформаційного тиску на виборців, активістів, кандидатів і організаторів виборів.</a:t>
            </a:r>
          </a:p>
          <a:p>
            <a:pPr algn="just"/>
            <a:r>
              <a:rPr lang="uk-UA" dirty="0">
                <a:solidFill>
                  <a:srgbClr val="FFFF00"/>
                </a:solidFill>
              </a:rPr>
              <a:t>наявність вибору, альтернативних кандидатів</a:t>
            </a:r>
            <a:r>
              <a:rPr lang="uk-UA" dirty="0"/>
              <a:t>. Сам термін “вибори” передбачає вибір із різних пропозицій. У разі якщо є лише один кандидат (чи партія), може йтися про його (її) схвалення чи несхвалення виборцями, але не про вибори взагалі.</a:t>
            </a:r>
          </a:p>
        </p:txBody>
      </p:sp>
    </p:spTree>
    <p:extLst>
      <p:ext uri="{BB962C8B-B14F-4D97-AF65-F5344CB8AC3E}">
        <p14:creationId xmlns:p14="http://schemas.microsoft.com/office/powerpoint/2010/main" val="3306440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CB909-79AC-4557-A952-F2E871E3B0D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3DB1386-B5DB-4E1A-8E19-3835F72A3BA3}"/>
              </a:ext>
            </a:extLst>
          </p:cNvPr>
          <p:cNvSpPr>
            <a:spLocks noGrp="1"/>
          </p:cNvSpPr>
          <p:nvPr>
            <p:ph idx="1"/>
          </p:nvPr>
        </p:nvSpPr>
        <p:spPr/>
        <p:txBody>
          <a:bodyPr>
            <a:normAutofit fontScale="85000" lnSpcReduction="20000"/>
          </a:bodyPr>
          <a:lstStyle/>
          <a:p>
            <a:pPr algn="just"/>
            <a:r>
              <a:rPr lang="uk-UA" dirty="0">
                <a:solidFill>
                  <a:srgbClr val="FFFF00"/>
                </a:solidFill>
              </a:rPr>
              <a:t>змагальність, </a:t>
            </a:r>
            <a:r>
              <a:rPr lang="uk-UA" dirty="0" err="1">
                <a:solidFill>
                  <a:srgbClr val="FFFF00"/>
                </a:solidFill>
              </a:rPr>
              <a:t>конкурентність</a:t>
            </a:r>
            <a:r>
              <a:rPr lang="uk-UA" dirty="0">
                <a:solidFill>
                  <a:srgbClr val="FFFF00"/>
                </a:solidFill>
              </a:rPr>
              <a:t> виборів</a:t>
            </a:r>
            <a:r>
              <a:rPr lang="uk-UA" dirty="0"/>
              <a:t>. Політичні партії, які виражають інтереси різних соціальних спільнот, прагнуть включити за допомогою виборів різні соціальні верстви населення в політичну систему. Стан багатопартійності, природний для країн з розвинутою демократією, забезпечує мирне змагання соціальних інтересів..</a:t>
            </a:r>
          </a:p>
          <a:p>
            <a:pPr algn="just"/>
            <a:r>
              <a:rPr lang="uk-UA" dirty="0">
                <a:solidFill>
                  <a:srgbClr val="FFFF00"/>
                </a:solidFill>
              </a:rPr>
              <a:t>періодичність і регулярність виборів</a:t>
            </a:r>
            <a:r>
              <a:rPr lang="uk-UA" dirty="0"/>
              <a:t>, недопущення чи скасування перенесення виборів, якщо це не передбачено правовими нормами. Це необхідно для того, щоб виборці могли контролювати своїх представників, запобігати зловживанням владою і корегувати політичний курс уряду. Вибори втрачають свої функції, якщо проведення їх </a:t>
            </a:r>
            <a:r>
              <a:rPr lang="uk-UA" dirty="0" err="1"/>
              <a:t>залежатиме</a:t>
            </a:r>
            <a:r>
              <a:rPr lang="uk-UA" dirty="0"/>
              <a:t> від сваволі окремих осіб. А періодичність виборів дає виборцям змогу змінювати політичну еліту відповідно до своїх інтересів.</a:t>
            </a:r>
          </a:p>
          <a:p>
            <a:endParaRPr lang="uk-UA" dirty="0"/>
          </a:p>
        </p:txBody>
      </p:sp>
    </p:spTree>
    <p:extLst>
      <p:ext uri="{BB962C8B-B14F-4D97-AF65-F5344CB8AC3E}">
        <p14:creationId xmlns:p14="http://schemas.microsoft.com/office/powerpoint/2010/main" val="382695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39AF7F-7EC0-4F9F-8716-D5D8E2B1C68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43D373D-3E53-4A79-9493-C3D3B4EF2E33}"/>
              </a:ext>
            </a:extLst>
          </p:cNvPr>
          <p:cNvSpPr>
            <a:spLocks noGrp="1"/>
          </p:cNvSpPr>
          <p:nvPr>
            <p:ph idx="1"/>
          </p:nvPr>
        </p:nvSpPr>
        <p:spPr/>
        <p:txBody>
          <a:bodyPr>
            <a:normAutofit fontScale="92500"/>
          </a:bodyPr>
          <a:lstStyle/>
          <a:p>
            <a:pPr algn="just"/>
            <a:r>
              <a:rPr lang="uk-UA" dirty="0">
                <a:solidFill>
                  <a:srgbClr val="FFFF00"/>
                </a:solidFill>
              </a:rPr>
              <a:t>рівність можливостей </a:t>
            </a:r>
            <a:r>
              <a:rPr lang="uk-UA" dirty="0"/>
              <a:t>у передвиборній боротьбі. Вона забезпечується створенням умов, за яких нерівність матеріальних можливостей не може надати кому-небудь з кандидатів переваги і вимагає створення виборчої системи, що не допускає </a:t>
            </a:r>
            <a:r>
              <a:rPr lang="ru-RU" dirty="0" err="1"/>
              <a:t>результатів</a:t>
            </a:r>
            <a:r>
              <a:rPr lang="ru-RU" dirty="0"/>
              <a:t> </a:t>
            </a:r>
            <a:r>
              <a:rPr lang="ru-RU" dirty="0" err="1"/>
              <a:t>виборів</a:t>
            </a:r>
            <a:r>
              <a:rPr lang="ru-RU" dirty="0"/>
              <a:t>, </a:t>
            </a:r>
            <a:r>
              <a:rPr lang="ru-RU" dirty="0" err="1"/>
              <a:t>досягнути</a:t>
            </a:r>
            <a:r>
              <a:rPr lang="ru-RU" dirty="0"/>
              <a:t> </a:t>
            </a:r>
            <a:r>
              <a:rPr lang="ru-RU" dirty="0" err="1"/>
              <a:t>яких</a:t>
            </a:r>
            <a:r>
              <a:rPr lang="ru-RU" dirty="0"/>
              <a:t> </a:t>
            </a:r>
            <a:r>
              <a:rPr lang="ru-RU" dirty="0" err="1"/>
              <a:t>можна</a:t>
            </a:r>
            <a:r>
              <a:rPr lang="ru-RU" dirty="0"/>
              <a:t> </a:t>
            </a:r>
            <a:r>
              <a:rPr lang="ru-RU" dirty="0" err="1"/>
              <a:t>недемократичним</a:t>
            </a:r>
            <a:r>
              <a:rPr lang="ru-RU" dirty="0"/>
              <a:t> шляхом (</a:t>
            </a:r>
            <a:r>
              <a:rPr lang="ru-RU" dirty="0" err="1"/>
              <a:t>внаслідок</a:t>
            </a:r>
            <a:r>
              <a:rPr lang="ru-RU" dirty="0"/>
              <a:t> </a:t>
            </a:r>
            <a:r>
              <a:rPr lang="ru-RU" dirty="0" err="1"/>
              <a:t>підкупу</a:t>
            </a:r>
            <a:r>
              <a:rPr lang="ru-RU" dirty="0"/>
              <a:t>, </a:t>
            </a:r>
            <a:r>
              <a:rPr lang="ru-RU" dirty="0" err="1"/>
              <a:t>погроз</a:t>
            </a:r>
            <a:r>
              <a:rPr lang="ru-RU" dirty="0"/>
              <a:t>, </a:t>
            </a:r>
            <a:r>
              <a:rPr lang="ru-RU" dirty="0" err="1"/>
              <a:t>фальсифікацій</a:t>
            </a:r>
            <a:r>
              <a:rPr lang="ru-RU" dirty="0"/>
              <a:t>)</a:t>
            </a:r>
            <a:endParaRPr lang="uk-UA" dirty="0"/>
          </a:p>
          <a:p>
            <a:pPr algn="just"/>
            <a:r>
              <a:rPr lang="ru-RU" dirty="0" err="1">
                <a:solidFill>
                  <a:srgbClr val="FFFF00"/>
                </a:solidFill>
              </a:rPr>
              <a:t>можливість</a:t>
            </a:r>
            <a:r>
              <a:rPr lang="ru-RU" dirty="0">
                <a:solidFill>
                  <a:srgbClr val="FFFF00"/>
                </a:solidFill>
              </a:rPr>
              <a:t> </a:t>
            </a:r>
            <a:r>
              <a:rPr lang="ru-RU" dirty="0" err="1">
                <a:solidFill>
                  <a:srgbClr val="FFFF00"/>
                </a:solidFill>
              </a:rPr>
              <a:t>громадського</a:t>
            </a:r>
            <a:r>
              <a:rPr lang="ru-RU" dirty="0">
                <a:solidFill>
                  <a:srgbClr val="FFFF00"/>
                </a:solidFill>
              </a:rPr>
              <a:t> контролю </a:t>
            </a:r>
            <a:r>
              <a:rPr lang="ru-RU" dirty="0"/>
              <a:t>за </a:t>
            </a:r>
            <a:r>
              <a:rPr lang="ru-RU" dirty="0" err="1"/>
              <a:t>виборами</a:t>
            </a:r>
            <a:r>
              <a:rPr lang="ru-RU" dirty="0"/>
              <a:t>. </a:t>
            </a:r>
            <a:r>
              <a:rPr lang="ru-RU" dirty="0" err="1"/>
              <a:t>Присутність</a:t>
            </a:r>
            <a:r>
              <a:rPr lang="ru-RU" dirty="0"/>
              <a:t> </a:t>
            </a:r>
            <a:r>
              <a:rPr lang="ru-RU" dirty="0" err="1"/>
              <a:t>спостерігачів</a:t>
            </a:r>
            <a:r>
              <a:rPr lang="ru-RU" dirty="0"/>
              <a:t> - як </a:t>
            </a:r>
            <a:r>
              <a:rPr lang="ru-RU" dirty="0" err="1"/>
              <a:t>іноземних</a:t>
            </a:r>
            <a:r>
              <a:rPr lang="ru-RU" dirty="0"/>
              <a:t>, так і </a:t>
            </a:r>
            <a:r>
              <a:rPr lang="ru-RU" dirty="0" err="1"/>
              <a:t>національних</a:t>
            </a:r>
            <a:r>
              <a:rPr lang="ru-RU" dirty="0"/>
              <a:t>, - </a:t>
            </a:r>
            <a:r>
              <a:rPr lang="ru-RU" dirty="0" err="1"/>
              <a:t>може</a:t>
            </a:r>
            <a:r>
              <a:rPr lang="ru-RU" dirty="0"/>
              <a:t> </a:t>
            </a:r>
            <a:r>
              <a:rPr lang="ru-RU" dirty="0" err="1"/>
              <a:t>підвищити</a:t>
            </a:r>
            <a:r>
              <a:rPr lang="ru-RU" dirty="0"/>
              <a:t> </a:t>
            </a:r>
            <a:r>
              <a:rPr lang="ru-RU" dirty="0" err="1"/>
              <a:t>авторитетність</a:t>
            </a:r>
            <a:r>
              <a:rPr lang="ru-RU" dirty="0"/>
              <a:t> </a:t>
            </a:r>
            <a:r>
              <a:rPr lang="ru-RU" dirty="0" err="1"/>
              <a:t>виборчого</a:t>
            </a:r>
            <a:r>
              <a:rPr lang="ru-RU" dirty="0"/>
              <a:t> </a:t>
            </a:r>
            <a:r>
              <a:rPr lang="ru-RU" dirty="0" err="1"/>
              <a:t>процесу</a:t>
            </a:r>
            <a:r>
              <a:rPr lang="ru-RU" dirty="0"/>
              <a:t> для держав, в </a:t>
            </a:r>
            <a:r>
              <a:rPr lang="ru-RU" dirty="0" err="1"/>
              <a:t>яких</a:t>
            </a:r>
            <a:r>
              <a:rPr lang="ru-RU" dirty="0"/>
              <a:t> </a:t>
            </a:r>
            <a:r>
              <a:rPr lang="ru-RU" dirty="0" err="1"/>
              <a:t>проводяться</a:t>
            </a:r>
            <a:r>
              <a:rPr lang="ru-RU" dirty="0"/>
              <a:t> </a:t>
            </a:r>
            <a:r>
              <a:rPr lang="ru-RU" dirty="0" err="1"/>
              <a:t>вибори</a:t>
            </a:r>
            <a:r>
              <a:rPr lang="ru-RU" dirty="0"/>
              <a:t>.</a:t>
            </a:r>
            <a:endParaRPr lang="uk-UA" dirty="0"/>
          </a:p>
        </p:txBody>
      </p:sp>
    </p:spTree>
    <p:extLst>
      <p:ext uri="{BB962C8B-B14F-4D97-AF65-F5344CB8AC3E}">
        <p14:creationId xmlns:p14="http://schemas.microsoft.com/office/powerpoint/2010/main" val="861162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900C38-7091-4A8D-BEB6-39A6E50FE599}"/>
              </a:ext>
            </a:extLst>
          </p:cNvPr>
          <p:cNvSpPr>
            <a:spLocks noGrp="1"/>
          </p:cNvSpPr>
          <p:nvPr>
            <p:ph type="title"/>
          </p:nvPr>
        </p:nvSpPr>
        <p:spPr/>
        <p:txBody>
          <a:bodyPr/>
          <a:lstStyle/>
          <a:p>
            <a:pPr algn="ctr"/>
            <a:r>
              <a:rPr lang="uk-UA" dirty="0" err="1"/>
              <a:t>ііІ</a:t>
            </a:r>
            <a:r>
              <a:rPr lang="uk-UA" dirty="0"/>
              <a:t>. Типологія виборчих систем</a:t>
            </a:r>
          </a:p>
        </p:txBody>
      </p:sp>
      <p:sp>
        <p:nvSpPr>
          <p:cNvPr id="3" name="Місце для вмісту 2">
            <a:extLst>
              <a:ext uri="{FF2B5EF4-FFF2-40B4-BE49-F238E27FC236}">
                <a16:creationId xmlns:a16="http://schemas.microsoft.com/office/drawing/2014/main" id="{721E5C6C-F373-48CE-A902-EDA085A94481}"/>
              </a:ext>
            </a:extLst>
          </p:cNvPr>
          <p:cNvSpPr>
            <a:spLocks noGrp="1"/>
          </p:cNvSpPr>
          <p:nvPr>
            <p:ph idx="1"/>
          </p:nvPr>
        </p:nvSpPr>
        <p:spPr>
          <a:xfrm>
            <a:off x="1141412" y="1677880"/>
            <a:ext cx="10266393" cy="4944862"/>
          </a:xfrm>
        </p:spPr>
        <p:txBody>
          <a:bodyPr>
            <a:normAutofit/>
          </a:bodyPr>
          <a:lstStyle/>
          <a:p>
            <a:r>
              <a:rPr lang="uk-UA" dirty="0"/>
              <a:t>Виділяють </a:t>
            </a:r>
            <a:r>
              <a:rPr lang="uk-UA" dirty="0">
                <a:solidFill>
                  <a:srgbClr val="FFFF00"/>
                </a:solidFill>
              </a:rPr>
              <a:t>три типи виборчих систем</a:t>
            </a:r>
            <a:r>
              <a:rPr lang="uk-UA" dirty="0"/>
              <a:t>: </a:t>
            </a:r>
          </a:p>
          <a:p>
            <a:r>
              <a:rPr lang="uk-UA" dirty="0"/>
              <a:t>мажоритарну, </a:t>
            </a:r>
          </a:p>
          <a:p>
            <a:r>
              <a:rPr lang="uk-UA" dirty="0"/>
              <a:t>пропорційну</a:t>
            </a:r>
          </a:p>
          <a:p>
            <a:r>
              <a:rPr lang="uk-UA" dirty="0"/>
              <a:t>змішану (мажоритарно-пропорційну).</a:t>
            </a:r>
          </a:p>
        </p:txBody>
      </p:sp>
    </p:spTree>
    <p:extLst>
      <p:ext uri="{BB962C8B-B14F-4D97-AF65-F5344CB8AC3E}">
        <p14:creationId xmlns:p14="http://schemas.microsoft.com/office/powerpoint/2010/main" val="342163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A16023-1EA4-4336-94BE-C76592809A32}"/>
              </a:ext>
            </a:extLst>
          </p:cNvPr>
          <p:cNvSpPr>
            <a:spLocks noGrp="1"/>
          </p:cNvSpPr>
          <p:nvPr>
            <p:ph type="title"/>
          </p:nvPr>
        </p:nvSpPr>
        <p:spPr/>
        <p:txBody>
          <a:bodyPr/>
          <a:lstStyle/>
          <a:p>
            <a:pPr algn="ctr"/>
            <a:r>
              <a:rPr lang="uk-UA" dirty="0"/>
              <a:t>Мажоритарна виборча система </a:t>
            </a:r>
          </a:p>
        </p:txBody>
      </p:sp>
      <p:sp>
        <p:nvSpPr>
          <p:cNvPr id="3" name="Місце для вмісту 2">
            <a:extLst>
              <a:ext uri="{FF2B5EF4-FFF2-40B4-BE49-F238E27FC236}">
                <a16:creationId xmlns:a16="http://schemas.microsoft.com/office/drawing/2014/main" id="{C5BB09FB-19BC-4C0D-BA21-F21E56473B2C}"/>
              </a:ext>
            </a:extLst>
          </p:cNvPr>
          <p:cNvSpPr>
            <a:spLocks noGrp="1"/>
          </p:cNvSpPr>
          <p:nvPr>
            <p:ph idx="1"/>
          </p:nvPr>
        </p:nvSpPr>
        <p:spPr/>
        <p:txBody>
          <a:bodyPr>
            <a:normAutofit fontScale="62500" lnSpcReduction="20000"/>
          </a:bodyPr>
          <a:lstStyle/>
          <a:p>
            <a:r>
              <a:rPr lang="uk-UA" dirty="0"/>
              <a:t> – виборча система, згідно з якою переможцем є той кандидат, котрий набрав встановлену законом більшість голосів виборців, які взяли участь у голосуванні. Тут головним суб'єктом виборів є особа (кандидат). Для мажоритарної виборчої системи притаманний поділ країни на одномандатні виборчі округи. Залежно від способу встановлення переможця, виділяють:</a:t>
            </a:r>
          </a:p>
          <a:p>
            <a:r>
              <a:rPr lang="uk-UA" dirty="0"/>
              <a:t>1. </a:t>
            </a:r>
            <a:r>
              <a:rPr lang="uk-UA" dirty="0">
                <a:solidFill>
                  <a:srgbClr val="FFFF00"/>
                </a:solidFill>
              </a:rPr>
              <a:t>Мажоритарну систему абсолютної більшості </a:t>
            </a:r>
            <a:r>
              <a:rPr lang="uk-UA" dirty="0"/>
              <a:t>(переможцем стає той кандидат, котрий набрав понад 50 % голосів виборців). Якщо жодний із кандидатів не набрав абсолютної більшості голосів, відбувається другий тур виборів, у якому беруть участь два чи більше кандидати, що набрали найбільше голосів виборців або ж подолали встановлену законом межу голосів.</a:t>
            </a:r>
          </a:p>
          <a:p>
            <a:r>
              <a:rPr lang="uk-UA" dirty="0"/>
              <a:t>2. </a:t>
            </a:r>
            <a:r>
              <a:rPr lang="uk-UA" dirty="0">
                <a:solidFill>
                  <a:srgbClr val="FFFF00"/>
                </a:solidFill>
              </a:rPr>
              <a:t>Мажоритарну систему відносної більшості </a:t>
            </a:r>
            <a:r>
              <a:rPr lang="uk-UA" dirty="0"/>
              <a:t>(переможцем стає кандидат, котрий набрав найбільшу кількість голосів, порівняно з іншими кандидатами, але не обов'язково більше половини).</a:t>
            </a:r>
          </a:p>
          <a:p>
            <a:r>
              <a:rPr lang="uk-UA" dirty="0"/>
              <a:t>3. </a:t>
            </a:r>
            <a:r>
              <a:rPr lang="uk-UA" dirty="0">
                <a:solidFill>
                  <a:srgbClr val="FFFF00"/>
                </a:solidFill>
              </a:rPr>
              <a:t>Мажоритарну систему кваліфікованої більшості </a:t>
            </a:r>
            <a:r>
              <a:rPr lang="uk-UA" dirty="0"/>
              <a:t>(кандидату потрібно набрати встановлену законом кваліфіковану більшість, зазвичай 2/3чи 3/4 голосів виборців). Застосовують вкрай </a:t>
            </a:r>
            <a:r>
              <a:rPr lang="uk-UA" dirty="0" err="1"/>
              <a:t>рідко</a:t>
            </a:r>
            <a:r>
              <a:rPr lang="uk-UA" dirty="0"/>
              <a:t> через високу </a:t>
            </a:r>
            <a:r>
              <a:rPr lang="uk-UA" dirty="0" err="1"/>
              <a:t>нерезультативність</a:t>
            </a:r>
            <a:endParaRPr lang="uk-UA" dirty="0"/>
          </a:p>
          <a:p>
            <a:endParaRPr lang="uk-UA" dirty="0"/>
          </a:p>
        </p:txBody>
      </p:sp>
    </p:spTree>
    <p:extLst>
      <p:ext uri="{BB962C8B-B14F-4D97-AF65-F5344CB8AC3E}">
        <p14:creationId xmlns:p14="http://schemas.microsoft.com/office/powerpoint/2010/main" val="526003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ACBB2-8763-44C1-9AA7-CD903DD8195C}"/>
              </a:ext>
            </a:extLst>
          </p:cNvPr>
          <p:cNvSpPr>
            <a:spLocks noGrp="1"/>
          </p:cNvSpPr>
          <p:nvPr>
            <p:ph type="title"/>
          </p:nvPr>
        </p:nvSpPr>
        <p:spPr/>
        <p:txBody>
          <a:bodyPr/>
          <a:lstStyle/>
          <a:p>
            <a:pPr algn="ctr"/>
            <a:r>
              <a:rPr lang="uk-UA" dirty="0"/>
              <a:t>Переваги мажоритарної виборчої системи:</a:t>
            </a:r>
            <a:br>
              <a:rPr lang="uk-UA" dirty="0"/>
            </a:br>
            <a:endParaRPr lang="uk-UA" dirty="0"/>
          </a:p>
        </p:txBody>
      </p:sp>
      <p:sp>
        <p:nvSpPr>
          <p:cNvPr id="3" name="Місце для вмісту 2">
            <a:extLst>
              <a:ext uri="{FF2B5EF4-FFF2-40B4-BE49-F238E27FC236}">
                <a16:creationId xmlns:a16="http://schemas.microsoft.com/office/drawing/2014/main" id="{44D4EF18-682A-47AF-B791-6A51B18E9A96}"/>
              </a:ext>
            </a:extLst>
          </p:cNvPr>
          <p:cNvSpPr>
            <a:spLocks noGrp="1"/>
          </p:cNvSpPr>
          <p:nvPr>
            <p:ph idx="1"/>
          </p:nvPr>
        </p:nvSpPr>
        <p:spPr>
          <a:xfrm>
            <a:off x="1212433" y="2364897"/>
            <a:ext cx="9905999" cy="3541714"/>
          </a:xfrm>
        </p:spPr>
        <p:txBody>
          <a:bodyPr>
            <a:normAutofit fontScale="70000" lnSpcReduction="20000"/>
          </a:bodyPr>
          <a:lstStyle/>
          <a:p>
            <a:pPr marL="0" indent="0" algn="just">
              <a:buNone/>
            </a:pPr>
            <a:r>
              <a:rPr lang="uk-UA" dirty="0"/>
              <a:t>1) наявність постійного зв'язку між кандидатом і виборцями округу;</a:t>
            </a:r>
          </a:p>
          <a:p>
            <a:pPr marL="0" indent="0" algn="just">
              <a:buNone/>
            </a:pPr>
            <a:r>
              <a:rPr lang="uk-UA" dirty="0"/>
              <a:t>2) виборці голосують за конкретну людину, яку можуть оцінити;</a:t>
            </a:r>
          </a:p>
          <a:p>
            <a:pPr marL="0" indent="0" algn="just">
              <a:buNone/>
            </a:pPr>
            <a:r>
              <a:rPr lang="uk-UA" dirty="0"/>
              <a:t>3) потенційний демократизм, оскільки переможця підтримує більшість виборців;</a:t>
            </a:r>
          </a:p>
          <a:p>
            <a:pPr marL="0" indent="0" algn="just">
              <a:buNone/>
            </a:pPr>
            <a:r>
              <a:rPr lang="uk-UA" dirty="0"/>
              <a:t>4) простота у підрахунку голосів;</a:t>
            </a:r>
          </a:p>
          <a:p>
            <a:pPr marL="0" indent="0" algn="just">
              <a:buNone/>
            </a:pPr>
            <a:r>
              <a:rPr lang="uk-UA" dirty="0"/>
              <a:t>5) до парламенту потрапляють лише великі політичні партії, що, своєю чергою, сприяє стабільності парламентських коаліцій і урядів;</a:t>
            </a:r>
          </a:p>
          <a:p>
            <a:pPr marL="0" indent="0" algn="just">
              <a:buNone/>
            </a:pPr>
            <a:r>
              <a:rPr lang="uk-UA" dirty="0"/>
              <a:t>6) наявність у кандидата значної свободи у діях, оскільки він завдячує своїм обранням виборцям округу, а не партійному керівництву;</a:t>
            </a:r>
          </a:p>
          <a:p>
            <a:pPr marL="0" indent="0" algn="just">
              <a:buNone/>
            </a:pPr>
            <a:r>
              <a:rPr lang="uk-UA" dirty="0"/>
              <a:t>7) можливість контролю за </a:t>
            </a:r>
            <a:r>
              <a:rPr lang="ru-RU" dirty="0" err="1"/>
              <a:t>діяльністю</a:t>
            </a:r>
            <a:r>
              <a:rPr lang="ru-RU" dirty="0"/>
              <a:t> депутата, </a:t>
            </a:r>
            <a:r>
              <a:rPr lang="ru-RU" dirty="0" err="1"/>
              <a:t>персональна</a:t>
            </a:r>
            <a:r>
              <a:rPr lang="ru-RU" dirty="0"/>
              <a:t> </a:t>
            </a:r>
            <a:r>
              <a:rPr lang="ru-RU" dirty="0" err="1"/>
              <a:t>його</a:t>
            </a:r>
            <a:r>
              <a:rPr lang="ru-RU" dirty="0"/>
              <a:t> </a:t>
            </a:r>
            <a:r>
              <a:rPr lang="ru-RU" dirty="0" err="1"/>
              <a:t>відповідальність</a:t>
            </a:r>
            <a:r>
              <a:rPr lang="ru-RU" dirty="0"/>
              <a:t> перед </a:t>
            </a:r>
            <a:r>
              <a:rPr lang="ru-RU" dirty="0" err="1"/>
              <a:t>виборцями</a:t>
            </a:r>
            <a:endParaRPr lang="uk-UA" dirty="0"/>
          </a:p>
        </p:txBody>
      </p:sp>
    </p:spTree>
    <p:extLst>
      <p:ext uri="{BB962C8B-B14F-4D97-AF65-F5344CB8AC3E}">
        <p14:creationId xmlns:p14="http://schemas.microsoft.com/office/powerpoint/2010/main" val="103923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89BB201-AEE8-4FB1-BC7A-8938C5E04261}"/>
              </a:ext>
            </a:extLst>
          </p:cNvPr>
          <p:cNvSpPr>
            <a:spLocks noGrp="1"/>
          </p:cNvSpPr>
          <p:nvPr>
            <p:ph idx="1"/>
          </p:nvPr>
        </p:nvSpPr>
        <p:spPr>
          <a:xfrm>
            <a:off x="887766" y="186430"/>
            <a:ext cx="6418555" cy="6489577"/>
          </a:xfrm>
        </p:spPr>
        <p:txBody>
          <a:bodyPr>
            <a:normAutofit fontScale="92500"/>
          </a:bodyPr>
          <a:lstStyle/>
          <a:p>
            <a:pPr algn="just"/>
            <a:r>
              <a:rPr lang="uk-UA" dirty="0"/>
              <a:t>В умовах сучасних демократій вибори — це стрижневий механізм, головна форма  прояву суверенітету народу, його політичної ролі як джерела влади. Вони служать  також найважливішим каналом представлення в органах влади інтересів різних  суспільних груп. Загальні вибори передбачають право участі в них кожного  громадянина. Для багатьох, а в деяких країнах — і для більшості громадян, вони є  єдиною формою їхньої реальної участі в політиці. Вони дають змогу здійснювати  найбільший вплив на владу: зберігати чи змінювати парламенти й уряди,  забезпечувати їхню відповідальність перед народом, змінювати політичний курс тощо</a:t>
            </a:r>
          </a:p>
        </p:txBody>
      </p:sp>
      <p:pic>
        <p:nvPicPr>
          <p:cNvPr id="4" name="Рисунок 3">
            <a:extLst>
              <a:ext uri="{FF2B5EF4-FFF2-40B4-BE49-F238E27FC236}">
                <a16:creationId xmlns:a16="http://schemas.microsoft.com/office/drawing/2014/main" id="{AE460999-3959-4411-823E-1CDFB05349AD}"/>
              </a:ext>
            </a:extLst>
          </p:cNvPr>
          <p:cNvPicPr>
            <a:picLocks noChangeAspect="1"/>
          </p:cNvPicPr>
          <p:nvPr/>
        </p:nvPicPr>
        <p:blipFill>
          <a:blip r:embed="rId2"/>
          <a:stretch>
            <a:fillRect/>
          </a:stretch>
        </p:blipFill>
        <p:spPr>
          <a:xfrm>
            <a:off x="7548979" y="1864309"/>
            <a:ext cx="4421560" cy="2722023"/>
          </a:xfrm>
          <a:prstGeom prst="rect">
            <a:avLst/>
          </a:prstGeom>
        </p:spPr>
      </p:pic>
    </p:spTree>
    <p:extLst>
      <p:ext uri="{BB962C8B-B14F-4D97-AF65-F5344CB8AC3E}">
        <p14:creationId xmlns:p14="http://schemas.microsoft.com/office/powerpoint/2010/main" val="1904742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C7B4B2-5DDB-404B-94B8-F388A51C4203}"/>
              </a:ext>
            </a:extLst>
          </p:cNvPr>
          <p:cNvSpPr>
            <a:spLocks noGrp="1"/>
          </p:cNvSpPr>
          <p:nvPr>
            <p:ph type="title"/>
          </p:nvPr>
        </p:nvSpPr>
        <p:spPr/>
        <p:txBody>
          <a:bodyPr>
            <a:normAutofit fontScale="90000"/>
          </a:bodyPr>
          <a:lstStyle/>
          <a:p>
            <a:pPr algn="ctr"/>
            <a:r>
              <a:rPr lang="uk-UA" dirty="0"/>
              <a:t>Мажоритарна виборча система має й низку недоліків:</a:t>
            </a:r>
            <a:br>
              <a:rPr lang="uk-UA" dirty="0"/>
            </a:br>
            <a:endParaRPr lang="uk-UA" dirty="0"/>
          </a:p>
        </p:txBody>
      </p:sp>
      <p:sp>
        <p:nvSpPr>
          <p:cNvPr id="3" name="Місце для вмісту 2">
            <a:extLst>
              <a:ext uri="{FF2B5EF4-FFF2-40B4-BE49-F238E27FC236}">
                <a16:creationId xmlns:a16="http://schemas.microsoft.com/office/drawing/2014/main" id="{A59EAC87-FF59-421C-A1A3-FC573DA89BA1}"/>
              </a:ext>
            </a:extLst>
          </p:cNvPr>
          <p:cNvSpPr>
            <a:spLocks noGrp="1"/>
          </p:cNvSpPr>
          <p:nvPr>
            <p:ph idx="1"/>
          </p:nvPr>
        </p:nvSpPr>
        <p:spPr/>
        <p:txBody>
          <a:bodyPr>
            <a:normAutofit/>
          </a:bodyPr>
          <a:lstStyle/>
          <a:p>
            <a:pPr marL="0" indent="0">
              <a:buNone/>
            </a:pPr>
            <a:r>
              <a:rPr lang="uk-UA" dirty="0"/>
              <a:t>1) суттєва розбіжність між кількістю отриманих голосів та кількістю  депутатських мандатів, тобто викривлення результатів голосування;</a:t>
            </a:r>
          </a:p>
          <a:p>
            <a:pPr marL="0" indent="0">
              <a:buNone/>
            </a:pPr>
            <a:r>
              <a:rPr lang="uk-UA" dirty="0"/>
              <a:t>2) неврахування голосів значної кількості виборців;</a:t>
            </a:r>
          </a:p>
          <a:p>
            <a:pPr marL="0" indent="0">
              <a:buNone/>
            </a:pPr>
            <a:r>
              <a:rPr lang="uk-UA" dirty="0"/>
              <a:t>3) велика можливість для здійснення тиску на виборців, маніпуляцій та </a:t>
            </a:r>
          </a:p>
          <a:p>
            <a:pPr marL="0" indent="0">
              <a:buNone/>
            </a:pPr>
            <a:r>
              <a:rPr lang="uk-UA" dirty="0"/>
              <a:t>фальсифікацій;</a:t>
            </a:r>
          </a:p>
          <a:p>
            <a:pPr marL="0" indent="0">
              <a:buNone/>
            </a:pPr>
            <a:r>
              <a:rPr lang="uk-UA" dirty="0"/>
              <a:t>4) перешкоджання розвитку малих і середніх партій.</a:t>
            </a:r>
          </a:p>
        </p:txBody>
      </p:sp>
    </p:spTree>
    <p:extLst>
      <p:ext uri="{BB962C8B-B14F-4D97-AF65-F5344CB8AC3E}">
        <p14:creationId xmlns:p14="http://schemas.microsoft.com/office/powerpoint/2010/main" val="561394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5C2321-E984-478C-AA56-F1E45ADC80A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CE506BA-E2EF-440F-AB4C-7DC96E614033}"/>
              </a:ext>
            </a:extLst>
          </p:cNvPr>
          <p:cNvSpPr>
            <a:spLocks noGrp="1"/>
          </p:cNvSpPr>
          <p:nvPr>
            <p:ph idx="1"/>
          </p:nvPr>
        </p:nvSpPr>
        <p:spPr/>
        <p:txBody>
          <a:bodyPr>
            <a:normAutofit fontScale="85000" lnSpcReduction="10000"/>
          </a:bodyPr>
          <a:lstStyle/>
          <a:p>
            <a:pPr algn="just"/>
            <a:r>
              <a:rPr lang="uk-UA" b="1" dirty="0">
                <a:solidFill>
                  <a:srgbClr val="FFFF00"/>
                </a:solidFill>
              </a:rPr>
              <a:t>Пропорційна виборча система</a:t>
            </a:r>
            <a:r>
              <a:rPr lang="uk-UA" dirty="0"/>
              <a:t> – система, за якої мандати розподіляються між списками політичних партій (блоків) </a:t>
            </a:r>
            <a:r>
              <a:rPr lang="uk-UA" dirty="0" err="1"/>
              <a:t>пропорційно</a:t>
            </a:r>
            <a:r>
              <a:rPr lang="uk-UA" dirty="0"/>
              <a:t> до кількості отриманих голосів. Вона характеризується створенням багатомандатних виборчих округів або єдиного багатомандатного округу. У такому разі виборці голосують за партійний список кандидатів у депутати. За впливом виборця на розташування кандидатів у списку розрізняють такі види пропорційної системи:</a:t>
            </a:r>
          </a:p>
          <a:p>
            <a:r>
              <a:rPr lang="uk-UA" dirty="0"/>
              <a:t>із жорсткими списками;</a:t>
            </a:r>
          </a:p>
          <a:p>
            <a:r>
              <a:rPr lang="uk-UA" dirty="0"/>
              <a:t>з напівжорсткими списками;</a:t>
            </a:r>
          </a:p>
          <a:p>
            <a:r>
              <a:rPr lang="uk-UA" dirty="0"/>
              <a:t>з преференціями.</a:t>
            </a:r>
          </a:p>
        </p:txBody>
      </p:sp>
    </p:spTree>
    <p:extLst>
      <p:ext uri="{BB962C8B-B14F-4D97-AF65-F5344CB8AC3E}">
        <p14:creationId xmlns:p14="http://schemas.microsoft.com/office/powerpoint/2010/main" val="2856520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D7AA5E-4AC9-4B5B-8E04-742A923D97E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57241BD-A4F6-454B-9EE0-E3F788E43188}"/>
              </a:ext>
            </a:extLst>
          </p:cNvPr>
          <p:cNvSpPr>
            <a:spLocks noGrp="1"/>
          </p:cNvSpPr>
          <p:nvPr>
            <p:ph idx="1"/>
          </p:nvPr>
        </p:nvSpPr>
        <p:spPr/>
        <p:txBody>
          <a:bodyPr>
            <a:normAutofit fontScale="92500"/>
          </a:bodyPr>
          <a:lstStyle/>
          <a:p>
            <a:pPr algn="just"/>
            <a:r>
              <a:rPr lang="ru-RU" dirty="0"/>
              <a:t>За </a:t>
            </a:r>
            <a:r>
              <a:rPr lang="ru-RU" dirty="0" err="1"/>
              <a:t>жорстких</a:t>
            </a:r>
            <a:r>
              <a:rPr lang="ru-RU" dirty="0"/>
              <a:t> </a:t>
            </a:r>
            <a:r>
              <a:rPr lang="ru-RU" dirty="0" err="1"/>
              <a:t>списків</a:t>
            </a:r>
            <a:r>
              <a:rPr lang="ru-RU" dirty="0"/>
              <a:t> </a:t>
            </a:r>
            <a:r>
              <a:rPr lang="ru-RU" dirty="0" err="1"/>
              <a:t>виборець</a:t>
            </a:r>
            <a:r>
              <a:rPr lang="ru-RU" dirty="0"/>
              <a:t> </a:t>
            </a:r>
            <a:r>
              <a:rPr lang="ru-RU" dirty="0" err="1"/>
              <a:t>голосує</a:t>
            </a:r>
            <a:r>
              <a:rPr lang="ru-RU" dirty="0"/>
              <a:t> за </a:t>
            </a:r>
            <a:r>
              <a:rPr lang="ru-RU" dirty="0" err="1"/>
              <a:t>партію</a:t>
            </a:r>
            <a:r>
              <a:rPr lang="ru-RU" dirty="0"/>
              <a:t> </a:t>
            </a:r>
            <a:r>
              <a:rPr lang="ru-RU" dirty="0" err="1"/>
              <a:t>загалом</a:t>
            </a:r>
            <a:r>
              <a:rPr lang="ru-RU" dirty="0"/>
              <a:t> і не </a:t>
            </a:r>
            <a:r>
              <a:rPr lang="ru-RU" dirty="0" err="1"/>
              <a:t>може</a:t>
            </a:r>
            <a:r>
              <a:rPr lang="ru-RU" dirty="0"/>
              <a:t>  </a:t>
            </a:r>
            <a:r>
              <a:rPr lang="ru-RU" dirty="0" err="1"/>
              <a:t>вплинути</a:t>
            </a:r>
            <a:r>
              <a:rPr lang="ru-RU" dirty="0"/>
              <a:t> на </a:t>
            </a:r>
            <a:r>
              <a:rPr lang="ru-RU" dirty="0" err="1"/>
              <a:t>розташування</a:t>
            </a:r>
            <a:r>
              <a:rPr lang="ru-RU" dirty="0"/>
              <a:t> </a:t>
            </a:r>
            <a:r>
              <a:rPr lang="ru-RU" dirty="0" err="1"/>
              <a:t>кандидатів</a:t>
            </a:r>
            <a:r>
              <a:rPr lang="ru-RU" dirty="0"/>
              <a:t>. </a:t>
            </a:r>
          </a:p>
          <a:p>
            <a:pPr algn="just"/>
            <a:r>
              <a:rPr lang="ru-RU" dirty="0"/>
              <a:t>При </a:t>
            </a:r>
            <a:r>
              <a:rPr lang="ru-RU" dirty="0" err="1"/>
              <a:t>застосуванні</a:t>
            </a:r>
            <a:r>
              <a:rPr lang="ru-RU" dirty="0"/>
              <a:t> </a:t>
            </a:r>
            <a:r>
              <a:rPr lang="ru-RU" dirty="0" err="1"/>
              <a:t>преференцій</a:t>
            </a:r>
            <a:r>
              <a:rPr lang="ru-RU" dirty="0"/>
              <a:t>  </a:t>
            </a:r>
            <a:r>
              <a:rPr lang="ru-RU" dirty="0" err="1"/>
              <a:t>виборець</a:t>
            </a:r>
            <a:r>
              <a:rPr lang="ru-RU" dirty="0"/>
              <a:t> не </a:t>
            </a:r>
            <a:r>
              <a:rPr lang="ru-RU" dirty="0" err="1"/>
              <a:t>лише</a:t>
            </a:r>
            <a:r>
              <a:rPr lang="ru-RU" dirty="0"/>
              <a:t> </a:t>
            </a:r>
            <a:r>
              <a:rPr lang="ru-RU" dirty="0" err="1"/>
              <a:t>голосує</a:t>
            </a:r>
            <a:r>
              <a:rPr lang="ru-RU" dirty="0"/>
              <a:t> за список, а й </a:t>
            </a:r>
            <a:r>
              <a:rPr lang="ru-RU" dirty="0" err="1"/>
              <a:t>віддає</a:t>
            </a:r>
            <a:r>
              <a:rPr lang="ru-RU" dirty="0"/>
              <a:t> голоси кандидатам </a:t>
            </a:r>
            <a:r>
              <a:rPr lang="ru-RU" dirty="0" err="1"/>
              <a:t>із</a:t>
            </a:r>
            <a:r>
              <a:rPr lang="ru-RU" dirty="0"/>
              <a:t> списку  у порядку </a:t>
            </a:r>
            <a:r>
              <a:rPr lang="ru-RU" dirty="0" err="1"/>
              <a:t>їх</a:t>
            </a:r>
            <a:r>
              <a:rPr lang="ru-RU" dirty="0"/>
              <a:t> </a:t>
            </a:r>
            <a:r>
              <a:rPr lang="ru-RU" dirty="0" err="1"/>
              <a:t>привабливості</a:t>
            </a:r>
            <a:r>
              <a:rPr lang="ru-RU" dirty="0"/>
              <a:t> для </a:t>
            </a:r>
            <a:r>
              <a:rPr lang="ru-RU" dirty="0" err="1"/>
              <a:t>виборця</a:t>
            </a:r>
            <a:r>
              <a:rPr lang="ru-RU" dirty="0"/>
              <a:t>.</a:t>
            </a:r>
          </a:p>
          <a:p>
            <a:pPr algn="just"/>
            <a:r>
              <a:rPr lang="ru-RU" dirty="0"/>
              <a:t> Система </a:t>
            </a:r>
            <a:r>
              <a:rPr lang="ru-RU" dirty="0" err="1"/>
              <a:t>напівжорстких</a:t>
            </a:r>
            <a:r>
              <a:rPr lang="ru-RU" dirty="0"/>
              <a:t> </a:t>
            </a:r>
            <a:r>
              <a:rPr lang="ru-RU" dirty="0" err="1"/>
              <a:t>списків</a:t>
            </a:r>
            <a:r>
              <a:rPr lang="ru-RU" dirty="0"/>
              <a:t> </a:t>
            </a:r>
            <a:r>
              <a:rPr lang="ru-RU" dirty="0" err="1"/>
              <a:t>передбачає</a:t>
            </a:r>
            <a:r>
              <a:rPr lang="ru-RU" dirty="0"/>
              <a:t> для </a:t>
            </a:r>
            <a:r>
              <a:rPr lang="ru-RU" dirty="0" err="1"/>
              <a:t>виборця</a:t>
            </a:r>
            <a:r>
              <a:rPr lang="ru-RU" dirty="0"/>
              <a:t> </a:t>
            </a:r>
            <a:r>
              <a:rPr lang="ru-RU" dirty="0" err="1"/>
              <a:t>можливість</a:t>
            </a:r>
            <a:r>
              <a:rPr lang="ru-RU" dirty="0"/>
              <a:t> </a:t>
            </a:r>
            <a:r>
              <a:rPr lang="ru-RU" dirty="0" err="1"/>
              <a:t>голосувати</a:t>
            </a:r>
            <a:r>
              <a:rPr lang="ru-RU" dirty="0"/>
              <a:t> як за список </a:t>
            </a:r>
            <a:r>
              <a:rPr lang="ru-RU" dirty="0" err="1"/>
              <a:t>загалом</a:t>
            </a:r>
            <a:r>
              <a:rPr lang="ru-RU" dirty="0"/>
              <a:t>, так і </a:t>
            </a:r>
            <a:r>
              <a:rPr lang="ru-RU" dirty="0" err="1"/>
              <a:t>можливість</a:t>
            </a:r>
            <a:r>
              <a:rPr lang="ru-RU" dirty="0"/>
              <a:t> </a:t>
            </a:r>
            <a:r>
              <a:rPr lang="ru-RU" dirty="0" err="1"/>
              <a:t>надавати</a:t>
            </a:r>
            <a:r>
              <a:rPr lang="ru-RU" dirty="0"/>
              <a:t> </a:t>
            </a:r>
            <a:r>
              <a:rPr lang="ru-RU" dirty="0" err="1"/>
              <a:t>перевагу</a:t>
            </a:r>
            <a:r>
              <a:rPr lang="ru-RU" dirty="0"/>
              <a:t> </a:t>
            </a:r>
            <a:r>
              <a:rPr lang="ru-RU" dirty="0" err="1"/>
              <a:t>певному</a:t>
            </a:r>
            <a:r>
              <a:rPr lang="ru-RU" dirty="0"/>
              <a:t> кандидату.</a:t>
            </a:r>
            <a:endParaRPr lang="uk-UA" dirty="0"/>
          </a:p>
        </p:txBody>
      </p:sp>
    </p:spTree>
    <p:extLst>
      <p:ext uri="{BB962C8B-B14F-4D97-AF65-F5344CB8AC3E}">
        <p14:creationId xmlns:p14="http://schemas.microsoft.com/office/powerpoint/2010/main" val="3785463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553968-E1E5-4863-8874-5CF7FDFAE05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8FB1FAC-20FA-43FF-B5E5-9E151C5DDCB5}"/>
              </a:ext>
            </a:extLst>
          </p:cNvPr>
          <p:cNvSpPr>
            <a:spLocks noGrp="1"/>
          </p:cNvSpPr>
          <p:nvPr>
            <p:ph idx="1"/>
          </p:nvPr>
        </p:nvSpPr>
        <p:spPr/>
        <p:txBody>
          <a:bodyPr/>
          <a:lstStyle/>
          <a:p>
            <a:pPr algn="just"/>
            <a:r>
              <a:rPr lang="uk-UA" dirty="0"/>
              <a:t>Для того, щоб не допускати швидкого зростання малих  непредставницьких партій та роздрібненості парламенту, застосовують виборчий поріг – певний відсоток голосів виборців, набрання якого є умовою участі в розподілі місць у парламенті</a:t>
            </a:r>
          </a:p>
        </p:txBody>
      </p:sp>
    </p:spTree>
    <p:extLst>
      <p:ext uri="{BB962C8B-B14F-4D97-AF65-F5344CB8AC3E}">
        <p14:creationId xmlns:p14="http://schemas.microsoft.com/office/powerpoint/2010/main" val="99255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16FDB-D5D8-42A8-907A-D4805426209E}"/>
              </a:ext>
            </a:extLst>
          </p:cNvPr>
          <p:cNvSpPr>
            <a:spLocks noGrp="1"/>
          </p:cNvSpPr>
          <p:nvPr>
            <p:ph type="title"/>
          </p:nvPr>
        </p:nvSpPr>
        <p:spPr/>
        <p:txBody>
          <a:bodyPr/>
          <a:lstStyle/>
          <a:p>
            <a:pPr algn="ctr"/>
            <a:r>
              <a:rPr lang="uk-UA" dirty="0"/>
              <a:t>Переваги пропорційної виборчої системи</a:t>
            </a:r>
          </a:p>
        </p:txBody>
      </p:sp>
      <p:sp>
        <p:nvSpPr>
          <p:cNvPr id="3" name="Місце для вмісту 2">
            <a:extLst>
              <a:ext uri="{FF2B5EF4-FFF2-40B4-BE49-F238E27FC236}">
                <a16:creationId xmlns:a16="http://schemas.microsoft.com/office/drawing/2014/main" id="{6684812D-3365-42A5-8FB3-CE95C9CE5CFE}"/>
              </a:ext>
            </a:extLst>
          </p:cNvPr>
          <p:cNvSpPr>
            <a:spLocks noGrp="1"/>
          </p:cNvSpPr>
          <p:nvPr>
            <p:ph idx="1"/>
          </p:nvPr>
        </p:nvSpPr>
        <p:spPr/>
        <p:txBody>
          <a:bodyPr>
            <a:normAutofit/>
          </a:bodyPr>
          <a:lstStyle/>
          <a:p>
            <a:pPr algn="just"/>
            <a:r>
              <a:rPr lang="uk-UA" dirty="0"/>
              <a:t>голоси виборців розподіляються </a:t>
            </a:r>
            <a:r>
              <a:rPr lang="uk-UA" dirty="0" err="1"/>
              <a:t>пропорційно</a:t>
            </a:r>
            <a:r>
              <a:rPr lang="uk-UA" dirty="0"/>
              <a:t>, мінімізується їх  утрата;</a:t>
            </a:r>
          </a:p>
          <a:p>
            <a:pPr algn="just"/>
            <a:r>
              <a:rPr lang="uk-UA" dirty="0"/>
              <a:t>враховуються інтереси різних суспільних груп;</a:t>
            </a:r>
          </a:p>
          <a:p>
            <a:pPr algn="just"/>
            <a:r>
              <a:rPr lang="uk-UA" dirty="0"/>
              <a:t>відбувається сприяння розвитку партійної системи та партійної ідеології;</a:t>
            </a:r>
          </a:p>
          <a:p>
            <a:pPr algn="just"/>
            <a:r>
              <a:rPr lang="uk-UA" dirty="0"/>
              <a:t>існує менше можливостей для фальсифікацій результатів  волевиявлення громадян.</a:t>
            </a:r>
          </a:p>
          <a:p>
            <a:endParaRPr lang="uk-UA" dirty="0"/>
          </a:p>
        </p:txBody>
      </p:sp>
    </p:spTree>
    <p:extLst>
      <p:ext uri="{BB962C8B-B14F-4D97-AF65-F5344CB8AC3E}">
        <p14:creationId xmlns:p14="http://schemas.microsoft.com/office/powerpoint/2010/main" val="4199258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193680-DDAB-42F8-A6AD-B7E44DA58576}"/>
              </a:ext>
            </a:extLst>
          </p:cNvPr>
          <p:cNvSpPr>
            <a:spLocks noGrp="1"/>
          </p:cNvSpPr>
          <p:nvPr>
            <p:ph type="title"/>
          </p:nvPr>
        </p:nvSpPr>
        <p:spPr/>
        <p:txBody>
          <a:bodyPr/>
          <a:lstStyle/>
          <a:p>
            <a:pPr algn="ctr"/>
            <a:r>
              <a:rPr lang="uk-UA" dirty="0"/>
              <a:t>Недоліки пропорційної виборчої системи:</a:t>
            </a:r>
            <a:br>
              <a:rPr lang="uk-UA" dirty="0"/>
            </a:br>
            <a:endParaRPr lang="uk-UA" dirty="0"/>
          </a:p>
        </p:txBody>
      </p:sp>
      <p:sp>
        <p:nvSpPr>
          <p:cNvPr id="3" name="Місце для вмісту 2">
            <a:extLst>
              <a:ext uri="{FF2B5EF4-FFF2-40B4-BE49-F238E27FC236}">
                <a16:creationId xmlns:a16="http://schemas.microsoft.com/office/drawing/2014/main" id="{516E39A2-B296-4735-AD0E-519BB8EE29AB}"/>
              </a:ext>
            </a:extLst>
          </p:cNvPr>
          <p:cNvSpPr>
            <a:spLocks noGrp="1"/>
          </p:cNvSpPr>
          <p:nvPr>
            <p:ph idx="1"/>
          </p:nvPr>
        </p:nvSpPr>
        <p:spPr/>
        <p:txBody>
          <a:bodyPr>
            <a:normAutofit fontScale="85000" lnSpcReduction="20000"/>
          </a:bodyPr>
          <a:lstStyle/>
          <a:p>
            <a:r>
              <a:rPr lang="uk-UA" dirty="0"/>
              <a:t>виборці голосують не за конкретних людей, а за партійний список, у якому можуть виявитися прізвища невідомих, некомпетентних, непопулярних політиків;</a:t>
            </a:r>
          </a:p>
          <a:p>
            <a:r>
              <a:rPr lang="uk-UA" dirty="0"/>
              <a:t>відсутність тісного зв'язку, контактів між депутатами і виборцями;</a:t>
            </a:r>
          </a:p>
          <a:p>
            <a:r>
              <a:rPr lang="uk-UA" dirty="0"/>
              <a:t>доволі складна система підрахунку голосів;</a:t>
            </a:r>
          </a:p>
          <a:p>
            <a:r>
              <a:rPr lang="uk-UA" dirty="0"/>
              <a:t>до парламенту потрапляє багато політичних сил, що ускладнює  процедуру формування парламентської більшості та часто робить уряд у  країні нестабільним;</a:t>
            </a:r>
          </a:p>
          <a:p>
            <a:r>
              <a:rPr lang="uk-UA" dirty="0"/>
              <a:t>відсутність персональної відповідальності депутата перед виборцями  за свої дії;</a:t>
            </a:r>
          </a:p>
          <a:p>
            <a:r>
              <a:rPr lang="uk-UA" dirty="0"/>
              <a:t>обмеження свободи дій депутата, його залежність від партійного  керівництва, якому він завдячує своїм обранням.</a:t>
            </a:r>
          </a:p>
        </p:txBody>
      </p:sp>
    </p:spTree>
    <p:extLst>
      <p:ext uri="{BB962C8B-B14F-4D97-AF65-F5344CB8AC3E}">
        <p14:creationId xmlns:p14="http://schemas.microsoft.com/office/powerpoint/2010/main" val="2650602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72825-8BD5-4140-A453-B26178128A4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AB4B13FA-81AA-438B-8A2C-20C24D201030}"/>
              </a:ext>
            </a:extLst>
          </p:cNvPr>
          <p:cNvSpPr>
            <a:spLocks noGrp="1"/>
          </p:cNvSpPr>
          <p:nvPr>
            <p:ph idx="1"/>
          </p:nvPr>
        </p:nvSpPr>
        <p:spPr/>
        <p:txBody>
          <a:bodyPr>
            <a:normAutofit/>
          </a:bodyPr>
          <a:lstStyle/>
          <a:p>
            <a:pPr algn="just"/>
            <a:r>
              <a:rPr lang="uk-UA" b="1" dirty="0">
                <a:solidFill>
                  <a:srgbClr val="FFFF00"/>
                </a:solidFill>
              </a:rPr>
              <a:t>Змішана виборча система </a:t>
            </a:r>
            <a:r>
              <a:rPr lang="uk-UA" dirty="0"/>
              <a:t>– процедура проведення виборів, яка охоплює елементи як мажоритарної, так і пропорційної виборчих систем. Цю виборчу систему застосовують зазвичай у тих державах, де триває пошук і становлення виборчої системи, або необхідно досягти компромісу між принципом представництва у парламенті різних політичних сил та стабільністю сформованого ними уряду.</a:t>
            </a:r>
          </a:p>
          <a:p>
            <a:endParaRPr lang="uk-UA" dirty="0"/>
          </a:p>
        </p:txBody>
      </p:sp>
    </p:spTree>
    <p:extLst>
      <p:ext uri="{BB962C8B-B14F-4D97-AF65-F5344CB8AC3E}">
        <p14:creationId xmlns:p14="http://schemas.microsoft.com/office/powerpoint/2010/main" val="3036899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16C92D-67F0-411C-8595-E23B839A9CB4}"/>
              </a:ext>
            </a:extLst>
          </p:cNvPr>
          <p:cNvSpPr>
            <a:spLocks noGrp="1"/>
          </p:cNvSpPr>
          <p:nvPr>
            <p:ph type="title"/>
          </p:nvPr>
        </p:nvSpPr>
        <p:spPr/>
        <p:txBody>
          <a:bodyPr/>
          <a:lstStyle/>
          <a:p>
            <a:r>
              <a:rPr lang="uk-UA" dirty="0"/>
              <a:t>КУРІАЛЬНІ ВИБОРЧІ СИСТЕМИ</a:t>
            </a:r>
            <a:br>
              <a:rPr lang="uk-UA" dirty="0"/>
            </a:br>
            <a:endParaRPr lang="uk-UA" dirty="0"/>
          </a:p>
        </p:txBody>
      </p:sp>
      <p:sp>
        <p:nvSpPr>
          <p:cNvPr id="3" name="Місце для вмісту 2">
            <a:extLst>
              <a:ext uri="{FF2B5EF4-FFF2-40B4-BE49-F238E27FC236}">
                <a16:creationId xmlns:a16="http://schemas.microsoft.com/office/drawing/2014/main" id="{6E12674F-1141-4ACE-92CC-462C50D8C58C}"/>
              </a:ext>
            </a:extLst>
          </p:cNvPr>
          <p:cNvSpPr>
            <a:spLocks noGrp="1"/>
          </p:cNvSpPr>
          <p:nvPr>
            <p:ph idx="1"/>
          </p:nvPr>
        </p:nvSpPr>
        <p:spPr/>
        <p:txBody>
          <a:bodyPr>
            <a:normAutofit fontScale="85000" lnSpcReduction="20000"/>
          </a:bodyPr>
          <a:lstStyle/>
          <a:p>
            <a:pPr marL="0" indent="0" algn="just">
              <a:buNone/>
            </a:pPr>
            <a:r>
              <a:rPr lang="uk-UA" dirty="0"/>
              <a:t>створюються в суспільствах, де існує гостра проблема забезпечення представництва у парламенті нечисленних етнічних або соціальних груп.</a:t>
            </a:r>
          </a:p>
          <a:p>
            <a:pPr marL="0" indent="0" algn="just">
              <a:buNone/>
            </a:pPr>
            <a:r>
              <a:rPr lang="uk-UA" dirty="0"/>
              <a:t>Для кожної курії передбачаються норми представництва і відповідно до них створюються виборчі округи.</a:t>
            </a:r>
          </a:p>
          <a:p>
            <a:pPr algn="just"/>
            <a:r>
              <a:rPr lang="uk-UA" dirty="0"/>
              <a:t>За куріальною виборчою системою проводять вибори однопа­латного парламенту в Зімбабве, Новій Зеландії, на Фіджі. </a:t>
            </a:r>
          </a:p>
          <a:p>
            <a:pPr algn="just"/>
            <a:r>
              <a:rPr lang="uk-UA" dirty="0"/>
              <a:t>Своєрідна змішана мажоритарно-куріальна система була ви­користана в СРСР та Росії у 1989-1990 </a:t>
            </a:r>
            <a:r>
              <a:rPr lang="en-US" dirty="0"/>
              <a:t>pp., </a:t>
            </a:r>
            <a:r>
              <a:rPr lang="uk-UA" dirty="0"/>
              <a:t>коли КПРС та офі­ціозні суспільно-політичні організації мали гарантовану кіль­кість мандатів на вищих представницьких органах — з’їздах народних депутатів.</a:t>
            </a:r>
          </a:p>
        </p:txBody>
      </p:sp>
    </p:spTree>
    <p:extLst>
      <p:ext uri="{BB962C8B-B14F-4D97-AF65-F5344CB8AC3E}">
        <p14:creationId xmlns:p14="http://schemas.microsoft.com/office/powerpoint/2010/main" val="271238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2B9233-868A-4F26-9F6D-73C4710EFD20}"/>
              </a:ext>
            </a:extLst>
          </p:cNvPr>
          <p:cNvSpPr>
            <a:spLocks noGrp="1"/>
          </p:cNvSpPr>
          <p:nvPr>
            <p:ph type="title"/>
          </p:nvPr>
        </p:nvSpPr>
        <p:spPr/>
        <p:txBody>
          <a:bodyPr/>
          <a:lstStyle/>
          <a:p>
            <a:pPr algn="ctr"/>
            <a:r>
              <a:rPr lang="ru-RU" dirty="0" err="1"/>
              <a:t>Виборчий</a:t>
            </a:r>
            <a:r>
              <a:rPr lang="ru-RU" dirty="0"/>
              <a:t> </a:t>
            </a:r>
            <a:r>
              <a:rPr lang="ru-RU" dirty="0" err="1"/>
              <a:t>процес</a:t>
            </a:r>
            <a:r>
              <a:rPr lang="ru-RU" dirty="0"/>
              <a:t> та </a:t>
            </a:r>
            <a:r>
              <a:rPr lang="ru-RU" dirty="0" err="1"/>
              <a:t>виборча</a:t>
            </a:r>
            <a:r>
              <a:rPr lang="ru-RU" dirty="0"/>
              <a:t> </a:t>
            </a:r>
            <a:r>
              <a:rPr lang="ru-RU" dirty="0" err="1"/>
              <a:t>інженерія</a:t>
            </a:r>
            <a:endParaRPr lang="uk-UA" dirty="0"/>
          </a:p>
        </p:txBody>
      </p:sp>
      <p:sp>
        <p:nvSpPr>
          <p:cNvPr id="3" name="Місце для вмісту 2">
            <a:extLst>
              <a:ext uri="{FF2B5EF4-FFF2-40B4-BE49-F238E27FC236}">
                <a16:creationId xmlns:a16="http://schemas.microsoft.com/office/drawing/2014/main" id="{56B35CA3-2D6F-45D3-926A-269A00C59049}"/>
              </a:ext>
            </a:extLst>
          </p:cNvPr>
          <p:cNvSpPr>
            <a:spLocks noGrp="1"/>
          </p:cNvSpPr>
          <p:nvPr>
            <p:ph idx="1"/>
          </p:nvPr>
        </p:nvSpPr>
        <p:spPr/>
        <p:txBody>
          <a:bodyPr/>
          <a:lstStyle/>
          <a:p>
            <a:r>
              <a:rPr lang="ru-RU" dirty="0" err="1"/>
              <a:t>Основні</a:t>
            </a:r>
            <a:r>
              <a:rPr lang="ru-RU" dirty="0"/>
              <a:t> </a:t>
            </a:r>
            <a:r>
              <a:rPr lang="ru-RU" dirty="0" err="1"/>
              <a:t>стадії</a:t>
            </a:r>
            <a:r>
              <a:rPr lang="ru-RU" dirty="0"/>
              <a:t> </a:t>
            </a:r>
            <a:r>
              <a:rPr lang="ru-RU" dirty="0" err="1"/>
              <a:t>виборчого</a:t>
            </a:r>
            <a:r>
              <a:rPr lang="ru-RU" dirty="0"/>
              <a:t> </a:t>
            </a:r>
            <a:r>
              <a:rPr lang="ru-RU" dirty="0" err="1"/>
              <a:t>процесу</a:t>
            </a:r>
            <a:r>
              <a:rPr lang="ru-RU" dirty="0"/>
              <a:t> (</a:t>
            </a:r>
            <a:r>
              <a:rPr lang="ru-RU" dirty="0" err="1"/>
              <a:t>кампанії</a:t>
            </a:r>
            <a:r>
              <a:rPr lang="ru-RU" dirty="0"/>
              <a:t>)</a:t>
            </a:r>
            <a:endParaRPr lang="uk-UA" dirty="0"/>
          </a:p>
          <a:p>
            <a:pPr marL="0" indent="0" algn="just">
              <a:buNone/>
            </a:pPr>
            <a:r>
              <a:rPr lang="ru-RU" b="1" dirty="0">
                <a:solidFill>
                  <a:srgbClr val="FFFF00"/>
                </a:solidFill>
              </a:rPr>
              <a:t>1. </a:t>
            </a:r>
            <a:r>
              <a:rPr lang="ru-RU" b="1" dirty="0" err="1">
                <a:solidFill>
                  <a:srgbClr val="FFFF00"/>
                </a:solidFill>
              </a:rPr>
              <a:t>Призначення</a:t>
            </a:r>
            <a:r>
              <a:rPr lang="ru-RU" b="1" dirty="0">
                <a:solidFill>
                  <a:srgbClr val="FFFF00"/>
                </a:solidFill>
              </a:rPr>
              <a:t> </a:t>
            </a:r>
            <a:r>
              <a:rPr lang="ru-RU" b="1" dirty="0" err="1">
                <a:solidFill>
                  <a:srgbClr val="FFFF00"/>
                </a:solidFill>
              </a:rPr>
              <a:t>дати</a:t>
            </a:r>
            <a:r>
              <a:rPr lang="ru-RU" b="1" dirty="0">
                <a:solidFill>
                  <a:srgbClr val="FFFF00"/>
                </a:solidFill>
              </a:rPr>
              <a:t> </a:t>
            </a:r>
            <a:r>
              <a:rPr lang="ru-RU" b="1" dirty="0" err="1">
                <a:solidFill>
                  <a:srgbClr val="FFFF00"/>
                </a:solidFill>
              </a:rPr>
              <a:t>виборів</a:t>
            </a:r>
            <a:r>
              <a:rPr lang="ru-RU" dirty="0"/>
              <a:t>. Дата </a:t>
            </a:r>
            <a:r>
              <a:rPr lang="ru-RU" dirty="0" err="1"/>
              <a:t>виборів</a:t>
            </a:r>
            <a:r>
              <a:rPr lang="ru-RU" dirty="0"/>
              <a:t> </a:t>
            </a:r>
            <a:r>
              <a:rPr lang="ru-RU" dirty="0" err="1"/>
              <a:t>призначається</a:t>
            </a:r>
            <a:r>
              <a:rPr lang="ru-RU" dirty="0"/>
              <a:t> </a:t>
            </a:r>
            <a:r>
              <a:rPr lang="ru-RU" dirty="0" err="1"/>
              <a:t>уповноваженим</a:t>
            </a:r>
            <a:r>
              <a:rPr lang="ru-RU" dirty="0"/>
              <a:t> органом (</a:t>
            </a:r>
            <a:r>
              <a:rPr lang="ru-RU" dirty="0" err="1"/>
              <a:t>наприклад</a:t>
            </a:r>
            <a:r>
              <a:rPr lang="ru-RU" dirty="0"/>
              <a:t>, президентом, </a:t>
            </a:r>
            <a:r>
              <a:rPr lang="ru-RU" dirty="0" err="1"/>
              <a:t>прем'єр-міністром</a:t>
            </a:r>
            <a:r>
              <a:rPr lang="ru-RU" dirty="0"/>
              <a:t>) у </a:t>
            </a:r>
            <a:r>
              <a:rPr lang="ru-RU" dirty="0" err="1"/>
              <a:t>відповідності</a:t>
            </a:r>
            <a:r>
              <a:rPr lang="ru-RU" dirty="0"/>
              <a:t> з </a:t>
            </a:r>
            <a:r>
              <a:rPr lang="ru-RU" dirty="0" err="1"/>
              <a:t>законодавством</a:t>
            </a:r>
            <a:r>
              <a:rPr lang="ru-RU" dirty="0"/>
              <a:t> </a:t>
            </a:r>
            <a:r>
              <a:rPr lang="ru-RU" dirty="0" err="1"/>
              <a:t>країни</a:t>
            </a:r>
            <a:r>
              <a:rPr lang="ru-RU" dirty="0"/>
              <a:t>. В </a:t>
            </a:r>
            <a:r>
              <a:rPr lang="ru-RU" dirty="0" err="1"/>
              <a:t>деяких</a:t>
            </a:r>
            <a:r>
              <a:rPr lang="ru-RU" dirty="0"/>
              <a:t> </a:t>
            </a:r>
            <a:r>
              <a:rPr lang="ru-RU" dirty="0" err="1"/>
              <a:t>країнах</a:t>
            </a:r>
            <a:r>
              <a:rPr lang="ru-RU" dirty="0"/>
              <a:t> дата </a:t>
            </a:r>
            <a:r>
              <a:rPr lang="ru-RU" dirty="0" err="1"/>
              <a:t>виборів</a:t>
            </a:r>
            <a:r>
              <a:rPr lang="ru-RU" dirty="0"/>
              <a:t> прямо </a:t>
            </a:r>
            <a:r>
              <a:rPr lang="ru-RU" dirty="0" err="1"/>
              <a:t>вказується</a:t>
            </a:r>
            <a:r>
              <a:rPr lang="ru-RU" dirty="0"/>
              <a:t> у </a:t>
            </a:r>
            <a:r>
              <a:rPr lang="ru-RU" dirty="0" err="1"/>
              <a:t>Конституції</a:t>
            </a:r>
            <a:r>
              <a:rPr lang="ru-RU" dirty="0"/>
              <a:t> </a:t>
            </a:r>
            <a:r>
              <a:rPr lang="ru-RU" dirty="0" err="1"/>
              <a:t>або</a:t>
            </a:r>
            <a:r>
              <a:rPr lang="ru-RU" dirty="0"/>
              <a:t> в </a:t>
            </a:r>
            <a:r>
              <a:rPr lang="ru-RU" dirty="0" err="1"/>
              <a:t>законі</a:t>
            </a:r>
            <a:r>
              <a:rPr lang="ru-RU" dirty="0"/>
              <a:t>.</a:t>
            </a:r>
            <a:endParaRPr lang="uk-UA" dirty="0"/>
          </a:p>
        </p:txBody>
      </p:sp>
    </p:spTree>
    <p:extLst>
      <p:ext uri="{BB962C8B-B14F-4D97-AF65-F5344CB8AC3E}">
        <p14:creationId xmlns:p14="http://schemas.microsoft.com/office/powerpoint/2010/main" val="26611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8D253D-6E94-4E8D-8F7B-A90E924758F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5ADE063-A1DC-4263-9BA0-887D93F9ED54}"/>
              </a:ext>
            </a:extLst>
          </p:cNvPr>
          <p:cNvSpPr>
            <a:spLocks noGrp="1"/>
          </p:cNvSpPr>
          <p:nvPr>
            <p:ph idx="1"/>
          </p:nvPr>
        </p:nvSpPr>
        <p:spPr/>
        <p:txBody>
          <a:bodyPr>
            <a:normAutofit fontScale="92500" lnSpcReduction="10000"/>
          </a:bodyPr>
          <a:lstStyle/>
          <a:p>
            <a:pPr marL="0" indent="0">
              <a:buNone/>
            </a:pPr>
            <a:r>
              <a:rPr lang="uk-UA" dirty="0"/>
              <a:t>2. Реєстрація виборців.</a:t>
            </a:r>
          </a:p>
          <a:p>
            <a:pPr marL="0" indent="0" algn="just">
              <a:buNone/>
            </a:pPr>
            <a:r>
              <a:rPr lang="uk-UA" dirty="0"/>
              <a:t>У сучасній практиці використовуються декілька форм реєстрації:</a:t>
            </a:r>
          </a:p>
          <a:p>
            <a:pPr algn="just"/>
            <a:r>
              <a:rPr lang="uk-UA" dirty="0"/>
              <a:t> обов'язкова (Україна), яка означає, що держава сама складає списки виборців на основі свідчень про їх проживання на певній території;</a:t>
            </a:r>
          </a:p>
          <a:p>
            <a:pPr algn="just"/>
            <a:r>
              <a:rPr lang="uk-UA" dirty="0"/>
              <a:t> добровільна (США), яка передбачає, що виборці повинні самі зареєструватися на виборній дільниці. Політологи вважають, що подібна практика негативно впливає на електоральну активність. Наприклад, не усі американці реєструються і не всі зареєстровані беруть потім участь у виборах.</a:t>
            </a:r>
          </a:p>
        </p:txBody>
      </p:sp>
    </p:spTree>
    <p:extLst>
      <p:ext uri="{BB962C8B-B14F-4D97-AF65-F5344CB8AC3E}">
        <p14:creationId xmlns:p14="http://schemas.microsoft.com/office/powerpoint/2010/main" val="349983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BE5244-ED1A-4D31-90DB-4CE80C695E18}"/>
              </a:ext>
            </a:extLst>
          </p:cNvPr>
          <p:cNvSpPr>
            <a:spLocks noGrp="1"/>
          </p:cNvSpPr>
          <p:nvPr>
            <p:ph type="title"/>
          </p:nvPr>
        </p:nvSpPr>
        <p:spPr/>
        <p:txBody>
          <a:bodyPr/>
          <a:lstStyle/>
          <a:p>
            <a:pPr algn="ctr"/>
            <a:r>
              <a:rPr lang="ru-RU" sz="2800" dirty="0" err="1"/>
              <a:t>Вибори</a:t>
            </a:r>
            <a:r>
              <a:rPr lang="ru-RU" sz="2800" dirty="0"/>
              <a:t> </a:t>
            </a:r>
            <a:r>
              <a:rPr lang="ru-RU" sz="2800" dirty="0" err="1"/>
              <a:t>можна</a:t>
            </a:r>
            <a:r>
              <a:rPr lang="ru-RU" sz="2800" dirty="0"/>
              <a:t> </a:t>
            </a:r>
            <a:r>
              <a:rPr lang="ru-RU" sz="2800" dirty="0" err="1"/>
              <a:t>класифікувати</a:t>
            </a:r>
            <a:r>
              <a:rPr lang="ru-RU" sz="2800" dirty="0"/>
              <a:t> за </a:t>
            </a:r>
            <a:r>
              <a:rPr lang="ru-RU" sz="2800" dirty="0" err="1"/>
              <a:t>різними</a:t>
            </a:r>
            <a:r>
              <a:rPr lang="ru-RU" sz="2800" dirty="0"/>
              <a:t> </a:t>
            </a:r>
            <a:r>
              <a:rPr lang="ru-RU" sz="2800" dirty="0" err="1"/>
              <a:t>критеріями</a:t>
            </a:r>
            <a:endParaRPr lang="uk-UA" dirty="0"/>
          </a:p>
        </p:txBody>
      </p:sp>
      <p:sp>
        <p:nvSpPr>
          <p:cNvPr id="3" name="Місце для вмісту 2">
            <a:extLst>
              <a:ext uri="{FF2B5EF4-FFF2-40B4-BE49-F238E27FC236}">
                <a16:creationId xmlns:a16="http://schemas.microsoft.com/office/drawing/2014/main" id="{E58289F5-1997-4E19-8295-F612A4D899E8}"/>
              </a:ext>
            </a:extLst>
          </p:cNvPr>
          <p:cNvSpPr>
            <a:spLocks noGrp="1"/>
          </p:cNvSpPr>
          <p:nvPr>
            <p:ph idx="1"/>
          </p:nvPr>
        </p:nvSpPr>
        <p:spPr/>
        <p:txBody>
          <a:bodyPr>
            <a:normAutofit fontScale="92500" lnSpcReduction="20000"/>
          </a:bodyPr>
          <a:lstStyle/>
          <a:p>
            <a:pPr marL="0" indent="0">
              <a:buNone/>
            </a:pPr>
            <a:r>
              <a:rPr lang="ru-RU" dirty="0"/>
              <a:t>1. </a:t>
            </a:r>
            <a:r>
              <a:rPr lang="ru-RU" dirty="0" err="1"/>
              <a:t>Відповідно</a:t>
            </a:r>
            <a:r>
              <a:rPr lang="ru-RU" dirty="0"/>
              <a:t> до </a:t>
            </a:r>
            <a:r>
              <a:rPr lang="ru-RU" dirty="0" err="1"/>
              <a:t>територіального</a:t>
            </a:r>
            <a:r>
              <a:rPr lang="ru-RU" dirty="0"/>
              <a:t> </a:t>
            </a:r>
            <a:r>
              <a:rPr lang="ru-RU" dirty="0" err="1"/>
              <a:t>представництва</a:t>
            </a:r>
            <a:r>
              <a:rPr lang="ru-RU" dirty="0"/>
              <a:t> :</a:t>
            </a:r>
          </a:p>
          <a:p>
            <a:pPr marL="0" indent="0">
              <a:buNone/>
            </a:pPr>
            <a:r>
              <a:rPr lang="ru-RU" dirty="0"/>
              <a:t>– </a:t>
            </a:r>
            <a:r>
              <a:rPr lang="ru-RU" dirty="0" err="1"/>
              <a:t>вибори</a:t>
            </a:r>
            <a:r>
              <a:rPr lang="ru-RU" dirty="0"/>
              <a:t> в </a:t>
            </a:r>
            <a:r>
              <a:rPr lang="ru-RU" dirty="0" err="1"/>
              <a:t>державні</a:t>
            </a:r>
            <a:r>
              <a:rPr lang="ru-RU" dirty="0"/>
              <a:t> (</a:t>
            </a:r>
            <a:r>
              <a:rPr lang="ru-RU" dirty="0" err="1"/>
              <a:t>федеральні</a:t>
            </a:r>
            <a:r>
              <a:rPr lang="ru-RU" dirty="0"/>
              <a:t>) </a:t>
            </a:r>
            <a:r>
              <a:rPr lang="ru-RU" dirty="0" err="1"/>
              <a:t>органи</a:t>
            </a:r>
            <a:r>
              <a:rPr lang="ru-RU" dirty="0"/>
              <a:t> </a:t>
            </a:r>
            <a:r>
              <a:rPr lang="ru-RU" dirty="0" err="1"/>
              <a:t>влади</a:t>
            </a:r>
            <a:r>
              <a:rPr lang="ru-RU" dirty="0"/>
              <a:t> (у парламент, президента);</a:t>
            </a:r>
          </a:p>
          <a:p>
            <a:pPr marL="0" indent="0">
              <a:buNone/>
            </a:pPr>
            <a:r>
              <a:rPr lang="ru-RU" dirty="0"/>
              <a:t>– </a:t>
            </a:r>
            <a:r>
              <a:rPr lang="ru-RU" dirty="0" err="1"/>
              <a:t>вибори</a:t>
            </a:r>
            <a:r>
              <a:rPr lang="ru-RU" dirty="0"/>
              <a:t> в </a:t>
            </a:r>
            <a:r>
              <a:rPr lang="ru-RU" dirty="0" err="1"/>
              <a:t>регіональні</a:t>
            </a:r>
            <a:r>
              <a:rPr lang="ru-RU" dirty="0"/>
              <a:t> </a:t>
            </a:r>
            <a:r>
              <a:rPr lang="ru-RU" dirty="0" err="1"/>
              <a:t>органи</a:t>
            </a:r>
            <a:r>
              <a:rPr lang="ru-RU" dirty="0"/>
              <a:t> </a:t>
            </a:r>
            <a:r>
              <a:rPr lang="ru-RU" dirty="0" err="1"/>
              <a:t>влади</a:t>
            </a:r>
            <a:r>
              <a:rPr lang="ru-RU" dirty="0"/>
              <a:t> (</a:t>
            </a:r>
            <a:r>
              <a:rPr lang="ru-RU" dirty="0" err="1"/>
              <a:t>губернаторів</a:t>
            </a:r>
            <a:r>
              <a:rPr lang="ru-RU" dirty="0"/>
              <a:t>, </a:t>
            </a:r>
            <a:r>
              <a:rPr lang="ru-RU" dirty="0" err="1"/>
              <a:t>депутатів</a:t>
            </a:r>
            <a:r>
              <a:rPr lang="ru-RU" dirty="0"/>
              <a:t> </a:t>
            </a:r>
            <a:r>
              <a:rPr lang="ru-RU" dirty="0" err="1"/>
              <a:t>земельних</a:t>
            </a:r>
            <a:r>
              <a:rPr lang="ru-RU" dirty="0"/>
              <a:t>,  </a:t>
            </a:r>
            <a:r>
              <a:rPr lang="ru-RU" dirty="0" err="1"/>
              <a:t>крайових</a:t>
            </a:r>
            <a:r>
              <a:rPr lang="ru-RU" dirty="0"/>
              <a:t>, </a:t>
            </a:r>
            <a:r>
              <a:rPr lang="ru-RU" dirty="0" err="1"/>
              <a:t>обласних</a:t>
            </a:r>
            <a:r>
              <a:rPr lang="ru-RU" dirty="0"/>
              <a:t> та </a:t>
            </a:r>
            <a:r>
              <a:rPr lang="ru-RU" dirty="0" err="1"/>
              <a:t>інших</a:t>
            </a:r>
            <a:r>
              <a:rPr lang="ru-RU" dirty="0"/>
              <a:t> </a:t>
            </a:r>
            <a:r>
              <a:rPr lang="ru-RU" dirty="0" err="1"/>
              <a:t>територіальних</a:t>
            </a:r>
            <a:r>
              <a:rPr lang="ru-RU" dirty="0"/>
              <a:t> </a:t>
            </a:r>
            <a:r>
              <a:rPr lang="ru-RU" dirty="0" err="1"/>
              <a:t>органів</a:t>
            </a:r>
            <a:r>
              <a:rPr lang="ru-RU" dirty="0"/>
              <a:t> </a:t>
            </a:r>
            <a:r>
              <a:rPr lang="ru-RU" dirty="0" err="1"/>
              <a:t>влади</a:t>
            </a:r>
            <a:r>
              <a:rPr lang="ru-RU" dirty="0"/>
              <a:t>);</a:t>
            </a:r>
          </a:p>
          <a:p>
            <a:pPr marL="0" indent="0">
              <a:buNone/>
            </a:pPr>
            <a:r>
              <a:rPr lang="ru-RU" dirty="0"/>
              <a:t>– </a:t>
            </a:r>
            <a:r>
              <a:rPr lang="ru-RU" dirty="0" err="1"/>
              <a:t>вибори</a:t>
            </a:r>
            <a:r>
              <a:rPr lang="ru-RU" dirty="0"/>
              <a:t> в </a:t>
            </a:r>
            <a:r>
              <a:rPr lang="ru-RU" dirty="0" err="1"/>
              <a:t>місцеві</a:t>
            </a:r>
            <a:r>
              <a:rPr lang="ru-RU" dirty="0"/>
              <a:t> (</a:t>
            </a:r>
            <a:r>
              <a:rPr lang="ru-RU" dirty="0" err="1"/>
              <a:t>муніципальні</a:t>
            </a:r>
            <a:r>
              <a:rPr lang="ru-RU" dirty="0"/>
              <a:t>) </a:t>
            </a:r>
            <a:r>
              <a:rPr lang="ru-RU" dirty="0" err="1"/>
              <a:t>органи</a:t>
            </a:r>
            <a:r>
              <a:rPr lang="ru-RU" dirty="0"/>
              <a:t> </a:t>
            </a:r>
            <a:r>
              <a:rPr lang="ru-RU" dirty="0" err="1"/>
              <a:t>влади</a:t>
            </a:r>
            <a:r>
              <a:rPr lang="ru-RU" dirty="0"/>
              <a:t> </a:t>
            </a:r>
            <a:r>
              <a:rPr lang="ru-RU" dirty="0" err="1"/>
              <a:t>чи</a:t>
            </a:r>
            <a:r>
              <a:rPr lang="ru-RU" dirty="0"/>
              <a:t> </a:t>
            </a:r>
            <a:r>
              <a:rPr lang="ru-RU" dirty="0" err="1"/>
              <a:t>органи</a:t>
            </a:r>
            <a:r>
              <a:rPr lang="ru-RU" dirty="0"/>
              <a:t> </a:t>
            </a:r>
            <a:r>
              <a:rPr lang="ru-RU" dirty="0" err="1"/>
              <a:t>місцевого</a:t>
            </a:r>
            <a:r>
              <a:rPr lang="ru-RU" dirty="0"/>
              <a:t>  </a:t>
            </a:r>
            <a:r>
              <a:rPr lang="ru-RU" dirty="0" err="1"/>
              <a:t>самоврядування</a:t>
            </a:r>
            <a:r>
              <a:rPr lang="ru-RU" dirty="0"/>
              <a:t> (</a:t>
            </a:r>
            <a:r>
              <a:rPr lang="ru-RU" dirty="0" err="1"/>
              <a:t>бургомістрів</a:t>
            </a:r>
            <a:r>
              <a:rPr lang="ru-RU" dirty="0"/>
              <a:t>, </a:t>
            </a:r>
            <a:r>
              <a:rPr lang="ru-RU" dirty="0" err="1"/>
              <a:t>мерів</a:t>
            </a:r>
            <a:r>
              <a:rPr lang="ru-RU" dirty="0"/>
              <a:t>, глав </a:t>
            </a:r>
            <a:r>
              <a:rPr lang="ru-RU" dirty="0" err="1"/>
              <a:t>адміністрацій</a:t>
            </a:r>
            <a:r>
              <a:rPr lang="ru-RU" dirty="0"/>
              <a:t>, </a:t>
            </a:r>
            <a:r>
              <a:rPr lang="ru-RU" dirty="0" err="1"/>
              <a:t>депутатів</a:t>
            </a:r>
            <a:r>
              <a:rPr lang="ru-RU" dirty="0"/>
              <a:t> </a:t>
            </a:r>
            <a:r>
              <a:rPr lang="ru-RU" dirty="0" err="1"/>
              <a:t>зборів</a:t>
            </a:r>
            <a:r>
              <a:rPr lang="ru-RU" dirty="0"/>
              <a:t>, дум, рад  </a:t>
            </a:r>
            <a:r>
              <a:rPr lang="ru-RU" dirty="0" err="1"/>
              <a:t>тощо</a:t>
            </a:r>
            <a:r>
              <a:rPr lang="ru-RU" dirty="0"/>
              <a:t>);</a:t>
            </a:r>
          </a:p>
          <a:p>
            <a:pPr marL="0" indent="0">
              <a:buNone/>
            </a:pPr>
            <a:r>
              <a:rPr lang="ru-RU" dirty="0"/>
              <a:t>– </a:t>
            </a:r>
            <a:r>
              <a:rPr lang="ru-RU" dirty="0" err="1"/>
              <a:t>вибори</a:t>
            </a:r>
            <a:r>
              <a:rPr lang="ru-RU" dirty="0"/>
              <a:t> в </a:t>
            </a:r>
            <a:r>
              <a:rPr lang="ru-RU" dirty="0" err="1"/>
              <a:t>міжнародні</a:t>
            </a:r>
            <a:r>
              <a:rPr lang="ru-RU" dirty="0"/>
              <a:t> </a:t>
            </a:r>
            <a:r>
              <a:rPr lang="ru-RU" dirty="0" err="1"/>
              <a:t>органи</a:t>
            </a:r>
            <a:r>
              <a:rPr lang="ru-RU" dirty="0"/>
              <a:t>, </a:t>
            </a:r>
            <a:r>
              <a:rPr lang="ru-RU" dirty="0" err="1"/>
              <a:t>наприклад</a:t>
            </a:r>
            <a:r>
              <a:rPr lang="ru-RU" dirty="0"/>
              <a:t>, у </a:t>
            </a:r>
            <a:r>
              <a:rPr lang="ru-RU" dirty="0" err="1"/>
              <a:t>Європарламент</a:t>
            </a:r>
            <a:r>
              <a:rPr lang="ru-RU" dirty="0"/>
              <a:t>. .</a:t>
            </a:r>
          </a:p>
          <a:p>
            <a:endParaRPr lang="uk-UA" dirty="0"/>
          </a:p>
        </p:txBody>
      </p:sp>
    </p:spTree>
    <p:extLst>
      <p:ext uri="{BB962C8B-B14F-4D97-AF65-F5344CB8AC3E}">
        <p14:creationId xmlns:p14="http://schemas.microsoft.com/office/powerpoint/2010/main" val="1957887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50E1C6-740E-438C-B2EA-0C9DDF456519}"/>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9DE7FD29-B60B-4660-A121-341D63519CCD}"/>
              </a:ext>
            </a:extLst>
          </p:cNvPr>
          <p:cNvSpPr>
            <a:spLocks noGrp="1"/>
          </p:cNvSpPr>
          <p:nvPr>
            <p:ph idx="1"/>
          </p:nvPr>
        </p:nvSpPr>
        <p:spPr/>
        <p:txBody>
          <a:bodyPr>
            <a:normAutofit fontScale="92500"/>
          </a:bodyPr>
          <a:lstStyle/>
          <a:p>
            <a:pPr marL="0" indent="0" algn="just">
              <a:buNone/>
            </a:pPr>
            <a:r>
              <a:rPr lang="uk-UA" dirty="0"/>
              <a:t>3. </a:t>
            </a:r>
            <a:r>
              <a:rPr lang="uk-UA" b="1" dirty="0">
                <a:solidFill>
                  <a:srgbClr val="FFFF00"/>
                </a:solidFill>
              </a:rPr>
              <a:t>Установлення виборчих округів і виборчих дільниць</a:t>
            </a:r>
            <a:r>
              <a:rPr lang="uk-UA" dirty="0"/>
              <a:t>.</a:t>
            </a:r>
          </a:p>
          <a:p>
            <a:pPr marL="0" indent="0" algn="just">
              <a:buNone/>
            </a:pPr>
            <a:r>
              <a:rPr lang="uk-UA" dirty="0"/>
              <a:t>4. </a:t>
            </a:r>
            <a:r>
              <a:rPr lang="uk-UA" b="1" dirty="0">
                <a:solidFill>
                  <a:srgbClr val="FFFF00"/>
                </a:solidFill>
              </a:rPr>
              <a:t>Створення виборчих органів</a:t>
            </a:r>
            <a:r>
              <a:rPr lang="uk-UA" dirty="0"/>
              <a:t>. Для організаційного керівництва виборчим процесом, як правило, створюють центральний виборчий орган, територіальні (окружні) виборчі органи, дільничні комісії.</a:t>
            </a:r>
          </a:p>
          <a:p>
            <a:pPr marL="0" indent="0" algn="just">
              <a:buNone/>
            </a:pPr>
            <a:r>
              <a:rPr lang="uk-UA" dirty="0"/>
              <a:t>5. </a:t>
            </a:r>
            <a:r>
              <a:rPr lang="uk-UA" b="1" dirty="0">
                <a:solidFill>
                  <a:srgbClr val="FFFF00"/>
                </a:solidFill>
              </a:rPr>
              <a:t>Висування кандидатів, формування партійних списків</a:t>
            </a:r>
            <a:r>
              <a:rPr lang="uk-UA" dirty="0"/>
              <a:t>. На даній стадії визначається коло осіб, з яких будуть вибрані президент, сенатори, депутати.</a:t>
            </a:r>
          </a:p>
          <a:p>
            <a:pPr marL="0" indent="0" algn="just">
              <a:buNone/>
            </a:pPr>
            <a:r>
              <a:rPr lang="uk-UA" dirty="0"/>
              <a:t>6. </a:t>
            </a:r>
            <a:r>
              <a:rPr lang="uk-UA" b="1" dirty="0">
                <a:solidFill>
                  <a:srgbClr val="FFFF00"/>
                </a:solidFill>
              </a:rPr>
              <a:t>Реєстрація кандидатів і списки партій</a:t>
            </a:r>
            <a:r>
              <a:rPr lang="uk-UA" dirty="0"/>
              <a:t>.</a:t>
            </a:r>
          </a:p>
          <a:p>
            <a:endParaRPr lang="uk-UA" dirty="0"/>
          </a:p>
        </p:txBody>
      </p:sp>
    </p:spTree>
    <p:extLst>
      <p:ext uri="{BB962C8B-B14F-4D97-AF65-F5344CB8AC3E}">
        <p14:creationId xmlns:p14="http://schemas.microsoft.com/office/powerpoint/2010/main" val="734137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686256D-F314-4EC7-B6A7-24F2DDB20887}"/>
              </a:ext>
            </a:extLst>
          </p:cNvPr>
          <p:cNvSpPr>
            <a:spLocks noGrp="1"/>
          </p:cNvSpPr>
          <p:nvPr>
            <p:ph idx="1"/>
          </p:nvPr>
        </p:nvSpPr>
        <p:spPr>
          <a:xfrm>
            <a:off x="1145219" y="488272"/>
            <a:ext cx="9902192" cy="5302929"/>
          </a:xfrm>
        </p:spPr>
        <p:txBody>
          <a:bodyPr>
            <a:normAutofit fontScale="70000" lnSpcReduction="20000"/>
          </a:bodyPr>
          <a:lstStyle/>
          <a:p>
            <a:pPr marL="0" indent="0">
              <a:buNone/>
            </a:pPr>
            <a:r>
              <a:rPr lang="uk-UA" b="1" dirty="0">
                <a:solidFill>
                  <a:srgbClr val="FFFF00"/>
                </a:solidFill>
              </a:rPr>
              <a:t>7. Передвиборна кампанія зареєстрованих кандидатів</a:t>
            </a:r>
            <a:r>
              <a:rPr lang="uk-UA" dirty="0"/>
              <a:t>. Вона включає у себе роботу кандидатів (партій) і груп для переконання виборців у необхідності проголосувати за цього кандидата або активно підтримуючих їх партійний список.</a:t>
            </a:r>
          </a:p>
          <a:p>
            <a:r>
              <a:rPr lang="uk-UA" dirty="0"/>
              <a:t>Проведення сучасних виборчих кампаній особливо вимагає проведення спеціальних досліджень у сфері політичного маркетингу, що дозволяють визначитися з програмами кандидатів, орієнтованими на різні групи виборців, а також вибудувати певні імідж-стратегії. Для переконання виборців у достоїнствах кандидатів і перевагах їхніх програм використовуються різноманітні засоби:</a:t>
            </a:r>
          </a:p>
          <a:p>
            <a:r>
              <a:rPr lang="uk-UA" dirty="0"/>
              <a:t> реклама в ЗМІ, головна увага відводиться телебаченню (політологи вважають, що 70% іміджу створюється саме за допомогою </a:t>
            </a:r>
            <a:r>
              <a:rPr lang="en-US" dirty="0"/>
              <a:t>TV);</a:t>
            </a:r>
          </a:p>
          <a:p>
            <a:r>
              <a:rPr lang="uk-UA" dirty="0"/>
              <a:t>агітаційна кампанія "від дверей до дверей", яка передбачає безпосередню роботу активістів кандидата з електоратом за місцем проживання;</a:t>
            </a:r>
          </a:p>
          <a:p>
            <a:r>
              <a:rPr lang="uk-UA" dirty="0"/>
              <a:t>зустрічі кандидата з виборцями;</a:t>
            </a:r>
          </a:p>
          <a:p>
            <a:r>
              <a:rPr lang="uk-UA" dirty="0" err="1"/>
              <a:t>листівкова</a:t>
            </a:r>
            <a:r>
              <a:rPr lang="uk-UA" dirty="0"/>
              <a:t> і плакатна агітація, графіті;</a:t>
            </a:r>
          </a:p>
          <a:p>
            <a:r>
              <a:rPr lang="uk-UA" dirty="0"/>
              <a:t> проведення різних акцій (мітинги, шоу, розповсюдження партійної символіки тощо). Використовуються й інші способи рекламування політиків і партій. Наприклад, республіканці як свій символ часто використовують живих слонів.</a:t>
            </a:r>
          </a:p>
        </p:txBody>
      </p:sp>
    </p:spTree>
    <p:extLst>
      <p:ext uri="{BB962C8B-B14F-4D97-AF65-F5344CB8AC3E}">
        <p14:creationId xmlns:p14="http://schemas.microsoft.com/office/powerpoint/2010/main" val="914242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C8D38DA-0578-40C5-A227-623C2F427FC7}"/>
              </a:ext>
            </a:extLst>
          </p:cNvPr>
          <p:cNvSpPr>
            <a:spLocks noGrp="1"/>
          </p:cNvSpPr>
          <p:nvPr>
            <p:ph idx="1"/>
          </p:nvPr>
        </p:nvSpPr>
        <p:spPr>
          <a:xfrm>
            <a:off x="1358283" y="443883"/>
            <a:ext cx="9689128" cy="5347318"/>
          </a:xfrm>
        </p:spPr>
        <p:txBody>
          <a:bodyPr>
            <a:normAutofit fontScale="85000" lnSpcReduction="20000"/>
          </a:bodyPr>
          <a:lstStyle/>
          <a:p>
            <a:pPr marL="0" indent="0" algn="just">
              <a:buNone/>
            </a:pPr>
            <a:r>
              <a:rPr lang="ru-RU" dirty="0"/>
              <a:t>8</a:t>
            </a:r>
            <a:r>
              <a:rPr lang="ru-RU" dirty="0">
                <a:solidFill>
                  <a:srgbClr val="FFFF00"/>
                </a:solidFill>
              </a:rPr>
              <a:t>. </a:t>
            </a:r>
            <a:r>
              <a:rPr lang="ru-RU" b="1" dirty="0" err="1">
                <a:solidFill>
                  <a:srgbClr val="FFFF00"/>
                </a:solidFill>
              </a:rPr>
              <a:t>Проведення</a:t>
            </a:r>
            <a:r>
              <a:rPr lang="ru-RU" b="1" dirty="0">
                <a:solidFill>
                  <a:srgbClr val="FFFF00"/>
                </a:solidFill>
              </a:rPr>
              <a:t> </a:t>
            </a:r>
            <a:r>
              <a:rPr lang="ru-RU" b="1" dirty="0" err="1">
                <a:solidFill>
                  <a:srgbClr val="FFFF00"/>
                </a:solidFill>
              </a:rPr>
              <a:t>процедури</a:t>
            </a:r>
            <a:r>
              <a:rPr lang="ru-RU" b="1" dirty="0">
                <a:solidFill>
                  <a:srgbClr val="FFFF00"/>
                </a:solidFill>
              </a:rPr>
              <a:t> </a:t>
            </a:r>
            <a:r>
              <a:rPr lang="ru-RU" b="1" dirty="0" err="1">
                <a:solidFill>
                  <a:srgbClr val="FFFF00"/>
                </a:solidFill>
              </a:rPr>
              <a:t>голосування</a:t>
            </a:r>
            <a:r>
              <a:rPr lang="ru-RU" dirty="0"/>
              <a:t>. Сам </a:t>
            </a:r>
            <a:r>
              <a:rPr lang="ru-RU" dirty="0" err="1"/>
              <a:t>термін</a:t>
            </a:r>
            <a:r>
              <a:rPr lang="ru-RU" dirty="0"/>
              <a:t> "</a:t>
            </a:r>
            <a:r>
              <a:rPr lang="ru-RU" dirty="0" err="1"/>
              <a:t>голосування</a:t>
            </a:r>
            <a:r>
              <a:rPr lang="ru-RU" dirty="0"/>
              <a:t>" </a:t>
            </a:r>
            <a:r>
              <a:rPr lang="ru-RU" dirty="0" err="1"/>
              <a:t>прийшов</a:t>
            </a:r>
            <a:r>
              <a:rPr lang="ru-RU" dirty="0"/>
              <a:t> з </a:t>
            </a:r>
            <a:r>
              <a:rPr lang="ru-RU" dirty="0" err="1"/>
              <a:t>античної</a:t>
            </a:r>
            <a:r>
              <a:rPr lang="ru-RU" dirty="0"/>
              <a:t> </a:t>
            </a:r>
            <a:r>
              <a:rPr lang="ru-RU" dirty="0" err="1"/>
              <a:t>Спарти</a:t>
            </a:r>
            <a:r>
              <a:rPr lang="ru-RU" dirty="0"/>
              <a:t>, де </a:t>
            </a:r>
            <a:r>
              <a:rPr lang="ru-RU" dirty="0" err="1"/>
              <a:t>вищий</a:t>
            </a:r>
            <a:r>
              <a:rPr lang="ru-RU" dirty="0"/>
              <a:t> орган </a:t>
            </a:r>
            <a:r>
              <a:rPr lang="ru-RU" dirty="0" err="1"/>
              <a:t>влади</a:t>
            </a:r>
            <a:r>
              <a:rPr lang="ru-RU" dirty="0"/>
              <a:t> </a:t>
            </a:r>
            <a:r>
              <a:rPr lang="ru-RU" dirty="0" err="1"/>
              <a:t>формувався</a:t>
            </a:r>
            <a:r>
              <a:rPr lang="ru-RU" dirty="0"/>
              <a:t> у </a:t>
            </a:r>
            <a:r>
              <a:rPr lang="ru-RU" dirty="0" err="1"/>
              <a:t>ході</a:t>
            </a:r>
            <a:r>
              <a:rPr lang="ru-RU" dirty="0"/>
              <a:t> </a:t>
            </a:r>
            <a:r>
              <a:rPr lang="ru-RU" dirty="0" err="1"/>
              <a:t>загальних</a:t>
            </a:r>
            <a:r>
              <a:rPr lang="ru-RU" dirty="0"/>
              <a:t> </a:t>
            </a:r>
            <a:r>
              <a:rPr lang="ru-RU" dirty="0" err="1"/>
              <a:t>зборів</a:t>
            </a:r>
            <a:r>
              <a:rPr lang="ru-RU" dirty="0"/>
              <a:t> </a:t>
            </a:r>
            <a:r>
              <a:rPr lang="ru-RU" dirty="0" err="1"/>
              <a:t>загальними</a:t>
            </a:r>
            <a:r>
              <a:rPr lang="ru-RU" dirty="0"/>
              <a:t> криками, а </a:t>
            </a:r>
            <a:r>
              <a:rPr lang="ru-RU" dirty="0" err="1"/>
              <a:t>вибраним</a:t>
            </a:r>
            <a:r>
              <a:rPr lang="ru-RU" dirty="0"/>
              <a:t> </a:t>
            </a:r>
            <a:r>
              <a:rPr lang="ru-RU" dirty="0" err="1"/>
              <a:t>вважався</a:t>
            </a:r>
            <a:r>
              <a:rPr lang="ru-RU" dirty="0"/>
              <a:t> той </a:t>
            </a:r>
            <a:r>
              <a:rPr lang="ru-RU" dirty="0" err="1"/>
              <a:t>спартанець</a:t>
            </a:r>
            <a:r>
              <a:rPr lang="ru-RU" dirty="0"/>
              <a:t>, за </a:t>
            </a:r>
            <a:r>
              <a:rPr lang="ru-RU" dirty="0" err="1"/>
              <a:t>якого</a:t>
            </a:r>
            <a:r>
              <a:rPr lang="ru-RU" dirty="0"/>
              <a:t> кричали </a:t>
            </a:r>
            <a:r>
              <a:rPr lang="ru-RU" dirty="0" err="1"/>
              <a:t>голосніше</a:t>
            </a:r>
            <a:r>
              <a:rPr lang="ru-RU" dirty="0"/>
              <a:t>. </a:t>
            </a:r>
            <a:r>
              <a:rPr lang="ru-RU" dirty="0" err="1"/>
              <a:t>Подібна</a:t>
            </a:r>
            <a:r>
              <a:rPr lang="ru-RU" dirty="0"/>
              <a:t> практика </a:t>
            </a:r>
            <a:r>
              <a:rPr lang="ru-RU" dirty="0" err="1"/>
              <a:t>прийняття</a:t>
            </a:r>
            <a:r>
              <a:rPr lang="ru-RU" dirty="0"/>
              <a:t> </a:t>
            </a:r>
            <a:r>
              <a:rPr lang="ru-RU" dirty="0" err="1"/>
              <a:t>рішень</a:t>
            </a:r>
            <a:r>
              <a:rPr lang="ru-RU" dirty="0"/>
              <a:t> носить і </a:t>
            </a:r>
            <a:r>
              <a:rPr lang="ru-RU" dirty="0" err="1"/>
              <a:t>іншу</a:t>
            </a:r>
            <a:r>
              <a:rPr lang="ru-RU" dirty="0"/>
              <a:t> </a:t>
            </a:r>
            <a:r>
              <a:rPr lang="ru-RU" dirty="0" err="1"/>
              <a:t>назву</a:t>
            </a:r>
            <a:r>
              <a:rPr lang="ru-RU" dirty="0"/>
              <a:t> - "</a:t>
            </a:r>
            <a:r>
              <a:rPr lang="ru-RU" dirty="0" err="1"/>
              <a:t>акламація</a:t>
            </a:r>
            <a:r>
              <a:rPr lang="ru-RU" dirty="0"/>
              <a:t>". Таким чином, </a:t>
            </a:r>
            <a:r>
              <a:rPr lang="ru-RU" dirty="0" err="1"/>
              <a:t>наприклад</a:t>
            </a:r>
            <a:r>
              <a:rPr lang="ru-RU" dirty="0"/>
              <a:t>, </a:t>
            </a:r>
            <a:r>
              <a:rPr lang="ru-RU" dirty="0" err="1"/>
              <a:t>приймалися</a:t>
            </a:r>
            <a:r>
              <a:rPr lang="ru-RU" dirty="0"/>
              <a:t> </a:t>
            </a:r>
            <a:r>
              <a:rPr lang="ru-RU" dirty="0" err="1"/>
              <a:t>рішення</a:t>
            </a:r>
            <a:r>
              <a:rPr lang="ru-RU" dirty="0"/>
              <a:t> у </a:t>
            </a:r>
            <a:r>
              <a:rPr lang="ru-RU" dirty="0" err="1"/>
              <a:t>Візантії</a:t>
            </a:r>
            <a:r>
              <a:rPr lang="ru-RU" dirty="0"/>
              <a:t> в VII ст., у </a:t>
            </a:r>
            <a:r>
              <a:rPr lang="ru-RU" dirty="0" err="1"/>
              <a:t>середньовічних</a:t>
            </a:r>
            <a:r>
              <a:rPr lang="ru-RU" dirty="0"/>
              <a:t> </a:t>
            </a:r>
            <a:r>
              <a:rPr lang="ru-RU" dirty="0" err="1"/>
              <a:t>республіках</a:t>
            </a:r>
            <a:r>
              <a:rPr lang="ru-RU" dirty="0"/>
              <a:t> Новгороду і Пскова. З </a:t>
            </a:r>
            <a:r>
              <a:rPr lang="ru-RU" dirty="0" err="1"/>
              <a:t>античних</a:t>
            </a:r>
            <a:r>
              <a:rPr lang="ru-RU" dirty="0"/>
              <a:t> </a:t>
            </a:r>
            <a:r>
              <a:rPr lang="ru-RU" dirty="0" err="1"/>
              <a:t>Афін</a:t>
            </a:r>
            <a:r>
              <a:rPr lang="ru-RU" dirty="0"/>
              <a:t> </a:t>
            </a:r>
            <a:r>
              <a:rPr lang="ru-RU" dirty="0" err="1"/>
              <a:t>прийшла</a:t>
            </a:r>
            <a:r>
              <a:rPr lang="ru-RU" dirty="0"/>
              <a:t> й </a:t>
            </a:r>
            <a:r>
              <a:rPr lang="ru-RU" dirty="0" err="1"/>
              <a:t>виборча</a:t>
            </a:r>
            <a:r>
              <a:rPr lang="ru-RU" dirty="0"/>
              <a:t> урна. В урну кидали </a:t>
            </a:r>
            <a:r>
              <a:rPr lang="ru-RU" dirty="0" err="1"/>
              <a:t>чорне</a:t>
            </a:r>
            <a:r>
              <a:rPr lang="ru-RU" dirty="0"/>
              <a:t> та </a:t>
            </a:r>
            <a:r>
              <a:rPr lang="ru-RU" dirty="0" err="1"/>
              <a:t>біле</a:t>
            </a:r>
            <a:r>
              <a:rPr lang="ru-RU" dirty="0"/>
              <a:t> </a:t>
            </a:r>
            <a:r>
              <a:rPr lang="ru-RU" dirty="0" err="1"/>
              <a:t>каміння</a:t>
            </a:r>
            <a:r>
              <a:rPr lang="ru-RU" dirty="0"/>
              <a:t> (</a:t>
            </a:r>
            <a:r>
              <a:rPr lang="ru-RU" dirty="0" err="1"/>
              <a:t>своєрідні</a:t>
            </a:r>
            <a:r>
              <a:rPr lang="ru-RU" dirty="0"/>
              <a:t> </a:t>
            </a:r>
            <a:r>
              <a:rPr lang="ru-RU" dirty="0" err="1"/>
              <a:t>бюлетені</a:t>
            </a:r>
            <a:r>
              <a:rPr lang="ru-RU" dirty="0"/>
              <a:t>), </a:t>
            </a:r>
            <a:r>
              <a:rPr lang="ru-RU" dirty="0" err="1"/>
              <a:t>голосуючи</a:t>
            </a:r>
            <a:r>
              <a:rPr lang="ru-RU" dirty="0"/>
              <a:t> "за" </a:t>
            </a:r>
            <a:r>
              <a:rPr lang="ru-RU" dirty="0" err="1"/>
              <a:t>чи</a:t>
            </a:r>
            <a:r>
              <a:rPr lang="ru-RU" dirty="0"/>
              <a:t> "</a:t>
            </a:r>
            <a:r>
              <a:rPr lang="ru-RU" dirty="0" err="1"/>
              <a:t>проти</a:t>
            </a:r>
            <a:r>
              <a:rPr lang="ru-RU" dirty="0"/>
              <a:t>" </a:t>
            </a:r>
            <a:r>
              <a:rPr lang="ru-RU" dirty="0" err="1"/>
              <a:t>рішення</a:t>
            </a:r>
            <a:r>
              <a:rPr lang="ru-RU" dirty="0"/>
              <a:t> (</a:t>
            </a:r>
            <a:r>
              <a:rPr lang="ru-RU" dirty="0" err="1"/>
              <a:t>подібним</a:t>
            </a:r>
            <a:r>
              <a:rPr lang="ru-RU" dirty="0"/>
              <a:t> чином </a:t>
            </a:r>
            <a:r>
              <a:rPr lang="ru-RU" dirty="0" err="1"/>
              <a:t>громадяни</a:t>
            </a:r>
            <a:r>
              <a:rPr lang="ru-RU" dirty="0"/>
              <a:t> </a:t>
            </a:r>
            <a:r>
              <a:rPr lang="ru-RU" dirty="0" err="1"/>
              <a:t>афінського</a:t>
            </a:r>
            <a:r>
              <a:rPr lang="ru-RU" dirty="0"/>
              <a:t> </a:t>
            </a:r>
            <a:r>
              <a:rPr lang="ru-RU" dirty="0" err="1"/>
              <a:t>полісу</a:t>
            </a:r>
            <a:r>
              <a:rPr lang="ru-RU" dirty="0"/>
              <a:t> </a:t>
            </a:r>
            <a:r>
              <a:rPr lang="ru-RU" dirty="0" err="1"/>
              <a:t>винесли</a:t>
            </a:r>
            <a:r>
              <a:rPr lang="ru-RU" dirty="0"/>
              <a:t> </a:t>
            </a:r>
            <a:r>
              <a:rPr lang="ru-RU" dirty="0" err="1"/>
              <a:t>вирок</a:t>
            </a:r>
            <a:r>
              <a:rPr lang="ru-RU" dirty="0"/>
              <a:t> Сократу).</a:t>
            </a:r>
          </a:p>
          <a:p>
            <a:pPr marL="0" indent="0" algn="just">
              <a:buNone/>
            </a:pPr>
            <a:r>
              <a:rPr lang="ru-RU" dirty="0" err="1"/>
              <a:t>Сучасне</a:t>
            </a:r>
            <a:r>
              <a:rPr lang="ru-RU" dirty="0"/>
              <a:t> </a:t>
            </a:r>
            <a:r>
              <a:rPr lang="ru-RU" dirty="0" err="1"/>
              <a:t>голосування</a:t>
            </a:r>
            <a:r>
              <a:rPr lang="ru-RU" dirty="0"/>
              <a:t> </a:t>
            </a:r>
            <a:r>
              <a:rPr lang="ru-RU" dirty="0" err="1"/>
              <a:t>відбувається</a:t>
            </a:r>
            <a:r>
              <a:rPr lang="ru-RU" dirty="0"/>
              <a:t> </a:t>
            </a:r>
            <a:r>
              <a:rPr lang="ru-RU" dirty="0" err="1"/>
              <a:t>різними</a:t>
            </a:r>
            <a:r>
              <a:rPr lang="ru-RU" dirty="0"/>
              <a:t> способами:</a:t>
            </a:r>
          </a:p>
          <a:p>
            <a:pPr algn="just"/>
            <a:r>
              <a:rPr lang="ru-RU" dirty="0" err="1"/>
              <a:t>підняттям</a:t>
            </a:r>
            <a:r>
              <a:rPr lang="ru-RU" dirty="0"/>
              <a:t> рук (в невеликих </a:t>
            </a:r>
            <a:r>
              <a:rPr lang="ru-RU" dirty="0" err="1"/>
              <a:t>поселеннях</a:t>
            </a:r>
            <a:r>
              <a:rPr lang="ru-RU" dirty="0"/>
              <a:t> при </a:t>
            </a:r>
            <a:r>
              <a:rPr lang="ru-RU" dirty="0" err="1"/>
              <a:t>виборах</a:t>
            </a:r>
            <a:r>
              <a:rPr lang="ru-RU" dirty="0"/>
              <a:t> </a:t>
            </a:r>
            <a:r>
              <a:rPr lang="ru-RU" dirty="0" err="1"/>
              <a:t>органів</a:t>
            </a:r>
            <a:r>
              <a:rPr lang="ru-RU" dirty="0"/>
              <a:t> </a:t>
            </a:r>
            <a:r>
              <a:rPr lang="ru-RU" dirty="0" err="1"/>
              <a:t>місцевого</a:t>
            </a:r>
            <a:r>
              <a:rPr lang="ru-RU" dirty="0"/>
              <a:t> </a:t>
            </a:r>
            <a:r>
              <a:rPr lang="ru-RU" dirty="0" err="1"/>
              <a:t>самоврядування</a:t>
            </a:r>
            <a:r>
              <a:rPr lang="ru-RU" dirty="0"/>
              <a:t>);</a:t>
            </a:r>
          </a:p>
          <a:p>
            <a:pPr algn="just"/>
            <a:r>
              <a:rPr lang="ru-RU" dirty="0" err="1"/>
              <a:t>найпоширеніший</a:t>
            </a:r>
            <a:r>
              <a:rPr lang="ru-RU" dirty="0"/>
              <a:t> </a:t>
            </a:r>
            <a:r>
              <a:rPr lang="ru-RU" dirty="0" err="1"/>
              <a:t>спосіб</a:t>
            </a:r>
            <a:r>
              <a:rPr lang="ru-RU" dirty="0"/>
              <a:t> - на </a:t>
            </a:r>
            <a:r>
              <a:rPr lang="ru-RU" dirty="0" err="1"/>
              <a:t>паперових</a:t>
            </a:r>
            <a:r>
              <a:rPr lang="ru-RU" dirty="0"/>
              <a:t> </a:t>
            </a:r>
            <a:r>
              <a:rPr lang="ru-RU" dirty="0" err="1"/>
              <a:t>бюлетенях</a:t>
            </a:r>
            <a:r>
              <a:rPr lang="ru-RU" dirty="0"/>
              <a:t> для </a:t>
            </a:r>
            <a:r>
              <a:rPr lang="ru-RU" dirty="0" err="1"/>
              <a:t>голосування</a:t>
            </a:r>
            <a:r>
              <a:rPr lang="ru-RU" dirty="0"/>
              <a:t>, коли </a:t>
            </a:r>
            <a:r>
              <a:rPr lang="ru-RU" dirty="0" err="1"/>
              <a:t>навпроти</a:t>
            </a:r>
            <a:r>
              <a:rPr lang="ru-RU" dirty="0"/>
              <a:t> </a:t>
            </a:r>
            <a:r>
              <a:rPr lang="ru-RU" dirty="0" err="1"/>
              <a:t>прізвища</a:t>
            </a:r>
            <a:r>
              <a:rPr lang="ru-RU" dirty="0"/>
              <a:t> кандидата, </a:t>
            </a:r>
            <a:r>
              <a:rPr lang="ru-RU" dirty="0" err="1"/>
              <a:t>що</a:t>
            </a:r>
            <a:r>
              <a:rPr lang="ru-RU" dirty="0"/>
              <a:t> </a:t>
            </a:r>
            <a:r>
              <a:rPr lang="ru-RU" dirty="0" err="1"/>
              <a:t>обирається</a:t>
            </a:r>
            <a:r>
              <a:rPr lang="ru-RU" dirty="0"/>
              <a:t>, ставиться </a:t>
            </a:r>
            <a:r>
              <a:rPr lang="ru-RU" dirty="0" err="1"/>
              <a:t>певний</a:t>
            </a:r>
            <a:r>
              <a:rPr lang="ru-RU" dirty="0"/>
              <a:t> знак;</a:t>
            </a:r>
          </a:p>
          <a:p>
            <a:pPr algn="just"/>
            <a:r>
              <a:rPr lang="ru-RU" dirty="0" err="1"/>
              <a:t>із</a:t>
            </a:r>
            <a:r>
              <a:rPr lang="ru-RU" dirty="0"/>
              <a:t> </a:t>
            </a:r>
            <a:r>
              <a:rPr lang="ru-RU" dirty="0" err="1"/>
              <a:t>застосуванням</a:t>
            </a:r>
            <a:r>
              <a:rPr lang="ru-RU" dirty="0"/>
              <a:t> </a:t>
            </a:r>
            <a:r>
              <a:rPr lang="ru-RU" dirty="0" err="1"/>
              <a:t>електронних</a:t>
            </a:r>
            <a:r>
              <a:rPr lang="ru-RU" dirty="0"/>
              <a:t> машин шляхом </a:t>
            </a:r>
            <a:r>
              <a:rPr lang="ru-RU" dirty="0" err="1"/>
              <a:t>натискування</a:t>
            </a:r>
            <a:r>
              <a:rPr lang="ru-RU" dirty="0"/>
              <a:t> на кнопки </a:t>
            </a:r>
            <a:r>
              <a:rPr lang="ru-RU" dirty="0" err="1"/>
              <a:t>або</a:t>
            </a:r>
            <a:r>
              <a:rPr lang="ru-RU" dirty="0"/>
              <a:t> </a:t>
            </a:r>
            <a:r>
              <a:rPr lang="ru-RU" dirty="0" err="1"/>
              <a:t>важелі</a:t>
            </a:r>
            <a:r>
              <a:rPr lang="ru-RU" dirty="0"/>
              <a:t> (</a:t>
            </a:r>
            <a:r>
              <a:rPr lang="ru-RU" dirty="0" err="1"/>
              <a:t>останній</a:t>
            </a:r>
            <a:r>
              <a:rPr lang="ru-RU" dirty="0"/>
              <a:t> </a:t>
            </a:r>
            <a:r>
              <a:rPr lang="ru-RU" dirty="0" err="1"/>
              <a:t>спосіб</a:t>
            </a:r>
            <a:r>
              <a:rPr lang="ru-RU" dirty="0"/>
              <a:t> </a:t>
            </a:r>
            <a:r>
              <a:rPr lang="ru-RU" dirty="0" err="1"/>
              <a:t>використовується</a:t>
            </a:r>
            <a:r>
              <a:rPr lang="ru-RU" dirty="0"/>
              <a:t> в США).</a:t>
            </a:r>
            <a:endParaRPr lang="uk-UA" dirty="0"/>
          </a:p>
        </p:txBody>
      </p:sp>
    </p:spTree>
    <p:extLst>
      <p:ext uri="{BB962C8B-B14F-4D97-AF65-F5344CB8AC3E}">
        <p14:creationId xmlns:p14="http://schemas.microsoft.com/office/powerpoint/2010/main" val="2985792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7DD67E-0EC3-4C07-8959-0EB51B7448A4}"/>
              </a:ext>
            </a:extLst>
          </p:cNvPr>
          <p:cNvSpPr>
            <a:spLocks noGrp="1"/>
          </p:cNvSpPr>
          <p:nvPr>
            <p:ph type="title"/>
          </p:nvPr>
        </p:nvSpPr>
        <p:spPr/>
        <p:txBody>
          <a:bodyPr/>
          <a:lstStyle/>
          <a:p>
            <a:pPr algn="ctr"/>
            <a:r>
              <a:rPr lang="uk-UA" dirty="0"/>
              <a:t>Виборча інженерія</a:t>
            </a:r>
          </a:p>
        </p:txBody>
      </p:sp>
      <p:sp>
        <p:nvSpPr>
          <p:cNvPr id="3" name="Місце для вмісту 2">
            <a:extLst>
              <a:ext uri="{FF2B5EF4-FFF2-40B4-BE49-F238E27FC236}">
                <a16:creationId xmlns:a16="http://schemas.microsoft.com/office/drawing/2014/main" id="{63EA109F-40C0-40D7-B4FB-E43159C258F9}"/>
              </a:ext>
            </a:extLst>
          </p:cNvPr>
          <p:cNvSpPr>
            <a:spLocks noGrp="1"/>
          </p:cNvSpPr>
          <p:nvPr>
            <p:ph idx="1"/>
          </p:nvPr>
        </p:nvSpPr>
        <p:spPr>
          <a:xfrm>
            <a:off x="1141412" y="2249486"/>
            <a:ext cx="10390681" cy="4302233"/>
          </a:xfrm>
        </p:spPr>
        <p:txBody>
          <a:bodyPr>
            <a:normAutofit fontScale="85000" lnSpcReduction="10000"/>
          </a:bodyPr>
          <a:lstStyle/>
          <a:p>
            <a:pPr algn="just"/>
            <a:r>
              <a:rPr lang="uk-UA" b="1" dirty="0">
                <a:solidFill>
                  <a:srgbClr val="FFFF00"/>
                </a:solidFill>
              </a:rPr>
              <a:t>Виборча інженерія </a:t>
            </a:r>
            <a:r>
              <a:rPr lang="uk-UA" dirty="0"/>
              <a:t>– пристосування виборчих процедур до реалізації інтересів правлячої та політичної еліт щодо завоювання і збереження влади в державі, регіоні, місті тощо. </a:t>
            </a:r>
          </a:p>
          <a:p>
            <a:pPr marL="0" indent="0" algn="just">
              <a:buNone/>
            </a:pPr>
            <a:r>
              <a:rPr lang="uk-UA" dirty="0"/>
              <a:t>Основними методами виборчої інженерії являються:</a:t>
            </a:r>
          </a:p>
          <a:p>
            <a:pPr algn="just"/>
            <a:r>
              <a:rPr lang="uk-UA" dirty="0">
                <a:solidFill>
                  <a:srgbClr val="FFFF00"/>
                </a:solidFill>
              </a:rPr>
              <a:t>зміна виборчих процедур </a:t>
            </a:r>
            <a:r>
              <a:rPr lang="uk-UA" dirty="0"/>
              <a:t>– знаходиться в юрисдикції Верховної Ради  України. При повторному голосуванні на президентських виборах у грудні 2004 року аби унеможливити масові фальсифікації був прийнятий закон „Про особливості застосування Закону України „Про  вибори Президента України ‖ (реєстраційний № 6372);</a:t>
            </a:r>
          </a:p>
          <a:p>
            <a:pPr algn="just"/>
            <a:r>
              <a:rPr lang="uk-UA" dirty="0">
                <a:solidFill>
                  <a:srgbClr val="FFFF00"/>
                </a:solidFill>
              </a:rPr>
              <a:t>маніпулювання межами виборчих округів </a:t>
            </a:r>
            <a:r>
              <a:rPr lang="uk-UA" dirty="0"/>
              <a:t>– знаючи прогнози щодо голосування у виборчих регіонах, правляча еліта об‘єднує райони де  мешкають прихильники „свого‖ кандидата в округи для гарантованої </a:t>
            </a:r>
            <a:r>
              <a:rPr lang="ru-RU" dirty="0" err="1"/>
              <a:t>його</a:t>
            </a:r>
            <a:r>
              <a:rPr lang="ru-RU" dirty="0"/>
              <a:t> перемоги; </a:t>
            </a:r>
            <a:r>
              <a:rPr lang="ru-RU" dirty="0" err="1"/>
              <a:t>можливий</a:t>
            </a:r>
            <a:r>
              <a:rPr lang="ru-RU" dirty="0"/>
              <a:t> </a:t>
            </a:r>
            <a:r>
              <a:rPr lang="ru-RU" dirty="0" err="1"/>
              <a:t>поділ</a:t>
            </a:r>
            <a:r>
              <a:rPr lang="ru-RU" dirty="0"/>
              <a:t> </a:t>
            </a:r>
            <a:r>
              <a:rPr lang="ru-RU" dirty="0" err="1"/>
              <a:t>районів</a:t>
            </a:r>
            <a:r>
              <a:rPr lang="ru-RU" dirty="0"/>
              <a:t>, </a:t>
            </a:r>
            <a:r>
              <a:rPr lang="ru-RU" dirty="0" err="1"/>
              <a:t>що</a:t>
            </a:r>
            <a:r>
              <a:rPr lang="ru-RU" dirty="0"/>
              <a:t> </a:t>
            </a:r>
            <a:r>
              <a:rPr lang="ru-RU" dirty="0" err="1"/>
              <a:t>підтримує</a:t>
            </a:r>
            <a:r>
              <a:rPr lang="ru-RU" dirty="0"/>
              <a:t> </a:t>
            </a:r>
            <a:r>
              <a:rPr lang="ru-RU" dirty="0" err="1"/>
              <a:t>опонента</a:t>
            </a:r>
            <a:r>
              <a:rPr lang="ru-RU" dirty="0"/>
              <a:t>, на округи, де </a:t>
            </a:r>
            <a:r>
              <a:rPr lang="ru-RU" dirty="0" err="1"/>
              <a:t>їхні</a:t>
            </a:r>
            <a:r>
              <a:rPr lang="ru-RU" dirty="0"/>
              <a:t> голоси </a:t>
            </a:r>
            <a:r>
              <a:rPr lang="ru-RU" dirty="0" err="1"/>
              <a:t>розчиняються</a:t>
            </a:r>
            <a:r>
              <a:rPr lang="ru-RU" dirty="0"/>
              <a:t> в </a:t>
            </a:r>
            <a:r>
              <a:rPr lang="ru-RU" dirty="0" err="1"/>
              <a:t>більшості</a:t>
            </a:r>
            <a:r>
              <a:rPr lang="ru-RU" dirty="0"/>
              <a:t> «</a:t>
            </a:r>
            <a:r>
              <a:rPr lang="ru-RU" dirty="0" err="1"/>
              <a:t>своїх</a:t>
            </a:r>
            <a:r>
              <a:rPr lang="ru-RU" dirty="0"/>
              <a:t>» </a:t>
            </a:r>
            <a:r>
              <a:rPr lang="ru-RU" dirty="0" err="1"/>
              <a:t>голосів</a:t>
            </a:r>
            <a:r>
              <a:rPr lang="ru-RU" dirty="0"/>
              <a:t>;</a:t>
            </a:r>
            <a:endParaRPr lang="uk-UA" dirty="0"/>
          </a:p>
          <a:p>
            <a:endParaRPr lang="uk-UA" dirty="0"/>
          </a:p>
        </p:txBody>
      </p:sp>
    </p:spTree>
    <p:extLst>
      <p:ext uri="{BB962C8B-B14F-4D97-AF65-F5344CB8AC3E}">
        <p14:creationId xmlns:p14="http://schemas.microsoft.com/office/powerpoint/2010/main" val="1338204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F9B6E3-A028-42FB-8651-53B8FDE358D2}"/>
              </a:ext>
            </a:extLst>
          </p:cNvPr>
          <p:cNvSpPr>
            <a:spLocks noGrp="1"/>
          </p:cNvSpPr>
          <p:nvPr>
            <p:ph type="title"/>
          </p:nvPr>
        </p:nvSpPr>
        <p:spPr>
          <a:xfrm>
            <a:off x="1141412" y="618518"/>
            <a:ext cx="9905999" cy="997218"/>
          </a:xfrm>
        </p:spPr>
        <p:txBody>
          <a:bodyPr/>
          <a:lstStyle/>
          <a:p>
            <a:endParaRPr lang="uk-UA" dirty="0"/>
          </a:p>
        </p:txBody>
      </p:sp>
      <p:sp>
        <p:nvSpPr>
          <p:cNvPr id="3" name="Місце для вмісту 2">
            <a:extLst>
              <a:ext uri="{FF2B5EF4-FFF2-40B4-BE49-F238E27FC236}">
                <a16:creationId xmlns:a16="http://schemas.microsoft.com/office/drawing/2014/main" id="{8986E23F-4D81-4DE2-BD20-463344821901}"/>
              </a:ext>
            </a:extLst>
          </p:cNvPr>
          <p:cNvSpPr>
            <a:spLocks noGrp="1"/>
          </p:cNvSpPr>
          <p:nvPr>
            <p:ph idx="1"/>
          </p:nvPr>
        </p:nvSpPr>
        <p:spPr>
          <a:xfrm>
            <a:off x="1141412" y="1890944"/>
            <a:ext cx="10008941" cy="4348537"/>
          </a:xfrm>
        </p:spPr>
        <p:txBody>
          <a:bodyPr>
            <a:normAutofit fontScale="92500" lnSpcReduction="20000"/>
          </a:bodyPr>
          <a:lstStyle/>
          <a:p>
            <a:pPr algn="just"/>
            <a:r>
              <a:rPr lang="uk-UA" dirty="0">
                <a:solidFill>
                  <a:srgbClr val="FFFF00"/>
                </a:solidFill>
              </a:rPr>
              <a:t>вибір відповідного часу для проведення виборів </a:t>
            </a:r>
            <a:r>
              <a:rPr lang="uk-UA" dirty="0"/>
              <a:t>– при перемозі партії  чи виборчого блоку на президентських виборах, як найшвидші  парламентські вибори збільшують їхні шанси на повторну перемогу;</a:t>
            </a:r>
          </a:p>
          <a:p>
            <a:pPr algn="just"/>
            <a:r>
              <a:rPr lang="uk-UA" dirty="0">
                <a:solidFill>
                  <a:srgbClr val="FFFF00"/>
                </a:solidFill>
              </a:rPr>
              <a:t>добір лояльного до правлячої еліти складу виборчих комісій </a:t>
            </a:r>
            <a:r>
              <a:rPr lang="uk-UA" dirty="0"/>
              <a:t>– певна  частина успіху на виборчій дільниці залежить і від членів виборчих комісій. Особливо їхній плив зростає при голосуванні у сільській місцевості або коли дільниця розташована на підприємствах, в лікарняних установах і т. </a:t>
            </a:r>
            <a:r>
              <a:rPr lang="uk-UA" dirty="0" err="1"/>
              <a:t>ін</a:t>
            </a:r>
            <a:r>
              <a:rPr lang="uk-UA" dirty="0"/>
              <a:t>;</a:t>
            </a:r>
          </a:p>
          <a:p>
            <a:pPr algn="just"/>
            <a:r>
              <a:rPr lang="uk-UA" dirty="0">
                <a:solidFill>
                  <a:srgbClr val="FFFF00"/>
                </a:solidFill>
              </a:rPr>
              <a:t>стимулювання і переміщення виборців з одних виборчих округів до інших </a:t>
            </a:r>
            <a:r>
              <a:rPr lang="uk-UA" dirty="0"/>
              <a:t>– каруселі, або голосування людей за відкріпними талонами на кількох дільницях. Також можливе застосування адміністративного ресурсу на більш закритих дільницях (армія,  виправні установи тощо).</a:t>
            </a:r>
          </a:p>
        </p:txBody>
      </p:sp>
    </p:spTree>
    <p:extLst>
      <p:ext uri="{BB962C8B-B14F-4D97-AF65-F5344CB8AC3E}">
        <p14:creationId xmlns:p14="http://schemas.microsoft.com/office/powerpoint/2010/main" val="358677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9B3606-091B-44CA-B779-900966983DE0}"/>
              </a:ext>
            </a:extLst>
          </p:cNvPr>
          <p:cNvSpPr>
            <a:spLocks noGrp="1"/>
          </p:cNvSpPr>
          <p:nvPr>
            <p:ph type="title"/>
          </p:nvPr>
        </p:nvSpPr>
        <p:spPr>
          <a:xfrm>
            <a:off x="1141412" y="458719"/>
            <a:ext cx="8970253" cy="793032"/>
          </a:xfrm>
        </p:spPr>
        <p:txBody>
          <a:bodyPr/>
          <a:lstStyle/>
          <a:p>
            <a:pPr algn="ctr"/>
            <a:r>
              <a:rPr lang="uk-UA" dirty="0"/>
              <a:t>адміністративний ресурс </a:t>
            </a:r>
          </a:p>
        </p:txBody>
      </p:sp>
      <p:sp>
        <p:nvSpPr>
          <p:cNvPr id="3" name="Місце для вмісту 2">
            <a:extLst>
              <a:ext uri="{FF2B5EF4-FFF2-40B4-BE49-F238E27FC236}">
                <a16:creationId xmlns:a16="http://schemas.microsoft.com/office/drawing/2014/main" id="{3C9516BE-4431-4E41-9C9A-1E09AE3F52C4}"/>
              </a:ext>
            </a:extLst>
          </p:cNvPr>
          <p:cNvSpPr>
            <a:spLocks noGrp="1"/>
          </p:cNvSpPr>
          <p:nvPr>
            <p:ph idx="1"/>
          </p:nvPr>
        </p:nvSpPr>
        <p:spPr>
          <a:xfrm>
            <a:off x="878890" y="1509204"/>
            <a:ext cx="10546672" cy="4793941"/>
          </a:xfrm>
        </p:spPr>
        <p:txBody>
          <a:bodyPr>
            <a:normAutofit fontScale="62500" lnSpcReduction="20000"/>
          </a:bodyPr>
          <a:lstStyle/>
          <a:p>
            <a:pPr marL="0" indent="0" algn="just">
              <a:buNone/>
            </a:pPr>
            <a:r>
              <a:rPr lang="uk-UA" dirty="0"/>
              <a:t>-  це застосування владних повноважень для досягнення певного результату в політиці, що не передбачені законом. Найчастіше використовується виконавчою владою, на підприємствах, установах з метою впливу на волевиявлення громадян, аби ті підтримали існуючу владу.</a:t>
            </a:r>
          </a:p>
          <a:p>
            <a:pPr algn="just"/>
            <a:r>
              <a:rPr lang="uk-UA" dirty="0"/>
              <a:t> Залежно від відношення до закону адміністративний ресурс можна  назвати м'яким і жорстким. Про </a:t>
            </a:r>
            <a:r>
              <a:rPr lang="uk-UA" dirty="0">
                <a:solidFill>
                  <a:srgbClr val="FFFF00"/>
                </a:solidFill>
              </a:rPr>
              <a:t>м'яки</a:t>
            </a:r>
            <a:r>
              <a:rPr lang="uk-UA" dirty="0"/>
              <a:t>й адмінресурс говоримо тоді, коли владні повноваження чи владний вплив застосовуються без чіткої суперечності із законом: це може бути чи опосередкований вплив  (скажімо, висловлення керівниками різних рівнів симпатій під час виборів може мати своїм ефектом відповідну позицію або навіть дії підлеглих), це  може бути також виконання владних функцій відповідно до закону, але з  чітким розрахунком впливу на осіб чи соціальні групи, щоб досягнути не  передбачених владними повноваженнями функцій (наприклад, здійснення соціальних виплат перед виборами з метою здобути прихильність електорату).</a:t>
            </a:r>
          </a:p>
          <a:p>
            <a:pPr algn="just"/>
            <a:r>
              <a:rPr lang="uk-UA" dirty="0">
                <a:solidFill>
                  <a:srgbClr val="FFFF00"/>
                </a:solidFill>
              </a:rPr>
              <a:t>жорсткий</a:t>
            </a:r>
            <a:r>
              <a:rPr lang="uk-UA" dirty="0"/>
              <a:t> адмінресурс - це використання владних повноважень для досягнення цілей, непередбачених законом із порушенням законодавства. Жорсткий адміністративний ресурс виявляється у формі впливу на підлеглих, виборців, інших членів учасників політичного  процесу з боку владних осіб за допомогою примусу чи переконання у формі винагороди (підвищення в кар'єрі, надання пільг, грошова винагорода тощо) або покарання (звільнення з роботи, перевірки контрольних органів тощо). Жорсткий адміністративний ресурс в Україні найбільше виявлявся  стосовно управлінського апарату, працівників бюджетної сфери, бізнесових структур, засобів масової інформації, політичних конкурентів, членів виборчих комісій, судів тощо.</a:t>
            </a:r>
          </a:p>
          <a:p>
            <a:endParaRPr lang="uk-UA" dirty="0"/>
          </a:p>
        </p:txBody>
      </p:sp>
    </p:spTree>
    <p:extLst>
      <p:ext uri="{BB962C8B-B14F-4D97-AF65-F5344CB8AC3E}">
        <p14:creationId xmlns:p14="http://schemas.microsoft.com/office/powerpoint/2010/main" val="344834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3A5FC5-3E22-4586-B1D7-7BE4A22983E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7B3F333-CC68-41D3-AF9A-08BFFCBC717B}"/>
              </a:ext>
            </a:extLst>
          </p:cNvPr>
          <p:cNvSpPr>
            <a:spLocks noGrp="1"/>
          </p:cNvSpPr>
          <p:nvPr>
            <p:ph idx="1"/>
          </p:nvPr>
        </p:nvSpPr>
        <p:spPr/>
        <p:txBody>
          <a:bodyPr>
            <a:normAutofit fontScale="77500" lnSpcReduction="20000"/>
          </a:bodyPr>
          <a:lstStyle/>
          <a:p>
            <a:pPr marL="0" indent="0">
              <a:buNone/>
            </a:pPr>
            <a:r>
              <a:rPr lang="ru-RU" dirty="0"/>
              <a:t>2. За часом </a:t>
            </a:r>
            <a:r>
              <a:rPr lang="ru-RU" dirty="0" err="1"/>
              <a:t>проведення</a:t>
            </a:r>
            <a:r>
              <a:rPr lang="ru-RU" dirty="0"/>
              <a:t>:</a:t>
            </a:r>
          </a:p>
          <a:p>
            <a:r>
              <a:rPr lang="ru-RU" dirty="0" err="1"/>
              <a:t>чергові</a:t>
            </a:r>
            <a:r>
              <a:rPr lang="ru-RU" dirty="0"/>
              <a:t> – </a:t>
            </a:r>
            <a:r>
              <a:rPr lang="ru-RU" dirty="0" err="1"/>
              <a:t>проводяться</a:t>
            </a:r>
            <a:r>
              <a:rPr lang="ru-RU" dirty="0"/>
              <a:t> в </a:t>
            </a:r>
            <a:r>
              <a:rPr lang="ru-RU" dirty="0" err="1"/>
              <a:t>період</a:t>
            </a:r>
            <a:r>
              <a:rPr lang="ru-RU" dirty="0"/>
              <a:t> </a:t>
            </a:r>
            <a:r>
              <a:rPr lang="ru-RU" dirty="0" err="1"/>
              <a:t>завершення</a:t>
            </a:r>
            <a:r>
              <a:rPr lang="ru-RU" dirty="0"/>
              <a:t> </a:t>
            </a:r>
            <a:r>
              <a:rPr lang="ru-RU" dirty="0" err="1"/>
              <a:t>терміну</a:t>
            </a:r>
            <a:r>
              <a:rPr lang="ru-RU" dirty="0"/>
              <a:t> </a:t>
            </a:r>
            <a:r>
              <a:rPr lang="ru-RU" dirty="0" err="1"/>
              <a:t>повноважень</a:t>
            </a:r>
            <a:r>
              <a:rPr lang="ru-RU" dirty="0"/>
              <a:t>  </a:t>
            </a:r>
            <a:r>
              <a:rPr lang="ru-RU" dirty="0" err="1"/>
              <a:t>виборного</a:t>
            </a:r>
            <a:r>
              <a:rPr lang="ru-RU" dirty="0"/>
              <a:t> органу </a:t>
            </a:r>
            <a:r>
              <a:rPr lang="ru-RU" dirty="0" err="1"/>
              <a:t>чи</a:t>
            </a:r>
            <a:r>
              <a:rPr lang="ru-RU" dirty="0"/>
              <a:t> посади;</a:t>
            </a:r>
          </a:p>
          <a:p>
            <a:r>
              <a:rPr lang="ru-RU" dirty="0" err="1"/>
              <a:t>позачергові</a:t>
            </a:r>
            <a:r>
              <a:rPr lang="ru-RU" dirty="0"/>
              <a:t> (</a:t>
            </a:r>
            <a:r>
              <a:rPr lang="ru-RU" dirty="0" err="1"/>
              <a:t>дострокові</a:t>
            </a:r>
            <a:r>
              <a:rPr lang="ru-RU" dirty="0"/>
              <a:t>) – </a:t>
            </a:r>
            <a:r>
              <a:rPr lang="ru-RU" dirty="0" err="1"/>
              <a:t>проводяться</a:t>
            </a:r>
            <a:r>
              <a:rPr lang="ru-RU" dirty="0"/>
              <a:t> в </a:t>
            </a:r>
            <a:r>
              <a:rPr lang="ru-RU" dirty="0" err="1"/>
              <a:t>разі</a:t>
            </a:r>
            <a:r>
              <a:rPr lang="ru-RU" dirty="0"/>
              <a:t> </a:t>
            </a:r>
            <a:r>
              <a:rPr lang="ru-RU" dirty="0" err="1"/>
              <a:t>дострокового</a:t>
            </a:r>
            <a:r>
              <a:rPr lang="ru-RU" dirty="0"/>
              <a:t>  </a:t>
            </a:r>
            <a:r>
              <a:rPr lang="ru-RU" dirty="0" err="1"/>
              <a:t>припинення</a:t>
            </a:r>
            <a:r>
              <a:rPr lang="ru-RU" dirty="0"/>
              <a:t> </a:t>
            </a:r>
            <a:r>
              <a:rPr lang="ru-RU" dirty="0" err="1"/>
              <a:t>повноважень</a:t>
            </a:r>
            <a:r>
              <a:rPr lang="ru-RU" dirty="0"/>
              <a:t> </a:t>
            </a:r>
            <a:r>
              <a:rPr lang="ru-RU" dirty="0" err="1"/>
              <a:t>виборного</a:t>
            </a:r>
            <a:r>
              <a:rPr lang="ru-RU" dirty="0"/>
              <a:t> органу </a:t>
            </a:r>
            <a:r>
              <a:rPr lang="ru-RU" dirty="0" err="1"/>
              <a:t>чи</a:t>
            </a:r>
            <a:r>
              <a:rPr lang="ru-RU" dirty="0"/>
              <a:t> посади;</a:t>
            </a:r>
          </a:p>
          <a:p>
            <a:r>
              <a:rPr lang="ru-RU" dirty="0" err="1"/>
              <a:t>повторні</a:t>
            </a:r>
            <a:r>
              <a:rPr lang="ru-RU" dirty="0"/>
              <a:t> – </a:t>
            </a:r>
            <a:r>
              <a:rPr lang="ru-RU" dirty="0" err="1"/>
              <a:t>проводяться</a:t>
            </a:r>
            <a:r>
              <a:rPr lang="ru-RU" dirty="0"/>
              <a:t> у </a:t>
            </a:r>
            <a:r>
              <a:rPr lang="ru-RU" dirty="0" err="1"/>
              <a:t>випадку</a:t>
            </a:r>
            <a:r>
              <a:rPr lang="ru-RU" dirty="0"/>
              <a:t> </a:t>
            </a:r>
            <a:r>
              <a:rPr lang="ru-RU" dirty="0" err="1"/>
              <a:t>визнання</a:t>
            </a:r>
            <a:r>
              <a:rPr lang="ru-RU" dirty="0"/>
              <a:t> </a:t>
            </a:r>
            <a:r>
              <a:rPr lang="ru-RU" dirty="0" err="1"/>
              <a:t>виборів</a:t>
            </a:r>
            <a:r>
              <a:rPr lang="ru-RU" dirty="0"/>
              <a:t> </a:t>
            </a:r>
            <a:r>
              <a:rPr lang="ru-RU" dirty="0" err="1"/>
              <a:t>недійсними</a:t>
            </a:r>
            <a:r>
              <a:rPr lang="ru-RU" dirty="0"/>
              <a:t> </a:t>
            </a:r>
            <a:r>
              <a:rPr lang="ru-RU" dirty="0" err="1"/>
              <a:t>чи</a:t>
            </a:r>
            <a:r>
              <a:rPr lang="ru-RU" dirty="0"/>
              <a:t>  такими, </a:t>
            </a:r>
            <a:r>
              <a:rPr lang="ru-RU" dirty="0" err="1"/>
              <a:t>що</a:t>
            </a:r>
            <a:r>
              <a:rPr lang="ru-RU" dirty="0"/>
              <a:t> не </a:t>
            </a:r>
            <a:r>
              <a:rPr lang="ru-RU" dirty="0" err="1"/>
              <a:t>відбулися</a:t>
            </a:r>
            <a:r>
              <a:rPr lang="ru-RU" dirty="0"/>
              <a:t>;</a:t>
            </a:r>
          </a:p>
          <a:p>
            <a:r>
              <a:rPr lang="ru-RU" dirty="0"/>
              <a:t> </a:t>
            </a:r>
            <a:r>
              <a:rPr lang="ru-RU" dirty="0" err="1"/>
              <a:t>довибори</a:t>
            </a:r>
            <a:r>
              <a:rPr lang="ru-RU" dirty="0"/>
              <a:t> – </a:t>
            </a:r>
            <a:r>
              <a:rPr lang="ru-RU" dirty="0" err="1"/>
              <a:t>проводяться</a:t>
            </a:r>
            <a:r>
              <a:rPr lang="ru-RU" dirty="0"/>
              <a:t> для </a:t>
            </a:r>
            <a:r>
              <a:rPr lang="ru-RU" dirty="0" err="1"/>
              <a:t>заміщення</a:t>
            </a:r>
            <a:r>
              <a:rPr lang="ru-RU" dirty="0"/>
              <a:t> посад, </a:t>
            </a:r>
            <a:r>
              <a:rPr lang="ru-RU" dirty="0" err="1"/>
              <a:t>що</a:t>
            </a:r>
            <a:r>
              <a:rPr lang="ru-RU" dirty="0"/>
              <a:t> з </a:t>
            </a:r>
            <a:r>
              <a:rPr lang="ru-RU" dirty="0" err="1"/>
              <a:t>певних</a:t>
            </a:r>
            <a:r>
              <a:rPr lang="ru-RU" dirty="0"/>
              <a:t> причин  стали </a:t>
            </a:r>
            <a:r>
              <a:rPr lang="ru-RU" dirty="0" err="1"/>
              <a:t>вакантними</a:t>
            </a:r>
            <a:r>
              <a:rPr lang="ru-RU" dirty="0"/>
              <a:t>, для </a:t>
            </a:r>
            <a:r>
              <a:rPr lang="ru-RU" dirty="0" err="1"/>
              <a:t>поповнення</a:t>
            </a:r>
            <a:r>
              <a:rPr lang="ru-RU" dirty="0"/>
              <a:t> складу </a:t>
            </a:r>
            <a:r>
              <a:rPr lang="ru-RU" dirty="0" err="1"/>
              <a:t>виборного</a:t>
            </a:r>
            <a:r>
              <a:rPr lang="ru-RU" dirty="0"/>
              <a:t> органу за  </a:t>
            </a:r>
            <a:r>
              <a:rPr lang="ru-RU" dirty="0" err="1"/>
              <a:t>мажоритарної</a:t>
            </a:r>
            <a:r>
              <a:rPr lang="ru-RU" dirty="0"/>
              <a:t> </a:t>
            </a:r>
            <a:r>
              <a:rPr lang="ru-RU" dirty="0" err="1"/>
              <a:t>виборчої</a:t>
            </a:r>
            <a:r>
              <a:rPr lang="ru-RU" dirty="0"/>
              <a:t> </a:t>
            </a:r>
            <a:r>
              <a:rPr lang="ru-RU" dirty="0" err="1"/>
              <a:t>системи</a:t>
            </a:r>
            <a:r>
              <a:rPr lang="ru-RU"/>
              <a:t>.</a:t>
            </a:r>
            <a:endParaRPr lang="uk-UA" dirty="0"/>
          </a:p>
          <a:p>
            <a:endParaRPr lang="uk-UA" dirty="0"/>
          </a:p>
        </p:txBody>
      </p:sp>
    </p:spTree>
    <p:extLst>
      <p:ext uri="{BB962C8B-B14F-4D97-AF65-F5344CB8AC3E}">
        <p14:creationId xmlns:p14="http://schemas.microsoft.com/office/powerpoint/2010/main" val="148763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83E9BB-A987-42FD-94E4-391608823F3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3A6071A-0DF4-4018-968C-3DEB0D96D7C5}"/>
              </a:ext>
            </a:extLst>
          </p:cNvPr>
          <p:cNvSpPr>
            <a:spLocks noGrp="1"/>
          </p:cNvSpPr>
          <p:nvPr>
            <p:ph idx="1"/>
          </p:nvPr>
        </p:nvSpPr>
        <p:spPr/>
        <p:txBody>
          <a:bodyPr>
            <a:normAutofit fontScale="92500" lnSpcReduction="20000"/>
          </a:bodyPr>
          <a:lstStyle/>
          <a:p>
            <a:pPr marL="0" indent="0">
              <a:buNone/>
            </a:pPr>
            <a:r>
              <a:rPr lang="ru-RU" dirty="0"/>
              <a:t>3. За </a:t>
            </a:r>
            <a:r>
              <a:rPr lang="ru-RU" dirty="0" err="1"/>
              <a:t>об'єктом</a:t>
            </a:r>
            <a:r>
              <a:rPr lang="ru-RU" dirty="0"/>
              <a:t> </a:t>
            </a:r>
            <a:r>
              <a:rPr lang="ru-RU" dirty="0" err="1"/>
              <a:t>обрання</a:t>
            </a:r>
            <a:r>
              <a:rPr lang="ru-RU" dirty="0"/>
              <a:t>:</a:t>
            </a:r>
          </a:p>
          <a:p>
            <a:r>
              <a:rPr lang="ru-RU" dirty="0" err="1"/>
              <a:t>вибори</a:t>
            </a:r>
            <a:r>
              <a:rPr lang="ru-RU" dirty="0"/>
              <a:t> до парламенту;</a:t>
            </a:r>
          </a:p>
          <a:p>
            <a:r>
              <a:rPr lang="ru-RU" dirty="0" err="1"/>
              <a:t>вибори</a:t>
            </a:r>
            <a:r>
              <a:rPr lang="ru-RU" dirty="0"/>
              <a:t> </a:t>
            </a:r>
            <a:r>
              <a:rPr lang="ru-RU" dirty="0" err="1"/>
              <a:t>глави</a:t>
            </a:r>
            <a:r>
              <a:rPr lang="ru-RU" dirty="0"/>
              <a:t> </a:t>
            </a:r>
            <a:r>
              <a:rPr lang="ru-RU" dirty="0" err="1"/>
              <a:t>держави</a:t>
            </a:r>
            <a:r>
              <a:rPr lang="ru-RU" dirty="0"/>
              <a:t>;</a:t>
            </a:r>
          </a:p>
          <a:p>
            <a:r>
              <a:rPr lang="ru-RU" dirty="0" err="1"/>
              <a:t>вибори</a:t>
            </a:r>
            <a:r>
              <a:rPr lang="ru-RU" dirty="0"/>
              <a:t> до </a:t>
            </a:r>
            <a:r>
              <a:rPr lang="ru-RU" dirty="0" err="1"/>
              <a:t>органів</a:t>
            </a:r>
            <a:r>
              <a:rPr lang="ru-RU" dirty="0"/>
              <a:t> </a:t>
            </a:r>
            <a:r>
              <a:rPr lang="ru-RU" dirty="0" err="1"/>
              <a:t>місцевого</a:t>
            </a:r>
            <a:r>
              <a:rPr lang="ru-RU" dirty="0"/>
              <a:t> </a:t>
            </a:r>
            <a:r>
              <a:rPr lang="ru-RU" dirty="0" err="1"/>
              <a:t>самоврядування</a:t>
            </a:r>
            <a:r>
              <a:rPr lang="ru-RU" dirty="0"/>
              <a:t>.</a:t>
            </a:r>
          </a:p>
          <a:p>
            <a:pPr marL="0" indent="0">
              <a:buNone/>
            </a:pPr>
            <a:r>
              <a:rPr lang="ru-RU" dirty="0"/>
              <a:t>4. За </a:t>
            </a:r>
            <a:r>
              <a:rPr lang="ru-RU" dirty="0" err="1"/>
              <a:t>правовими</a:t>
            </a:r>
            <a:r>
              <a:rPr lang="ru-RU" dirty="0"/>
              <a:t> </a:t>
            </a:r>
            <a:r>
              <a:rPr lang="ru-RU" dirty="0" err="1"/>
              <a:t>наслідками</a:t>
            </a:r>
            <a:r>
              <a:rPr lang="ru-RU" dirty="0"/>
              <a:t>:</a:t>
            </a:r>
          </a:p>
          <a:p>
            <a:r>
              <a:rPr lang="ru-RU" dirty="0" err="1"/>
              <a:t>дійсні</a:t>
            </a:r>
            <a:r>
              <a:rPr lang="ru-RU" dirty="0"/>
              <a:t> – </a:t>
            </a:r>
            <a:r>
              <a:rPr lang="ru-RU" dirty="0" err="1"/>
              <a:t>вибори</a:t>
            </a:r>
            <a:r>
              <a:rPr lang="ru-RU" dirty="0"/>
              <a:t>, </a:t>
            </a:r>
            <a:r>
              <a:rPr lang="ru-RU" dirty="0" err="1"/>
              <a:t>що</a:t>
            </a:r>
            <a:r>
              <a:rPr lang="ru-RU" dirty="0"/>
              <a:t> </a:t>
            </a:r>
            <a:r>
              <a:rPr lang="ru-RU" dirty="0" err="1"/>
              <a:t>проведені</a:t>
            </a:r>
            <a:r>
              <a:rPr lang="ru-RU" dirty="0"/>
              <a:t> </a:t>
            </a:r>
            <a:r>
              <a:rPr lang="ru-RU" dirty="0" err="1"/>
              <a:t>згідно</a:t>
            </a:r>
            <a:r>
              <a:rPr lang="ru-RU" dirty="0"/>
              <a:t> з </a:t>
            </a:r>
            <a:r>
              <a:rPr lang="ru-RU" dirty="0" err="1"/>
              <a:t>виборчим</a:t>
            </a:r>
            <a:r>
              <a:rPr lang="ru-RU" dirty="0"/>
              <a:t> </a:t>
            </a:r>
            <a:r>
              <a:rPr lang="ru-RU" dirty="0" err="1"/>
              <a:t>законодавством</a:t>
            </a:r>
            <a:r>
              <a:rPr lang="ru-RU" dirty="0"/>
              <a:t>;</a:t>
            </a:r>
          </a:p>
          <a:p>
            <a:r>
              <a:rPr lang="ru-RU" dirty="0" err="1"/>
              <a:t>недійсні</a:t>
            </a:r>
            <a:r>
              <a:rPr lang="ru-RU" dirty="0"/>
              <a:t> – </a:t>
            </a:r>
            <a:r>
              <a:rPr lang="ru-RU" dirty="0" err="1"/>
              <a:t>вибори</a:t>
            </a:r>
            <a:r>
              <a:rPr lang="ru-RU" dirty="0"/>
              <a:t>, </a:t>
            </a:r>
            <a:r>
              <a:rPr lang="ru-RU" dirty="0" err="1"/>
              <a:t>під</a:t>
            </a:r>
            <a:r>
              <a:rPr lang="ru-RU" dirty="0"/>
              <a:t> час </a:t>
            </a:r>
            <a:r>
              <a:rPr lang="ru-RU" dirty="0" err="1"/>
              <a:t>яких</a:t>
            </a:r>
            <a:r>
              <a:rPr lang="ru-RU" dirty="0"/>
              <a:t> </a:t>
            </a:r>
            <a:r>
              <a:rPr lang="ru-RU" dirty="0" err="1"/>
              <a:t>відбулися</a:t>
            </a:r>
            <a:r>
              <a:rPr lang="ru-RU" dirty="0"/>
              <a:t> </a:t>
            </a:r>
            <a:r>
              <a:rPr lang="ru-RU" dirty="0" err="1"/>
              <a:t>порушення</a:t>
            </a:r>
            <a:r>
              <a:rPr lang="ru-RU" dirty="0"/>
              <a:t>, </a:t>
            </a:r>
            <a:r>
              <a:rPr lang="ru-RU" dirty="0" err="1"/>
              <a:t>котрі</a:t>
            </a:r>
            <a:r>
              <a:rPr lang="ru-RU" dirty="0"/>
              <a:t> </a:t>
            </a:r>
            <a:r>
              <a:rPr lang="ru-RU" dirty="0" err="1"/>
              <a:t>вплинули</a:t>
            </a:r>
            <a:r>
              <a:rPr lang="ru-RU" dirty="0"/>
              <a:t>  на </a:t>
            </a:r>
            <a:r>
              <a:rPr lang="ru-RU" dirty="0" err="1"/>
              <a:t>результати</a:t>
            </a:r>
            <a:r>
              <a:rPr lang="ru-RU" dirty="0"/>
              <a:t> </a:t>
            </a:r>
            <a:r>
              <a:rPr lang="ru-RU" dirty="0" err="1"/>
              <a:t>голосування</a:t>
            </a:r>
            <a:r>
              <a:rPr lang="ru-RU" dirty="0"/>
              <a:t>.</a:t>
            </a:r>
            <a:endParaRPr lang="uk-UA" dirty="0"/>
          </a:p>
        </p:txBody>
      </p:sp>
    </p:spTree>
    <p:extLst>
      <p:ext uri="{BB962C8B-B14F-4D97-AF65-F5344CB8AC3E}">
        <p14:creationId xmlns:p14="http://schemas.microsoft.com/office/powerpoint/2010/main" val="253087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42C00A-291B-440B-A476-B39F76A60B2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D4A08CC-679F-4453-8C13-6AC1FBD2185A}"/>
              </a:ext>
            </a:extLst>
          </p:cNvPr>
          <p:cNvSpPr>
            <a:spLocks noGrp="1"/>
          </p:cNvSpPr>
          <p:nvPr>
            <p:ph idx="1"/>
          </p:nvPr>
        </p:nvSpPr>
        <p:spPr/>
        <p:txBody>
          <a:bodyPr>
            <a:normAutofit/>
          </a:bodyPr>
          <a:lstStyle/>
          <a:p>
            <a:pPr marL="0" indent="0">
              <a:buNone/>
            </a:pPr>
            <a:r>
              <a:rPr lang="ru-RU" dirty="0"/>
              <a:t>5. </a:t>
            </a:r>
            <a:r>
              <a:rPr lang="ru-RU" dirty="0" err="1"/>
              <a:t>Вибори</a:t>
            </a:r>
            <a:r>
              <a:rPr lang="ru-RU" dirty="0"/>
              <a:t> в </a:t>
            </a:r>
            <a:r>
              <a:rPr lang="ru-RU" dirty="0" err="1"/>
              <a:t>органи</a:t>
            </a:r>
            <a:r>
              <a:rPr lang="ru-RU" dirty="0"/>
              <a:t> </a:t>
            </a:r>
            <a:r>
              <a:rPr lang="ru-RU" dirty="0" err="1"/>
              <a:t>влади</a:t>
            </a:r>
            <a:r>
              <a:rPr lang="ru-RU" dirty="0"/>
              <a:t> </a:t>
            </a:r>
            <a:r>
              <a:rPr lang="ru-RU" dirty="0" err="1"/>
              <a:t>можуть</a:t>
            </a:r>
            <a:r>
              <a:rPr lang="ru-RU" dirty="0"/>
              <a:t> бути </a:t>
            </a:r>
            <a:r>
              <a:rPr lang="ru-RU" dirty="0" err="1"/>
              <a:t>загальними</a:t>
            </a:r>
            <a:r>
              <a:rPr lang="ru-RU" dirty="0"/>
              <a:t> і </a:t>
            </a:r>
            <a:r>
              <a:rPr lang="ru-RU" dirty="0" err="1"/>
              <a:t>локальними</a:t>
            </a:r>
            <a:r>
              <a:rPr lang="ru-RU" dirty="0"/>
              <a:t>. </a:t>
            </a:r>
          </a:p>
          <a:p>
            <a:pPr algn="just"/>
            <a:r>
              <a:rPr lang="ru-RU" dirty="0" err="1"/>
              <a:t>Загальні</a:t>
            </a:r>
            <a:r>
              <a:rPr lang="ru-RU" dirty="0"/>
              <a:t> </a:t>
            </a:r>
            <a:r>
              <a:rPr lang="ru-RU" dirty="0" err="1"/>
              <a:t>вибори</a:t>
            </a:r>
            <a:r>
              <a:rPr lang="ru-RU" dirty="0"/>
              <a:t> </a:t>
            </a:r>
            <a:r>
              <a:rPr lang="ru-RU" dirty="0" err="1"/>
              <a:t>проводяться</a:t>
            </a:r>
            <a:r>
              <a:rPr lang="ru-RU" dirty="0"/>
              <a:t> в масштабах </a:t>
            </a:r>
            <a:r>
              <a:rPr lang="ru-RU" dirty="0" err="1"/>
              <a:t>усієї</a:t>
            </a:r>
            <a:r>
              <a:rPr lang="ru-RU" dirty="0"/>
              <a:t> </a:t>
            </a:r>
            <a:r>
              <a:rPr lang="ru-RU" dirty="0" err="1"/>
              <a:t>держави</a:t>
            </a:r>
            <a:r>
              <a:rPr lang="ru-RU" dirty="0"/>
              <a:t> </a:t>
            </a:r>
            <a:r>
              <a:rPr lang="ru-RU" dirty="0" err="1"/>
              <a:t>чи</a:t>
            </a:r>
            <a:r>
              <a:rPr lang="ru-RU" dirty="0"/>
              <a:t> </a:t>
            </a:r>
            <a:r>
              <a:rPr lang="ru-RU" dirty="0" err="1"/>
              <a:t>регіону</a:t>
            </a:r>
            <a:r>
              <a:rPr lang="ru-RU" dirty="0"/>
              <a:t>.</a:t>
            </a:r>
          </a:p>
          <a:p>
            <a:pPr algn="just"/>
            <a:r>
              <a:rPr lang="ru-RU" dirty="0"/>
              <a:t> </a:t>
            </a:r>
            <a:r>
              <a:rPr lang="ru-RU" dirty="0" err="1"/>
              <a:t>Локальні</a:t>
            </a:r>
            <a:r>
              <a:rPr lang="ru-RU" dirty="0"/>
              <a:t> </a:t>
            </a:r>
            <a:r>
              <a:rPr lang="ru-RU" dirty="0" err="1"/>
              <a:t>вибори</a:t>
            </a:r>
            <a:r>
              <a:rPr lang="ru-RU" dirty="0"/>
              <a:t> </a:t>
            </a:r>
            <a:r>
              <a:rPr lang="ru-RU" dirty="0" err="1"/>
              <a:t>проводяться</a:t>
            </a:r>
            <a:r>
              <a:rPr lang="ru-RU" dirty="0"/>
              <a:t> при </a:t>
            </a:r>
            <a:r>
              <a:rPr lang="ru-RU" dirty="0" err="1"/>
              <a:t>створенні</a:t>
            </a:r>
            <a:r>
              <a:rPr lang="ru-RU" dirty="0"/>
              <a:t> </a:t>
            </a:r>
            <a:r>
              <a:rPr lang="ru-RU" dirty="0" err="1"/>
              <a:t>нових</a:t>
            </a:r>
            <a:r>
              <a:rPr lang="ru-RU" dirty="0"/>
              <a:t> </a:t>
            </a:r>
            <a:r>
              <a:rPr lang="ru-RU" dirty="0" err="1"/>
              <a:t>адміністративно-територіальних</a:t>
            </a:r>
            <a:r>
              <a:rPr lang="ru-RU" dirty="0"/>
              <a:t> </a:t>
            </a:r>
            <a:r>
              <a:rPr lang="ru-RU" dirty="0" err="1"/>
              <a:t>утворень</a:t>
            </a:r>
            <a:r>
              <a:rPr lang="ru-RU" dirty="0"/>
              <a:t>, у </a:t>
            </a:r>
            <a:r>
              <a:rPr lang="ru-RU" dirty="0" err="1"/>
              <a:t>разі</a:t>
            </a:r>
            <a:r>
              <a:rPr lang="ru-RU" dirty="0"/>
              <a:t> </a:t>
            </a:r>
            <a:r>
              <a:rPr lang="ru-RU" dirty="0" err="1"/>
              <a:t>вибуття</a:t>
            </a:r>
            <a:r>
              <a:rPr lang="ru-RU" dirty="0"/>
              <a:t>  </a:t>
            </a:r>
            <a:r>
              <a:rPr lang="ru-RU" dirty="0" err="1"/>
              <a:t>представників</a:t>
            </a:r>
            <a:r>
              <a:rPr lang="ru-RU" dirty="0"/>
              <a:t> (</a:t>
            </a:r>
            <a:r>
              <a:rPr lang="ru-RU" dirty="0" err="1"/>
              <a:t>із</a:t>
            </a:r>
            <a:r>
              <a:rPr lang="ru-RU" dirty="0"/>
              <a:t> причин </a:t>
            </a:r>
            <a:r>
              <a:rPr lang="ru-RU" dirty="0" err="1"/>
              <a:t>недієздатності</a:t>
            </a:r>
            <a:r>
              <a:rPr lang="ru-RU" dirty="0"/>
              <a:t>, </a:t>
            </a:r>
            <a:r>
              <a:rPr lang="ru-RU" dirty="0" err="1"/>
              <a:t>відкликання</a:t>
            </a:r>
            <a:r>
              <a:rPr lang="ru-RU" dirty="0"/>
              <a:t>, </a:t>
            </a:r>
            <a:r>
              <a:rPr lang="ru-RU" dirty="0" err="1"/>
              <a:t>смерті</a:t>
            </a:r>
            <a:r>
              <a:rPr lang="ru-RU" dirty="0"/>
              <a:t>, </a:t>
            </a:r>
            <a:r>
              <a:rPr lang="ru-RU" dirty="0" err="1"/>
              <a:t>зміни</a:t>
            </a:r>
            <a:r>
              <a:rPr lang="ru-RU" dirty="0"/>
              <a:t> </a:t>
            </a:r>
            <a:r>
              <a:rPr lang="ru-RU" dirty="0" err="1"/>
              <a:t>виборчого</a:t>
            </a:r>
            <a:r>
              <a:rPr lang="ru-RU" dirty="0"/>
              <a:t> </a:t>
            </a:r>
            <a:r>
              <a:rPr lang="ru-RU" dirty="0" err="1"/>
              <a:t>законодавства</a:t>
            </a:r>
            <a:r>
              <a:rPr lang="ru-RU" dirty="0"/>
              <a:t> </a:t>
            </a:r>
            <a:r>
              <a:rPr lang="ru-RU" dirty="0" err="1"/>
              <a:t>тощо</a:t>
            </a:r>
            <a:r>
              <a:rPr lang="ru-RU" dirty="0"/>
              <a:t>)</a:t>
            </a:r>
            <a:endParaRPr lang="uk-UA" dirty="0"/>
          </a:p>
        </p:txBody>
      </p:sp>
    </p:spTree>
    <p:extLst>
      <p:ext uri="{BB962C8B-B14F-4D97-AF65-F5344CB8AC3E}">
        <p14:creationId xmlns:p14="http://schemas.microsoft.com/office/powerpoint/2010/main" val="252684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45E612-7CAD-4289-9909-F41A3AA9C2B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193C952-25FD-4481-8BB4-FC94A17075DA}"/>
              </a:ext>
            </a:extLst>
          </p:cNvPr>
          <p:cNvSpPr>
            <a:spLocks noGrp="1"/>
          </p:cNvSpPr>
          <p:nvPr>
            <p:ph idx="1"/>
          </p:nvPr>
        </p:nvSpPr>
        <p:spPr/>
        <p:txBody>
          <a:bodyPr/>
          <a:lstStyle/>
          <a:p>
            <a:pPr algn="just"/>
            <a:r>
              <a:rPr lang="uk-UA" dirty="0"/>
              <a:t>У деяких країнах принцип виборності використовується для добору представників судової влади: суддів, судових засідателів, присяжних повірників. Однак частіше, щоб забезпечити незалежність і політичну невразливість суддів, створюючи тим самим у державі систему стримувань і </a:t>
            </a:r>
            <a:r>
              <a:rPr lang="uk-UA" dirty="0" err="1"/>
              <a:t>противаг</a:t>
            </a:r>
            <a:r>
              <a:rPr lang="uk-UA" dirty="0"/>
              <a:t>, вибір їх заміняють призначенням, іноді довічним.</a:t>
            </a:r>
          </a:p>
        </p:txBody>
      </p:sp>
    </p:spTree>
    <p:extLst>
      <p:ext uri="{BB962C8B-B14F-4D97-AF65-F5344CB8AC3E}">
        <p14:creationId xmlns:p14="http://schemas.microsoft.com/office/powerpoint/2010/main" val="153745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EF0F50-4ACC-4A4B-8885-538EC79CEA6D}"/>
              </a:ext>
            </a:extLst>
          </p:cNvPr>
          <p:cNvSpPr>
            <a:spLocks noGrp="1"/>
          </p:cNvSpPr>
          <p:nvPr>
            <p:ph type="title"/>
          </p:nvPr>
        </p:nvSpPr>
        <p:spPr/>
        <p:txBody>
          <a:bodyPr/>
          <a:lstStyle/>
          <a:p>
            <a:pPr algn="ctr"/>
            <a:r>
              <a:rPr lang="uk-UA" dirty="0"/>
              <a:t>Функції виборів</a:t>
            </a:r>
          </a:p>
        </p:txBody>
      </p:sp>
      <p:sp>
        <p:nvSpPr>
          <p:cNvPr id="3" name="Місце для вмісту 2">
            <a:extLst>
              <a:ext uri="{FF2B5EF4-FFF2-40B4-BE49-F238E27FC236}">
                <a16:creationId xmlns:a16="http://schemas.microsoft.com/office/drawing/2014/main" id="{B0F5A114-8E54-4385-B07E-9A8C94C71859}"/>
              </a:ext>
            </a:extLst>
          </p:cNvPr>
          <p:cNvSpPr>
            <a:spLocks noGrp="1"/>
          </p:cNvSpPr>
          <p:nvPr>
            <p:ph idx="1"/>
          </p:nvPr>
        </p:nvSpPr>
        <p:spPr>
          <a:xfrm>
            <a:off x="1141412" y="2249487"/>
            <a:ext cx="9991186" cy="4284478"/>
          </a:xfrm>
        </p:spPr>
        <p:txBody>
          <a:bodyPr>
            <a:normAutofit fontScale="70000" lnSpcReduction="20000"/>
          </a:bodyPr>
          <a:lstStyle/>
          <a:p>
            <a:pPr algn="just">
              <a:buFont typeface="Wingdings" panose="05000000000000000000" pitchFamily="2" charset="2"/>
              <a:buChar char="ü"/>
            </a:pPr>
            <a:r>
              <a:rPr lang="uk-UA" dirty="0"/>
              <a:t> </a:t>
            </a:r>
            <a:r>
              <a:rPr lang="uk-UA" b="1" dirty="0">
                <a:solidFill>
                  <a:srgbClr val="FFFF00"/>
                </a:solidFill>
              </a:rPr>
              <a:t>Легітимізація і стабілізація політичної системи</a:t>
            </a:r>
            <a:r>
              <a:rPr lang="uk-UA" dirty="0"/>
              <a:t>, а також  легітимізація конкретних інститутів влади: парламенту, уряду, президента. Участь  громадян у виборах звичайно означає прийняття ними даного типу політичної  системи, політичного режиму і правил формування органів влади, незалежно від  ставлення населення до конкретних посадових осіб, уряду і правлячих партій. </a:t>
            </a:r>
          </a:p>
          <a:p>
            <a:pPr algn="just"/>
            <a:r>
              <a:rPr lang="uk-UA" dirty="0"/>
              <a:t>Вибори дають громадянам шанс переобрати уряд, який їх не влаштовує, чи окремих  депутатів, замінити їх людьми, які користуються довірою. Тим самим криза  конкретного уряду та його політики не призводить до відторгнення громадянами  всього політичного ладу і до дестабілізації політичної системи, не переростає в  прагнення зруйнувати існуючий політичний порядок шляхом революції. Не випадково вибори нерідко уподібнюють запобіжному клапанові, який випускає пару народного невдоволення, що назбиралася, і запобігає перегрівові і вибухові всього політичного “казана”. За допомогою виборів </a:t>
            </a:r>
            <a:r>
              <a:rPr lang="uk-UA" dirty="0" err="1"/>
              <a:t>легітимується</a:t>
            </a:r>
            <a:r>
              <a:rPr lang="uk-UA" dirty="0"/>
              <a:t> не тільки політична система назагал, а й конкретний склад парламенту, уряду та деяких інших структур влади, визнається їх право керувати державою.</a:t>
            </a:r>
          </a:p>
        </p:txBody>
      </p:sp>
    </p:spTree>
    <p:extLst>
      <p:ext uri="{BB962C8B-B14F-4D97-AF65-F5344CB8AC3E}">
        <p14:creationId xmlns:p14="http://schemas.microsoft.com/office/powerpoint/2010/main" val="1544734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хема">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TM04033919[[fn=Схема]]</Template>
  <TotalTime>310</TotalTime>
  <Words>4305</Words>
  <Application>Microsoft Office PowerPoint</Application>
  <PresentationFormat>Широкий екран</PresentationFormat>
  <Paragraphs>159</Paragraphs>
  <Slides>45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45</vt:i4>
      </vt:variant>
    </vt:vector>
  </HeadingPairs>
  <TitlesOfParts>
    <vt:vector size="49" baseType="lpstr">
      <vt:lpstr>Arial</vt:lpstr>
      <vt:lpstr>Tw Cen MT</vt:lpstr>
      <vt:lpstr>Wingdings</vt:lpstr>
      <vt:lpstr>Схема</vt:lpstr>
      <vt:lpstr>ВИБОРИ ТА ВИБОРЧІ СИСТЕМИ</vt:lpstr>
      <vt:lpstr>Поняття, сутність та функції виборів</vt:lpstr>
      <vt:lpstr>Презентація PowerPoint</vt:lpstr>
      <vt:lpstr>Вибори можна класифікувати за різними критеріями</vt:lpstr>
      <vt:lpstr>Презентація PowerPoint</vt:lpstr>
      <vt:lpstr>Презентація PowerPoint</vt:lpstr>
      <vt:lpstr>Презентація PowerPoint</vt:lpstr>
      <vt:lpstr>Презентація PowerPoint</vt:lpstr>
      <vt:lpstr>Функції виборів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абсентеїзм</vt:lpstr>
      <vt:lpstr>Іі. Демократичні принципи виборів</vt:lpstr>
      <vt:lpstr>Презентація PowerPoint</vt:lpstr>
      <vt:lpstr>Принцип рівних виборів </vt:lpstr>
      <vt:lpstr>Принцип прямих виборів</vt:lpstr>
      <vt:lpstr>Принцип таємності голосування </vt:lpstr>
      <vt:lpstr>Принцип вільних виборів </vt:lpstr>
      <vt:lpstr>Принципи організації виборчого процесу</vt:lpstr>
      <vt:lpstr>Презентація PowerPoint</vt:lpstr>
      <vt:lpstr>Презентація PowerPoint</vt:lpstr>
      <vt:lpstr>ііІ. Типологія виборчих систем</vt:lpstr>
      <vt:lpstr>Мажоритарна виборча система </vt:lpstr>
      <vt:lpstr>Переваги мажоритарної виборчої системи: </vt:lpstr>
      <vt:lpstr>Мажоритарна виборча система має й низку недоліків: </vt:lpstr>
      <vt:lpstr>Презентація PowerPoint</vt:lpstr>
      <vt:lpstr>Презентація PowerPoint</vt:lpstr>
      <vt:lpstr>Презентація PowerPoint</vt:lpstr>
      <vt:lpstr>Переваги пропорційної виборчої системи</vt:lpstr>
      <vt:lpstr>Недоліки пропорційної виборчої системи: </vt:lpstr>
      <vt:lpstr>Презентація PowerPoint</vt:lpstr>
      <vt:lpstr>КУРІАЛЬНІ ВИБОРЧІ СИСТЕМИ </vt:lpstr>
      <vt:lpstr>Виборчий процес та виборча інженерія</vt:lpstr>
      <vt:lpstr>Презентація PowerPoint</vt:lpstr>
      <vt:lpstr>Презентація PowerPoint</vt:lpstr>
      <vt:lpstr>Презентація PowerPoint</vt:lpstr>
      <vt:lpstr>Презентація PowerPoint</vt:lpstr>
      <vt:lpstr>Виборча інженерія</vt:lpstr>
      <vt:lpstr>Презентація PowerPoint</vt:lpstr>
      <vt:lpstr>адміністративний ресурс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Політичний маркетинг і політичний менеджмент</dc:title>
  <dc:creator>Admin</dc:creator>
  <cp:lastModifiedBy>Admin</cp:lastModifiedBy>
  <cp:revision>32</cp:revision>
  <dcterms:created xsi:type="dcterms:W3CDTF">2022-06-19T18:16:49Z</dcterms:created>
  <dcterms:modified xsi:type="dcterms:W3CDTF">2022-06-28T09:11:34Z</dcterms:modified>
</cp:coreProperties>
</file>