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258367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237579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414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51973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2332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1085447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1345526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13786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86993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927BFE5-496F-4891-B6D2-B157C0BC07D3}" type="datetimeFigureOut">
              <a:rPr lang="uk-UA" smtClean="0"/>
              <a:t>31.05.2022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323229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8927BFE5-496F-4891-B6D2-B157C0BC07D3}" type="datetimeFigureOut">
              <a:rPr lang="uk-UA" smtClean="0"/>
              <a:t>31.05.2022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36351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8927BFE5-496F-4891-B6D2-B157C0BC07D3}" type="datetimeFigureOut">
              <a:rPr lang="uk-UA" smtClean="0"/>
              <a:t>31.05.2022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272430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8927BFE5-496F-4891-B6D2-B157C0BC07D3}" type="datetimeFigureOut">
              <a:rPr lang="uk-UA" smtClean="0"/>
              <a:t>31.05.2022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34178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7BFE5-496F-4891-B6D2-B157C0BC07D3}" type="datetimeFigureOut">
              <a:rPr lang="uk-UA" smtClean="0"/>
              <a:t>31.05.2022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244247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927BFE5-496F-4891-B6D2-B157C0BC07D3}" type="datetimeFigureOut">
              <a:rPr lang="uk-UA" smtClean="0"/>
              <a:t>31.05.2022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175514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8927BFE5-496F-4891-B6D2-B157C0BC07D3}" type="datetimeFigureOut">
              <a:rPr lang="uk-UA" smtClean="0"/>
              <a:t>31.05.2022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D5615E5-1859-4C19-B96A-151F807227A0}" type="slidenum">
              <a:rPr lang="uk-UA" smtClean="0"/>
              <a:t>‹#›</a:t>
            </a:fld>
            <a:endParaRPr lang="uk-UA"/>
          </a:p>
        </p:txBody>
      </p:sp>
    </p:spTree>
    <p:extLst>
      <p:ext uri="{BB962C8B-B14F-4D97-AF65-F5344CB8AC3E}">
        <p14:creationId xmlns:p14="http://schemas.microsoft.com/office/powerpoint/2010/main" val="29844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27BFE5-496F-4891-B6D2-B157C0BC07D3}" type="datetimeFigureOut">
              <a:rPr lang="uk-UA" smtClean="0"/>
              <a:t>31.05.2022</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D5615E5-1859-4C19-B96A-151F807227A0}" type="slidenum">
              <a:rPr lang="uk-UA" smtClean="0"/>
              <a:t>‹#›</a:t>
            </a:fld>
            <a:endParaRPr lang="uk-UA"/>
          </a:p>
        </p:txBody>
      </p:sp>
    </p:spTree>
    <p:extLst>
      <p:ext uri="{BB962C8B-B14F-4D97-AF65-F5344CB8AC3E}">
        <p14:creationId xmlns:p14="http://schemas.microsoft.com/office/powerpoint/2010/main" val="22836045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A774E1-B2C8-4EA4-A294-6430F82A53CF}"/>
              </a:ext>
            </a:extLst>
          </p:cNvPr>
          <p:cNvSpPr>
            <a:spLocks noGrp="1"/>
          </p:cNvSpPr>
          <p:nvPr>
            <p:ph type="ctrTitle"/>
          </p:nvPr>
        </p:nvSpPr>
        <p:spPr>
          <a:xfrm>
            <a:off x="1507067" y="752354"/>
            <a:ext cx="7766936" cy="3298482"/>
          </a:xfrm>
        </p:spPr>
        <p:txBody>
          <a:bodyPr/>
          <a:lstStyle/>
          <a:p>
            <a:r>
              <a:rPr lang="ru-RU" dirty="0" err="1"/>
              <a:t>Управління</a:t>
            </a:r>
            <a:r>
              <a:rPr lang="ru-RU" dirty="0"/>
              <a:t> </a:t>
            </a:r>
            <a:r>
              <a:rPr lang="ru-RU" dirty="0" err="1"/>
              <a:t>ризиком</a:t>
            </a:r>
            <a:r>
              <a:rPr lang="ru-RU" dirty="0"/>
              <a:t> </a:t>
            </a:r>
            <a:r>
              <a:rPr lang="ru-RU" dirty="0" err="1"/>
              <a:t>підприємницької</a:t>
            </a:r>
            <a:r>
              <a:rPr lang="ru-RU" dirty="0"/>
              <a:t> </a:t>
            </a:r>
            <a:r>
              <a:rPr lang="ru-RU" dirty="0" err="1"/>
              <a:t>діяльності</a:t>
            </a:r>
            <a:r>
              <a:rPr lang="ru-RU" dirty="0"/>
              <a:t> в </a:t>
            </a:r>
            <a:r>
              <a:rPr lang="ru-RU" dirty="0" err="1"/>
              <a:t>торгівлі</a:t>
            </a:r>
            <a:r>
              <a:rPr lang="ru-RU" dirty="0"/>
              <a:t> </a:t>
            </a:r>
            <a:r>
              <a:rPr lang="ru-RU" dirty="0" err="1"/>
              <a:t>Частина</a:t>
            </a:r>
            <a:r>
              <a:rPr lang="ru-RU" dirty="0"/>
              <a:t> 2</a:t>
            </a:r>
            <a:endParaRPr lang="uk-UA" dirty="0"/>
          </a:p>
        </p:txBody>
      </p:sp>
      <p:sp>
        <p:nvSpPr>
          <p:cNvPr id="3" name="Підзаголовок 2">
            <a:extLst>
              <a:ext uri="{FF2B5EF4-FFF2-40B4-BE49-F238E27FC236}">
                <a16:creationId xmlns:a16="http://schemas.microsoft.com/office/drawing/2014/main" id="{4D627B3A-3685-4274-B8AE-89A7FC61CCF3}"/>
              </a:ext>
            </a:extLst>
          </p:cNvPr>
          <p:cNvSpPr>
            <a:spLocks noGrp="1"/>
          </p:cNvSpPr>
          <p:nvPr>
            <p:ph type="subTitle" idx="1"/>
          </p:nvPr>
        </p:nvSpPr>
        <p:spPr/>
        <p:txBody>
          <a:bodyPr/>
          <a:lstStyle/>
          <a:p>
            <a:r>
              <a:rPr lang="uk-UA" dirty="0"/>
              <a:t>Лекція з навчальної дисципліни </a:t>
            </a:r>
          </a:p>
          <a:p>
            <a:r>
              <a:rPr lang="uk-UA" dirty="0"/>
              <a:t>«Економіка та управління у сфері торгівлі»</a:t>
            </a:r>
          </a:p>
          <a:p>
            <a:endParaRPr lang="uk-UA" dirty="0"/>
          </a:p>
        </p:txBody>
      </p:sp>
    </p:spTree>
    <p:extLst>
      <p:ext uri="{BB962C8B-B14F-4D97-AF65-F5344CB8AC3E}">
        <p14:creationId xmlns:p14="http://schemas.microsoft.com/office/powerpoint/2010/main" val="226638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C5306C-E708-4BE3-B363-809CD1541AFA}"/>
                  </a:ext>
                </a:extLst>
              </p:cNvPr>
              <p:cNvSpPr txBox="1"/>
              <p:nvPr/>
            </p:nvSpPr>
            <p:spPr>
              <a:xfrm>
                <a:off x="1207364" y="1617959"/>
                <a:ext cx="8291743" cy="3622082"/>
              </a:xfrm>
              <a:prstGeom prst="rect">
                <a:avLst/>
              </a:prstGeom>
              <a:noFill/>
            </p:spPr>
            <p:txBody>
              <a:bodyPr wrap="square">
                <a:spAutoFit/>
              </a:bodyPr>
              <a:lstStyle/>
              <a:p>
                <a:r>
                  <a:rPr lang="uk-UA" dirty="0"/>
                  <a:t>Найважливішими показниками (характеристиками) статистичної сукупності є дисперсія та середньо-квадратичне відхилення варіаційного ряду.</a:t>
                </a:r>
              </a:p>
              <a:p>
                <a:endParaRPr lang="uk-UA" dirty="0"/>
              </a:p>
              <a:p>
                <a:r>
                  <a:rPr lang="uk-UA" b="1" dirty="0"/>
                  <a:t>Дисперсією</a:t>
                </a:r>
                <a:r>
                  <a:rPr lang="uk-UA" dirty="0"/>
                  <a:t> називають міру відхилення фактичних показників варіаційного ряду від його середнього значення.</a:t>
                </a:r>
              </a:p>
              <a:p>
                <a:r>
                  <a:rPr lang="uk-UA" dirty="0"/>
                  <a:t>Середнє значення варіаційного ряду, яке характеризує середній фінансовий результат (</a:t>
                </a:r>
                <a14:m>
                  <m:oMath xmlns:m="http://schemas.openxmlformats.org/officeDocument/2006/math">
                    <m:acc>
                      <m:accPr>
                        <m:chr m:val="̅"/>
                        <m:ctrlP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ФР</m:t>
                        </m:r>
                      </m:e>
                    </m:acc>
                  </m:oMath>
                </a14:m>
                <a:r>
                  <a:rPr lang="uk-UA" dirty="0"/>
                  <a:t>) проведення даної операції, визначається за формулою:</a:t>
                </a:r>
              </a:p>
              <a:p>
                <a:pPr/>
                <a14:m>
                  <m:oMathPara xmlns:m="http://schemas.openxmlformats.org/officeDocument/2006/math">
                    <m:oMathParaPr>
                      <m:jc m:val="centerGroup"/>
                    </m:oMathParaPr>
                    <m:oMath xmlns:m="http://schemas.openxmlformats.org/officeDocument/2006/math">
                      <m:acc>
                        <m:accPr>
                          <m:chr m:val="̅"/>
                          <m:ctrlPr>
                            <a:rPr lang="uk-UA" i="1" smtClean="0">
                              <a:latin typeface="Cambria Math" panose="02040503050406030204" pitchFamily="18" charset="0"/>
                            </a:rPr>
                          </m:ctrlPr>
                        </m:accPr>
                        <m:e>
                          <m:r>
                            <a:rPr lang="uk-UA" b="0" i="1" smtClean="0">
                              <a:latin typeface="Cambria Math" panose="02040503050406030204" pitchFamily="18" charset="0"/>
                            </a:rPr>
                            <m:t>ФР</m:t>
                          </m:r>
                        </m:e>
                      </m:acc>
                      <m:r>
                        <a:rPr lang="uk-UA" b="0" i="1" smtClean="0">
                          <a:latin typeface="Cambria Math" panose="02040503050406030204" pitchFamily="18" charset="0"/>
                        </a:rPr>
                        <m:t>=</m:t>
                      </m:r>
                      <m:nary>
                        <m:naryPr>
                          <m:chr m:val="∑"/>
                          <m:ctrlPr>
                            <a:rPr lang="uk-UA" b="0" i="1" smtClean="0">
                              <a:latin typeface="Cambria Math" panose="02040503050406030204" pitchFamily="18" charset="0"/>
                            </a:rPr>
                          </m:ctrlPr>
                        </m:naryPr>
                        <m:sub>
                          <m:r>
                            <m:rPr>
                              <m:brk m:alnAt="23"/>
                            </m:rPr>
                            <a:rPr lang="uk-UA" b="0" i="1" smtClean="0">
                              <a:latin typeface="Cambria Math" panose="02040503050406030204" pitchFamily="18" charset="0"/>
                            </a:rPr>
                            <m:t>і</m:t>
                          </m:r>
                          <m:r>
                            <a:rPr lang="uk-UA"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uk-UA" b="0" i="1" smtClean="0">
                                  <a:latin typeface="Cambria Math" panose="02040503050406030204" pitchFamily="18" charset="0"/>
                                </a:rPr>
                              </m:ctrlPr>
                            </m:sSubPr>
                            <m:e>
                              <m:r>
                                <a:rPr lang="uk-UA" b="0" i="1" smtClean="0">
                                  <a:latin typeface="Cambria Math" panose="02040503050406030204" pitchFamily="18" charset="0"/>
                                </a:rPr>
                                <m:t>ФР</m:t>
                              </m:r>
                            </m:e>
                            <m:sub>
                              <m:r>
                                <a:rPr lang="uk-UA" b="0" i="1" smtClean="0">
                                  <a:latin typeface="Cambria Math" panose="02040503050406030204" pitchFamily="18" charset="0"/>
                                </a:rPr>
                                <m:t>і</m:t>
                              </m:r>
                            </m:sub>
                          </m:sSub>
                          <m:r>
                            <a:rPr lang="uk-UA" b="0" i="1" smtClean="0">
                              <a:latin typeface="Cambria Math" panose="02040503050406030204" pitchFamily="18" charset="0"/>
                              <a:ea typeface="Cambria Math" panose="02040503050406030204" pitchFamily="18" charset="0"/>
                            </a:rPr>
                            <m:t>×</m:t>
                          </m:r>
                          <m:sSub>
                            <m:sSubPr>
                              <m:ctrlPr>
                                <a:rPr lang="uk-UA" b="0" i="1" smtClean="0">
                                  <a:latin typeface="Cambria Math" panose="02040503050406030204" pitchFamily="18" charset="0"/>
                                  <a:ea typeface="Cambria Math" panose="02040503050406030204" pitchFamily="18" charset="0"/>
                                </a:rPr>
                              </m:ctrlPr>
                            </m:sSubPr>
                            <m:e>
                              <m:r>
                                <a:rPr lang="uk-UA" b="0" i="1" smtClean="0">
                                  <a:latin typeface="Cambria Math" panose="02040503050406030204" pitchFamily="18" charset="0"/>
                                  <a:ea typeface="Cambria Math" panose="02040503050406030204" pitchFamily="18" charset="0"/>
                                </a:rPr>
                                <m:t>Р</m:t>
                              </m:r>
                            </m:e>
                            <m:sub>
                              <m:r>
                                <a:rPr lang="uk-UA" b="0" i="1" smtClean="0">
                                  <a:latin typeface="Cambria Math" panose="02040503050406030204" pitchFamily="18" charset="0"/>
                                  <a:ea typeface="Cambria Math" panose="02040503050406030204" pitchFamily="18" charset="0"/>
                                </a:rPr>
                                <m:t>і</m:t>
                              </m:r>
                            </m:sub>
                          </m:sSub>
                        </m:e>
                      </m:nary>
                      <m:r>
                        <a:rPr lang="uk-UA" b="0" i="1" smtClean="0">
                          <a:latin typeface="Cambria Math" panose="02040503050406030204" pitchFamily="18" charset="0"/>
                        </a:rPr>
                        <m:t>,</m:t>
                      </m:r>
                    </m:oMath>
                  </m:oMathPara>
                </a14:m>
                <a:endParaRPr lang="uk-UA" b="0" dirty="0"/>
              </a:p>
              <a:p>
                <a14:m>
                  <m:oMath xmlns:m="http://schemas.openxmlformats.org/officeDocument/2006/math">
                    <m:sSub>
                      <m:sSubPr>
                        <m:ctrlP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ФР</m:t>
                        </m:r>
                      </m:e>
                      <m:sub>
                        <m: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і</m:t>
                        </m:r>
                      </m:sub>
                    </m:sSub>
                  </m:oMath>
                </a14:m>
                <a:r>
                  <a:rPr lang="uk-UA" dirty="0"/>
                  <a:t> - </a:t>
                </a:r>
                <a:r>
                  <a:rPr lang="ru-RU" dirty="0"/>
                  <a:t>і-</a:t>
                </a:r>
                <a:r>
                  <a:rPr lang="ru-RU" dirty="0" err="1"/>
                  <a:t>тий</a:t>
                </a:r>
                <a:r>
                  <a:rPr lang="ru-RU" dirty="0"/>
                  <a:t> </a:t>
                </a:r>
                <a:r>
                  <a:rPr lang="ru-RU" dirty="0" err="1"/>
                  <a:t>можливий</a:t>
                </a:r>
                <a:r>
                  <a:rPr lang="ru-RU" dirty="0"/>
                  <a:t> </a:t>
                </a:r>
                <a:r>
                  <a:rPr lang="ru-RU" dirty="0" err="1"/>
                  <a:t>фінансовий</a:t>
                </a:r>
                <a:r>
                  <a:rPr lang="ru-RU" dirty="0"/>
                  <a:t> результат </a:t>
                </a:r>
                <a:r>
                  <a:rPr lang="ru-RU" dirty="0" err="1"/>
                  <a:t>господарської</a:t>
                </a:r>
                <a:r>
                  <a:rPr lang="ru-RU" dirty="0"/>
                  <a:t> </a:t>
                </a:r>
                <a:r>
                  <a:rPr lang="ru-RU" dirty="0" err="1"/>
                  <a:t>операції</a:t>
                </a:r>
                <a:r>
                  <a:rPr lang="ru-RU" dirty="0"/>
                  <a:t>;</a:t>
                </a:r>
              </a:p>
              <a:p>
                <a14:m>
                  <m:oMath xmlns:m="http://schemas.openxmlformats.org/officeDocument/2006/math">
                    <m:sSub>
                      <m:sSubPr>
                        <m:ctrlP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Р</m:t>
                        </m:r>
                      </m:e>
                      <m:sub>
                        <m:r>
                          <a:rPr kumimoji="0" lang="uk-UA"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і</m:t>
                        </m:r>
                      </m:sub>
                    </m:sSub>
                  </m:oMath>
                </a14:m>
                <a:r>
                  <a:rPr lang="uk-UA" dirty="0"/>
                  <a:t> - </a:t>
                </a:r>
                <a:r>
                  <a:rPr lang="ru-RU" dirty="0" err="1"/>
                  <a:t>ймовірність</a:t>
                </a:r>
                <a:r>
                  <a:rPr lang="ru-RU" dirty="0"/>
                  <a:t> </a:t>
                </a:r>
                <a:r>
                  <a:rPr lang="ru-RU" dirty="0" err="1"/>
                  <a:t>виникнення</a:t>
                </a:r>
                <a:r>
                  <a:rPr lang="ru-RU" dirty="0"/>
                  <a:t> і-того </a:t>
                </a:r>
                <a:r>
                  <a:rPr lang="ru-RU" dirty="0" err="1"/>
                  <a:t>фінансового</a:t>
                </a:r>
                <a:r>
                  <a:rPr lang="ru-RU" dirty="0"/>
                  <a:t> результату.</a:t>
                </a:r>
                <a:endParaRPr lang="uk-UA" dirty="0"/>
              </a:p>
            </p:txBody>
          </p:sp>
        </mc:Choice>
        <mc:Fallback xmlns="">
          <p:sp>
            <p:nvSpPr>
              <p:cNvPr id="3" name="TextBox 2">
                <a:extLst>
                  <a:ext uri="{FF2B5EF4-FFF2-40B4-BE49-F238E27FC236}">
                    <a16:creationId xmlns:a16="http://schemas.microsoft.com/office/drawing/2014/main" id="{41C5306C-E708-4BE3-B363-809CD1541AFA}"/>
                  </a:ext>
                </a:extLst>
              </p:cNvPr>
              <p:cNvSpPr txBox="1">
                <a:spLocks noRot="1" noChangeAspect="1" noMove="1" noResize="1" noEditPoints="1" noAdjustHandles="1" noChangeArrowheads="1" noChangeShapeType="1" noTextEdit="1"/>
              </p:cNvSpPr>
              <p:nvPr/>
            </p:nvSpPr>
            <p:spPr>
              <a:xfrm>
                <a:off x="1207364" y="1617959"/>
                <a:ext cx="8291743" cy="3622082"/>
              </a:xfrm>
              <a:prstGeom prst="rect">
                <a:avLst/>
              </a:prstGeom>
              <a:blipFill>
                <a:blip r:embed="rId2"/>
                <a:stretch>
                  <a:fillRect l="-588" t="-1008" r="-1176" b="-1513"/>
                </a:stretch>
              </a:blipFill>
            </p:spPr>
            <p:txBody>
              <a:bodyPr/>
              <a:lstStyle/>
              <a:p>
                <a:r>
                  <a:rPr lang="uk-UA">
                    <a:noFill/>
                  </a:rPr>
                  <a:t> </a:t>
                </a:r>
              </a:p>
            </p:txBody>
          </p:sp>
        </mc:Fallback>
      </mc:AlternateContent>
    </p:spTree>
    <p:extLst>
      <p:ext uri="{BB962C8B-B14F-4D97-AF65-F5344CB8AC3E}">
        <p14:creationId xmlns:p14="http://schemas.microsoft.com/office/powerpoint/2010/main" val="217619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DD5B8B-602E-428C-A4D4-F765FA02F7B0}"/>
                  </a:ext>
                </a:extLst>
              </p:cNvPr>
              <p:cNvSpPr txBox="1"/>
              <p:nvPr/>
            </p:nvSpPr>
            <p:spPr>
              <a:xfrm>
                <a:off x="1083076" y="2113718"/>
                <a:ext cx="8851036" cy="2039020"/>
              </a:xfrm>
              <a:prstGeom prst="rect">
                <a:avLst/>
              </a:prstGeom>
              <a:noFill/>
            </p:spPr>
            <p:txBody>
              <a:bodyPr wrap="square">
                <a:spAutoFit/>
              </a:bodyPr>
              <a:lstStyle/>
              <a:p>
                <a:r>
                  <a:rPr lang="uk-UA" dirty="0"/>
                  <a:t>Дисперсія визначається як середньозважене від квадратів відхилення фактичних фінансових результатів господарських операцій, що досліджуються, від середнього значення по варіаційному ряду. Розрахунок дисперсії проводиться так:</a:t>
                </a:r>
              </a:p>
              <a:p>
                <a:pPr algn="ctr"/>
                <a14:m>
                  <m:oMathPara xmlns:m="http://schemas.openxmlformats.org/officeDocument/2006/math">
                    <m:oMathParaPr>
                      <m:jc m:val="centerGroup"/>
                    </m:oMathParaPr>
                    <m:oMath xmlns:m="http://schemas.openxmlformats.org/officeDocument/2006/math">
                      <m:sSup>
                        <m:sSupPr>
                          <m:ctrlPr>
                            <a:rPr lang="uk-UA" i="1" smtClean="0">
                              <a:latin typeface="Cambria Math" panose="02040503050406030204" pitchFamily="18" charset="0"/>
                            </a:rPr>
                          </m:ctrlPr>
                        </m:sSupPr>
                        <m:e>
                          <m:r>
                            <a:rPr lang="uk-UA" i="1" smtClean="0">
                              <a:latin typeface="Cambria Math" panose="02040503050406030204" pitchFamily="18" charset="0"/>
                              <a:ea typeface="Cambria Math" panose="02040503050406030204" pitchFamily="18" charset="0"/>
                            </a:rPr>
                            <m:t>𝛿</m:t>
                          </m:r>
                        </m:e>
                        <m:sup>
                          <m:r>
                            <a:rPr lang="uk-UA" b="0" i="1" smtClean="0">
                              <a:latin typeface="Cambria Math" panose="02040503050406030204" pitchFamily="18" charset="0"/>
                            </a:rPr>
                            <m:t>2</m:t>
                          </m:r>
                        </m:sup>
                      </m:sSup>
                      <m:r>
                        <a:rPr lang="uk-UA" b="0" i="1" smtClean="0">
                          <a:latin typeface="Cambria Math" panose="02040503050406030204" pitchFamily="18" charset="0"/>
                        </a:rPr>
                        <m:t>= </m:t>
                      </m:r>
                      <m:f>
                        <m:fPr>
                          <m:ctrlPr>
                            <a:rPr lang="uk-UA" b="0" i="1" smtClean="0">
                              <a:latin typeface="Cambria Math" panose="02040503050406030204" pitchFamily="18" charset="0"/>
                            </a:rPr>
                          </m:ctrlPr>
                        </m:fPr>
                        <m:num>
                          <m:nary>
                            <m:naryPr>
                              <m:chr m:val="∑"/>
                              <m:ctrlPr>
                                <a:rPr lang="uk-UA" b="0" i="1" smtClean="0">
                                  <a:latin typeface="Cambria Math" panose="02040503050406030204" pitchFamily="18" charset="0"/>
                                </a:rPr>
                              </m:ctrlPr>
                            </m:naryPr>
                            <m:sub>
                              <m:r>
                                <m:rPr>
                                  <m:brk m:alnAt="23"/>
                                </m:rPr>
                                <a:rPr lang="uk-UA" b="0" i="1" smtClean="0">
                                  <a:latin typeface="Cambria Math" panose="02040503050406030204" pitchFamily="18" charset="0"/>
                                </a:rPr>
                                <m:t>і</m:t>
                              </m:r>
                              <m:r>
                                <a:rPr lang="uk-UA" b="0" i="1" smtClean="0">
                                  <a:latin typeface="Cambria Math" panose="02040503050406030204" pitchFamily="18" charset="0"/>
                                </a:rPr>
                                <m:t>=1</m:t>
                              </m:r>
                            </m:sub>
                            <m:sup>
                              <m:r>
                                <a:rPr lang="en-US" b="0" i="1" smtClean="0">
                                  <a:latin typeface="Cambria Math" panose="02040503050406030204" pitchFamily="18" charset="0"/>
                                </a:rPr>
                                <m:t>𝑛</m:t>
                              </m:r>
                            </m:sup>
                            <m:e>
                              <m:sSup>
                                <m:sSupPr>
                                  <m:ctrlPr>
                                    <a:rPr lang="uk-UA"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uk-UA" b="0" i="1" smtClean="0">
                                          <a:latin typeface="Cambria Math" panose="02040503050406030204" pitchFamily="18" charset="0"/>
                                        </a:rPr>
                                        <m:t>ФР</m:t>
                                      </m:r>
                                    </m:e>
                                    <m:sub>
                                      <m:r>
                                        <a:rPr lang="uk-UA" b="0" i="1" smtClean="0">
                                          <a:latin typeface="Cambria Math" panose="02040503050406030204" pitchFamily="18" charset="0"/>
                                        </a:rPr>
                                        <m:t>і</m:t>
                                      </m:r>
                                    </m:sub>
                                  </m:sSub>
                                  <m:r>
                                    <a:rPr lang="uk-UA" b="0" i="1" smtClean="0">
                                      <a:latin typeface="Cambria Math" panose="02040503050406030204" pitchFamily="18" charset="0"/>
                                    </a:rPr>
                                    <m:t>− </m:t>
                                  </m:r>
                                  <m:acc>
                                    <m:accPr>
                                      <m:chr m:val="̅"/>
                                      <m:ctrlPr>
                                        <a:rPr lang="uk-UA" b="0" i="1" smtClean="0">
                                          <a:latin typeface="Cambria Math" panose="02040503050406030204" pitchFamily="18" charset="0"/>
                                        </a:rPr>
                                      </m:ctrlPr>
                                    </m:accPr>
                                    <m:e>
                                      <m:r>
                                        <a:rPr lang="uk-UA" b="0" i="1" smtClean="0">
                                          <a:latin typeface="Cambria Math" panose="02040503050406030204" pitchFamily="18" charset="0"/>
                                        </a:rPr>
                                        <m:t>ФР</m:t>
                                      </m:r>
                                    </m:e>
                                  </m:acc>
                                  <m:r>
                                    <a:rPr lang="uk-UA" b="0" i="1" smtClean="0">
                                      <a:latin typeface="Cambria Math" panose="02040503050406030204" pitchFamily="18" charset="0"/>
                                    </a:rPr>
                                    <m:t>)</m:t>
                                  </m:r>
                                </m:e>
                                <m:sup>
                                  <m:r>
                                    <a:rPr lang="uk-UA" b="0" i="1" smtClean="0">
                                      <a:latin typeface="Cambria Math" panose="02040503050406030204" pitchFamily="18" charset="0"/>
                                    </a:rPr>
                                    <m:t>2</m:t>
                                  </m:r>
                                </m:sup>
                              </m:sSup>
                            </m:e>
                          </m:nary>
                        </m:num>
                        <m:den>
                          <m:r>
                            <a:rPr lang="en-US" b="0" i="1" smtClean="0">
                              <a:latin typeface="Cambria Math" panose="02040503050406030204" pitchFamily="18" charset="0"/>
                            </a:rPr>
                            <m:t>𝑛</m:t>
                          </m:r>
                        </m:den>
                      </m:f>
                    </m:oMath>
                  </m:oMathPara>
                </a14:m>
                <a:endParaRPr lang="uk-UA" dirty="0"/>
              </a:p>
              <a:p>
                <a:pPr algn="just"/>
                <a:endParaRPr lang="uk-UA" dirty="0"/>
              </a:p>
            </p:txBody>
          </p:sp>
        </mc:Choice>
        <mc:Fallback xmlns="">
          <p:sp>
            <p:nvSpPr>
              <p:cNvPr id="3" name="TextBox 2">
                <a:extLst>
                  <a:ext uri="{FF2B5EF4-FFF2-40B4-BE49-F238E27FC236}">
                    <a16:creationId xmlns:a16="http://schemas.microsoft.com/office/drawing/2014/main" id="{18DD5B8B-602E-428C-A4D4-F765FA02F7B0}"/>
                  </a:ext>
                </a:extLst>
              </p:cNvPr>
              <p:cNvSpPr txBox="1">
                <a:spLocks noRot="1" noChangeAspect="1" noMove="1" noResize="1" noEditPoints="1" noAdjustHandles="1" noChangeArrowheads="1" noChangeShapeType="1" noTextEdit="1"/>
              </p:cNvSpPr>
              <p:nvPr/>
            </p:nvSpPr>
            <p:spPr>
              <a:xfrm>
                <a:off x="1083076" y="2113718"/>
                <a:ext cx="8851036" cy="2039020"/>
              </a:xfrm>
              <a:prstGeom prst="rect">
                <a:avLst/>
              </a:prstGeom>
              <a:blipFill>
                <a:blip r:embed="rId2"/>
                <a:stretch>
                  <a:fillRect l="-620" t="-2096"/>
                </a:stretch>
              </a:blipFill>
            </p:spPr>
            <p:txBody>
              <a:bodyPr/>
              <a:lstStyle/>
              <a:p>
                <a:r>
                  <a:rPr lang="uk-UA">
                    <a:noFill/>
                  </a:rPr>
                  <a:t> </a:t>
                </a:r>
              </a:p>
            </p:txBody>
          </p:sp>
        </mc:Fallback>
      </mc:AlternateContent>
    </p:spTree>
    <p:extLst>
      <p:ext uri="{BB962C8B-B14F-4D97-AF65-F5344CB8AC3E}">
        <p14:creationId xmlns:p14="http://schemas.microsoft.com/office/powerpoint/2010/main" val="327123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621947-10E6-4E14-9404-162FDAC1A040}"/>
              </a:ext>
            </a:extLst>
          </p:cNvPr>
          <p:cNvSpPr txBox="1"/>
          <p:nvPr/>
        </p:nvSpPr>
        <p:spPr>
          <a:xfrm>
            <a:off x="2104008" y="560163"/>
            <a:ext cx="7719133" cy="369332"/>
          </a:xfrm>
          <a:prstGeom prst="rect">
            <a:avLst/>
          </a:prstGeom>
          <a:noFill/>
        </p:spPr>
        <p:txBody>
          <a:bodyPr wrap="square">
            <a:spAutoFit/>
          </a:bodyPr>
          <a:lstStyle/>
          <a:p>
            <a:r>
              <a:rPr lang="ru-RU" dirty="0" err="1"/>
              <a:t>Послідовність</a:t>
            </a:r>
            <a:r>
              <a:rPr lang="ru-RU" dirty="0"/>
              <a:t> </a:t>
            </a:r>
            <a:r>
              <a:rPr lang="ru-RU" dirty="0" err="1"/>
              <a:t>дій</a:t>
            </a:r>
            <a:r>
              <a:rPr lang="ru-RU" dirty="0"/>
              <a:t> </a:t>
            </a:r>
            <a:r>
              <a:rPr lang="ru-RU" dirty="0" err="1"/>
              <a:t>із</a:t>
            </a:r>
            <a:r>
              <a:rPr lang="ru-RU" dirty="0"/>
              <a:t> </a:t>
            </a:r>
            <a:r>
              <a:rPr lang="ru-RU" dirty="0" err="1"/>
              <a:t>застосування</a:t>
            </a:r>
            <a:r>
              <a:rPr lang="ru-RU" dirty="0"/>
              <a:t> </a:t>
            </a:r>
            <a:r>
              <a:rPr lang="ru-RU" dirty="0" err="1"/>
              <a:t>статистичного</a:t>
            </a:r>
            <a:r>
              <a:rPr lang="ru-RU" dirty="0"/>
              <a:t> методу </a:t>
            </a:r>
            <a:r>
              <a:rPr lang="ru-RU" dirty="0" err="1"/>
              <a:t>оцінки</a:t>
            </a:r>
            <a:r>
              <a:rPr lang="ru-RU" dirty="0"/>
              <a:t> </a:t>
            </a:r>
            <a:r>
              <a:rPr lang="ru-RU" dirty="0" err="1"/>
              <a:t>ризику</a:t>
            </a:r>
            <a:endParaRPr lang="uk-UA" dirty="0"/>
          </a:p>
        </p:txBody>
      </p:sp>
      <p:pic>
        <p:nvPicPr>
          <p:cNvPr id="5" name="Рисунок 4">
            <a:extLst>
              <a:ext uri="{FF2B5EF4-FFF2-40B4-BE49-F238E27FC236}">
                <a16:creationId xmlns:a16="http://schemas.microsoft.com/office/drawing/2014/main" id="{18CD3D7D-0B3F-4CB1-8B2E-35B7CDE8C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903" y="905482"/>
            <a:ext cx="4669653" cy="5916956"/>
          </a:xfrm>
          <a:prstGeom prst="rect">
            <a:avLst/>
          </a:prstGeom>
        </p:spPr>
      </p:pic>
    </p:spTree>
    <p:extLst>
      <p:ext uri="{BB962C8B-B14F-4D97-AF65-F5344CB8AC3E}">
        <p14:creationId xmlns:p14="http://schemas.microsoft.com/office/powerpoint/2010/main" val="12616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B41BF51-3774-4E4A-B3F8-72F6B07E3EAB}"/>
                  </a:ext>
                </a:extLst>
              </p:cNvPr>
              <p:cNvSpPr txBox="1"/>
              <p:nvPr/>
            </p:nvSpPr>
            <p:spPr>
              <a:xfrm>
                <a:off x="1606857" y="1085697"/>
                <a:ext cx="8167457" cy="4027193"/>
              </a:xfrm>
              <a:prstGeom prst="rect">
                <a:avLst/>
              </a:prstGeom>
              <a:noFill/>
            </p:spPr>
            <p:txBody>
              <a:bodyPr wrap="square">
                <a:spAutoFit/>
              </a:bodyPr>
              <a:lstStyle/>
              <a:p>
                <a:r>
                  <a:rPr lang="uk-UA" dirty="0"/>
                  <a:t>Середньоквадратичне відхилення, яке називається в деяких джерелах "стандартним відхиленням", визначається як корінь квадратний від визначеної вище дисперсії:</a:t>
                </a:r>
              </a:p>
              <a:p>
                <a:pPr algn="ctr"/>
                <a14:m>
                  <m:oMathPara xmlns:m="http://schemas.openxmlformats.org/officeDocument/2006/math">
                    <m:oMathParaPr>
                      <m:jc m:val="centerGroup"/>
                    </m:oMathParaPr>
                    <m:oMath xmlns:m="http://schemas.openxmlformats.org/officeDocument/2006/math">
                      <m:r>
                        <a:rPr lang="uk-UA" i="1" smtClean="0">
                          <a:latin typeface="Cambria Math" panose="02040503050406030204" pitchFamily="18" charset="0"/>
                          <a:ea typeface="Cambria Math" panose="02040503050406030204" pitchFamily="18" charset="0"/>
                        </a:rPr>
                        <m:t>𝛿</m:t>
                      </m:r>
                      <m:r>
                        <a:rPr lang="uk-UA" b="0" i="1" smtClean="0">
                          <a:latin typeface="Cambria Math" panose="02040503050406030204" pitchFamily="18" charset="0"/>
                          <a:ea typeface="Cambria Math" panose="02040503050406030204" pitchFamily="18" charset="0"/>
                        </a:rPr>
                        <m:t>=</m:t>
                      </m:r>
                      <m:rad>
                        <m:radPr>
                          <m:degHide m:val="on"/>
                          <m:ctrlPr>
                            <a:rPr lang="uk-UA" b="0" i="1" smtClean="0">
                              <a:latin typeface="Cambria Math" panose="02040503050406030204" pitchFamily="18" charset="0"/>
                              <a:ea typeface="Cambria Math" panose="02040503050406030204" pitchFamily="18" charset="0"/>
                            </a:rPr>
                          </m:ctrlPr>
                        </m:radPr>
                        <m:deg/>
                        <m:e>
                          <m:sSup>
                            <m:sSupPr>
                              <m:ctrlPr>
                                <a:rPr lang="uk-UA" b="0" i="1" smtClean="0">
                                  <a:latin typeface="Cambria Math" panose="02040503050406030204" pitchFamily="18" charset="0"/>
                                  <a:ea typeface="Cambria Math" panose="02040503050406030204" pitchFamily="18" charset="0"/>
                                </a:rPr>
                              </m:ctrlPr>
                            </m:sSupPr>
                            <m:e>
                              <m:r>
                                <a:rPr lang="uk-UA" b="0" i="1" smtClean="0">
                                  <a:latin typeface="Cambria Math" panose="02040503050406030204" pitchFamily="18" charset="0"/>
                                  <a:ea typeface="Cambria Math" panose="02040503050406030204" pitchFamily="18" charset="0"/>
                                </a:rPr>
                                <m:t>𝛿</m:t>
                              </m:r>
                            </m:e>
                            <m:sup>
                              <m:r>
                                <a:rPr lang="uk-UA" b="0" i="1" smtClean="0">
                                  <a:latin typeface="Cambria Math" panose="02040503050406030204" pitchFamily="18" charset="0"/>
                                  <a:ea typeface="Cambria Math" panose="02040503050406030204" pitchFamily="18" charset="0"/>
                                </a:rPr>
                                <m:t>2</m:t>
                              </m:r>
                            </m:sup>
                          </m:sSup>
                        </m:e>
                      </m:rad>
                    </m:oMath>
                  </m:oMathPara>
                </a14:m>
                <a:endParaRPr lang="uk-UA" dirty="0"/>
              </a:p>
              <a:p>
                <a:pPr algn="just"/>
                <a:r>
                  <a:rPr lang="uk-UA" dirty="0"/>
                  <a:t>Середньоквадратичне відхилення характеризує середньо зважений</a:t>
                </a:r>
              </a:p>
              <a:p>
                <a:pPr algn="just"/>
                <a:r>
                  <a:rPr lang="uk-UA" dirty="0"/>
                  <a:t>(тобто найбільш ймовірний) розмір відхилення окремих варіантів</a:t>
                </a:r>
              </a:p>
              <a:p>
                <a:pPr algn="just"/>
                <a:r>
                  <a:rPr lang="uk-UA" dirty="0"/>
                  <a:t>(можливих фінансових наслідків господарських операцій) від їх середнього значення. Середньоквадратичне відхилення визначається у тих же одиницях виміру, що і розроблені варіанти фінансових наслідків .</a:t>
                </a:r>
              </a:p>
              <a:p>
                <a:pPr algn="just"/>
                <a:r>
                  <a:rPr lang="uk-UA" dirty="0"/>
                  <a:t>Для порівняння варіації різних статистичних сукупностей використовують також коефіцієнт варіації (</a:t>
                </a:r>
                <a:r>
                  <a:rPr lang="en-US" dirty="0"/>
                  <a:t>V), </a:t>
                </a:r>
                <a:r>
                  <a:rPr lang="uk-UA" dirty="0"/>
                  <a:t>який визначається як відношення середньоквадратичного відхилення до середнього значення варіанта:</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𝛿</m:t>
                          </m:r>
                        </m:num>
                        <m:den>
                          <m:acc>
                            <m:accPr>
                              <m:chr m:val="̅"/>
                              <m:ctrlPr>
                                <a:rPr lang="en-US" b="0" i="1" smtClean="0">
                                  <a:latin typeface="Cambria Math" panose="02040503050406030204" pitchFamily="18" charset="0"/>
                                </a:rPr>
                              </m:ctrlPr>
                            </m:accPr>
                            <m:e>
                              <m:r>
                                <a:rPr lang="uk-UA" b="0" i="1" smtClean="0">
                                  <a:latin typeface="Cambria Math" panose="02040503050406030204" pitchFamily="18" charset="0"/>
                                </a:rPr>
                                <m:t>ФР</m:t>
                              </m:r>
                            </m:e>
                          </m:acc>
                        </m:den>
                      </m:f>
                      <m:r>
                        <a:rPr lang="en-US" b="0" i="1" smtClean="0">
                          <a:latin typeface="Cambria Math" panose="02040503050406030204" pitchFamily="18" charset="0"/>
                          <a:ea typeface="Cambria Math" panose="02040503050406030204" pitchFamily="18" charset="0"/>
                        </a:rPr>
                        <m:t>×</m:t>
                      </m:r>
                      <m:r>
                        <a:rPr lang="uk-UA" b="0" i="1" smtClean="0">
                          <a:latin typeface="Cambria Math" panose="02040503050406030204" pitchFamily="18" charset="0"/>
                          <a:ea typeface="Cambria Math" panose="02040503050406030204" pitchFamily="18" charset="0"/>
                        </a:rPr>
                        <m:t>100.</m:t>
                      </m:r>
                    </m:oMath>
                  </m:oMathPara>
                </a14:m>
                <a:endParaRPr lang="uk-UA" dirty="0"/>
              </a:p>
            </p:txBody>
          </p:sp>
        </mc:Choice>
        <mc:Fallback xmlns="">
          <p:sp>
            <p:nvSpPr>
              <p:cNvPr id="5" name="TextBox 4">
                <a:extLst>
                  <a:ext uri="{FF2B5EF4-FFF2-40B4-BE49-F238E27FC236}">
                    <a16:creationId xmlns:a16="http://schemas.microsoft.com/office/drawing/2014/main" id="{CB41BF51-3774-4E4A-B3F8-72F6B07E3EAB}"/>
                  </a:ext>
                </a:extLst>
              </p:cNvPr>
              <p:cNvSpPr txBox="1">
                <a:spLocks noRot="1" noChangeAspect="1" noMove="1" noResize="1" noEditPoints="1" noAdjustHandles="1" noChangeArrowheads="1" noChangeShapeType="1" noTextEdit="1"/>
              </p:cNvSpPr>
              <p:nvPr/>
            </p:nvSpPr>
            <p:spPr>
              <a:xfrm>
                <a:off x="1606857" y="1085697"/>
                <a:ext cx="8167457" cy="4027193"/>
              </a:xfrm>
              <a:prstGeom prst="rect">
                <a:avLst/>
              </a:prstGeom>
              <a:blipFill>
                <a:blip r:embed="rId2"/>
                <a:stretch>
                  <a:fillRect l="-672" t="-908" r="-672"/>
                </a:stretch>
              </a:blipFill>
            </p:spPr>
            <p:txBody>
              <a:bodyPr/>
              <a:lstStyle/>
              <a:p>
                <a:r>
                  <a:rPr lang="uk-UA">
                    <a:noFill/>
                  </a:rPr>
                  <a:t> </a:t>
                </a:r>
              </a:p>
            </p:txBody>
          </p:sp>
        </mc:Fallback>
      </mc:AlternateContent>
    </p:spTree>
    <p:extLst>
      <p:ext uri="{BB962C8B-B14F-4D97-AF65-F5344CB8AC3E}">
        <p14:creationId xmlns:p14="http://schemas.microsoft.com/office/powerpoint/2010/main" val="329863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48170EC-5844-4AA1-8A7F-199F0222EAF8}"/>
                  </a:ext>
                </a:extLst>
              </p:cNvPr>
              <p:cNvSpPr txBox="1"/>
              <p:nvPr/>
            </p:nvSpPr>
            <p:spPr>
              <a:xfrm>
                <a:off x="914400" y="947081"/>
                <a:ext cx="8815525" cy="4810997"/>
              </a:xfrm>
              <a:prstGeom prst="rect">
                <a:avLst/>
              </a:prstGeom>
              <a:noFill/>
            </p:spPr>
            <p:txBody>
              <a:bodyPr wrap="square">
                <a:spAutoFit/>
              </a:bodyPr>
              <a:lstStyle/>
              <a:p>
                <a:r>
                  <a:rPr lang="uk-UA" dirty="0"/>
                  <a:t>Коефіцієнт варіації є відносним показником і характеризує ступінь можливих відхилень фінансових результатів окремих операцій від середнього, значення.</a:t>
                </a:r>
              </a:p>
              <a:p>
                <a:endParaRPr lang="uk-UA" dirty="0"/>
              </a:p>
              <a:p>
                <a:r>
                  <a:rPr lang="uk-UA" dirty="0"/>
                  <a:t>Ступінь ризику господарських операцій, що досліджуються, визначається залежно від конкретної величини середньоквадратичного відхилення та коефіцієнта варіації. Чим вище значення цих показників, тим вищий рівень ризику, притаманний цим господарським операціям.</a:t>
                </a:r>
              </a:p>
              <a:p>
                <a:endParaRPr lang="uk-UA" dirty="0"/>
              </a:p>
              <a:p>
                <a:r>
                  <a:rPr lang="uk-UA" dirty="0"/>
                  <a:t>За наявності інформації тільки про можливий діапазон зміни фінансового результату господарської операції (тобто його максимальне та мінімальне значення) для розрахунку дисперсії може бути використана спрощена формула:</a:t>
                </a:r>
              </a:p>
              <a:p>
                <a:pPr algn="ctr"/>
                <a14:m>
                  <m:oMathPara xmlns:m="http://schemas.openxmlformats.org/officeDocument/2006/math">
                    <m:oMathParaPr>
                      <m:jc m:val="centerGroup"/>
                    </m:oMathParaPr>
                    <m:oMath xmlns:m="http://schemas.openxmlformats.org/officeDocument/2006/math">
                      <m:r>
                        <a:rPr lang="uk-UA" i="1" smtClean="0">
                          <a:latin typeface="Cambria Math" panose="02040503050406030204" pitchFamily="18" charset="0"/>
                          <a:ea typeface="Cambria Math" panose="02040503050406030204" pitchFamily="18" charset="0"/>
                        </a:rPr>
                        <m:t>𝛿</m:t>
                      </m:r>
                      <m:r>
                        <a:rPr lang="uk-UA" b="0" i="1" smtClean="0">
                          <a:latin typeface="Cambria Math" panose="02040503050406030204" pitchFamily="18" charset="0"/>
                          <a:ea typeface="Cambria Math" panose="02040503050406030204" pitchFamily="18" charset="0"/>
                        </a:rPr>
                        <m:t>=</m:t>
                      </m:r>
                      <m:rad>
                        <m:radPr>
                          <m:degHide m:val="on"/>
                          <m:ctrlPr>
                            <a:rPr lang="uk-UA" b="0" i="1" smtClean="0">
                              <a:latin typeface="Cambria Math" panose="02040503050406030204" pitchFamily="18" charset="0"/>
                              <a:ea typeface="Cambria Math" panose="02040503050406030204" pitchFamily="18" charset="0"/>
                            </a:rPr>
                          </m:ctrlPr>
                        </m:radPr>
                        <m:deg/>
                        <m:e>
                          <m:sSub>
                            <m:sSubPr>
                              <m:ctrlPr>
                                <a:rPr lang="uk-UA" b="0" i="1" smtClean="0">
                                  <a:latin typeface="Cambria Math" panose="02040503050406030204" pitchFamily="18" charset="0"/>
                                  <a:ea typeface="Cambria Math" panose="02040503050406030204" pitchFamily="18" charset="0"/>
                                </a:rPr>
                              </m:ctrlPr>
                            </m:sSubPr>
                            <m:e>
                              <m:r>
                                <a:rPr lang="uk-UA" b="0" i="1" smtClean="0">
                                  <a:latin typeface="Cambria Math" panose="02040503050406030204" pitchFamily="18" charset="0"/>
                                  <a:ea typeface="Cambria Math" panose="02040503050406030204" pitchFamily="18" charset="0"/>
                                </a:rPr>
                                <m:t>Р</m:t>
                              </m:r>
                            </m:e>
                            <m:sub>
                              <m:r>
                                <a:rPr lang="uk-UA" b="0" i="1" smtClean="0">
                                  <a:latin typeface="Cambria Math" panose="02040503050406030204" pitchFamily="18" charset="0"/>
                                  <a:ea typeface="Cambria Math" panose="02040503050406030204" pitchFamily="18" charset="0"/>
                                </a:rPr>
                                <m:t>макс</m:t>
                              </m:r>
                            </m:sub>
                          </m:sSub>
                          <m:sSup>
                            <m:sSupPr>
                              <m:ctrlPr>
                                <a:rPr lang="uk-UA" b="0" i="1" smtClean="0">
                                  <a:latin typeface="Cambria Math" panose="02040503050406030204" pitchFamily="18" charset="0"/>
                                  <a:ea typeface="Cambria Math" panose="02040503050406030204" pitchFamily="18" charset="0"/>
                                </a:rPr>
                              </m:ctrlPr>
                            </m:sSupPr>
                            <m:e>
                              <m:r>
                                <a:rPr lang="uk-UA" b="0" i="1" smtClean="0">
                                  <a:latin typeface="Cambria Math" panose="02040503050406030204" pitchFamily="18" charset="0"/>
                                  <a:ea typeface="Cambria Math" panose="02040503050406030204" pitchFamily="18" charset="0"/>
                                </a:rPr>
                                <m:t>×(</m:t>
                              </m:r>
                              <m:sSub>
                                <m:sSubPr>
                                  <m:ctrlPr>
                                    <a:rPr lang="uk-UA" b="0" i="1" smtClean="0">
                                      <a:latin typeface="Cambria Math" panose="02040503050406030204" pitchFamily="18" charset="0"/>
                                      <a:ea typeface="Cambria Math" panose="02040503050406030204" pitchFamily="18" charset="0"/>
                                    </a:rPr>
                                  </m:ctrlPr>
                                </m:sSubPr>
                                <m:e>
                                  <m:r>
                                    <a:rPr lang="uk-UA" b="0" i="1" smtClean="0">
                                      <a:latin typeface="Cambria Math" panose="02040503050406030204" pitchFamily="18" charset="0"/>
                                      <a:ea typeface="Cambria Math" panose="02040503050406030204" pitchFamily="18" charset="0"/>
                                    </a:rPr>
                                    <m:t>ФР</m:t>
                                  </m:r>
                                </m:e>
                                <m:sub>
                                  <m:r>
                                    <a:rPr lang="uk-UA" b="0" i="1" smtClean="0">
                                      <a:latin typeface="Cambria Math" panose="02040503050406030204" pitchFamily="18" charset="0"/>
                                      <a:ea typeface="Cambria Math" panose="02040503050406030204" pitchFamily="18" charset="0"/>
                                    </a:rPr>
                                    <m:t>макс</m:t>
                                  </m:r>
                                </m:sub>
                              </m:sSub>
                              <m:r>
                                <a:rPr lang="uk-UA" b="0" i="1" smtClean="0">
                                  <a:latin typeface="Cambria Math" panose="02040503050406030204" pitchFamily="18" charset="0"/>
                                  <a:ea typeface="Cambria Math" panose="02040503050406030204" pitchFamily="18" charset="0"/>
                                </a:rPr>
                                <m:t>−</m:t>
                              </m:r>
                              <m:sSub>
                                <m:sSubPr>
                                  <m:ctrlPr>
                                    <a:rPr lang="uk-UA" b="0" i="1" smtClean="0">
                                      <a:latin typeface="Cambria Math" panose="02040503050406030204" pitchFamily="18" charset="0"/>
                                      <a:ea typeface="Cambria Math" panose="02040503050406030204" pitchFamily="18" charset="0"/>
                                    </a:rPr>
                                  </m:ctrlPr>
                                </m:sSubPr>
                                <m:e>
                                  <m:r>
                                    <a:rPr lang="uk-UA" b="0" i="1" smtClean="0">
                                      <a:latin typeface="Cambria Math" panose="02040503050406030204" pitchFamily="18" charset="0"/>
                                      <a:ea typeface="Cambria Math" panose="02040503050406030204" pitchFamily="18" charset="0"/>
                                    </a:rPr>
                                    <m:t>ФР</m:t>
                                  </m:r>
                                </m:e>
                                <m:sub>
                                  <m:r>
                                    <a:rPr lang="uk-UA" b="0" i="1" smtClean="0">
                                      <a:latin typeface="Cambria Math" panose="02040503050406030204" pitchFamily="18" charset="0"/>
                                      <a:ea typeface="Cambria Math" panose="02040503050406030204" pitchFamily="18" charset="0"/>
                                    </a:rPr>
                                    <m:t>сер</m:t>
                                  </m:r>
                                </m:sub>
                              </m:sSub>
                              <m:r>
                                <a:rPr lang="uk-UA" b="0" i="1" smtClean="0">
                                  <a:latin typeface="Cambria Math" panose="02040503050406030204" pitchFamily="18" charset="0"/>
                                  <a:ea typeface="Cambria Math" panose="02040503050406030204" pitchFamily="18" charset="0"/>
                                </a:rPr>
                                <m:t>)</m:t>
                              </m:r>
                            </m:e>
                            <m:sup>
                              <m:r>
                                <a:rPr lang="uk-UA" b="0" i="1" smtClean="0">
                                  <a:latin typeface="Cambria Math" panose="02040503050406030204" pitchFamily="18" charset="0"/>
                                  <a:ea typeface="Cambria Math" panose="02040503050406030204" pitchFamily="18" charset="0"/>
                                </a:rPr>
                                <m:t>2</m:t>
                              </m:r>
                            </m:sup>
                          </m:sSup>
                          <m:r>
                            <a:rPr lang="uk-UA" b="0" i="1" smtClean="0">
                              <a:latin typeface="Cambria Math" panose="02040503050406030204" pitchFamily="18" charset="0"/>
                              <a:ea typeface="Cambria Math" panose="02040503050406030204" pitchFamily="18" charset="0"/>
                            </a:rPr>
                            <m:t>+</m:t>
                          </m:r>
                          <m:sSub>
                            <m:sSubPr>
                              <m:ctrlPr>
                                <a:rPr lang="uk-UA" i="1">
                                  <a:latin typeface="Cambria Math" panose="02040503050406030204" pitchFamily="18" charset="0"/>
                                  <a:ea typeface="Cambria Math" panose="02040503050406030204" pitchFamily="18" charset="0"/>
                                </a:rPr>
                              </m:ctrlPr>
                            </m:sSubPr>
                            <m:e>
                              <m:r>
                                <a:rPr lang="uk-UA" i="1">
                                  <a:latin typeface="Cambria Math" panose="02040503050406030204" pitchFamily="18" charset="0"/>
                                  <a:ea typeface="Cambria Math" panose="02040503050406030204" pitchFamily="18" charset="0"/>
                                </a:rPr>
                                <m:t>Р</m:t>
                              </m:r>
                            </m:e>
                            <m:sub>
                              <m:r>
                                <a:rPr lang="uk-UA" i="1">
                                  <a:latin typeface="Cambria Math" panose="02040503050406030204" pitchFamily="18" charset="0"/>
                                  <a:ea typeface="Cambria Math" panose="02040503050406030204" pitchFamily="18" charset="0"/>
                                </a:rPr>
                                <m:t>мін</m:t>
                              </m:r>
                            </m:sub>
                          </m:sSub>
                          <m:sSup>
                            <m:sSupPr>
                              <m:ctrlPr>
                                <a:rPr lang="uk-UA" i="1">
                                  <a:latin typeface="Cambria Math" panose="02040503050406030204" pitchFamily="18" charset="0"/>
                                  <a:ea typeface="Cambria Math" panose="02040503050406030204" pitchFamily="18" charset="0"/>
                                </a:rPr>
                              </m:ctrlPr>
                            </m:sSupPr>
                            <m:e>
                              <m:r>
                                <a:rPr lang="uk-UA" i="1">
                                  <a:latin typeface="Cambria Math" panose="02040503050406030204" pitchFamily="18" charset="0"/>
                                  <a:ea typeface="Cambria Math" panose="02040503050406030204" pitchFamily="18" charset="0"/>
                                </a:rPr>
                                <m:t>(</m:t>
                              </m:r>
                              <m:sSub>
                                <m:sSubPr>
                                  <m:ctrlPr>
                                    <a:rPr lang="uk-UA" i="1">
                                      <a:latin typeface="Cambria Math" panose="02040503050406030204" pitchFamily="18" charset="0"/>
                                      <a:ea typeface="Cambria Math" panose="02040503050406030204" pitchFamily="18" charset="0"/>
                                    </a:rPr>
                                  </m:ctrlPr>
                                </m:sSubPr>
                                <m:e>
                                  <m:r>
                                    <a:rPr lang="uk-UA" i="1">
                                      <a:latin typeface="Cambria Math" panose="02040503050406030204" pitchFamily="18" charset="0"/>
                                      <a:ea typeface="Cambria Math" panose="02040503050406030204" pitchFamily="18" charset="0"/>
                                    </a:rPr>
                                    <m:t>ФР</m:t>
                                  </m:r>
                                </m:e>
                                <m:sub>
                                  <m:r>
                                    <a:rPr lang="uk-UA" i="1">
                                      <a:latin typeface="Cambria Math" panose="02040503050406030204" pitchFamily="18" charset="0"/>
                                      <a:ea typeface="Cambria Math" panose="02040503050406030204" pitchFamily="18" charset="0"/>
                                    </a:rPr>
                                    <m:t>сер</m:t>
                                  </m:r>
                                </m:sub>
                              </m:sSub>
                              <m:r>
                                <a:rPr lang="uk-UA" i="1">
                                  <a:latin typeface="Cambria Math" panose="02040503050406030204" pitchFamily="18" charset="0"/>
                                  <a:ea typeface="Cambria Math" panose="02040503050406030204" pitchFamily="18" charset="0"/>
                                </a:rPr>
                                <m:t>−</m:t>
                              </m:r>
                              <m:sSub>
                                <m:sSubPr>
                                  <m:ctrlPr>
                                    <a:rPr lang="uk-UA" i="1">
                                      <a:latin typeface="Cambria Math" panose="02040503050406030204" pitchFamily="18" charset="0"/>
                                      <a:ea typeface="Cambria Math" panose="02040503050406030204" pitchFamily="18" charset="0"/>
                                    </a:rPr>
                                  </m:ctrlPr>
                                </m:sSubPr>
                                <m:e>
                                  <m:r>
                                    <a:rPr lang="uk-UA" i="1">
                                      <a:latin typeface="Cambria Math" panose="02040503050406030204" pitchFamily="18" charset="0"/>
                                      <a:ea typeface="Cambria Math" panose="02040503050406030204" pitchFamily="18" charset="0"/>
                                    </a:rPr>
                                    <m:t>ФР</m:t>
                                  </m:r>
                                </m:e>
                                <m:sub>
                                  <m:r>
                                    <a:rPr lang="uk-UA" i="1">
                                      <a:latin typeface="Cambria Math" panose="02040503050406030204" pitchFamily="18" charset="0"/>
                                      <a:ea typeface="Cambria Math" panose="02040503050406030204" pitchFamily="18" charset="0"/>
                                    </a:rPr>
                                    <m:t>мін</m:t>
                                  </m:r>
                                </m:sub>
                              </m:sSub>
                              <m:r>
                                <a:rPr lang="uk-UA" i="1">
                                  <a:latin typeface="Cambria Math" panose="02040503050406030204" pitchFamily="18" charset="0"/>
                                  <a:ea typeface="Cambria Math" panose="02040503050406030204" pitchFamily="18" charset="0"/>
                                </a:rPr>
                                <m:t>)</m:t>
                              </m:r>
                            </m:e>
                            <m:sup>
                              <m:r>
                                <a:rPr lang="uk-UA" i="1">
                                  <a:latin typeface="Cambria Math" panose="02040503050406030204" pitchFamily="18" charset="0"/>
                                  <a:ea typeface="Cambria Math" panose="02040503050406030204" pitchFamily="18" charset="0"/>
                                </a:rPr>
                                <m:t>2</m:t>
                              </m:r>
                            </m:sup>
                          </m:sSup>
                        </m:e>
                      </m:rad>
                    </m:oMath>
                  </m:oMathPara>
                </a14:m>
                <a:endParaRPr lang="uk-UA" b="0" dirty="0">
                  <a:ea typeface="Cambria Math" panose="02040503050406030204" pitchFamily="18" charset="0"/>
                </a:endParaRPr>
              </a:p>
              <a:p>
                <a:r>
                  <a:rPr lang="uk-UA" dirty="0"/>
                  <a:t>де </a:t>
                </a:r>
                <a:r>
                  <a:rPr lang="uk-UA" dirty="0" err="1"/>
                  <a:t>Рмакс</a:t>
                </a:r>
                <a:r>
                  <a:rPr lang="uk-UA" dirty="0"/>
                  <a:t> і </a:t>
                </a:r>
                <a:r>
                  <a:rPr lang="uk-UA" dirty="0" err="1"/>
                  <a:t>Рмін</a:t>
                </a:r>
                <a:r>
                  <a:rPr lang="uk-UA" dirty="0"/>
                  <a:t> - відповідно, вірогідність отримання максимального та мінімального фінансового результату;</a:t>
                </a:r>
              </a:p>
              <a:p>
                <a:r>
                  <a:rPr lang="uk-UA" dirty="0" err="1"/>
                  <a:t>ФРмакс</a:t>
                </a:r>
                <a:r>
                  <a:rPr lang="uk-UA" dirty="0"/>
                  <a:t> </a:t>
                </a:r>
                <a:r>
                  <a:rPr lang="uk-UA" dirty="0" err="1"/>
                  <a:t>ФРмін</a:t>
                </a:r>
                <a:r>
                  <a:rPr lang="uk-UA" dirty="0"/>
                  <a:t> - відповідно, максимальний та мінімальний фінансовий результат, що очікується.</a:t>
                </a:r>
              </a:p>
            </p:txBody>
          </p:sp>
        </mc:Choice>
        <mc:Fallback xmlns="">
          <p:sp>
            <p:nvSpPr>
              <p:cNvPr id="3" name="TextBox 2">
                <a:extLst>
                  <a:ext uri="{FF2B5EF4-FFF2-40B4-BE49-F238E27FC236}">
                    <a16:creationId xmlns:a16="http://schemas.microsoft.com/office/drawing/2014/main" id="{348170EC-5844-4AA1-8A7F-199F0222EAF8}"/>
                  </a:ext>
                </a:extLst>
              </p:cNvPr>
              <p:cNvSpPr txBox="1">
                <a:spLocks noRot="1" noChangeAspect="1" noMove="1" noResize="1" noEditPoints="1" noAdjustHandles="1" noChangeArrowheads="1" noChangeShapeType="1" noTextEdit="1"/>
              </p:cNvSpPr>
              <p:nvPr/>
            </p:nvSpPr>
            <p:spPr>
              <a:xfrm>
                <a:off x="914400" y="947081"/>
                <a:ext cx="8815525" cy="4810997"/>
              </a:xfrm>
              <a:prstGeom prst="rect">
                <a:avLst/>
              </a:prstGeom>
              <a:blipFill>
                <a:blip r:embed="rId2"/>
                <a:stretch>
                  <a:fillRect l="-553" t="-759" r="-346" b="-886"/>
                </a:stretch>
              </a:blipFill>
            </p:spPr>
            <p:txBody>
              <a:bodyPr/>
              <a:lstStyle/>
              <a:p>
                <a:r>
                  <a:rPr lang="uk-UA">
                    <a:noFill/>
                  </a:rPr>
                  <a:t> </a:t>
                </a:r>
              </a:p>
            </p:txBody>
          </p:sp>
        </mc:Fallback>
      </mc:AlternateContent>
    </p:spTree>
    <p:extLst>
      <p:ext uri="{BB962C8B-B14F-4D97-AF65-F5344CB8AC3E}">
        <p14:creationId xmlns:p14="http://schemas.microsoft.com/office/powerpoint/2010/main" val="2699681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0EB3E-DAEE-4DB0-92C6-43EEE22DE8E5}"/>
              </a:ext>
            </a:extLst>
          </p:cNvPr>
          <p:cNvSpPr txBox="1"/>
          <p:nvPr/>
        </p:nvSpPr>
        <p:spPr>
          <a:xfrm>
            <a:off x="585926" y="932868"/>
            <a:ext cx="9507985" cy="3693319"/>
          </a:xfrm>
          <a:prstGeom prst="rect">
            <a:avLst/>
          </a:prstGeom>
          <a:noFill/>
        </p:spPr>
        <p:txBody>
          <a:bodyPr wrap="square">
            <a:spAutoFit/>
          </a:bodyPr>
          <a:lstStyle/>
          <a:p>
            <a:r>
              <a:rPr lang="uk-UA" b="1" dirty="0"/>
              <a:t>Методичні підходи до проведення експертної оцінки рівня господарського ризику</a:t>
            </a:r>
          </a:p>
          <a:p>
            <a:endParaRPr lang="uk-UA" dirty="0"/>
          </a:p>
          <a:p>
            <a:r>
              <a:rPr lang="uk-UA" dirty="0"/>
              <a:t>Ризики притаманні діяльності торговельних підприємств, як правило, не є статистичними. Це обумовлено тим, що, по-перше, настання та наслідки ризикових подій не завжди реєструються, по-друге, такий стан є результатом певної профілактичної роботи з мінімізації ризиків, яку проводять торговельні підприємства. Враховуючи визначені особливості ризику в торгівлі, найбільш поширеним та доступним для практичного використання методом оцінки рівня ризику є експертний метод.</a:t>
            </a:r>
          </a:p>
          <a:p>
            <a:endParaRPr lang="uk-UA" dirty="0"/>
          </a:p>
          <a:p>
            <a:r>
              <a:rPr lang="uk-UA" dirty="0"/>
              <a:t>Оцінка рівня ризику цим методом проводиться шляхом якісного визначення ймовірності ризикових подій на основі вивчення та оцінки факторів, що впливають на їх виникнення.</a:t>
            </a:r>
          </a:p>
        </p:txBody>
      </p:sp>
    </p:spTree>
    <p:extLst>
      <p:ext uri="{BB962C8B-B14F-4D97-AF65-F5344CB8AC3E}">
        <p14:creationId xmlns:p14="http://schemas.microsoft.com/office/powerpoint/2010/main" val="157431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3C0971-283B-4695-8D25-FA72C83CDC09}"/>
              </a:ext>
            </a:extLst>
          </p:cNvPr>
          <p:cNvSpPr txBox="1"/>
          <p:nvPr/>
        </p:nvSpPr>
        <p:spPr>
          <a:xfrm>
            <a:off x="941034" y="1790499"/>
            <a:ext cx="8842159" cy="2308324"/>
          </a:xfrm>
          <a:prstGeom prst="rect">
            <a:avLst/>
          </a:prstGeom>
          <a:noFill/>
        </p:spPr>
        <p:txBody>
          <a:bodyPr wrap="square">
            <a:spAutoFit/>
          </a:bodyPr>
          <a:lstStyle/>
          <a:p>
            <a:r>
              <a:rPr lang="uk-UA" dirty="0"/>
              <a:t>Таким чином, необхідною та достатньою умовою практичного застосування даного методу є визначення переліку факторів, що обумовлюють певний вид ризику, а також встановлення відповідності між характером дії фактору та мірою ризику, яку цей фактор обумовлює.</a:t>
            </a:r>
          </a:p>
          <a:p>
            <a:endParaRPr lang="uk-UA" dirty="0"/>
          </a:p>
          <a:p>
            <a:r>
              <a:rPr lang="uk-UA" dirty="0"/>
              <a:t>Роботу з визначення та оцінки прояву факторів для більшої об’єктивності результатів повинні проводити спеціальні експерти або фахівці підприємства, які мають спеціальну підготовку та досвід роботи з цього питання.</a:t>
            </a:r>
          </a:p>
        </p:txBody>
      </p:sp>
    </p:spTree>
    <p:extLst>
      <p:ext uri="{BB962C8B-B14F-4D97-AF65-F5344CB8AC3E}">
        <p14:creationId xmlns:p14="http://schemas.microsoft.com/office/powerpoint/2010/main" val="258096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958CE3-D395-40DC-8779-37A75415539E}"/>
              </a:ext>
            </a:extLst>
          </p:cNvPr>
          <p:cNvSpPr txBox="1"/>
          <p:nvPr/>
        </p:nvSpPr>
        <p:spPr>
          <a:xfrm>
            <a:off x="1686757" y="338221"/>
            <a:ext cx="7435048" cy="369332"/>
          </a:xfrm>
          <a:prstGeom prst="rect">
            <a:avLst/>
          </a:prstGeom>
          <a:noFill/>
        </p:spPr>
        <p:txBody>
          <a:bodyPr wrap="square">
            <a:spAutoFit/>
          </a:bodyPr>
          <a:lstStyle/>
          <a:p>
            <a:r>
              <a:rPr lang="ru-RU" dirty="0" err="1"/>
              <a:t>Послідовність</a:t>
            </a:r>
            <a:r>
              <a:rPr lang="ru-RU" dirty="0"/>
              <a:t> </a:t>
            </a:r>
            <a:r>
              <a:rPr lang="ru-RU" dirty="0" err="1"/>
              <a:t>застосування</a:t>
            </a:r>
            <a:r>
              <a:rPr lang="ru-RU" dirty="0"/>
              <a:t> </a:t>
            </a:r>
            <a:r>
              <a:rPr lang="ru-RU" dirty="0" err="1"/>
              <a:t>експертного</a:t>
            </a:r>
            <a:r>
              <a:rPr lang="ru-RU" dirty="0"/>
              <a:t> методу </a:t>
            </a:r>
            <a:r>
              <a:rPr lang="ru-RU" dirty="0" err="1"/>
              <a:t>оцінки</a:t>
            </a:r>
            <a:r>
              <a:rPr lang="ru-RU" dirty="0"/>
              <a:t> </a:t>
            </a:r>
            <a:r>
              <a:rPr lang="ru-RU" dirty="0" err="1"/>
              <a:t>ризику</a:t>
            </a:r>
            <a:endParaRPr lang="uk-UA" dirty="0"/>
          </a:p>
        </p:txBody>
      </p:sp>
      <p:pic>
        <p:nvPicPr>
          <p:cNvPr id="5" name="Рисунок 4">
            <a:extLst>
              <a:ext uri="{FF2B5EF4-FFF2-40B4-BE49-F238E27FC236}">
                <a16:creationId xmlns:a16="http://schemas.microsoft.com/office/drawing/2014/main" id="{8736C21C-6ABF-4B7C-B844-357E3E1F8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38" y="707553"/>
            <a:ext cx="3630967" cy="6045226"/>
          </a:xfrm>
          <a:prstGeom prst="rect">
            <a:avLst/>
          </a:prstGeom>
        </p:spPr>
      </p:pic>
    </p:spTree>
    <p:extLst>
      <p:ext uri="{BB962C8B-B14F-4D97-AF65-F5344CB8AC3E}">
        <p14:creationId xmlns:p14="http://schemas.microsoft.com/office/powerpoint/2010/main" val="36228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88EF5-EDEA-4476-92C7-DD20733DF4A6}"/>
              </a:ext>
            </a:extLst>
          </p:cNvPr>
          <p:cNvSpPr txBox="1"/>
          <p:nvPr/>
        </p:nvSpPr>
        <p:spPr>
          <a:xfrm>
            <a:off x="816746" y="1302149"/>
            <a:ext cx="9499107" cy="3970318"/>
          </a:xfrm>
          <a:prstGeom prst="rect">
            <a:avLst/>
          </a:prstGeom>
          <a:noFill/>
        </p:spPr>
        <p:txBody>
          <a:bodyPr wrap="square">
            <a:spAutoFit/>
          </a:bodyPr>
          <a:lstStyle/>
          <a:p>
            <a:r>
              <a:rPr lang="uk-UA" dirty="0"/>
              <a:t>На першому етапі роботи необхідно визначити фактори, що обумовлюють рівень кожного виду ризику, який потребує оцінки, та ризикованість діяльності підприємства в цілому.</a:t>
            </a:r>
          </a:p>
          <a:p>
            <a:endParaRPr lang="uk-UA" dirty="0"/>
          </a:p>
          <a:p>
            <a:r>
              <a:rPr lang="uk-UA" dirty="0"/>
              <a:t>Визначення таких ризик-факторів є найбільш важливим етапом роботи з оцінки рівня ризику, оскільки саме повнота їх визначення обумовлює точність та об'єктивність отриманого результату.</a:t>
            </a:r>
          </a:p>
          <a:p>
            <a:endParaRPr lang="uk-UA" dirty="0"/>
          </a:p>
          <a:p>
            <a:r>
              <a:rPr lang="uk-UA" dirty="0"/>
              <a:t>Визначення ризик-факторів проводиться експертом або ризик-менеджером на основі вивчення організації господарсько-фінансової діяльності з точки зору ймовірності виникнення ризикових подій. Ця робота носить інтелектуальний характер і не піддається формалізації. Одночасно і не можна вважати проведену роботу остаточною, оскільки зміни у процесі діяльності підприємства або в його зовнішньому оточенні обумовлюють необхідність коригування встановленого переліку факторів.</a:t>
            </a:r>
          </a:p>
        </p:txBody>
      </p:sp>
    </p:spTree>
    <p:extLst>
      <p:ext uri="{BB962C8B-B14F-4D97-AF65-F5344CB8AC3E}">
        <p14:creationId xmlns:p14="http://schemas.microsoft.com/office/powerpoint/2010/main" val="229914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CDCFE-5EB4-4175-B42B-92C8B714C36D}"/>
              </a:ext>
            </a:extLst>
          </p:cNvPr>
          <p:cNvSpPr txBox="1"/>
          <p:nvPr/>
        </p:nvSpPr>
        <p:spPr>
          <a:xfrm>
            <a:off x="949911" y="744724"/>
            <a:ext cx="8664606" cy="2031325"/>
          </a:xfrm>
          <a:prstGeom prst="rect">
            <a:avLst/>
          </a:prstGeom>
          <a:noFill/>
        </p:spPr>
        <p:txBody>
          <a:bodyPr wrap="square">
            <a:spAutoFit/>
          </a:bodyPr>
          <a:lstStyle/>
          <a:p>
            <a:r>
              <a:rPr lang="uk-UA" dirty="0"/>
              <a:t>На другому етапі роботи необхідно встановити відповідність між характером дії факторів та рівнем ризику, який обумовлений їхньою дією цього фактору, за допомогою розробки фактор-карти ризику.</a:t>
            </a:r>
          </a:p>
          <a:p>
            <a:r>
              <a:rPr lang="uk-UA" dirty="0"/>
              <a:t>Є два підходи до вирішення цього завдання.</a:t>
            </a:r>
          </a:p>
          <a:p>
            <a:r>
              <a:rPr lang="uk-UA" dirty="0"/>
              <a:t>Рівень ризику можна охарактеризувати якісно та дати опис характеру дії кожного фактору при такому рівні ризику. Результатом виконання цієї роботи буде розробка експертної таблиці для оцінки рівня ризику (фактор-карти):</a:t>
            </a:r>
          </a:p>
        </p:txBody>
      </p:sp>
      <p:pic>
        <p:nvPicPr>
          <p:cNvPr id="5" name="Рисунок 4">
            <a:extLst>
              <a:ext uri="{FF2B5EF4-FFF2-40B4-BE49-F238E27FC236}">
                <a16:creationId xmlns:a16="http://schemas.microsoft.com/office/drawing/2014/main" id="{D71B2F3E-EE53-46BA-A4A9-6211033AA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583" y="2776049"/>
            <a:ext cx="6387262" cy="1106382"/>
          </a:xfrm>
          <a:prstGeom prst="rect">
            <a:avLst/>
          </a:prstGeom>
        </p:spPr>
      </p:pic>
      <p:sp>
        <p:nvSpPr>
          <p:cNvPr id="7" name="TextBox 6">
            <a:extLst>
              <a:ext uri="{FF2B5EF4-FFF2-40B4-BE49-F238E27FC236}">
                <a16:creationId xmlns:a16="http://schemas.microsoft.com/office/drawing/2014/main" id="{E39B6FFC-CF82-41B9-AF45-60530CAD81D2}"/>
              </a:ext>
            </a:extLst>
          </p:cNvPr>
          <p:cNvSpPr txBox="1"/>
          <p:nvPr/>
        </p:nvSpPr>
        <p:spPr>
          <a:xfrm>
            <a:off x="949911" y="3997840"/>
            <a:ext cx="8797771" cy="1754326"/>
          </a:xfrm>
          <a:prstGeom prst="rect">
            <a:avLst/>
          </a:prstGeom>
          <a:noFill/>
        </p:spPr>
        <p:txBody>
          <a:bodyPr wrap="square">
            <a:spAutoFit/>
          </a:bodyPr>
          <a:lstStyle/>
          <a:p>
            <a:r>
              <a:rPr lang="ru-RU" dirty="0" err="1"/>
              <a:t>Запропонована</a:t>
            </a:r>
            <a:r>
              <a:rPr lang="ru-RU" dirty="0"/>
              <a:t> фактор-карта є </a:t>
            </a:r>
            <a:r>
              <a:rPr lang="ru-RU" dirty="0" err="1"/>
              <a:t>найбільш</a:t>
            </a:r>
            <a:r>
              <a:rPr lang="ru-RU" dirty="0"/>
              <a:t> простим способом </a:t>
            </a:r>
            <a:r>
              <a:rPr lang="ru-RU" dirty="0" err="1"/>
              <a:t>формалізації</a:t>
            </a:r>
            <a:r>
              <a:rPr lang="ru-RU" dirty="0"/>
              <a:t> </a:t>
            </a:r>
            <a:r>
              <a:rPr lang="ru-RU" dirty="0" err="1"/>
              <a:t>відповідності</a:t>
            </a:r>
            <a:r>
              <a:rPr lang="ru-RU" dirty="0"/>
              <a:t> </a:t>
            </a:r>
            <a:r>
              <a:rPr lang="ru-RU" dirty="0" err="1"/>
              <a:t>між</a:t>
            </a:r>
            <a:r>
              <a:rPr lang="ru-RU" dirty="0"/>
              <a:t> характером </a:t>
            </a:r>
            <a:r>
              <a:rPr lang="ru-RU" dirty="0" err="1"/>
              <a:t>дії</a:t>
            </a:r>
            <a:r>
              <a:rPr lang="ru-RU" dirty="0"/>
              <a:t> фактора та </a:t>
            </a:r>
            <a:r>
              <a:rPr lang="ru-RU" dirty="0" err="1"/>
              <a:t>рівнем</a:t>
            </a:r>
            <a:r>
              <a:rPr lang="ru-RU" dirty="0"/>
              <a:t> </a:t>
            </a:r>
            <a:r>
              <a:rPr lang="ru-RU" dirty="0" err="1"/>
              <a:t>ризику</a:t>
            </a:r>
            <a:r>
              <a:rPr lang="ru-RU" dirty="0"/>
              <a:t>, </a:t>
            </a:r>
            <a:r>
              <a:rPr lang="ru-RU" dirty="0" err="1"/>
              <a:t>який</a:t>
            </a:r>
            <a:r>
              <a:rPr lang="ru-RU" dirty="0"/>
              <a:t> </a:t>
            </a:r>
            <a:r>
              <a:rPr lang="ru-RU" dirty="0" err="1"/>
              <a:t>має</a:t>
            </a:r>
            <a:r>
              <a:rPr lang="ru-RU" dirty="0"/>
              <a:t> </a:t>
            </a:r>
            <a:r>
              <a:rPr lang="ru-RU" dirty="0" err="1"/>
              <a:t>місце</a:t>
            </a:r>
            <a:r>
              <a:rPr lang="ru-RU" dirty="0"/>
              <a:t> при такому </a:t>
            </a:r>
            <a:r>
              <a:rPr lang="ru-RU" dirty="0" err="1"/>
              <a:t>значенні</a:t>
            </a:r>
            <a:r>
              <a:rPr lang="ru-RU" dirty="0"/>
              <a:t> фактора.</a:t>
            </a:r>
          </a:p>
          <a:p>
            <a:r>
              <a:rPr lang="ru-RU" dirty="0" err="1"/>
              <a:t>Недоліком</a:t>
            </a:r>
            <a:r>
              <a:rPr lang="ru-RU" dirty="0"/>
              <a:t> такого </a:t>
            </a:r>
            <a:r>
              <a:rPr lang="ru-RU" dirty="0" err="1"/>
              <a:t>підходу</a:t>
            </a:r>
            <a:r>
              <a:rPr lang="ru-RU" dirty="0"/>
              <a:t> є </a:t>
            </a:r>
            <a:r>
              <a:rPr lang="ru-RU" dirty="0" err="1"/>
              <a:t>ігнорування</a:t>
            </a:r>
            <a:r>
              <a:rPr lang="ru-RU" dirty="0"/>
              <a:t> характеру </a:t>
            </a:r>
            <a:r>
              <a:rPr lang="ru-RU" dirty="0" err="1"/>
              <a:t>впливу</a:t>
            </a:r>
            <a:r>
              <a:rPr lang="ru-RU" dirty="0"/>
              <a:t> кожного фактора на </a:t>
            </a:r>
            <a:r>
              <a:rPr lang="ru-RU" dirty="0" err="1"/>
              <a:t>загальний</a:t>
            </a:r>
            <a:r>
              <a:rPr lang="ru-RU" dirty="0"/>
              <a:t> </a:t>
            </a:r>
            <a:r>
              <a:rPr lang="ru-RU" dirty="0" err="1"/>
              <a:t>ступінь</a:t>
            </a:r>
            <a:r>
              <a:rPr lang="ru-RU" dirty="0"/>
              <a:t> </a:t>
            </a:r>
            <a:r>
              <a:rPr lang="ru-RU" dirty="0" err="1"/>
              <a:t>ризику</a:t>
            </a:r>
            <a:r>
              <a:rPr lang="ru-RU" dirty="0"/>
              <a:t>, </a:t>
            </a:r>
            <a:r>
              <a:rPr lang="ru-RU" dirty="0" err="1"/>
              <a:t>оскільки</a:t>
            </a:r>
            <a:r>
              <a:rPr lang="ru-RU" dirty="0"/>
              <a:t> вклад кожного фактора в </a:t>
            </a:r>
            <a:r>
              <a:rPr lang="ru-RU" dirty="0" err="1"/>
              <a:t>ймовірність</a:t>
            </a:r>
            <a:r>
              <a:rPr lang="ru-RU" dirty="0"/>
              <a:t> </a:t>
            </a:r>
            <a:r>
              <a:rPr lang="ru-RU" dirty="0" err="1"/>
              <a:t>настання</a:t>
            </a:r>
            <a:r>
              <a:rPr lang="ru-RU" dirty="0"/>
              <a:t> </a:t>
            </a:r>
            <a:r>
              <a:rPr lang="ru-RU" dirty="0" err="1"/>
              <a:t>ризикової</a:t>
            </a:r>
            <a:r>
              <a:rPr lang="ru-RU" dirty="0"/>
              <a:t> </a:t>
            </a:r>
            <a:r>
              <a:rPr lang="ru-RU" dirty="0" err="1"/>
              <a:t>події</a:t>
            </a:r>
            <a:r>
              <a:rPr lang="ru-RU" dirty="0"/>
              <a:t>, як правило, не </a:t>
            </a:r>
            <a:r>
              <a:rPr lang="ru-RU" dirty="0" err="1"/>
              <a:t>рівнозначний</a:t>
            </a:r>
            <a:r>
              <a:rPr lang="ru-RU" dirty="0"/>
              <a:t>.</a:t>
            </a:r>
            <a:endParaRPr lang="uk-UA" dirty="0"/>
          </a:p>
        </p:txBody>
      </p:sp>
    </p:spTree>
    <p:extLst>
      <p:ext uri="{BB962C8B-B14F-4D97-AF65-F5344CB8AC3E}">
        <p14:creationId xmlns:p14="http://schemas.microsoft.com/office/powerpoint/2010/main" val="203779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BBA38C-1CB1-4E85-9D7B-27F34E05B879}"/>
              </a:ext>
            </a:extLst>
          </p:cNvPr>
          <p:cNvSpPr txBox="1"/>
          <p:nvPr/>
        </p:nvSpPr>
        <p:spPr>
          <a:xfrm>
            <a:off x="983848" y="1585234"/>
            <a:ext cx="9329195" cy="2585323"/>
          </a:xfrm>
          <a:prstGeom prst="rect">
            <a:avLst/>
          </a:prstGeom>
          <a:noFill/>
        </p:spPr>
        <p:txBody>
          <a:bodyPr wrap="square">
            <a:spAutoFit/>
          </a:bodyPr>
          <a:lstStyle/>
          <a:p>
            <a:pPr algn="ctr"/>
            <a:r>
              <a:rPr lang="uk-UA" b="1" dirty="0"/>
              <a:t>ПЛАН</a:t>
            </a:r>
          </a:p>
          <a:p>
            <a:r>
              <a:rPr lang="uk-UA" dirty="0"/>
              <a:t>1. Сутність господарських ризиків та їх місце в підприємницькій діяльності</a:t>
            </a:r>
          </a:p>
          <a:p>
            <a:r>
              <a:rPr lang="uk-UA" dirty="0"/>
              <a:t>2. Класифікація та характеристика ризиків, притаманних діяльності торговельного підприємства</a:t>
            </a:r>
          </a:p>
          <a:p>
            <a:r>
              <a:rPr lang="uk-UA" dirty="0"/>
              <a:t>3. Ризик як об'єкт управління. Стратегія управління ризиком та її обґрунтування</a:t>
            </a:r>
          </a:p>
          <a:p>
            <a:r>
              <a:rPr lang="uk-UA" dirty="0"/>
              <a:t>4</a:t>
            </a:r>
            <a:r>
              <a:rPr lang="uk-UA" b="1" dirty="0"/>
              <a:t>. Методичний інструментарій оцінки рівня підприємницького ризику в торгівлі</a:t>
            </a:r>
          </a:p>
          <a:p>
            <a:r>
              <a:rPr lang="uk-UA" b="1" dirty="0"/>
              <a:t>5. Основи прийняття управлінських рішень в умовах ризику</a:t>
            </a:r>
          </a:p>
          <a:p>
            <a:r>
              <a:rPr lang="uk-UA" b="1" dirty="0"/>
              <a:t>6. Шляхи та заходи щодо мінімізації та профілактики господарського ризику торговельного підприємства</a:t>
            </a:r>
          </a:p>
        </p:txBody>
      </p:sp>
    </p:spTree>
    <p:extLst>
      <p:ext uri="{BB962C8B-B14F-4D97-AF65-F5344CB8AC3E}">
        <p14:creationId xmlns:p14="http://schemas.microsoft.com/office/powerpoint/2010/main" val="3366235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1BF0B0-7F2D-4445-A0C4-ECBDF31C2449}"/>
              </a:ext>
            </a:extLst>
          </p:cNvPr>
          <p:cNvSpPr txBox="1"/>
          <p:nvPr/>
        </p:nvSpPr>
        <p:spPr>
          <a:xfrm>
            <a:off x="727970" y="489906"/>
            <a:ext cx="9170633" cy="1754326"/>
          </a:xfrm>
          <a:prstGeom prst="rect">
            <a:avLst/>
          </a:prstGeom>
          <a:noFill/>
        </p:spPr>
        <p:txBody>
          <a:bodyPr wrap="square">
            <a:spAutoFit/>
          </a:bodyPr>
          <a:lstStyle/>
          <a:p>
            <a:r>
              <a:rPr lang="uk-UA" dirty="0"/>
              <a:t>Для ліквідації цього недоліку використовують другий методичний підхід, який передбачає кількісну (бальну) відповідність між характером дії фактору та рівнем ризику, який він обумовлює.</a:t>
            </a:r>
          </a:p>
          <a:p>
            <a:r>
              <a:rPr lang="uk-UA" dirty="0"/>
              <a:t>Загальний ступінь ризику визначається як сума балів, якими оцінені всі фактори, що обумовлюють даний вид ризику.</a:t>
            </a:r>
          </a:p>
          <a:p>
            <a:r>
              <a:rPr lang="uk-UA" dirty="0"/>
              <a:t>Фактор-карта для оцінки рівня ризику в цьому випадку має такий вигляд:</a:t>
            </a:r>
          </a:p>
        </p:txBody>
      </p:sp>
      <p:pic>
        <p:nvPicPr>
          <p:cNvPr id="5" name="Рисунок 4">
            <a:extLst>
              <a:ext uri="{FF2B5EF4-FFF2-40B4-BE49-F238E27FC236}">
                <a16:creationId xmlns:a16="http://schemas.microsoft.com/office/drawing/2014/main" id="{F0FDA75D-DF1C-4F4A-987F-6B87D42D8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11" y="2282444"/>
            <a:ext cx="8494880" cy="1392949"/>
          </a:xfrm>
          <a:prstGeom prst="rect">
            <a:avLst/>
          </a:prstGeom>
        </p:spPr>
      </p:pic>
      <p:sp>
        <p:nvSpPr>
          <p:cNvPr id="7" name="TextBox 6">
            <a:extLst>
              <a:ext uri="{FF2B5EF4-FFF2-40B4-BE49-F238E27FC236}">
                <a16:creationId xmlns:a16="http://schemas.microsoft.com/office/drawing/2014/main" id="{D6E2A2FD-F91D-48EA-AE30-8770FBAE2564}"/>
              </a:ext>
            </a:extLst>
          </p:cNvPr>
          <p:cNvSpPr txBox="1"/>
          <p:nvPr/>
        </p:nvSpPr>
        <p:spPr>
          <a:xfrm>
            <a:off x="837111" y="3844068"/>
            <a:ext cx="8963837" cy="1200329"/>
          </a:xfrm>
          <a:prstGeom prst="rect">
            <a:avLst/>
          </a:prstGeom>
          <a:noFill/>
        </p:spPr>
        <p:txBody>
          <a:bodyPr wrap="square">
            <a:spAutoFit/>
          </a:bodyPr>
          <a:lstStyle/>
          <a:p>
            <a:r>
              <a:rPr lang="uk-UA" dirty="0"/>
              <a:t>Кількість балів, яка присвоюється кожному фактору, визначається виходячи з уявлення про ступінь впливу цього </a:t>
            </a:r>
            <a:r>
              <a:rPr lang="uk-UA" dirty="0" err="1"/>
              <a:t>фактора</a:t>
            </a:r>
            <a:r>
              <a:rPr lang="uk-UA" dirty="0"/>
              <a:t> на ймовірність виникнення ризикової події. Загальна кількість балів та ступінь їх варіації по окремих факторах не регламентується.</a:t>
            </a:r>
          </a:p>
        </p:txBody>
      </p:sp>
    </p:spTree>
    <p:extLst>
      <p:ext uri="{BB962C8B-B14F-4D97-AF65-F5344CB8AC3E}">
        <p14:creationId xmlns:p14="http://schemas.microsoft.com/office/powerpoint/2010/main" val="129552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40527F-95AC-4CB4-97E2-D806CC2B95A6}"/>
              </a:ext>
            </a:extLst>
          </p:cNvPr>
          <p:cNvSpPr txBox="1"/>
          <p:nvPr/>
        </p:nvSpPr>
        <p:spPr>
          <a:xfrm>
            <a:off x="958789" y="1023513"/>
            <a:ext cx="8780015" cy="4524315"/>
          </a:xfrm>
          <a:prstGeom prst="rect">
            <a:avLst/>
          </a:prstGeom>
          <a:noFill/>
        </p:spPr>
        <p:txBody>
          <a:bodyPr wrap="square">
            <a:spAutoFit/>
          </a:bodyPr>
          <a:lstStyle/>
          <a:p>
            <a:r>
              <a:rPr lang="uk-UA" dirty="0"/>
              <a:t>На третьому етапі роботи рівня ризику, слід провести збір інформації про характер дії визначених ризик-факторів на даному підприємстві.</a:t>
            </a:r>
          </a:p>
          <a:p>
            <a:endParaRPr lang="uk-UA" dirty="0"/>
          </a:p>
          <a:p>
            <a:r>
              <a:rPr lang="uk-UA" dirty="0"/>
              <a:t>Для цього використовують метод опитування, ознайомлення з оперативною, бухгалтерською та статистичною звітністю, спостереження тощо.</a:t>
            </a:r>
          </a:p>
          <a:p>
            <a:endParaRPr lang="uk-UA" dirty="0"/>
          </a:p>
          <a:p>
            <a:r>
              <a:rPr lang="uk-UA" dirty="0"/>
              <a:t>На четвертому етапі роботи проводять бальну оцінку дії на даному підприємстві кожного ризик-фактору, використовуючи для цього фактор-карту, що була попередньо розроблена.</a:t>
            </a:r>
          </a:p>
          <a:p>
            <a:endParaRPr lang="uk-UA" dirty="0"/>
          </a:p>
          <a:p>
            <a:r>
              <a:rPr lang="uk-UA" dirty="0"/>
              <a:t>Сума встановлених балів з кожного ризик-фактору дозволяє зробити узагальнюючий висновок відносно ступеня ризику в цілому.</a:t>
            </a:r>
          </a:p>
          <a:p>
            <a:endParaRPr lang="uk-UA" dirty="0"/>
          </a:p>
          <a:p>
            <a:r>
              <a:rPr lang="uk-UA" dirty="0"/>
              <a:t>Проведення та узагальнення результатів експертного дослідження (підрахунку загальної кількості балів та визначення рівня ризику, що відповідає визначеній кількості балів) може бути автоматизоване.</a:t>
            </a:r>
          </a:p>
        </p:txBody>
      </p:sp>
    </p:spTree>
    <p:extLst>
      <p:ext uri="{BB962C8B-B14F-4D97-AF65-F5344CB8AC3E}">
        <p14:creationId xmlns:p14="http://schemas.microsoft.com/office/powerpoint/2010/main" val="976219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1CD87-9B03-4390-B45D-CF760D70DE85}"/>
              </a:ext>
            </a:extLst>
          </p:cNvPr>
          <p:cNvSpPr txBox="1"/>
          <p:nvPr/>
        </p:nvSpPr>
        <p:spPr>
          <a:xfrm>
            <a:off x="648071" y="1438974"/>
            <a:ext cx="9534616" cy="2308324"/>
          </a:xfrm>
          <a:prstGeom prst="rect">
            <a:avLst/>
          </a:prstGeom>
          <a:noFill/>
        </p:spPr>
        <p:txBody>
          <a:bodyPr wrap="square">
            <a:spAutoFit/>
          </a:bodyPr>
          <a:lstStyle/>
          <a:p>
            <a:r>
              <a:rPr lang="uk-UA" dirty="0"/>
              <a:t>Якщо в ході практичного застосування експертного методу оцінки рівня ризику діяльності торговельного підприємства є можливість використання не одного, а декількох експертів, то:</a:t>
            </a:r>
          </a:p>
          <a:p>
            <a:endParaRPr lang="uk-UA" dirty="0"/>
          </a:p>
          <a:p>
            <a:pPr marL="342900" indent="-342900">
              <a:buAutoNum type="arabicPeriod"/>
            </a:pPr>
            <a:r>
              <a:rPr lang="uk-UA" dirty="0"/>
              <a:t>Проводиться ранжування експертів з врахуванням їх кваліфікації та досвіду роботу;</a:t>
            </a:r>
          </a:p>
          <a:p>
            <a:pPr marL="342900" indent="-342900">
              <a:buAutoNum type="arabicPeriod"/>
            </a:pPr>
            <a:endParaRPr lang="uk-UA" dirty="0"/>
          </a:p>
          <a:p>
            <a:r>
              <a:rPr lang="uk-UA" dirty="0"/>
              <a:t>2. Визначається узагальнена оцінка рівня ризику з врахуванням висновків кожного експерта та його рангу.</a:t>
            </a:r>
          </a:p>
        </p:txBody>
      </p:sp>
    </p:spTree>
    <p:extLst>
      <p:ext uri="{BB962C8B-B14F-4D97-AF65-F5344CB8AC3E}">
        <p14:creationId xmlns:p14="http://schemas.microsoft.com/office/powerpoint/2010/main" val="1017931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D51C28-A49E-468C-B6DC-C0372739D534}"/>
              </a:ext>
            </a:extLst>
          </p:cNvPr>
          <p:cNvSpPr txBox="1"/>
          <p:nvPr/>
        </p:nvSpPr>
        <p:spPr>
          <a:xfrm>
            <a:off x="914401" y="1543675"/>
            <a:ext cx="9383696" cy="3139321"/>
          </a:xfrm>
          <a:prstGeom prst="rect">
            <a:avLst/>
          </a:prstGeom>
          <a:noFill/>
        </p:spPr>
        <p:txBody>
          <a:bodyPr wrap="square">
            <a:spAutoFit/>
          </a:bodyPr>
          <a:lstStyle/>
          <a:p>
            <a:r>
              <a:rPr lang="uk-UA" b="1" dirty="0"/>
              <a:t>Розрахунково-аналітичні методи оцінки рівня ризику та практика їх застосування</a:t>
            </a:r>
          </a:p>
          <a:p>
            <a:endParaRPr lang="uk-UA" dirty="0"/>
          </a:p>
          <a:p>
            <a:r>
              <a:rPr lang="uk-UA" dirty="0"/>
              <a:t>Для оцінки багатьох видів господарського ризику торговельного підприємства застосування статистичного методу є неможливим у зв'язку з відсутністю необхідної інформації, а застосування експертного методу — недостатнім, оскільки не дозволяє отримати кількісної оцінки рівня ризику.</a:t>
            </a:r>
          </a:p>
          <a:p>
            <a:endParaRPr lang="uk-UA" dirty="0"/>
          </a:p>
          <a:p>
            <a:r>
              <a:rPr lang="uk-UA" dirty="0"/>
              <a:t>Ця обставина має дуже велике значення під час оцінки ризиків окремих управлінських рішень господарського характеру (далі - проектів), по яких необхідно найбільш точно визначати рівень можливих фінансових втрат або фінансовий результат, що очікується.</a:t>
            </a:r>
          </a:p>
        </p:txBody>
      </p:sp>
    </p:spTree>
    <p:extLst>
      <p:ext uri="{BB962C8B-B14F-4D97-AF65-F5344CB8AC3E}">
        <p14:creationId xmlns:p14="http://schemas.microsoft.com/office/powerpoint/2010/main" val="3076529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1262D5-6E41-4CCF-BC84-FB1C238ACDA7}"/>
              </a:ext>
            </a:extLst>
          </p:cNvPr>
          <p:cNvSpPr txBox="1"/>
          <p:nvPr/>
        </p:nvSpPr>
        <p:spPr>
          <a:xfrm>
            <a:off x="1065320" y="1586314"/>
            <a:ext cx="8487052" cy="2585323"/>
          </a:xfrm>
          <a:prstGeom prst="rect">
            <a:avLst/>
          </a:prstGeom>
          <a:noFill/>
        </p:spPr>
        <p:txBody>
          <a:bodyPr wrap="square">
            <a:spAutoFit/>
          </a:bodyPr>
          <a:lstStyle/>
          <a:p>
            <a:r>
              <a:rPr lang="uk-UA" dirty="0"/>
              <a:t>Точної кількісної оцінки потребує рівень ризику комерційних угод, що укладаються; інвестиційних проектів, що планує здійснити підприємство; управлінських рішень з питань управління обіговими активами підприємства, структурою капіталу, залученням кредитів та ін. Без кількісної оцінки рівня означених вище ризиків неможливо визначити ефективність запропонованих проектів та рішень, вибрати найбільш доцільний з них.</a:t>
            </a:r>
          </a:p>
          <a:p>
            <a:endParaRPr lang="uk-UA" dirty="0"/>
          </a:p>
          <a:p>
            <a:r>
              <a:rPr lang="uk-UA" dirty="0"/>
              <a:t>У цих випадках на допомогу ризик-менеджеру приходять </a:t>
            </a:r>
            <a:r>
              <a:rPr lang="uk-UA" b="1" dirty="0"/>
              <a:t>розрахунково-аналітичні методи оцінки рівня ризику.</a:t>
            </a:r>
          </a:p>
        </p:txBody>
      </p:sp>
    </p:spTree>
    <p:extLst>
      <p:ext uri="{BB962C8B-B14F-4D97-AF65-F5344CB8AC3E}">
        <p14:creationId xmlns:p14="http://schemas.microsoft.com/office/powerpoint/2010/main" val="245641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2FD6CE-D444-4D6C-ACB9-0FDC3CDEC848}"/>
              </a:ext>
            </a:extLst>
          </p:cNvPr>
          <p:cNvSpPr txBox="1"/>
          <p:nvPr/>
        </p:nvSpPr>
        <p:spPr>
          <a:xfrm>
            <a:off x="754601" y="790903"/>
            <a:ext cx="8913181" cy="4247317"/>
          </a:xfrm>
          <a:prstGeom prst="rect">
            <a:avLst/>
          </a:prstGeom>
          <a:noFill/>
        </p:spPr>
        <p:txBody>
          <a:bodyPr wrap="square">
            <a:spAutoFit/>
          </a:bodyPr>
          <a:lstStyle/>
          <a:p>
            <a:r>
              <a:rPr lang="uk-UA" dirty="0"/>
              <a:t>Суть методів цієї групи полягає у встановленні деякої економіко-математичної залежності між факторами (параметрами) проекту, який планується здійснити, та його кінцевими фінансовими результатами.</a:t>
            </a:r>
          </a:p>
          <a:p>
            <a:endParaRPr lang="uk-UA" dirty="0"/>
          </a:p>
          <a:p>
            <a:r>
              <a:rPr lang="uk-UA" dirty="0"/>
              <a:t>Розробка моделі для оцінки рівня ризику передбачає:</a:t>
            </a:r>
          </a:p>
          <a:p>
            <a:endParaRPr lang="uk-UA" dirty="0"/>
          </a:p>
          <a:p>
            <a:r>
              <a:rPr lang="uk-UA" dirty="0"/>
              <a:t>1. Визначення ключового (кінцевого) показника, який обумовлює ефективність проведення певної господарсько-фінансової операції і буде використовуватися для оцінки наслідків дії ризик-факторів (обсяг прибутку, витрат, грошового потоку, якісні показники господарювання тощо);</a:t>
            </a:r>
          </a:p>
          <a:p>
            <a:r>
              <a:rPr lang="uk-UA" dirty="0"/>
              <a:t>2. Вибір факторів, які обумовлюють ризик зміни ключового (кінцевого) показника, у вигляді формули або через визначення параметрів </a:t>
            </a:r>
            <a:r>
              <a:rPr lang="uk-UA" dirty="0" err="1"/>
              <a:t>економетричної</a:t>
            </a:r>
            <a:r>
              <a:rPr lang="uk-UA" dirty="0"/>
              <a:t> моделі;</a:t>
            </a:r>
          </a:p>
          <a:p>
            <a:r>
              <a:rPr lang="uk-UA" dirty="0"/>
              <a:t>3. Встановлення кількісної залежності між зміною факторів та значенням ключового (кінцевого) показника.</a:t>
            </a:r>
          </a:p>
        </p:txBody>
      </p:sp>
    </p:spTree>
    <p:extLst>
      <p:ext uri="{BB962C8B-B14F-4D97-AF65-F5344CB8AC3E}">
        <p14:creationId xmlns:p14="http://schemas.microsoft.com/office/powerpoint/2010/main" val="81773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6A9037-8416-4259-A7B9-BA7708718B10}"/>
              </a:ext>
            </a:extLst>
          </p:cNvPr>
          <p:cNvSpPr txBox="1"/>
          <p:nvPr/>
        </p:nvSpPr>
        <p:spPr>
          <a:xfrm>
            <a:off x="1420427" y="2044408"/>
            <a:ext cx="8220723" cy="2308324"/>
          </a:xfrm>
          <a:prstGeom prst="rect">
            <a:avLst/>
          </a:prstGeom>
          <a:noFill/>
        </p:spPr>
        <p:txBody>
          <a:bodyPr wrap="square">
            <a:spAutoFit/>
          </a:bodyPr>
          <a:lstStyle/>
          <a:p>
            <a:r>
              <a:rPr lang="uk-UA" dirty="0"/>
              <a:t>Розглядаючи та оцінюючи деякі припущення відносно зміни параметрів проекту у майбутньому, можна оцінити ступінь його ризикованості.</a:t>
            </a:r>
          </a:p>
          <a:p>
            <a:endParaRPr lang="uk-UA" dirty="0"/>
          </a:p>
          <a:p>
            <a:r>
              <a:rPr lang="uk-UA" dirty="0"/>
              <a:t>При наявності альтернативних варіантів реалізації проекту або наявності альтернативних проектів оцінка рівня ризику та вибір здійснюється за критерієм мінімальної чутливості проекту до зміни його параметрів. При наявності єдиного варіанту реалізації проекту - шляхом розрахунку та оцінки коефіцієнта варіації кінцевого результату проекту.</a:t>
            </a:r>
          </a:p>
        </p:txBody>
      </p:sp>
    </p:spTree>
    <p:extLst>
      <p:ext uri="{BB962C8B-B14F-4D97-AF65-F5344CB8AC3E}">
        <p14:creationId xmlns:p14="http://schemas.microsoft.com/office/powerpoint/2010/main" val="168094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9B6817-C5FF-48DB-B90A-512FD2C00387}"/>
              </a:ext>
            </a:extLst>
          </p:cNvPr>
          <p:cNvSpPr txBox="1"/>
          <p:nvPr/>
        </p:nvSpPr>
        <p:spPr>
          <a:xfrm>
            <a:off x="1020932" y="524652"/>
            <a:ext cx="8824404" cy="646331"/>
          </a:xfrm>
          <a:prstGeom prst="rect">
            <a:avLst/>
          </a:prstGeom>
          <a:noFill/>
        </p:spPr>
        <p:txBody>
          <a:bodyPr wrap="square">
            <a:spAutoFit/>
          </a:bodyPr>
          <a:lstStyle/>
          <a:p>
            <a:pPr algn="ctr"/>
            <a:r>
              <a:rPr lang="ru-RU" b="1" dirty="0" err="1"/>
              <a:t>Послідовність</a:t>
            </a:r>
            <a:r>
              <a:rPr lang="ru-RU" b="1" dirty="0"/>
              <a:t> </a:t>
            </a:r>
            <a:r>
              <a:rPr lang="ru-RU" b="1" dirty="0" err="1"/>
              <a:t>дій</a:t>
            </a:r>
            <a:r>
              <a:rPr lang="ru-RU" b="1" dirty="0"/>
              <a:t> при </a:t>
            </a:r>
            <a:r>
              <a:rPr lang="ru-RU" b="1" dirty="0" err="1"/>
              <a:t>застосуванні</a:t>
            </a:r>
            <a:r>
              <a:rPr lang="ru-RU" b="1" dirty="0"/>
              <a:t> </a:t>
            </a:r>
            <a:r>
              <a:rPr lang="ru-RU" b="1" dirty="0" err="1"/>
              <a:t>розрахунково-аналітичного</a:t>
            </a:r>
            <a:r>
              <a:rPr lang="ru-RU" b="1" dirty="0"/>
              <a:t> методу </a:t>
            </a:r>
            <a:r>
              <a:rPr lang="ru-RU" b="1" dirty="0" err="1"/>
              <a:t>оцінки</a:t>
            </a:r>
            <a:r>
              <a:rPr lang="ru-RU" b="1" dirty="0"/>
              <a:t> </a:t>
            </a:r>
            <a:r>
              <a:rPr lang="ru-RU" b="1" dirty="0" err="1"/>
              <a:t>рівня</a:t>
            </a:r>
            <a:r>
              <a:rPr lang="ru-RU" b="1" dirty="0"/>
              <a:t> </a:t>
            </a:r>
            <a:r>
              <a:rPr lang="ru-RU" b="1" dirty="0" err="1"/>
              <a:t>ризику</a:t>
            </a:r>
            <a:endParaRPr lang="uk-UA" b="1" dirty="0"/>
          </a:p>
        </p:txBody>
      </p:sp>
      <p:pic>
        <p:nvPicPr>
          <p:cNvPr id="5" name="Рисунок 4">
            <a:extLst>
              <a:ext uri="{FF2B5EF4-FFF2-40B4-BE49-F238E27FC236}">
                <a16:creationId xmlns:a16="http://schemas.microsoft.com/office/drawing/2014/main" id="{5F88F850-9AF2-44FE-B2C7-35C2C48F7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422" y="1170983"/>
            <a:ext cx="5679397" cy="5730654"/>
          </a:xfrm>
          <a:prstGeom prst="rect">
            <a:avLst/>
          </a:prstGeom>
        </p:spPr>
      </p:pic>
    </p:spTree>
    <p:extLst>
      <p:ext uri="{BB962C8B-B14F-4D97-AF65-F5344CB8AC3E}">
        <p14:creationId xmlns:p14="http://schemas.microsoft.com/office/powerpoint/2010/main" val="3600716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2C557C-C718-4C24-9C9E-1067EC2B7E2E}"/>
              </a:ext>
            </a:extLst>
          </p:cNvPr>
          <p:cNvSpPr txBox="1"/>
          <p:nvPr/>
        </p:nvSpPr>
        <p:spPr>
          <a:xfrm>
            <a:off x="1171852" y="1382086"/>
            <a:ext cx="8611340" cy="3139321"/>
          </a:xfrm>
          <a:prstGeom prst="rect">
            <a:avLst/>
          </a:prstGeom>
          <a:noFill/>
        </p:spPr>
        <p:txBody>
          <a:bodyPr wrap="square">
            <a:spAutoFit/>
          </a:bodyPr>
          <a:lstStyle/>
          <a:p>
            <a:r>
              <a:rPr lang="uk-UA" dirty="0"/>
              <a:t>Розрахунково-аналітичні методи оцінки рівня ризику мають суттєві обмеження щодо свого застосування і використовуються лише для оцінки певного кола господарських ризиків підприємства (інфляційний, податковий, процентний, кредитний ризики, ризик подорожчання послуг, ризик неплатоспроможності, ризики інвестиційної діяльності та ін.).</a:t>
            </a:r>
          </a:p>
          <a:p>
            <a:endParaRPr lang="uk-UA" dirty="0"/>
          </a:p>
          <a:p>
            <a:r>
              <a:rPr lang="uk-UA" dirty="0"/>
              <a:t>Залежно від характеру зміни параметрів проекту при оцінці ступеня його ризику в групі розрахунково-аналітичних методів виділяють:</a:t>
            </a:r>
          </a:p>
          <a:p>
            <a:r>
              <a:rPr lang="uk-UA" dirty="0"/>
              <a:t>- метод аналізу чутливості;</a:t>
            </a:r>
          </a:p>
          <a:p>
            <a:r>
              <a:rPr lang="uk-UA" dirty="0"/>
              <a:t>- метод аналізу сценаріїв;</a:t>
            </a:r>
          </a:p>
          <a:p>
            <a:r>
              <a:rPr lang="uk-UA" dirty="0"/>
              <a:t>- метод ймовірно-статистичних випробувань (метод Монте-Карло).</a:t>
            </a:r>
          </a:p>
        </p:txBody>
      </p:sp>
    </p:spTree>
    <p:extLst>
      <p:ext uri="{BB962C8B-B14F-4D97-AF65-F5344CB8AC3E}">
        <p14:creationId xmlns:p14="http://schemas.microsoft.com/office/powerpoint/2010/main" val="2336965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00BEB3-3C58-4C19-B714-BBFEE4C8989A}"/>
              </a:ext>
            </a:extLst>
          </p:cNvPr>
          <p:cNvSpPr txBox="1"/>
          <p:nvPr/>
        </p:nvSpPr>
        <p:spPr>
          <a:xfrm>
            <a:off x="1091953" y="1717686"/>
            <a:ext cx="8708995" cy="2585323"/>
          </a:xfrm>
          <a:prstGeom prst="rect">
            <a:avLst/>
          </a:prstGeom>
          <a:noFill/>
        </p:spPr>
        <p:txBody>
          <a:bodyPr wrap="square">
            <a:spAutoFit/>
          </a:bodyPr>
          <a:lstStyle/>
          <a:p>
            <a:r>
              <a:rPr lang="ru-RU" b="1" dirty="0"/>
              <a:t>Метод </a:t>
            </a:r>
            <a:r>
              <a:rPr lang="ru-RU" b="1" dirty="0" err="1"/>
              <a:t>аналізу</a:t>
            </a:r>
            <a:r>
              <a:rPr lang="ru-RU" b="1" dirty="0"/>
              <a:t> </a:t>
            </a:r>
            <a:r>
              <a:rPr lang="ru-RU" b="1" dirty="0" err="1"/>
              <a:t>чутливості</a:t>
            </a:r>
            <a:r>
              <a:rPr lang="ru-RU" b="1" dirty="0"/>
              <a:t> </a:t>
            </a:r>
            <a:r>
              <a:rPr lang="ru-RU" dirty="0"/>
              <a:t>- </a:t>
            </a:r>
            <a:r>
              <a:rPr lang="ru-RU" dirty="0" err="1"/>
              <a:t>найбільш</a:t>
            </a:r>
            <a:r>
              <a:rPr lang="ru-RU" dirty="0"/>
              <a:t> </a:t>
            </a:r>
            <a:r>
              <a:rPr lang="ru-RU" dirty="0" err="1"/>
              <a:t>простий</a:t>
            </a:r>
            <a:r>
              <a:rPr lang="ru-RU" dirty="0"/>
              <a:t>, але </a:t>
            </a:r>
            <a:r>
              <a:rPr lang="ru-RU" dirty="0" err="1"/>
              <a:t>приблизний</a:t>
            </a:r>
            <a:r>
              <a:rPr lang="ru-RU" dirty="0"/>
              <a:t> метод </a:t>
            </a:r>
            <a:r>
              <a:rPr lang="ru-RU" dirty="0" err="1"/>
              <a:t>оцінки</a:t>
            </a:r>
            <a:r>
              <a:rPr lang="ru-RU" dirty="0"/>
              <a:t> </a:t>
            </a:r>
            <a:r>
              <a:rPr lang="ru-RU" dirty="0" err="1"/>
              <a:t>ступеня</a:t>
            </a:r>
            <a:r>
              <a:rPr lang="ru-RU" dirty="0"/>
              <a:t> </a:t>
            </a:r>
            <a:r>
              <a:rPr lang="ru-RU" dirty="0" err="1"/>
              <a:t>ризику</a:t>
            </a:r>
            <a:r>
              <a:rPr lang="ru-RU" dirty="0"/>
              <a:t>, </a:t>
            </a:r>
            <a:r>
              <a:rPr lang="ru-RU" dirty="0" err="1"/>
              <a:t>використання</a:t>
            </a:r>
            <a:r>
              <a:rPr lang="ru-RU" dirty="0"/>
              <a:t> </a:t>
            </a:r>
            <a:r>
              <a:rPr lang="ru-RU" dirty="0" err="1"/>
              <a:t>якого</a:t>
            </a:r>
            <a:r>
              <a:rPr lang="ru-RU" dirty="0"/>
              <a:t> </a:t>
            </a:r>
            <a:r>
              <a:rPr lang="ru-RU" dirty="0" err="1"/>
              <a:t>потребує</a:t>
            </a:r>
            <a:r>
              <a:rPr lang="ru-RU" dirty="0"/>
              <a:t> </a:t>
            </a:r>
            <a:r>
              <a:rPr lang="ru-RU" dirty="0" err="1"/>
              <a:t>мінімального</a:t>
            </a:r>
            <a:r>
              <a:rPr lang="ru-RU" dirty="0"/>
              <a:t> </a:t>
            </a:r>
            <a:r>
              <a:rPr lang="ru-RU" dirty="0" err="1"/>
              <a:t>обсягу</a:t>
            </a:r>
            <a:r>
              <a:rPr lang="ru-RU" dirty="0"/>
              <a:t> </a:t>
            </a:r>
            <a:r>
              <a:rPr lang="ru-RU" dirty="0" err="1"/>
              <a:t>первинної</a:t>
            </a:r>
            <a:r>
              <a:rPr lang="ru-RU" dirty="0"/>
              <a:t> </a:t>
            </a:r>
            <a:r>
              <a:rPr lang="ru-RU" dirty="0" err="1"/>
              <a:t>інформації</a:t>
            </a:r>
            <a:r>
              <a:rPr lang="ru-RU" dirty="0"/>
              <a:t>. </a:t>
            </a:r>
            <a:r>
              <a:rPr lang="ru-RU" dirty="0" err="1"/>
              <a:t>Використання</a:t>
            </a:r>
            <a:r>
              <a:rPr lang="ru-RU" dirty="0"/>
              <a:t> </a:t>
            </a:r>
            <a:r>
              <a:rPr lang="ru-RU" dirty="0" err="1"/>
              <a:t>цього</a:t>
            </a:r>
            <a:r>
              <a:rPr lang="ru-RU" dirty="0"/>
              <a:t> методу </a:t>
            </a:r>
            <a:r>
              <a:rPr lang="ru-RU" dirty="0" err="1"/>
              <a:t>передбачає</a:t>
            </a:r>
            <a:r>
              <a:rPr lang="ru-RU" dirty="0"/>
              <a:t> </a:t>
            </a:r>
            <a:r>
              <a:rPr lang="ru-RU" dirty="0" err="1"/>
              <a:t>ізольовану</a:t>
            </a:r>
            <a:r>
              <a:rPr lang="ru-RU" dirty="0"/>
              <a:t> </a:t>
            </a:r>
            <a:r>
              <a:rPr lang="ru-RU" dirty="0" err="1"/>
              <a:t>зміну</a:t>
            </a:r>
            <a:r>
              <a:rPr lang="ru-RU" dirty="0"/>
              <a:t> </a:t>
            </a:r>
            <a:r>
              <a:rPr lang="ru-RU" dirty="0" err="1"/>
              <a:t>значення</a:t>
            </a:r>
            <a:r>
              <a:rPr lang="ru-RU" dirty="0"/>
              <a:t> </a:t>
            </a:r>
            <a:r>
              <a:rPr lang="ru-RU" dirty="0" err="1"/>
              <a:t>окремих</a:t>
            </a:r>
            <a:r>
              <a:rPr lang="ru-RU" dirty="0"/>
              <a:t> </a:t>
            </a:r>
            <a:r>
              <a:rPr lang="ru-RU" dirty="0" err="1"/>
              <a:t>параметрів</a:t>
            </a:r>
            <a:r>
              <a:rPr lang="ru-RU" dirty="0"/>
              <a:t> (</a:t>
            </a:r>
            <a:r>
              <a:rPr lang="ru-RU" dirty="0" err="1"/>
              <a:t>факторів</a:t>
            </a:r>
            <a:r>
              <a:rPr lang="ru-RU" dirty="0"/>
              <a:t>) та </a:t>
            </a:r>
            <a:r>
              <a:rPr lang="ru-RU" dirty="0" err="1"/>
              <a:t>визначення</a:t>
            </a:r>
            <a:r>
              <a:rPr lang="ru-RU" dirty="0"/>
              <a:t> нового </a:t>
            </a:r>
            <a:r>
              <a:rPr lang="ru-RU" dirty="0" err="1"/>
              <a:t>кінцевого</a:t>
            </a:r>
            <a:r>
              <a:rPr lang="ru-RU" dirty="0"/>
              <a:t> </a:t>
            </a:r>
            <a:r>
              <a:rPr lang="ru-RU" dirty="0" err="1"/>
              <a:t>фінансового</a:t>
            </a:r>
            <a:r>
              <a:rPr lang="ru-RU" dirty="0"/>
              <a:t> результату проекту при </a:t>
            </a:r>
            <a:r>
              <a:rPr lang="ru-RU" dirty="0" err="1"/>
              <a:t>такій</a:t>
            </a:r>
            <a:r>
              <a:rPr lang="ru-RU" dirty="0"/>
              <a:t> </a:t>
            </a:r>
            <a:r>
              <a:rPr lang="ru-RU" dirty="0" err="1"/>
              <a:t>зміні</a:t>
            </a:r>
            <a:r>
              <a:rPr lang="ru-RU" dirty="0"/>
              <a:t> кожного </a:t>
            </a:r>
            <a:r>
              <a:rPr lang="ru-RU" dirty="0" err="1"/>
              <a:t>його</a:t>
            </a:r>
            <a:r>
              <a:rPr lang="ru-RU" dirty="0"/>
              <a:t> параметра.</a:t>
            </a:r>
          </a:p>
          <a:p>
            <a:endParaRPr lang="ru-RU" dirty="0"/>
          </a:p>
          <a:p>
            <a:r>
              <a:rPr lang="ru-RU" dirty="0" err="1"/>
              <a:t>Показник</a:t>
            </a:r>
            <a:r>
              <a:rPr lang="ru-RU" dirty="0"/>
              <a:t> </a:t>
            </a:r>
            <a:r>
              <a:rPr lang="ru-RU" dirty="0" err="1"/>
              <a:t>чутливості</a:t>
            </a:r>
            <a:r>
              <a:rPr lang="ru-RU" dirty="0"/>
              <a:t> проекту до </a:t>
            </a:r>
            <a:r>
              <a:rPr lang="ru-RU" dirty="0" err="1"/>
              <a:t>окремого</a:t>
            </a:r>
            <a:r>
              <a:rPr lang="ru-RU" dirty="0"/>
              <a:t> параметра </a:t>
            </a:r>
            <a:r>
              <a:rPr lang="ru-RU" dirty="0" err="1"/>
              <a:t>розраховується</a:t>
            </a:r>
            <a:r>
              <a:rPr lang="ru-RU" dirty="0"/>
              <a:t> як </a:t>
            </a:r>
            <a:r>
              <a:rPr lang="ru-RU" dirty="0" err="1"/>
              <a:t>відношення</a:t>
            </a:r>
            <a:r>
              <a:rPr lang="ru-RU" dirty="0"/>
              <a:t> </a:t>
            </a:r>
            <a:r>
              <a:rPr lang="ru-RU" dirty="0" err="1"/>
              <a:t>попереднього</a:t>
            </a:r>
            <a:r>
              <a:rPr lang="ru-RU" dirty="0"/>
              <a:t> (</a:t>
            </a:r>
            <a:r>
              <a:rPr lang="ru-RU" dirty="0" err="1"/>
              <a:t>первинного</a:t>
            </a:r>
            <a:r>
              <a:rPr lang="ru-RU" dirty="0"/>
              <a:t>) </a:t>
            </a:r>
            <a:r>
              <a:rPr lang="ru-RU" dirty="0" err="1"/>
              <a:t>фінансового</a:t>
            </a:r>
            <a:r>
              <a:rPr lang="ru-RU" dirty="0"/>
              <a:t> результату проекту до </a:t>
            </a:r>
            <a:r>
              <a:rPr lang="ru-RU" dirty="0" err="1"/>
              <a:t>його</a:t>
            </a:r>
            <a:r>
              <a:rPr lang="ru-RU" dirty="0"/>
              <a:t> нового </a:t>
            </a:r>
            <a:r>
              <a:rPr lang="ru-RU" dirty="0" err="1"/>
              <a:t>значення</a:t>
            </a:r>
            <a:r>
              <a:rPr lang="ru-RU" dirty="0"/>
              <a:t> при </a:t>
            </a:r>
            <a:r>
              <a:rPr lang="ru-RU" dirty="0" err="1"/>
              <a:t>зміні</a:t>
            </a:r>
            <a:r>
              <a:rPr lang="ru-RU" dirty="0"/>
              <a:t> </a:t>
            </a:r>
            <a:r>
              <a:rPr lang="ru-RU" dirty="0" err="1"/>
              <a:t>відповідного</a:t>
            </a:r>
            <a:r>
              <a:rPr lang="ru-RU" dirty="0"/>
              <a:t> параметра проекту.</a:t>
            </a:r>
            <a:endParaRPr lang="uk-UA" dirty="0"/>
          </a:p>
        </p:txBody>
      </p:sp>
    </p:spTree>
    <p:extLst>
      <p:ext uri="{BB962C8B-B14F-4D97-AF65-F5344CB8AC3E}">
        <p14:creationId xmlns:p14="http://schemas.microsoft.com/office/powerpoint/2010/main" val="111736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E6D8C5-0F7D-45AE-9508-2860E4BDBF1D}"/>
              </a:ext>
            </a:extLst>
          </p:cNvPr>
          <p:cNvSpPr txBox="1"/>
          <p:nvPr/>
        </p:nvSpPr>
        <p:spPr>
          <a:xfrm>
            <a:off x="1461856" y="2136338"/>
            <a:ext cx="9268287" cy="2585323"/>
          </a:xfrm>
          <a:prstGeom prst="rect">
            <a:avLst/>
          </a:prstGeom>
          <a:noFill/>
        </p:spPr>
        <p:txBody>
          <a:bodyPr wrap="square">
            <a:spAutoFit/>
          </a:bodyPr>
          <a:lstStyle/>
          <a:p>
            <a:pPr algn="ctr"/>
            <a:r>
              <a:rPr lang="uk-UA" b="1" dirty="0"/>
              <a:t>4. Методичний інструментарій оцінки рівня підприємницького ризику в торгівлі</a:t>
            </a:r>
          </a:p>
          <a:p>
            <a:pPr algn="ctr"/>
            <a:endParaRPr lang="uk-UA" b="1" dirty="0"/>
          </a:p>
          <a:p>
            <a:r>
              <a:rPr lang="uk-UA" dirty="0"/>
              <a:t>Під оцінкою рівня ризику розуміють визначення ймовірності виникнення ризикової події, яка є проявом певного виду ризику.</a:t>
            </a:r>
          </a:p>
          <a:p>
            <a:r>
              <a:rPr lang="uk-UA" dirty="0"/>
              <a:t>Як відомо, ймовірність ризикової події характеризується частотою її виникнення, тобто питомою вагою ризикових подій, що трапилися, в загальній кількості операції, які могли призвести до її виникнення.</a:t>
            </a:r>
          </a:p>
          <a:p>
            <a:r>
              <a:rPr lang="uk-UA" dirty="0"/>
              <a:t>Оцінка рівня ризику, тобто ймовірності виникнення ризикової події, може бути кількісною та якісною.</a:t>
            </a:r>
          </a:p>
        </p:txBody>
      </p:sp>
    </p:spTree>
    <p:extLst>
      <p:ext uri="{BB962C8B-B14F-4D97-AF65-F5344CB8AC3E}">
        <p14:creationId xmlns:p14="http://schemas.microsoft.com/office/powerpoint/2010/main" val="739801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7A373F-EB7A-4C96-9B34-4F40445A3D72}"/>
              </a:ext>
            </a:extLst>
          </p:cNvPr>
          <p:cNvSpPr txBox="1"/>
          <p:nvPr/>
        </p:nvSpPr>
        <p:spPr>
          <a:xfrm>
            <a:off x="932155" y="1337698"/>
            <a:ext cx="9215022" cy="3139321"/>
          </a:xfrm>
          <a:prstGeom prst="rect">
            <a:avLst/>
          </a:prstGeom>
          <a:noFill/>
        </p:spPr>
        <p:txBody>
          <a:bodyPr wrap="square">
            <a:spAutoFit/>
          </a:bodyPr>
          <a:lstStyle/>
          <a:p>
            <a:r>
              <a:rPr lang="uk-UA" dirty="0"/>
              <a:t>Розрахунок та порівняння показників чутливості проектів до зміни окремих його параметрів дозволяє виявити </a:t>
            </a:r>
            <a:r>
              <a:rPr lang="uk-UA" dirty="0" err="1"/>
              <a:t>найвагомі</a:t>
            </a:r>
            <a:r>
              <a:rPr lang="uk-UA" dirty="0"/>
              <a:t> параметри (фактори) проекту, зміна яких найвагоміше впливає на зміну кінцевого результату. Порівняння коефіцієнтів чутливості по окремих альтернативних проектах дозволяє вибрати з них найменш ризикований з точки зору залежності його фінансового результату від зміни ризик-факторів.</a:t>
            </a:r>
          </a:p>
          <a:p>
            <a:endParaRPr lang="uk-UA" dirty="0"/>
          </a:p>
          <a:p>
            <a:r>
              <a:rPr lang="uk-UA" dirty="0"/>
              <a:t>Основний недолік методу аналізу чутливості полягає в тому, що він не бере до уваги, наскільки ймовірні та реальні очікувані зміни окремих параметрів (факторів) проекту, а також те, що зміни параметрів проекту можуть мати сумісний, а не ізольований характер.</a:t>
            </a:r>
          </a:p>
        </p:txBody>
      </p:sp>
    </p:spTree>
    <p:extLst>
      <p:ext uri="{BB962C8B-B14F-4D97-AF65-F5344CB8AC3E}">
        <p14:creationId xmlns:p14="http://schemas.microsoft.com/office/powerpoint/2010/main" val="2567386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D2764-E2DF-46FD-A1AD-BE63832A11C7}"/>
              </a:ext>
            </a:extLst>
          </p:cNvPr>
          <p:cNvSpPr txBox="1"/>
          <p:nvPr/>
        </p:nvSpPr>
        <p:spPr>
          <a:xfrm>
            <a:off x="994299" y="1028343"/>
            <a:ext cx="8522564" cy="4801314"/>
          </a:xfrm>
          <a:prstGeom prst="rect">
            <a:avLst/>
          </a:prstGeom>
          <a:noFill/>
        </p:spPr>
        <p:txBody>
          <a:bodyPr wrap="square">
            <a:spAutoFit/>
          </a:bodyPr>
          <a:lstStyle/>
          <a:p>
            <a:r>
              <a:rPr lang="uk-UA" dirty="0"/>
              <a:t>Цього недоліку не має метод аналізу сценаріїв, який передбачає одночасну зміну декількох змінних параметрів проекту. Таким чином, створюються альтернативні сценарії реалізації проекту, які відповідають різним припущенням відносно дії окремих факторів. Як правило, розглядають базовий (реалістичний), оптимістичний та песимістичний варіанти сценарію реалізації проекту.</a:t>
            </a:r>
          </a:p>
          <a:p>
            <a:endParaRPr lang="uk-UA" dirty="0"/>
          </a:p>
          <a:p>
            <a:r>
              <a:rPr lang="uk-UA" dirty="0"/>
              <a:t>За кожним з розроблених сценаріїв реалізації проекту розраховується кінцевий фінансовий результат, який можна ймовірно очікувати при такому варіанті розвитку подій та зміни факторів.</a:t>
            </a:r>
          </a:p>
          <a:p>
            <a:endParaRPr lang="uk-UA" dirty="0"/>
          </a:p>
          <a:p>
            <a:r>
              <a:rPr lang="uk-UA" dirty="0"/>
              <a:t>Оцінки ризику за методом аналізу сценаріїв дає змогу оцінити можливі значення результативних показників проекту при різних сценаріях, однак не дозволяє оцінити ймовірність реалізації кожного з них. Застосування методу аналізу сценаріїв дозволяє тільки визначити ймовірний (на думку експерта) діапазон змін фінансового результату проекту при найбільш невдалій (песимістичній) та найбільш вдалій (оптимістичній) зміні параметрів проекту.</a:t>
            </a:r>
          </a:p>
        </p:txBody>
      </p:sp>
    </p:spTree>
    <p:extLst>
      <p:ext uri="{BB962C8B-B14F-4D97-AF65-F5344CB8AC3E}">
        <p14:creationId xmlns:p14="http://schemas.microsoft.com/office/powerpoint/2010/main" val="3405212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CCC70F-A7A7-4E35-8E80-825605EEF3DC}"/>
              </a:ext>
            </a:extLst>
          </p:cNvPr>
          <p:cNvSpPr txBox="1"/>
          <p:nvPr/>
        </p:nvSpPr>
        <p:spPr>
          <a:xfrm>
            <a:off x="1047565" y="1451316"/>
            <a:ext cx="8762260" cy="3139321"/>
          </a:xfrm>
          <a:prstGeom prst="rect">
            <a:avLst/>
          </a:prstGeom>
          <a:noFill/>
        </p:spPr>
        <p:txBody>
          <a:bodyPr wrap="square">
            <a:spAutoFit/>
          </a:bodyPr>
          <a:lstStyle/>
          <a:p>
            <a:r>
              <a:rPr lang="uk-UA" dirty="0"/>
              <a:t>Найбільш досконалим методом, який дозволяє всебічно оцінити ризики, пов'язані з проектом, є метод статистичних випробувань (метод Монте-Карло).</a:t>
            </a:r>
          </a:p>
          <a:p>
            <a:r>
              <a:rPr lang="uk-UA" dirty="0"/>
              <a:t>Цей метод оцінки ризику дозволяє розглянути велику кількість випадкових сценаріїв, які формуються як результат випадкової зміни параметрів (факторів) проекту. Кінцевий фінансовий результат проекту при застосуванні цього методу визначається не дискретною кількісною характеристикою, а розподілом ймовірностей його отримання.</a:t>
            </a:r>
          </a:p>
          <a:p>
            <a:endParaRPr lang="uk-UA" dirty="0"/>
          </a:p>
          <a:p>
            <a:r>
              <a:rPr lang="uk-UA" dirty="0"/>
              <a:t>Такий аналіз проводиться за допомогою комп'ютерного моделювання ймовірної зміни параметрів проекту, тобто розробки за допомогою комп'ютера ймовірних сценаріїв реалізації проекту при зміні його параметрів (факторів).</a:t>
            </a:r>
          </a:p>
        </p:txBody>
      </p:sp>
    </p:spTree>
    <p:extLst>
      <p:ext uri="{BB962C8B-B14F-4D97-AF65-F5344CB8AC3E}">
        <p14:creationId xmlns:p14="http://schemas.microsoft.com/office/powerpoint/2010/main" val="415872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9C61DF-C933-4CDD-8987-D2F339459496}"/>
              </a:ext>
            </a:extLst>
          </p:cNvPr>
          <p:cNvSpPr txBox="1"/>
          <p:nvPr/>
        </p:nvSpPr>
        <p:spPr>
          <a:xfrm>
            <a:off x="878889" y="600930"/>
            <a:ext cx="8842160" cy="2308324"/>
          </a:xfrm>
          <a:prstGeom prst="rect">
            <a:avLst/>
          </a:prstGeom>
          <a:noFill/>
        </p:spPr>
        <p:txBody>
          <a:bodyPr wrap="square">
            <a:spAutoFit/>
          </a:bodyPr>
          <a:lstStyle/>
          <a:p>
            <a:pPr algn="ctr"/>
            <a:r>
              <a:rPr lang="uk-UA" b="1" dirty="0"/>
              <a:t>5. Основи прийняття управлінських рішень в умовах ризику</a:t>
            </a:r>
          </a:p>
          <a:p>
            <a:pPr algn="ctr"/>
            <a:endParaRPr lang="uk-UA" dirty="0"/>
          </a:p>
          <a:p>
            <a:pPr algn="ctr"/>
            <a:r>
              <a:rPr lang="uk-UA" b="1" dirty="0"/>
              <a:t>Ризик-позиція підприємства та її характеристика</a:t>
            </a:r>
          </a:p>
          <a:p>
            <a:r>
              <a:rPr lang="uk-UA" dirty="0"/>
              <a:t>Розглядаючи конкретну господарську операцію підприємства та оцінюючи доцільність та ефективність її проведення, слід порівнювати між собою рівень її доходності і рівень ризику, який їй притаманний.</a:t>
            </a:r>
          </a:p>
          <a:p>
            <a:endParaRPr lang="ru-RU" dirty="0"/>
          </a:p>
          <a:p>
            <a:pPr algn="ctr"/>
            <a:r>
              <a:rPr lang="ru-RU" i="1" dirty="0"/>
              <a:t>Характер </a:t>
            </a:r>
            <a:r>
              <a:rPr lang="ru-RU" i="1" dirty="0" err="1"/>
              <a:t>залежності</a:t>
            </a:r>
            <a:r>
              <a:rPr lang="ru-RU" i="1" dirty="0"/>
              <a:t> </a:t>
            </a:r>
            <a:r>
              <a:rPr lang="ru-RU" i="1" dirty="0" err="1"/>
              <a:t>між</a:t>
            </a:r>
            <a:r>
              <a:rPr lang="ru-RU" i="1" dirty="0"/>
              <a:t> </a:t>
            </a:r>
            <a:r>
              <a:rPr lang="ru-RU" i="1" dirty="0" err="1"/>
              <a:t>ризиком</a:t>
            </a:r>
            <a:r>
              <a:rPr lang="ru-RU" i="1" dirty="0"/>
              <a:t> та </a:t>
            </a:r>
            <a:r>
              <a:rPr lang="ru-RU" i="1" dirty="0" err="1"/>
              <a:t>доходністю</a:t>
            </a:r>
            <a:r>
              <a:rPr lang="ru-RU" i="1" dirty="0"/>
              <a:t> </a:t>
            </a:r>
            <a:r>
              <a:rPr lang="ru-RU" i="1" dirty="0" err="1"/>
              <a:t>господарської</a:t>
            </a:r>
            <a:r>
              <a:rPr lang="ru-RU" i="1" dirty="0"/>
              <a:t> </a:t>
            </a:r>
            <a:r>
              <a:rPr lang="ru-RU" i="1" dirty="0" err="1"/>
              <a:t>діяльності</a:t>
            </a:r>
            <a:endParaRPr lang="uk-UA" i="1" dirty="0"/>
          </a:p>
        </p:txBody>
      </p:sp>
      <p:pic>
        <p:nvPicPr>
          <p:cNvPr id="5" name="Рисунок 4">
            <a:extLst>
              <a:ext uri="{FF2B5EF4-FFF2-40B4-BE49-F238E27FC236}">
                <a16:creationId xmlns:a16="http://schemas.microsoft.com/office/drawing/2014/main" id="{30294C6B-5F45-461A-A408-1CC35A2AB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898" y="3116562"/>
            <a:ext cx="6876394" cy="2982397"/>
          </a:xfrm>
          <a:prstGeom prst="rect">
            <a:avLst/>
          </a:prstGeom>
        </p:spPr>
      </p:pic>
    </p:spTree>
    <p:extLst>
      <p:ext uri="{BB962C8B-B14F-4D97-AF65-F5344CB8AC3E}">
        <p14:creationId xmlns:p14="http://schemas.microsoft.com/office/powerpoint/2010/main" val="2868448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93209-F473-4C94-93FA-434BAF2DC05C}"/>
              </a:ext>
            </a:extLst>
          </p:cNvPr>
          <p:cNvSpPr txBox="1"/>
          <p:nvPr/>
        </p:nvSpPr>
        <p:spPr>
          <a:xfrm>
            <a:off x="1180730" y="1529503"/>
            <a:ext cx="8149701" cy="2862322"/>
          </a:xfrm>
          <a:prstGeom prst="rect">
            <a:avLst/>
          </a:prstGeom>
          <a:noFill/>
        </p:spPr>
        <p:txBody>
          <a:bodyPr wrap="square">
            <a:spAutoFit/>
          </a:bodyPr>
          <a:lstStyle/>
          <a:p>
            <a:r>
              <a:rPr lang="uk-UA" dirty="0"/>
              <a:t>Як видно з наведеного малюнка, зростання рівня ризику виправдано тільки у тому випадку, коли воно компенсується зростанням доходності господарської діяльності.</a:t>
            </a:r>
          </a:p>
          <a:p>
            <a:endParaRPr lang="uk-UA" dirty="0"/>
          </a:p>
          <a:p>
            <a:r>
              <a:rPr lang="uk-UA" dirty="0"/>
              <a:t>Кут нахилу лінії співвідношення ризику та доходу, що наведено на малюнку, залежить від ставлення керівництва підприємства до ризику і характеризує тип цього ставлення.</a:t>
            </a:r>
          </a:p>
          <a:p>
            <a:endParaRPr lang="uk-UA" dirty="0"/>
          </a:p>
          <a:p>
            <a:r>
              <a:rPr lang="uk-UA" dirty="0"/>
              <a:t>Умовно можна виділити три різновиди ризик-позиції підприємства (типи ставлення до ризику): збалансована, агресивна та консервативна.</a:t>
            </a:r>
          </a:p>
        </p:txBody>
      </p:sp>
    </p:spTree>
    <p:extLst>
      <p:ext uri="{BB962C8B-B14F-4D97-AF65-F5344CB8AC3E}">
        <p14:creationId xmlns:p14="http://schemas.microsoft.com/office/powerpoint/2010/main" val="3753962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92CF43A-DE63-46AA-80F4-2FD167171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88" y="1181152"/>
            <a:ext cx="9048076" cy="4216471"/>
          </a:xfrm>
          <a:prstGeom prst="rect">
            <a:avLst/>
          </a:prstGeom>
        </p:spPr>
      </p:pic>
    </p:spTree>
    <p:extLst>
      <p:ext uri="{BB962C8B-B14F-4D97-AF65-F5344CB8AC3E}">
        <p14:creationId xmlns:p14="http://schemas.microsoft.com/office/powerpoint/2010/main" val="676551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9A3641-8F38-4E84-B381-25CE0123B2F1}"/>
              </a:ext>
            </a:extLst>
          </p:cNvPr>
          <p:cNvSpPr txBox="1"/>
          <p:nvPr/>
        </p:nvSpPr>
        <p:spPr>
          <a:xfrm>
            <a:off x="994299" y="1582340"/>
            <a:ext cx="8930936" cy="3416320"/>
          </a:xfrm>
          <a:prstGeom prst="rect">
            <a:avLst/>
          </a:prstGeom>
          <a:noFill/>
        </p:spPr>
        <p:txBody>
          <a:bodyPr wrap="square">
            <a:spAutoFit/>
          </a:bodyPr>
          <a:lstStyle/>
          <a:p>
            <a:pPr algn="ctr"/>
            <a:r>
              <a:rPr lang="uk-UA" b="1" dirty="0"/>
              <a:t>Методичні підходи обґрунтування управлінських рішень в умовах ризику</a:t>
            </a:r>
          </a:p>
          <a:p>
            <a:endParaRPr lang="uk-UA" dirty="0"/>
          </a:p>
          <a:p>
            <a:r>
              <a:rPr lang="uk-UA" dirty="0"/>
              <a:t>Аналіз рівня ризику, який притаманний діяльності підприємства в цілому або його окремій господарській операції, є необхідною передумовою для:</a:t>
            </a:r>
          </a:p>
          <a:p>
            <a:r>
              <a:rPr lang="uk-UA" dirty="0"/>
              <a:t>- обґрунтованого прийняття управлінських рішень стосовно доцільності продовження господарської діяльності або проведення певної господарської операції;</a:t>
            </a:r>
          </a:p>
          <a:p>
            <a:r>
              <a:rPr lang="uk-UA" dirty="0"/>
              <a:t>- обґрунтованого вибору прийомів ризик-менеджменту з управління даним видом ризику для профілактики його прояву та мінімізації наслідків.</a:t>
            </a:r>
          </a:p>
          <a:p>
            <a:endParaRPr lang="uk-UA" dirty="0"/>
          </a:p>
          <a:p>
            <a:r>
              <a:rPr lang="uk-UA" dirty="0"/>
              <a:t>Розглянемо більш детально основні принципи управлінської поведінки в умовах ризику.</a:t>
            </a:r>
          </a:p>
        </p:txBody>
      </p:sp>
    </p:spTree>
    <p:extLst>
      <p:ext uri="{BB962C8B-B14F-4D97-AF65-F5344CB8AC3E}">
        <p14:creationId xmlns:p14="http://schemas.microsoft.com/office/powerpoint/2010/main" val="1756144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E4362-9D83-4AAF-8938-C0F062B8F112}"/>
              </a:ext>
            </a:extLst>
          </p:cNvPr>
          <p:cNvSpPr txBox="1"/>
          <p:nvPr/>
        </p:nvSpPr>
        <p:spPr>
          <a:xfrm>
            <a:off x="1056444" y="1630701"/>
            <a:ext cx="8765958" cy="2308324"/>
          </a:xfrm>
          <a:prstGeom prst="rect">
            <a:avLst/>
          </a:prstGeom>
          <a:noFill/>
        </p:spPr>
        <p:txBody>
          <a:bodyPr wrap="square">
            <a:spAutoFit/>
          </a:bodyPr>
          <a:lstStyle/>
          <a:p>
            <a:r>
              <a:rPr lang="uk-UA" u="sng" dirty="0"/>
              <a:t>1. Не можна ризикувати більше, ніж це може дозволити власний капітал.</a:t>
            </a:r>
          </a:p>
          <a:p>
            <a:endParaRPr lang="uk-UA" dirty="0"/>
          </a:p>
          <a:p>
            <a:r>
              <a:rPr lang="uk-UA" dirty="0"/>
              <a:t>Реалізація цього принципу передбачає, що ризик-менеджер підприємства повинен:</a:t>
            </a:r>
          </a:p>
          <a:p>
            <a:r>
              <a:rPr lang="uk-UA" dirty="0"/>
              <a:t>- оцінювати (прогнозувати) максимально можливий обсяг збитків від ризикових подій, які ймовірно можуть очікуватися в цілому по підприємству;</a:t>
            </a:r>
          </a:p>
          <a:p>
            <a:r>
              <a:rPr lang="uk-UA" dirty="0"/>
              <a:t>- порівнювати його з обсягом власного капіталу підприємства та власними фінансовими ресурсами, що знаходяться в його розпорядженні.</a:t>
            </a:r>
          </a:p>
        </p:txBody>
      </p:sp>
    </p:spTree>
    <p:extLst>
      <p:ext uri="{BB962C8B-B14F-4D97-AF65-F5344CB8AC3E}">
        <p14:creationId xmlns:p14="http://schemas.microsoft.com/office/powerpoint/2010/main" val="1275558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FAE0F-73F6-4E61-A357-52810F8884B7}"/>
              </a:ext>
            </a:extLst>
          </p:cNvPr>
          <p:cNvSpPr txBox="1"/>
          <p:nvPr/>
        </p:nvSpPr>
        <p:spPr>
          <a:xfrm>
            <a:off x="1296139" y="1859339"/>
            <a:ext cx="8247355" cy="3139321"/>
          </a:xfrm>
          <a:prstGeom prst="rect">
            <a:avLst/>
          </a:prstGeom>
          <a:noFill/>
        </p:spPr>
        <p:txBody>
          <a:bodyPr wrap="square">
            <a:spAutoFit/>
          </a:bodyPr>
          <a:lstStyle/>
          <a:p>
            <a:r>
              <a:rPr lang="uk-UA" u="sng" dirty="0"/>
              <a:t>2. Необхідно завжди пам’ятати про наслідки ризику.</a:t>
            </a:r>
          </a:p>
          <a:p>
            <a:endParaRPr lang="uk-UA" u="sng" dirty="0"/>
          </a:p>
          <a:p>
            <a:r>
              <a:rPr lang="uk-UA" dirty="0"/>
              <a:t>Практична реалізація цього принципу ризик-менеджменту передбачає оцінку вартості ризику, який притаманний діяльності підприємства, та оцінку впливу ризикової події на життєдіяльність підприємства.</a:t>
            </a:r>
          </a:p>
          <a:p>
            <a:r>
              <a:rPr lang="uk-UA" dirty="0"/>
              <a:t>Під вартістю ризику слід розуміти всі сукупні збитки підприємства (та його власників) в разі настання ризикової події.</a:t>
            </a:r>
          </a:p>
          <a:p>
            <a:r>
              <a:rPr lang="uk-UA" dirty="0"/>
              <a:t>Оцінюючи збитки слід виділяти:</a:t>
            </a:r>
          </a:p>
          <a:p>
            <a:r>
              <a:rPr lang="uk-UA" dirty="0"/>
              <a:t>- прямі збитки, які безпосередньо пов'язані з настанням ризикової події;</a:t>
            </a:r>
          </a:p>
          <a:p>
            <a:r>
              <a:rPr lang="uk-UA" dirty="0"/>
              <a:t>- непрямі збитки, які виникають опосередковано і є результатом виникнення прямих збитків.</a:t>
            </a:r>
          </a:p>
        </p:txBody>
      </p:sp>
    </p:spTree>
    <p:extLst>
      <p:ext uri="{BB962C8B-B14F-4D97-AF65-F5344CB8AC3E}">
        <p14:creationId xmlns:p14="http://schemas.microsoft.com/office/powerpoint/2010/main" val="1320553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3EB58FA-1FEE-4F93-A528-A45B4810B7A9}"/>
                  </a:ext>
                </a:extLst>
              </p:cNvPr>
              <p:cNvSpPr txBox="1"/>
              <p:nvPr/>
            </p:nvSpPr>
            <p:spPr>
              <a:xfrm>
                <a:off x="976544" y="1172566"/>
                <a:ext cx="8815526" cy="3933064"/>
              </a:xfrm>
              <a:prstGeom prst="rect">
                <a:avLst/>
              </a:prstGeom>
              <a:noFill/>
            </p:spPr>
            <p:txBody>
              <a:bodyPr wrap="square">
                <a:spAutoFit/>
              </a:bodyPr>
              <a:lstStyle/>
              <a:p>
                <a:r>
                  <a:rPr lang="uk-UA" u="sng" dirty="0"/>
                  <a:t>З .Не можна ризикувати великим заради малого.</a:t>
                </a:r>
              </a:p>
              <a:p>
                <a:endParaRPr lang="uk-UA" dirty="0"/>
              </a:p>
              <a:p>
                <a:r>
                  <a:rPr lang="uk-UA" dirty="0"/>
                  <a:t>Реалізація цього принципу передбачає порівняння доходу, що очікується, з рівнем ризику, який притаманний даній діяльності або господарській операції. Кількісно визначення ступеня відповідності між доходом та ризиком може проводитися за допомогою коефіцієнта ризик-віддачі, який розраховується так:</a:t>
                </a:r>
              </a:p>
              <a:p>
                <a:pPr/>
                <a14:m>
                  <m:oMathPara xmlns:m="http://schemas.openxmlformats.org/officeDocument/2006/math">
                    <m:oMathParaPr>
                      <m:jc m:val="centerGroup"/>
                    </m:oMathParaPr>
                    <m:oMath xmlns:m="http://schemas.openxmlformats.org/officeDocument/2006/math">
                      <m:r>
                        <a:rPr lang="uk-UA" b="0" i="1" smtClean="0">
                          <a:latin typeface="Cambria Math" panose="02040503050406030204" pitchFamily="18" charset="0"/>
                        </a:rPr>
                        <m:t>РВ=</m:t>
                      </m:r>
                      <m:f>
                        <m:fPr>
                          <m:ctrlPr>
                            <a:rPr lang="uk-UA" b="0" i="1" smtClean="0">
                              <a:latin typeface="Cambria Math" panose="02040503050406030204" pitchFamily="18" charset="0"/>
                            </a:rPr>
                          </m:ctrlPr>
                        </m:fPr>
                        <m:num>
                          <m:r>
                            <a:rPr lang="uk-UA" b="0" i="1" smtClean="0">
                              <a:latin typeface="Cambria Math" panose="02040503050406030204" pitchFamily="18" charset="0"/>
                            </a:rPr>
                            <m:t>Д</m:t>
                          </m:r>
                        </m:num>
                        <m:den>
                          <m:r>
                            <a:rPr lang="uk-UA" b="0" i="1" smtClean="0">
                              <a:latin typeface="Cambria Math" panose="02040503050406030204" pitchFamily="18" charset="0"/>
                            </a:rPr>
                            <m:t>ВР</m:t>
                          </m:r>
                        </m:den>
                      </m:f>
                    </m:oMath>
                  </m:oMathPara>
                </a14:m>
                <a:endParaRPr lang="uk-UA" dirty="0"/>
              </a:p>
              <a:p>
                <a:r>
                  <a:rPr lang="uk-UA" dirty="0"/>
                  <a:t>де РВ - ризик-віддача діяльності або операції;</a:t>
                </a:r>
              </a:p>
              <a:p>
                <a:r>
                  <a:rPr lang="uk-UA" dirty="0"/>
                  <a:t>Д - обсяг чистого доходу, що очікується від діяльності або операції;</a:t>
                </a:r>
              </a:p>
              <a:p>
                <a:r>
                  <a:rPr lang="en-US" dirty="0"/>
                  <a:t>BP - </a:t>
                </a:r>
                <a:r>
                  <a:rPr lang="uk-UA" dirty="0"/>
                  <a:t>вартість ризику, який притаманний діяльності або операції.</a:t>
                </a:r>
              </a:p>
              <a:p>
                <a:r>
                  <a:rPr lang="uk-UA" dirty="0"/>
                  <a:t>Значення коефіцієнта ризик-віддачі має бути не меншим за одиницю. За наявності альтернативних проектів одним з критеріїв вибору між ними є найбільше значення цього показника.</a:t>
                </a:r>
              </a:p>
            </p:txBody>
          </p:sp>
        </mc:Choice>
        <mc:Fallback xmlns="">
          <p:sp>
            <p:nvSpPr>
              <p:cNvPr id="3" name="TextBox 2">
                <a:extLst>
                  <a:ext uri="{FF2B5EF4-FFF2-40B4-BE49-F238E27FC236}">
                    <a16:creationId xmlns:a16="http://schemas.microsoft.com/office/drawing/2014/main" id="{53EB58FA-1FEE-4F93-A528-A45B4810B7A9}"/>
                  </a:ext>
                </a:extLst>
              </p:cNvPr>
              <p:cNvSpPr txBox="1">
                <a:spLocks noRot="1" noChangeAspect="1" noMove="1" noResize="1" noEditPoints="1" noAdjustHandles="1" noChangeArrowheads="1" noChangeShapeType="1" noTextEdit="1"/>
              </p:cNvSpPr>
              <p:nvPr/>
            </p:nvSpPr>
            <p:spPr>
              <a:xfrm>
                <a:off x="976544" y="1172566"/>
                <a:ext cx="8815526" cy="3933064"/>
              </a:xfrm>
              <a:prstGeom prst="rect">
                <a:avLst/>
              </a:prstGeom>
              <a:blipFill>
                <a:blip r:embed="rId2"/>
                <a:stretch>
                  <a:fillRect l="-553" t="-929" b="-1238"/>
                </a:stretch>
              </a:blipFill>
            </p:spPr>
            <p:txBody>
              <a:bodyPr/>
              <a:lstStyle/>
              <a:p>
                <a:r>
                  <a:rPr lang="uk-UA">
                    <a:noFill/>
                  </a:rPr>
                  <a:t> </a:t>
                </a:r>
              </a:p>
            </p:txBody>
          </p:sp>
        </mc:Fallback>
      </mc:AlternateContent>
    </p:spTree>
    <p:extLst>
      <p:ext uri="{BB962C8B-B14F-4D97-AF65-F5344CB8AC3E}">
        <p14:creationId xmlns:p14="http://schemas.microsoft.com/office/powerpoint/2010/main" val="243030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B7D3D22-1343-47D0-ACB7-FFE769F43276}"/>
                  </a:ext>
                </a:extLst>
              </p:cNvPr>
              <p:cNvSpPr txBox="1"/>
              <p:nvPr/>
            </p:nvSpPr>
            <p:spPr>
              <a:xfrm>
                <a:off x="763479" y="1183257"/>
                <a:ext cx="8753383" cy="4491486"/>
              </a:xfrm>
              <a:prstGeom prst="rect">
                <a:avLst/>
              </a:prstGeom>
              <a:noFill/>
            </p:spPr>
            <p:txBody>
              <a:bodyPr wrap="square">
                <a:spAutoFit/>
              </a:bodyPr>
              <a:lstStyle/>
              <a:p>
                <a:r>
                  <a:rPr lang="uk-UA" dirty="0"/>
                  <a:t>При кількісній оцінці рівня ризику визначається абсолютний або відносний розмір фінансових втрат, які загрожують підприємству в разі ризикових подій, та кількісно оцінюють ймовірність їх виникнення.</a:t>
                </a:r>
              </a:p>
              <a:p>
                <a:r>
                  <a:rPr lang="uk-UA" dirty="0"/>
                  <a:t>Кількісно ймовірність виникнення певного розміру фінансових втрат можна розрахувати так:</a:t>
                </a:r>
              </a:p>
              <a:p>
                <a:pPr algn="ctr"/>
                <a14:m>
                  <m:oMathPara xmlns:m="http://schemas.openxmlformats.org/officeDocument/2006/math">
                    <m:oMathParaPr>
                      <m:jc m:val="centerGroup"/>
                    </m:oMathParaPr>
                    <m:oMath xmlns:m="http://schemas.openxmlformats.org/officeDocument/2006/math">
                      <m:sSub>
                        <m:sSubPr>
                          <m:ctrlPr>
                            <a:rPr lang="uk-UA"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𝑛</m:t>
                              </m:r>
                            </m:sub>
                          </m:sSub>
                        </m:den>
                      </m:f>
                      <m:r>
                        <a:rPr lang="en-US" b="0" i="0" smtClean="0">
                          <a:latin typeface="Cambria Math" panose="02040503050406030204" pitchFamily="18" charset="0"/>
                        </a:rPr>
                        <m:t>,</m:t>
                      </m:r>
                    </m:oMath>
                  </m:oMathPara>
                </a14:m>
                <a:endParaRPr lang="en-US" b="0" dirty="0"/>
              </a:p>
              <a:p>
                <a:pPr algn="just"/>
                <a:r>
                  <a:rPr lang="uk-UA" dirty="0"/>
                  <a:t>де </a:t>
                </a:r>
                <a:r>
                  <a:rPr lang="en-US" i="1" dirty="0"/>
                  <a:t>Vi</a:t>
                </a:r>
                <a:r>
                  <a:rPr lang="en-US" dirty="0"/>
                  <a:t> - </a:t>
                </a:r>
                <a:r>
                  <a:rPr lang="uk-UA" dirty="0"/>
                  <a:t>ймовірність виникнення і-го обсягу втрат;</a:t>
                </a:r>
              </a:p>
              <a:p>
                <a:pPr algn="just"/>
                <a:r>
                  <a:rPr lang="en-US" i="1" dirty="0"/>
                  <a:t>m</a:t>
                </a:r>
                <a:r>
                  <a:rPr lang="en-US" dirty="0"/>
                  <a:t> - </a:t>
                </a:r>
                <a:r>
                  <a:rPr lang="uk-UA" dirty="0"/>
                  <a:t>кількість випадків реальної наявності даного обсягу втрат;</a:t>
                </a:r>
              </a:p>
              <a:p>
                <a:pPr algn="just"/>
                <a:r>
                  <a:rPr lang="uk-UA" i="1" dirty="0" err="1"/>
                  <a:t>Кп</a:t>
                </a:r>
                <a:r>
                  <a:rPr lang="uk-UA" dirty="0"/>
                  <a:t> - загальна кількість подій (елементів), що досліджуються в сукупності.</a:t>
                </a:r>
              </a:p>
              <a:p>
                <a:pPr algn="just"/>
                <a:r>
                  <a:rPr lang="uk-UA" dirty="0"/>
                  <a:t>Як видно з вище наведеної формули, проведення кількісної оцінки рівня ризику можливо лише за умови наявності інформації про наслідки ризикових подій в ретроспективному періоді або на підприємствах-аналогах.</a:t>
                </a:r>
              </a:p>
              <a:p>
                <a:pPr algn="just"/>
                <a:endParaRPr lang="uk-UA" dirty="0"/>
              </a:p>
              <a:p>
                <a:pPr algn="just"/>
                <a:r>
                  <a:rPr lang="uk-UA" dirty="0"/>
                  <a:t>Кількісне визначення рівня ризику носить об'єктивний характер, оскільки базується на певній статистичній основі.</a:t>
                </a:r>
              </a:p>
            </p:txBody>
          </p:sp>
        </mc:Choice>
        <mc:Fallback>
          <p:sp>
            <p:nvSpPr>
              <p:cNvPr id="3" name="TextBox 2">
                <a:extLst>
                  <a:ext uri="{FF2B5EF4-FFF2-40B4-BE49-F238E27FC236}">
                    <a16:creationId xmlns:a16="http://schemas.microsoft.com/office/drawing/2014/main" id="{6B7D3D22-1343-47D0-ACB7-FFE769F43276}"/>
                  </a:ext>
                </a:extLst>
              </p:cNvPr>
              <p:cNvSpPr txBox="1">
                <a:spLocks noRot="1" noChangeAspect="1" noMove="1" noResize="1" noEditPoints="1" noAdjustHandles="1" noChangeArrowheads="1" noChangeShapeType="1" noTextEdit="1"/>
              </p:cNvSpPr>
              <p:nvPr/>
            </p:nvSpPr>
            <p:spPr>
              <a:xfrm>
                <a:off x="763479" y="1183257"/>
                <a:ext cx="8753383" cy="4491486"/>
              </a:xfrm>
              <a:prstGeom prst="rect">
                <a:avLst/>
              </a:prstGeom>
              <a:blipFill>
                <a:blip r:embed="rId2"/>
                <a:stretch>
                  <a:fillRect l="-557" t="-814" r="-627" b="-1085"/>
                </a:stretch>
              </a:blipFill>
            </p:spPr>
            <p:txBody>
              <a:bodyPr/>
              <a:lstStyle/>
              <a:p>
                <a:r>
                  <a:rPr lang="uk-UA">
                    <a:noFill/>
                  </a:rPr>
                  <a:t> </a:t>
                </a:r>
              </a:p>
            </p:txBody>
          </p:sp>
        </mc:Fallback>
      </mc:AlternateContent>
    </p:spTree>
    <p:extLst>
      <p:ext uri="{BB962C8B-B14F-4D97-AF65-F5344CB8AC3E}">
        <p14:creationId xmlns:p14="http://schemas.microsoft.com/office/powerpoint/2010/main" val="42092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7FDAF-B070-4C8C-BE48-A67CB49A411F}"/>
              </a:ext>
            </a:extLst>
          </p:cNvPr>
          <p:cNvSpPr txBox="1"/>
          <p:nvPr/>
        </p:nvSpPr>
        <p:spPr>
          <a:xfrm>
            <a:off x="1207363" y="1307561"/>
            <a:ext cx="8140824" cy="2585323"/>
          </a:xfrm>
          <a:prstGeom prst="rect">
            <a:avLst/>
          </a:prstGeom>
          <a:noFill/>
        </p:spPr>
        <p:txBody>
          <a:bodyPr wrap="square">
            <a:spAutoFit/>
          </a:bodyPr>
          <a:lstStyle/>
          <a:p>
            <a:r>
              <a:rPr lang="uk-UA" u="sng" dirty="0"/>
              <a:t>4. Позитивне рішення приймається тільки в разі відсутності сумнівів, якщо вони є - слід приймати негативне рішення.</a:t>
            </a:r>
          </a:p>
          <a:p>
            <a:endParaRPr lang="uk-UA" dirty="0"/>
          </a:p>
          <a:p>
            <a:r>
              <a:rPr lang="uk-UA" dirty="0"/>
              <a:t>Практична реалізація цього принципу передбачає, що ризик-менеджер повинен у процесі прийняття свого рішення завжди орієнтуватися не на кращий, а на гірший результат, тобто прогноз розвитку ситуації повинен завжди бути песимістичним. Така лінія поведінки дозволяє йому перестраховуватися на випадок несприятливого збігу ризик-факторів та обставин.</a:t>
            </a:r>
          </a:p>
        </p:txBody>
      </p:sp>
    </p:spTree>
    <p:extLst>
      <p:ext uri="{BB962C8B-B14F-4D97-AF65-F5344CB8AC3E}">
        <p14:creationId xmlns:p14="http://schemas.microsoft.com/office/powerpoint/2010/main" val="4026075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7677D7-9D1E-4F5E-A0A4-A9999B3A5628}"/>
              </a:ext>
            </a:extLst>
          </p:cNvPr>
          <p:cNvSpPr txBox="1"/>
          <p:nvPr/>
        </p:nvSpPr>
        <p:spPr>
          <a:xfrm>
            <a:off x="1136342" y="1550802"/>
            <a:ext cx="8442664" cy="2585323"/>
          </a:xfrm>
          <a:prstGeom prst="rect">
            <a:avLst/>
          </a:prstGeom>
          <a:noFill/>
        </p:spPr>
        <p:txBody>
          <a:bodyPr wrap="square">
            <a:spAutoFit/>
          </a:bodyPr>
          <a:lstStyle/>
          <a:p>
            <a:r>
              <a:rPr lang="uk-UA" u="sng" dirty="0"/>
              <a:t>5. Ніколи не можна думати, що існує тільки одне рішення. Завжди слід шукати альтернативні варіанти.</a:t>
            </a:r>
          </a:p>
          <a:p>
            <a:endParaRPr lang="uk-UA" dirty="0"/>
          </a:p>
          <a:p>
            <a:r>
              <a:rPr lang="uk-UA" dirty="0"/>
              <a:t>Реалізація цього принципу ризик-менеджменту передбачає необхідність пошуку альтернативних варіантів, які стосуються здійснення господарської операції або діяльності підприємства. До визначеної оцінки рівня ризику не слід ставитися фатально. Необхідно продумати інші варіанти досягнення цієї ж мети (іншу технологію проведення господарської операції) або розробити систему заходів, які зменшать ступінь притаманного їй ризику.</a:t>
            </a:r>
          </a:p>
        </p:txBody>
      </p:sp>
    </p:spTree>
    <p:extLst>
      <p:ext uri="{BB962C8B-B14F-4D97-AF65-F5344CB8AC3E}">
        <p14:creationId xmlns:p14="http://schemas.microsoft.com/office/powerpoint/2010/main" val="1148240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590027-7A49-447C-99D8-98BEAE9A3701}"/>
              </a:ext>
            </a:extLst>
          </p:cNvPr>
          <p:cNvSpPr txBox="1"/>
          <p:nvPr/>
        </p:nvSpPr>
        <p:spPr>
          <a:xfrm>
            <a:off x="1429305" y="1801245"/>
            <a:ext cx="8300622" cy="2308324"/>
          </a:xfrm>
          <a:prstGeom prst="rect">
            <a:avLst/>
          </a:prstGeom>
          <a:noFill/>
        </p:spPr>
        <p:txBody>
          <a:bodyPr wrap="square">
            <a:spAutoFit/>
          </a:bodyPr>
          <a:lstStyle/>
          <a:p>
            <a:r>
              <a:rPr lang="ru-RU" dirty="0"/>
              <a:t>За </a:t>
            </a:r>
            <a:r>
              <a:rPr lang="ru-RU" dirty="0" err="1"/>
              <a:t>наявності</a:t>
            </a:r>
            <a:r>
              <a:rPr lang="ru-RU" dirty="0"/>
              <a:t> </a:t>
            </a:r>
            <a:r>
              <a:rPr lang="ru-RU" dirty="0" err="1"/>
              <a:t>альтернативних</a:t>
            </a:r>
            <a:r>
              <a:rPr lang="ru-RU" dirty="0"/>
              <a:t> </a:t>
            </a:r>
            <a:r>
              <a:rPr lang="ru-RU" dirty="0" err="1"/>
              <a:t>варіантів</a:t>
            </a:r>
            <a:r>
              <a:rPr lang="ru-RU" dirty="0"/>
              <a:t> </a:t>
            </a:r>
            <a:r>
              <a:rPr lang="ru-RU" dirty="0" err="1"/>
              <a:t>проведення</a:t>
            </a:r>
            <a:r>
              <a:rPr lang="ru-RU" dirty="0"/>
              <a:t> </a:t>
            </a:r>
            <a:r>
              <a:rPr lang="ru-RU" dirty="0" err="1"/>
              <a:t>діяльності</a:t>
            </a:r>
            <a:r>
              <a:rPr lang="ru-RU" dirty="0"/>
              <a:t> </a:t>
            </a:r>
            <a:r>
              <a:rPr lang="ru-RU" dirty="0" err="1"/>
              <a:t>або</a:t>
            </a:r>
            <a:endParaRPr lang="ru-RU" dirty="0"/>
          </a:p>
          <a:p>
            <a:r>
              <a:rPr lang="ru-RU" dirty="0" err="1"/>
              <a:t>здійснення</a:t>
            </a:r>
            <a:r>
              <a:rPr lang="ru-RU" dirty="0"/>
              <a:t> </a:t>
            </a:r>
            <a:r>
              <a:rPr lang="ru-RU" dirty="0" err="1"/>
              <a:t>господарської</a:t>
            </a:r>
            <a:r>
              <a:rPr lang="ru-RU" dirty="0"/>
              <a:t> </a:t>
            </a:r>
            <a:r>
              <a:rPr lang="ru-RU" dirty="0" err="1"/>
              <a:t>операції</a:t>
            </a:r>
            <a:r>
              <a:rPr lang="ru-RU" dirty="0"/>
              <a:t> (</a:t>
            </a:r>
            <a:r>
              <a:rPr lang="ru-RU" dirty="0" err="1"/>
              <a:t>далі</a:t>
            </a:r>
            <a:r>
              <a:rPr lang="ru-RU" dirty="0"/>
              <a:t> - </a:t>
            </a:r>
            <a:r>
              <a:rPr lang="ru-RU" dirty="0" err="1"/>
              <a:t>проектів</a:t>
            </a:r>
            <a:r>
              <a:rPr lang="ru-RU" dirty="0"/>
              <a:t>) </a:t>
            </a:r>
            <a:r>
              <a:rPr lang="ru-RU" dirty="0" err="1"/>
              <a:t>слід</a:t>
            </a:r>
            <a:r>
              <a:rPr lang="ru-RU" dirty="0"/>
              <a:t> </a:t>
            </a:r>
            <a:r>
              <a:rPr lang="ru-RU" dirty="0" err="1"/>
              <a:t>використовувати</a:t>
            </a:r>
            <a:r>
              <a:rPr lang="ru-RU" dirty="0"/>
              <a:t> </a:t>
            </a:r>
            <a:r>
              <a:rPr lang="ru-RU" dirty="0" err="1"/>
              <a:t>більш</a:t>
            </a:r>
            <a:r>
              <a:rPr lang="ru-RU" dirty="0"/>
              <a:t> </a:t>
            </a:r>
            <a:r>
              <a:rPr lang="ru-RU" dirty="0" err="1"/>
              <a:t>точні</a:t>
            </a:r>
            <a:r>
              <a:rPr lang="ru-RU" dirty="0"/>
              <a:t> та </a:t>
            </a:r>
            <a:r>
              <a:rPr lang="ru-RU" dirty="0" err="1"/>
              <a:t>формалізовані</a:t>
            </a:r>
            <a:r>
              <a:rPr lang="ru-RU" dirty="0"/>
              <a:t> правила </a:t>
            </a:r>
            <a:r>
              <a:rPr lang="ru-RU" dirty="0" err="1"/>
              <a:t>вибору</a:t>
            </a:r>
            <a:r>
              <a:rPr lang="ru-RU" dirty="0"/>
              <a:t> </a:t>
            </a:r>
            <a:r>
              <a:rPr lang="ru-RU" dirty="0" err="1"/>
              <a:t>найбільш</a:t>
            </a:r>
            <a:r>
              <a:rPr lang="ru-RU" dirty="0"/>
              <a:t> </a:t>
            </a:r>
            <a:r>
              <a:rPr lang="ru-RU" dirty="0" err="1"/>
              <a:t>ефективного</a:t>
            </a:r>
            <a:r>
              <a:rPr lang="ru-RU" dirty="0"/>
              <a:t> та </a:t>
            </a:r>
            <a:r>
              <a:rPr lang="ru-RU" dirty="0" err="1"/>
              <a:t>найменш</a:t>
            </a:r>
            <a:r>
              <a:rPr lang="ru-RU" dirty="0"/>
              <a:t> </a:t>
            </a:r>
            <a:r>
              <a:rPr lang="ru-RU" dirty="0" err="1"/>
              <a:t>ризикового</a:t>
            </a:r>
            <a:r>
              <a:rPr lang="ru-RU" dirty="0"/>
              <a:t> </a:t>
            </a:r>
            <a:r>
              <a:rPr lang="ru-RU" dirty="0" err="1"/>
              <a:t>варіанту</a:t>
            </a:r>
            <a:r>
              <a:rPr lang="ru-RU" dirty="0"/>
              <a:t>:</a:t>
            </a:r>
          </a:p>
          <a:p>
            <a:r>
              <a:rPr lang="ru-RU" dirty="0"/>
              <a:t>- максимум </a:t>
            </a:r>
            <a:r>
              <a:rPr lang="ru-RU" dirty="0" err="1"/>
              <a:t>виграшу</a:t>
            </a:r>
            <a:r>
              <a:rPr lang="ru-RU" dirty="0"/>
              <a:t> (</a:t>
            </a:r>
            <a:r>
              <a:rPr lang="ru-RU" dirty="0" err="1"/>
              <a:t>прибутку</a:t>
            </a:r>
            <a:r>
              <a:rPr lang="ru-RU" dirty="0"/>
              <a:t>);</a:t>
            </a:r>
          </a:p>
          <a:p>
            <a:r>
              <a:rPr lang="ru-RU" dirty="0"/>
              <a:t>- оптимальна </a:t>
            </a:r>
            <a:r>
              <a:rPr lang="ru-RU" dirty="0" err="1"/>
              <a:t>вірогідність</a:t>
            </a:r>
            <a:r>
              <a:rPr lang="ru-RU" dirty="0"/>
              <a:t> </a:t>
            </a:r>
            <a:r>
              <a:rPr lang="ru-RU" dirty="0" err="1"/>
              <a:t>очікуваного</a:t>
            </a:r>
            <a:r>
              <a:rPr lang="ru-RU" dirty="0"/>
              <a:t> результату;</a:t>
            </a:r>
          </a:p>
          <a:p>
            <a:r>
              <a:rPr lang="ru-RU" dirty="0"/>
              <a:t>- оптимальна </a:t>
            </a:r>
            <a:r>
              <a:rPr lang="ru-RU" dirty="0" err="1"/>
              <a:t>мінливість</a:t>
            </a:r>
            <a:r>
              <a:rPr lang="ru-RU" dirty="0"/>
              <a:t> </a:t>
            </a:r>
            <a:r>
              <a:rPr lang="ru-RU" dirty="0" err="1"/>
              <a:t>очікуваного</a:t>
            </a:r>
            <a:r>
              <a:rPr lang="ru-RU" dirty="0"/>
              <a:t> результату;</a:t>
            </a:r>
          </a:p>
          <a:p>
            <a:r>
              <a:rPr lang="ru-RU" dirty="0"/>
              <a:t>- </a:t>
            </a:r>
            <a:r>
              <a:rPr lang="ru-RU" dirty="0" err="1"/>
              <a:t>оптимальне</a:t>
            </a:r>
            <a:r>
              <a:rPr lang="ru-RU" dirty="0"/>
              <a:t> </a:t>
            </a:r>
            <a:r>
              <a:rPr lang="ru-RU" dirty="0" err="1"/>
              <a:t>співвідношення</a:t>
            </a:r>
            <a:r>
              <a:rPr lang="ru-RU" dirty="0"/>
              <a:t> </a:t>
            </a:r>
            <a:r>
              <a:rPr lang="ru-RU" dirty="0" err="1"/>
              <a:t>між</a:t>
            </a:r>
            <a:r>
              <a:rPr lang="ru-RU" dirty="0"/>
              <a:t> </a:t>
            </a:r>
            <a:r>
              <a:rPr lang="ru-RU" dirty="0" err="1"/>
              <a:t>прибутком</a:t>
            </a:r>
            <a:r>
              <a:rPr lang="ru-RU" dirty="0"/>
              <a:t> та </a:t>
            </a:r>
            <a:r>
              <a:rPr lang="ru-RU" dirty="0" err="1"/>
              <a:t>ризиком</a:t>
            </a:r>
            <a:r>
              <a:rPr lang="ru-RU" dirty="0"/>
              <a:t>.</a:t>
            </a:r>
            <a:endParaRPr lang="uk-UA" dirty="0"/>
          </a:p>
        </p:txBody>
      </p:sp>
    </p:spTree>
    <p:extLst>
      <p:ext uri="{BB962C8B-B14F-4D97-AF65-F5344CB8AC3E}">
        <p14:creationId xmlns:p14="http://schemas.microsoft.com/office/powerpoint/2010/main" val="301965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3ADAF7-B5D9-426C-BE10-66B937E6F8FA}"/>
              </a:ext>
            </a:extLst>
          </p:cNvPr>
          <p:cNvSpPr txBox="1"/>
          <p:nvPr/>
        </p:nvSpPr>
        <p:spPr>
          <a:xfrm>
            <a:off x="1242875" y="1446060"/>
            <a:ext cx="8433786" cy="2862322"/>
          </a:xfrm>
          <a:prstGeom prst="rect">
            <a:avLst/>
          </a:prstGeom>
          <a:noFill/>
        </p:spPr>
        <p:txBody>
          <a:bodyPr wrap="square">
            <a:spAutoFit/>
          </a:bodyPr>
          <a:lstStyle/>
          <a:p>
            <a:r>
              <a:rPr lang="uk-UA" dirty="0"/>
              <a:t>В умовах наявності інформації про можливі наслідки ризику та</a:t>
            </a:r>
          </a:p>
          <a:p>
            <a:r>
              <a:rPr lang="uk-UA" dirty="0"/>
              <a:t>вірогідність їх прояву слід використовувати такий алгоритм експертизи проектів підприємства.</a:t>
            </a:r>
          </a:p>
          <a:p>
            <a:endParaRPr lang="uk-UA" dirty="0"/>
          </a:p>
          <a:p>
            <a:r>
              <a:rPr lang="uk-UA" b="1" dirty="0"/>
              <a:t>1-й етап. </a:t>
            </a:r>
            <a:r>
              <a:rPr lang="uk-UA" dirty="0"/>
              <a:t>Розраховується середній очікуваний результат (доход або прибуток), що прогнозується з кожного господарського проекту.</a:t>
            </a:r>
          </a:p>
          <a:p>
            <a:endParaRPr lang="uk-UA" dirty="0"/>
          </a:p>
          <a:p>
            <a:r>
              <a:rPr lang="uk-UA" b="1" dirty="0"/>
              <a:t>2-й етап. </a:t>
            </a:r>
            <a:r>
              <a:rPr lang="uk-UA" dirty="0"/>
              <a:t>Розраховується дисперсія, середньоквадратичне відхилення та коефіцієнт варіації результату, що притаманні кожному</a:t>
            </a:r>
          </a:p>
          <a:p>
            <a:r>
              <a:rPr lang="uk-UA" dirty="0"/>
              <a:t>проекту.</a:t>
            </a:r>
          </a:p>
        </p:txBody>
      </p:sp>
    </p:spTree>
    <p:extLst>
      <p:ext uri="{BB962C8B-B14F-4D97-AF65-F5344CB8AC3E}">
        <p14:creationId xmlns:p14="http://schemas.microsoft.com/office/powerpoint/2010/main" val="1887159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54A26-08F5-4B41-9004-E1A6D2E75759}"/>
              </a:ext>
            </a:extLst>
          </p:cNvPr>
          <p:cNvSpPr txBox="1"/>
          <p:nvPr/>
        </p:nvSpPr>
        <p:spPr>
          <a:xfrm>
            <a:off x="1145218" y="1790500"/>
            <a:ext cx="8602464" cy="2585323"/>
          </a:xfrm>
          <a:prstGeom prst="rect">
            <a:avLst/>
          </a:prstGeom>
          <a:noFill/>
        </p:spPr>
        <p:txBody>
          <a:bodyPr wrap="square">
            <a:spAutoFit/>
          </a:bodyPr>
          <a:lstStyle/>
          <a:p>
            <a:r>
              <a:rPr lang="ru-RU" b="1" dirty="0"/>
              <a:t>3-й </a:t>
            </a:r>
            <a:r>
              <a:rPr lang="ru-RU" b="1" dirty="0" err="1"/>
              <a:t>етап</a:t>
            </a:r>
            <a:r>
              <a:rPr lang="ru-RU" b="1" dirty="0"/>
              <a:t>. </a:t>
            </a:r>
            <a:r>
              <a:rPr lang="ru-RU" dirty="0" err="1"/>
              <a:t>Порівнюється</a:t>
            </a:r>
            <a:r>
              <a:rPr lang="ru-RU" dirty="0"/>
              <a:t> </a:t>
            </a:r>
            <a:r>
              <a:rPr lang="ru-RU" dirty="0" err="1"/>
              <a:t>середній</a:t>
            </a:r>
            <a:r>
              <a:rPr lang="ru-RU" dirty="0"/>
              <a:t> </a:t>
            </a:r>
            <a:r>
              <a:rPr lang="ru-RU" dirty="0" err="1"/>
              <a:t>очікуваний</a:t>
            </a:r>
            <a:r>
              <a:rPr lang="ru-RU" dirty="0"/>
              <a:t> доход з </a:t>
            </a:r>
            <a:r>
              <a:rPr lang="ru-RU" dirty="0" err="1"/>
              <a:t>коефіцієнтом</a:t>
            </a:r>
            <a:endParaRPr lang="ru-RU" dirty="0"/>
          </a:p>
          <a:p>
            <a:r>
              <a:rPr lang="ru-RU" dirty="0" err="1"/>
              <a:t>варіації</a:t>
            </a:r>
            <a:r>
              <a:rPr lang="ru-RU" dirty="0"/>
              <a:t> по </a:t>
            </a:r>
            <a:r>
              <a:rPr lang="ru-RU" dirty="0" err="1"/>
              <a:t>запропонованих</a:t>
            </a:r>
            <a:r>
              <a:rPr lang="ru-RU" dirty="0"/>
              <a:t> проектах.</a:t>
            </a:r>
          </a:p>
          <a:p>
            <a:r>
              <a:rPr lang="ru-RU" dirty="0" err="1"/>
              <a:t>Якщо</a:t>
            </a:r>
            <a:r>
              <a:rPr lang="ru-RU" dirty="0"/>
              <a:t> </a:t>
            </a:r>
            <a:r>
              <a:rPr lang="ru-RU" dirty="0" err="1"/>
              <a:t>коефіцієнт</a:t>
            </a:r>
            <a:r>
              <a:rPr lang="ru-RU" dirty="0"/>
              <a:t> </a:t>
            </a:r>
            <a:r>
              <a:rPr lang="ru-RU" dirty="0" err="1"/>
              <a:t>варіації</a:t>
            </a:r>
            <a:r>
              <a:rPr lang="ru-RU" dirty="0"/>
              <a:t> результату проекту не </a:t>
            </a:r>
            <a:r>
              <a:rPr lang="ru-RU" dirty="0" err="1"/>
              <a:t>перевищує</a:t>
            </a:r>
            <a:r>
              <a:rPr lang="ru-RU" dirty="0"/>
              <a:t> 25%, то </a:t>
            </a:r>
            <a:r>
              <a:rPr lang="ru-RU" dirty="0" err="1"/>
              <a:t>середній</a:t>
            </a:r>
            <a:r>
              <a:rPr lang="ru-RU" dirty="0"/>
              <a:t> </a:t>
            </a:r>
            <a:r>
              <a:rPr lang="ru-RU" dirty="0" err="1"/>
              <a:t>очікуваний</a:t>
            </a:r>
            <a:r>
              <a:rPr lang="ru-RU" dirty="0"/>
              <a:t> результат </a:t>
            </a:r>
            <a:r>
              <a:rPr lang="ru-RU" dirty="0" err="1"/>
              <a:t>може</a:t>
            </a:r>
            <a:r>
              <a:rPr lang="ru-RU" dirty="0"/>
              <a:t> бути </a:t>
            </a:r>
            <a:r>
              <a:rPr lang="ru-RU" dirty="0" err="1"/>
              <a:t>визнаний</a:t>
            </a:r>
            <a:r>
              <a:rPr lang="ru-RU" dirty="0"/>
              <a:t> за </a:t>
            </a:r>
            <a:r>
              <a:rPr lang="ru-RU" dirty="0" err="1"/>
              <a:t>типову</a:t>
            </a:r>
            <a:r>
              <a:rPr lang="ru-RU" dirty="0"/>
              <a:t> характеристику </a:t>
            </a:r>
            <a:r>
              <a:rPr lang="ru-RU" dirty="0" err="1"/>
              <a:t>розподілу</a:t>
            </a:r>
            <a:r>
              <a:rPr lang="ru-RU" dirty="0"/>
              <a:t>. В </a:t>
            </a:r>
            <a:r>
              <a:rPr lang="ru-RU" dirty="0" err="1"/>
              <a:t>цих</a:t>
            </a:r>
            <a:r>
              <a:rPr lang="ru-RU" dirty="0"/>
              <a:t> </a:t>
            </a:r>
            <a:r>
              <a:rPr lang="ru-RU" dirty="0" err="1"/>
              <a:t>умовах</a:t>
            </a:r>
            <a:r>
              <a:rPr lang="ru-RU" dirty="0"/>
              <a:t> </a:t>
            </a:r>
            <a:r>
              <a:rPr lang="ru-RU" dirty="0" err="1"/>
              <a:t>вибір</a:t>
            </a:r>
            <a:r>
              <a:rPr lang="ru-RU" dirty="0"/>
              <a:t> проекту </a:t>
            </a:r>
            <a:r>
              <a:rPr lang="ru-RU" dirty="0" err="1"/>
              <a:t>може</a:t>
            </a:r>
            <a:r>
              <a:rPr lang="ru-RU" dirty="0"/>
              <a:t> бути проведено за </a:t>
            </a:r>
            <a:r>
              <a:rPr lang="ru-RU" dirty="0" err="1"/>
              <a:t>критерієм</a:t>
            </a:r>
            <a:r>
              <a:rPr lang="ru-RU" dirty="0"/>
              <a:t> максимального </a:t>
            </a:r>
            <a:r>
              <a:rPr lang="ru-RU" dirty="0" err="1"/>
              <a:t>очікуваного</a:t>
            </a:r>
            <a:r>
              <a:rPr lang="ru-RU" dirty="0"/>
              <a:t> результату.</a:t>
            </a:r>
          </a:p>
          <a:p>
            <a:r>
              <a:rPr lang="ru-RU" dirty="0" err="1"/>
              <a:t>Якщо</a:t>
            </a:r>
            <a:r>
              <a:rPr lang="ru-RU" dirty="0"/>
              <a:t> означена </a:t>
            </a:r>
            <a:r>
              <a:rPr lang="ru-RU" dirty="0" err="1"/>
              <a:t>вище</a:t>
            </a:r>
            <a:r>
              <a:rPr lang="ru-RU" dirty="0"/>
              <a:t> </a:t>
            </a:r>
            <a:r>
              <a:rPr lang="ru-RU" dirty="0" err="1"/>
              <a:t>вимога</a:t>
            </a:r>
            <a:r>
              <a:rPr lang="ru-RU" dirty="0"/>
              <a:t> не </a:t>
            </a:r>
            <a:r>
              <a:rPr lang="ru-RU" dirty="0" err="1"/>
              <a:t>виконується</a:t>
            </a:r>
            <a:r>
              <a:rPr lang="ru-RU" dirty="0"/>
              <a:t>, </a:t>
            </a:r>
            <a:r>
              <a:rPr lang="ru-RU" dirty="0" err="1"/>
              <a:t>середній</a:t>
            </a:r>
            <a:r>
              <a:rPr lang="ru-RU" dirty="0"/>
              <a:t> </a:t>
            </a:r>
            <a:r>
              <a:rPr lang="ru-RU" dirty="0" err="1"/>
              <a:t>очікуваний</a:t>
            </a:r>
            <a:endParaRPr lang="ru-RU" dirty="0"/>
          </a:p>
          <a:p>
            <a:r>
              <a:rPr lang="ru-RU" dirty="0"/>
              <a:t>результат не </a:t>
            </a:r>
            <a:r>
              <a:rPr lang="ru-RU" dirty="0" err="1"/>
              <a:t>може</a:t>
            </a:r>
            <a:r>
              <a:rPr lang="ru-RU" dirty="0"/>
              <a:t> бути </a:t>
            </a:r>
            <a:r>
              <a:rPr lang="ru-RU" dirty="0" err="1"/>
              <a:t>критерієм</a:t>
            </a:r>
            <a:r>
              <a:rPr lang="ru-RU" dirty="0"/>
              <a:t> </a:t>
            </a:r>
            <a:r>
              <a:rPr lang="ru-RU" dirty="0" err="1"/>
              <a:t>вибору</a:t>
            </a:r>
            <a:r>
              <a:rPr lang="ru-RU" dirty="0"/>
              <a:t>, </a:t>
            </a:r>
            <a:r>
              <a:rPr lang="ru-RU" dirty="0" err="1"/>
              <a:t>слід</a:t>
            </a:r>
            <a:r>
              <a:rPr lang="ru-RU" dirty="0"/>
              <a:t> </a:t>
            </a:r>
            <a:r>
              <a:rPr lang="ru-RU" dirty="0" err="1"/>
              <a:t>продовжити</a:t>
            </a:r>
            <a:r>
              <a:rPr lang="ru-RU" dirty="0"/>
              <a:t> </a:t>
            </a:r>
            <a:r>
              <a:rPr lang="ru-RU" dirty="0" err="1"/>
              <a:t>вивчення</a:t>
            </a:r>
            <a:endParaRPr lang="ru-RU" dirty="0"/>
          </a:p>
          <a:p>
            <a:r>
              <a:rPr lang="ru-RU" dirty="0" err="1"/>
              <a:t>запропонованих</a:t>
            </a:r>
            <a:r>
              <a:rPr lang="ru-RU" dirty="0"/>
              <a:t> </a:t>
            </a:r>
            <a:r>
              <a:rPr lang="ru-RU" dirty="0" err="1"/>
              <a:t>проектів</a:t>
            </a:r>
            <a:r>
              <a:rPr lang="ru-RU" dirty="0"/>
              <a:t>.</a:t>
            </a:r>
            <a:endParaRPr lang="uk-UA" dirty="0"/>
          </a:p>
        </p:txBody>
      </p:sp>
    </p:spTree>
    <p:extLst>
      <p:ext uri="{BB962C8B-B14F-4D97-AF65-F5344CB8AC3E}">
        <p14:creationId xmlns:p14="http://schemas.microsoft.com/office/powerpoint/2010/main" val="2777766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9A7B52-F8DF-46EF-B3A5-3AB9BD6BEA07}"/>
              </a:ext>
            </a:extLst>
          </p:cNvPr>
          <p:cNvSpPr txBox="1"/>
          <p:nvPr/>
        </p:nvSpPr>
        <p:spPr>
          <a:xfrm>
            <a:off x="1305017" y="1715895"/>
            <a:ext cx="8455980" cy="3139321"/>
          </a:xfrm>
          <a:prstGeom prst="rect">
            <a:avLst/>
          </a:prstGeom>
          <a:noFill/>
        </p:spPr>
        <p:txBody>
          <a:bodyPr wrap="square">
            <a:spAutoFit/>
          </a:bodyPr>
          <a:lstStyle/>
          <a:p>
            <a:r>
              <a:rPr lang="ru-RU" b="1" dirty="0"/>
              <a:t>4-й </a:t>
            </a:r>
            <a:r>
              <a:rPr lang="ru-RU" b="1" dirty="0" err="1"/>
              <a:t>етап</a:t>
            </a:r>
            <a:r>
              <a:rPr lang="ru-RU" b="1" dirty="0"/>
              <a:t>. </a:t>
            </a:r>
            <a:r>
              <a:rPr lang="ru-RU" dirty="0"/>
              <a:t>Проводиться </a:t>
            </a:r>
            <a:r>
              <a:rPr lang="ru-RU" dirty="0" err="1"/>
              <a:t>порівняння</a:t>
            </a:r>
            <a:r>
              <a:rPr lang="ru-RU" dirty="0"/>
              <a:t> </a:t>
            </a:r>
            <a:r>
              <a:rPr lang="ru-RU" dirty="0" err="1"/>
              <a:t>вірогідності</a:t>
            </a:r>
            <a:r>
              <a:rPr lang="ru-RU" dirty="0"/>
              <a:t> </a:t>
            </a:r>
            <a:r>
              <a:rPr lang="ru-RU" dirty="0" err="1"/>
              <a:t>отримання</a:t>
            </a:r>
            <a:r>
              <a:rPr lang="ru-RU" dirty="0"/>
              <a:t> максимального позитивного та </a:t>
            </a:r>
            <a:r>
              <a:rPr lang="ru-RU" dirty="0" err="1"/>
              <a:t>мінімально</a:t>
            </a:r>
            <a:r>
              <a:rPr lang="ru-RU" dirty="0"/>
              <a:t> негативного результату з кожного проекту, </a:t>
            </a:r>
            <a:r>
              <a:rPr lang="ru-RU" dirty="0" err="1"/>
              <a:t>що</a:t>
            </a:r>
            <a:r>
              <a:rPr lang="ru-RU" dirty="0"/>
              <a:t> </a:t>
            </a:r>
            <a:r>
              <a:rPr lang="ru-RU" dirty="0" err="1"/>
              <a:t>пропонуються</a:t>
            </a:r>
            <a:r>
              <a:rPr lang="ru-RU" dirty="0"/>
              <a:t>.</a:t>
            </a:r>
          </a:p>
          <a:p>
            <a:r>
              <a:rPr lang="ru-RU" dirty="0" err="1"/>
              <a:t>Менш</a:t>
            </a:r>
            <a:r>
              <a:rPr lang="ru-RU" dirty="0"/>
              <a:t> </a:t>
            </a:r>
            <a:r>
              <a:rPr lang="ru-RU" dirty="0" err="1"/>
              <a:t>ризикованим</a:t>
            </a:r>
            <a:r>
              <a:rPr lang="ru-RU" dirty="0"/>
              <a:t> </a:t>
            </a:r>
            <a:r>
              <a:rPr lang="ru-RU" dirty="0" err="1"/>
              <a:t>згідно</a:t>
            </a:r>
            <a:r>
              <a:rPr lang="ru-RU" dirty="0"/>
              <a:t> з правилами </a:t>
            </a:r>
            <a:r>
              <a:rPr lang="ru-RU" dirty="0" err="1"/>
              <a:t>оптимальної</a:t>
            </a:r>
            <a:r>
              <a:rPr lang="ru-RU" dirty="0"/>
              <a:t> </a:t>
            </a:r>
            <a:r>
              <a:rPr lang="ru-RU" dirty="0" err="1"/>
              <a:t>мінливості</a:t>
            </a:r>
            <a:r>
              <a:rPr lang="ru-RU" dirty="0"/>
              <a:t> результату </a:t>
            </a:r>
            <a:r>
              <a:rPr lang="ru-RU" dirty="0" err="1"/>
              <a:t>слід</a:t>
            </a:r>
            <a:r>
              <a:rPr lang="ru-RU" dirty="0"/>
              <a:t> </a:t>
            </a:r>
            <a:r>
              <a:rPr lang="ru-RU" dirty="0" err="1"/>
              <a:t>вважати</a:t>
            </a:r>
            <a:r>
              <a:rPr lang="ru-RU" dirty="0"/>
              <a:t> </a:t>
            </a:r>
            <a:r>
              <a:rPr lang="ru-RU" dirty="0" err="1"/>
              <a:t>господарський</a:t>
            </a:r>
            <a:r>
              <a:rPr lang="ru-RU" dirty="0"/>
              <a:t> проект з </a:t>
            </a:r>
            <a:r>
              <a:rPr lang="ru-RU" dirty="0" err="1"/>
              <a:t>мінімальним</a:t>
            </a:r>
            <a:r>
              <a:rPr lang="ru-RU" dirty="0"/>
              <a:t> </a:t>
            </a:r>
            <a:r>
              <a:rPr lang="ru-RU" dirty="0" err="1"/>
              <a:t>діапазоном</a:t>
            </a:r>
            <a:r>
              <a:rPr lang="ru-RU" dirty="0"/>
              <a:t> </a:t>
            </a:r>
            <a:r>
              <a:rPr lang="ru-RU" dirty="0" err="1"/>
              <a:t>між</a:t>
            </a:r>
            <a:r>
              <a:rPr lang="ru-RU" dirty="0"/>
              <a:t> </a:t>
            </a:r>
            <a:r>
              <a:rPr lang="ru-RU" dirty="0" err="1"/>
              <a:t>позитивним</a:t>
            </a:r>
            <a:r>
              <a:rPr lang="ru-RU" dirty="0"/>
              <a:t> та </a:t>
            </a:r>
            <a:r>
              <a:rPr lang="ru-RU" dirty="0" err="1"/>
              <a:t>негативним</a:t>
            </a:r>
            <a:r>
              <a:rPr lang="ru-RU" dirty="0"/>
              <a:t> результатом </a:t>
            </a:r>
            <a:r>
              <a:rPr lang="ru-RU" dirty="0" err="1"/>
              <a:t>його</a:t>
            </a:r>
            <a:r>
              <a:rPr lang="ru-RU" dirty="0"/>
              <a:t> </a:t>
            </a:r>
            <a:r>
              <a:rPr lang="ru-RU" dirty="0" err="1"/>
              <a:t>реалізації</a:t>
            </a:r>
            <a:r>
              <a:rPr lang="ru-RU" dirty="0"/>
              <a:t>.</a:t>
            </a:r>
          </a:p>
          <a:p>
            <a:r>
              <a:rPr lang="ru-RU" dirty="0" err="1"/>
              <a:t>Доцільним</a:t>
            </a:r>
            <a:r>
              <a:rPr lang="ru-RU" dirty="0"/>
              <a:t> є </a:t>
            </a:r>
            <a:r>
              <a:rPr lang="ru-RU" dirty="0" err="1"/>
              <a:t>також</a:t>
            </a:r>
            <a:r>
              <a:rPr lang="ru-RU" dirty="0"/>
              <a:t> </a:t>
            </a:r>
            <a:r>
              <a:rPr lang="ru-RU" dirty="0" err="1"/>
              <a:t>розрахунок</a:t>
            </a:r>
            <a:r>
              <a:rPr lang="ru-RU" dirty="0"/>
              <a:t> </a:t>
            </a:r>
            <a:r>
              <a:rPr lang="ru-RU" dirty="0" err="1"/>
              <a:t>темпів</a:t>
            </a:r>
            <a:r>
              <a:rPr lang="ru-RU" dirty="0"/>
              <a:t> </a:t>
            </a:r>
            <a:r>
              <a:rPr lang="ru-RU" dirty="0" err="1"/>
              <a:t>зміни</a:t>
            </a:r>
            <a:r>
              <a:rPr lang="ru-RU" dirty="0"/>
              <a:t> </a:t>
            </a:r>
            <a:r>
              <a:rPr lang="ru-RU" dirty="0" err="1"/>
              <a:t>вірогідності</a:t>
            </a:r>
            <a:r>
              <a:rPr lang="ru-RU" dirty="0"/>
              <a:t> позитивного та негативного результату </a:t>
            </a:r>
            <a:r>
              <a:rPr lang="ru-RU" dirty="0" err="1"/>
              <a:t>рішень</a:t>
            </a:r>
            <a:r>
              <a:rPr lang="ru-RU" dirty="0"/>
              <a:t>, </a:t>
            </a:r>
            <a:r>
              <a:rPr lang="ru-RU" dirty="0" err="1"/>
              <a:t>що</a:t>
            </a:r>
            <a:r>
              <a:rPr lang="ru-RU" dirty="0"/>
              <a:t> </a:t>
            </a:r>
            <a:r>
              <a:rPr lang="ru-RU" dirty="0" err="1"/>
              <a:t>пропонуються</a:t>
            </a:r>
            <a:r>
              <a:rPr lang="ru-RU" dirty="0"/>
              <a:t>. </a:t>
            </a:r>
            <a:r>
              <a:rPr lang="ru-RU" dirty="0" err="1"/>
              <a:t>Перевагу</a:t>
            </a:r>
            <a:r>
              <a:rPr lang="ru-RU" dirty="0"/>
              <a:t> </a:t>
            </a:r>
            <a:r>
              <a:rPr lang="ru-RU" dirty="0" err="1"/>
              <a:t>слід</a:t>
            </a:r>
            <a:r>
              <a:rPr lang="ru-RU" dirty="0"/>
              <a:t> </a:t>
            </a:r>
            <a:r>
              <a:rPr lang="ru-RU" dirty="0" err="1"/>
              <a:t>віддати</a:t>
            </a:r>
            <a:r>
              <a:rPr lang="ru-RU" dirty="0"/>
              <a:t> проекту з </a:t>
            </a:r>
            <a:r>
              <a:rPr lang="ru-RU" dirty="0" err="1"/>
              <a:t>меншим</a:t>
            </a:r>
            <a:r>
              <a:rPr lang="ru-RU" dirty="0"/>
              <a:t> темпом </a:t>
            </a:r>
            <a:r>
              <a:rPr lang="ru-RU" dirty="0" err="1"/>
              <a:t>зміни</a:t>
            </a:r>
            <a:r>
              <a:rPr lang="ru-RU" dirty="0"/>
              <a:t> </a:t>
            </a:r>
            <a:r>
              <a:rPr lang="ru-RU" dirty="0" err="1"/>
              <a:t>вірогідності</a:t>
            </a:r>
            <a:r>
              <a:rPr lang="ru-RU" dirty="0"/>
              <a:t> негативного результату по </a:t>
            </a:r>
            <a:r>
              <a:rPr lang="ru-RU" dirty="0" err="1"/>
              <a:t>відношенню</a:t>
            </a:r>
            <a:r>
              <a:rPr lang="ru-RU" dirty="0"/>
              <a:t> до темпу </a:t>
            </a:r>
            <a:r>
              <a:rPr lang="ru-RU" dirty="0" err="1"/>
              <a:t>зміни</a:t>
            </a:r>
            <a:r>
              <a:rPr lang="ru-RU" dirty="0"/>
              <a:t> </a:t>
            </a:r>
            <a:r>
              <a:rPr lang="ru-RU" dirty="0" err="1"/>
              <a:t>вірогідності</a:t>
            </a:r>
            <a:r>
              <a:rPr lang="ru-RU" dirty="0"/>
              <a:t> та </a:t>
            </a:r>
            <a:r>
              <a:rPr lang="ru-RU" dirty="0" err="1"/>
              <a:t>величини</a:t>
            </a:r>
            <a:r>
              <a:rPr lang="ru-RU" dirty="0"/>
              <a:t> позитивного результату.</a:t>
            </a:r>
            <a:endParaRPr lang="uk-UA" dirty="0"/>
          </a:p>
        </p:txBody>
      </p:sp>
    </p:spTree>
    <p:extLst>
      <p:ext uri="{BB962C8B-B14F-4D97-AF65-F5344CB8AC3E}">
        <p14:creationId xmlns:p14="http://schemas.microsoft.com/office/powerpoint/2010/main" val="240658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29BD96-3550-40BB-ADDA-653C35BFBC4D}"/>
              </a:ext>
            </a:extLst>
          </p:cNvPr>
          <p:cNvSpPr txBox="1"/>
          <p:nvPr/>
        </p:nvSpPr>
        <p:spPr>
          <a:xfrm>
            <a:off x="1393794" y="1653789"/>
            <a:ext cx="8424909" cy="2585323"/>
          </a:xfrm>
          <a:prstGeom prst="rect">
            <a:avLst/>
          </a:prstGeom>
          <a:noFill/>
        </p:spPr>
        <p:txBody>
          <a:bodyPr wrap="square">
            <a:spAutoFit/>
          </a:bodyPr>
          <a:lstStyle/>
          <a:p>
            <a:r>
              <a:rPr lang="ru-RU" b="1" dirty="0"/>
              <a:t>5 </a:t>
            </a:r>
            <a:r>
              <a:rPr lang="ru-RU" b="1" dirty="0" err="1"/>
              <a:t>етап</a:t>
            </a:r>
            <a:r>
              <a:rPr lang="ru-RU" b="1" dirty="0"/>
              <a:t>. </a:t>
            </a:r>
            <a:r>
              <a:rPr lang="ru-RU" dirty="0" err="1"/>
              <a:t>Розраховуються</a:t>
            </a:r>
            <a:r>
              <a:rPr lang="ru-RU" dirty="0"/>
              <a:t> та </a:t>
            </a:r>
            <a:r>
              <a:rPr lang="ru-RU" dirty="0" err="1"/>
              <a:t>співставляються</a:t>
            </a:r>
            <a:r>
              <a:rPr lang="ru-RU" dirty="0"/>
              <a:t> </a:t>
            </a:r>
            <a:r>
              <a:rPr lang="ru-RU" dirty="0" err="1"/>
              <a:t>між</a:t>
            </a:r>
            <a:r>
              <a:rPr lang="ru-RU" dirty="0"/>
              <a:t> собою </a:t>
            </a:r>
            <a:r>
              <a:rPr lang="ru-RU" dirty="0" err="1"/>
              <a:t>показники</a:t>
            </a:r>
            <a:r>
              <a:rPr lang="ru-RU" dirty="0"/>
              <a:t> </a:t>
            </a:r>
            <a:r>
              <a:rPr lang="ru-RU" dirty="0" err="1"/>
              <a:t>ризик-віддачі</a:t>
            </a:r>
            <a:r>
              <a:rPr lang="ru-RU" dirty="0"/>
              <a:t> кожного проекту, </a:t>
            </a:r>
            <a:r>
              <a:rPr lang="ru-RU" dirty="0" err="1"/>
              <a:t>які</a:t>
            </a:r>
            <a:r>
              <a:rPr lang="ru-RU" dirty="0"/>
              <a:t> </a:t>
            </a:r>
            <a:r>
              <a:rPr lang="ru-RU" dirty="0" err="1"/>
              <a:t>характеризуються</a:t>
            </a:r>
            <a:r>
              <a:rPr lang="ru-RU" dirty="0"/>
              <a:t> </a:t>
            </a:r>
            <a:r>
              <a:rPr lang="ru-RU" dirty="0" err="1"/>
              <a:t>обсягом</a:t>
            </a:r>
            <a:r>
              <a:rPr lang="ru-RU" dirty="0"/>
              <a:t> </a:t>
            </a:r>
            <a:r>
              <a:rPr lang="ru-RU" dirty="0" err="1"/>
              <a:t>отримання</a:t>
            </a:r>
            <a:r>
              <a:rPr lang="ru-RU" dirty="0"/>
              <a:t> позитивного результату (</a:t>
            </a:r>
            <a:r>
              <a:rPr lang="ru-RU" dirty="0" err="1"/>
              <a:t>прибутку</a:t>
            </a:r>
            <a:r>
              <a:rPr lang="ru-RU" dirty="0"/>
              <a:t>) на </a:t>
            </a:r>
            <a:r>
              <a:rPr lang="ru-RU" dirty="0" err="1"/>
              <a:t>одиницю</a:t>
            </a:r>
            <a:r>
              <a:rPr lang="ru-RU" dirty="0"/>
              <a:t> негативного результату (</a:t>
            </a:r>
            <a:r>
              <a:rPr lang="ru-RU" dirty="0" err="1"/>
              <a:t>збитку</a:t>
            </a:r>
            <a:r>
              <a:rPr lang="ru-RU" dirty="0"/>
              <a:t>). </a:t>
            </a:r>
            <a:r>
              <a:rPr lang="ru-RU" dirty="0" err="1"/>
              <a:t>Критерієм</a:t>
            </a:r>
            <a:r>
              <a:rPr lang="ru-RU" dirty="0"/>
              <a:t> </a:t>
            </a:r>
            <a:r>
              <a:rPr lang="ru-RU" dirty="0" err="1"/>
              <a:t>вибору</a:t>
            </a:r>
            <a:r>
              <a:rPr lang="ru-RU" dirty="0"/>
              <a:t> є </a:t>
            </a:r>
            <a:r>
              <a:rPr lang="ru-RU" dirty="0" err="1"/>
              <a:t>максимальне</a:t>
            </a:r>
            <a:r>
              <a:rPr lang="ru-RU" dirty="0"/>
              <a:t> </a:t>
            </a:r>
            <a:r>
              <a:rPr lang="ru-RU" dirty="0" err="1"/>
              <a:t>значення</a:t>
            </a:r>
            <a:r>
              <a:rPr lang="ru-RU" dirty="0"/>
              <a:t> </a:t>
            </a:r>
            <a:r>
              <a:rPr lang="ru-RU" dirty="0" err="1"/>
              <a:t>коефіцієнта</a:t>
            </a:r>
            <a:r>
              <a:rPr lang="ru-RU" dirty="0"/>
              <a:t> </a:t>
            </a:r>
            <a:r>
              <a:rPr lang="ru-RU" dirty="0" err="1"/>
              <a:t>ризик-віддачі</a:t>
            </a:r>
            <a:r>
              <a:rPr lang="ru-RU" dirty="0"/>
              <a:t>.</a:t>
            </a:r>
          </a:p>
          <a:p>
            <a:endParaRPr lang="ru-RU" dirty="0"/>
          </a:p>
          <a:p>
            <a:r>
              <a:rPr lang="ru-RU" dirty="0" err="1"/>
              <a:t>Практичне</a:t>
            </a:r>
            <a:r>
              <a:rPr lang="ru-RU" dirty="0"/>
              <a:t> </a:t>
            </a:r>
            <a:r>
              <a:rPr lang="ru-RU" dirty="0" err="1"/>
              <a:t>застосування</a:t>
            </a:r>
            <a:r>
              <a:rPr lang="ru-RU" dirty="0"/>
              <a:t> </a:t>
            </a:r>
            <a:r>
              <a:rPr lang="ru-RU" dirty="0" err="1"/>
              <a:t>наведених</a:t>
            </a:r>
            <a:r>
              <a:rPr lang="ru-RU" dirty="0"/>
              <a:t> правил </a:t>
            </a:r>
            <a:r>
              <a:rPr lang="ru-RU" dirty="0" err="1"/>
              <a:t>вибору</a:t>
            </a:r>
            <a:r>
              <a:rPr lang="ru-RU" dirty="0"/>
              <a:t> </a:t>
            </a:r>
            <a:r>
              <a:rPr lang="ru-RU" dirty="0" err="1"/>
              <a:t>дозволяє</a:t>
            </a:r>
            <a:r>
              <a:rPr lang="ru-RU" dirty="0"/>
              <a:t> </a:t>
            </a:r>
            <a:r>
              <a:rPr lang="ru-RU" dirty="0" err="1"/>
              <a:t>вибрати</a:t>
            </a:r>
            <a:r>
              <a:rPr lang="ru-RU" dirty="0"/>
              <a:t> </a:t>
            </a:r>
            <a:r>
              <a:rPr lang="ru-RU" dirty="0" err="1"/>
              <a:t>найменш</a:t>
            </a:r>
            <a:r>
              <a:rPr lang="ru-RU" dirty="0"/>
              <a:t> </a:t>
            </a:r>
            <a:r>
              <a:rPr lang="ru-RU" dirty="0" err="1"/>
              <a:t>ризикований</a:t>
            </a:r>
            <a:r>
              <a:rPr lang="ru-RU" dirty="0"/>
              <a:t> </a:t>
            </a:r>
            <a:r>
              <a:rPr lang="ru-RU" dirty="0" err="1"/>
              <a:t>варіант</a:t>
            </a:r>
            <a:r>
              <a:rPr lang="ru-RU" dirty="0"/>
              <a:t> </a:t>
            </a:r>
            <a:r>
              <a:rPr lang="ru-RU" dirty="0" err="1"/>
              <a:t>господарювання</a:t>
            </a:r>
            <a:r>
              <a:rPr lang="ru-RU" dirty="0"/>
              <a:t>, а </a:t>
            </a:r>
            <a:r>
              <a:rPr lang="ru-RU" dirty="0" err="1"/>
              <a:t>отже</a:t>
            </a:r>
            <a:r>
              <a:rPr lang="ru-RU" dirty="0"/>
              <a:t>, </a:t>
            </a:r>
            <a:r>
              <a:rPr lang="ru-RU" dirty="0" err="1"/>
              <a:t>суттєво</a:t>
            </a:r>
            <a:r>
              <a:rPr lang="ru-RU" dirty="0"/>
              <a:t> </a:t>
            </a:r>
            <a:r>
              <a:rPr lang="ru-RU" dirty="0" err="1"/>
              <a:t>знизити</a:t>
            </a:r>
            <a:r>
              <a:rPr lang="ru-RU" dirty="0"/>
              <a:t> </a:t>
            </a:r>
            <a:r>
              <a:rPr lang="ru-RU" dirty="0" err="1"/>
              <a:t>обсяг</a:t>
            </a:r>
            <a:r>
              <a:rPr lang="ru-RU" dirty="0"/>
              <a:t> </a:t>
            </a:r>
            <a:r>
              <a:rPr lang="ru-RU" dirty="0" err="1"/>
              <a:t>збитків</a:t>
            </a:r>
            <a:r>
              <a:rPr lang="ru-RU" dirty="0"/>
              <a:t> </a:t>
            </a:r>
            <a:r>
              <a:rPr lang="ru-RU" dirty="0" err="1"/>
              <a:t>підприємства</a:t>
            </a:r>
            <a:r>
              <a:rPr lang="ru-RU" dirty="0"/>
              <a:t>.</a:t>
            </a:r>
            <a:endParaRPr lang="uk-UA" dirty="0"/>
          </a:p>
        </p:txBody>
      </p:sp>
    </p:spTree>
    <p:extLst>
      <p:ext uri="{BB962C8B-B14F-4D97-AF65-F5344CB8AC3E}">
        <p14:creationId xmlns:p14="http://schemas.microsoft.com/office/powerpoint/2010/main" val="507702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AA4073-D4C9-48DA-87AE-B7DB4C3FEC7C}"/>
              </a:ext>
            </a:extLst>
          </p:cNvPr>
          <p:cNvSpPr txBox="1"/>
          <p:nvPr/>
        </p:nvSpPr>
        <p:spPr>
          <a:xfrm>
            <a:off x="1091953" y="1468722"/>
            <a:ext cx="8682362" cy="2862322"/>
          </a:xfrm>
          <a:prstGeom prst="rect">
            <a:avLst/>
          </a:prstGeom>
          <a:noFill/>
        </p:spPr>
        <p:txBody>
          <a:bodyPr wrap="square">
            <a:spAutoFit/>
          </a:bodyPr>
          <a:lstStyle/>
          <a:p>
            <a:pPr algn="ctr"/>
            <a:r>
              <a:rPr lang="uk-UA" b="1" dirty="0"/>
              <a:t>6. Шляхи та заходи щодо мінімізації та профілактики господарського ризику торговельного підприємства</a:t>
            </a:r>
          </a:p>
          <a:p>
            <a:endParaRPr lang="uk-UA" dirty="0"/>
          </a:p>
          <a:p>
            <a:r>
              <a:rPr lang="uk-UA" dirty="0"/>
              <a:t>Після того, як масштаби та рівень ризику оцінені, ризик-менеджер повинен розглянути можливі заходи та дії, спрямовані на зменшення негативних наслідків ризику та забезпечення його прийнятого рівня.</a:t>
            </a:r>
          </a:p>
          <a:p>
            <a:r>
              <a:rPr lang="uk-UA" dirty="0"/>
              <a:t>Кожне підприємство, виходячи зі специфіки своєї діяльності, обраної маркетингової, цінової, продуктової, фінансової та інших функціональних стратегій, визначає індивідуальну сукупність засобів управління ризиком. Проте, існують і загальні підходи до управління ризиком.</a:t>
            </a:r>
          </a:p>
        </p:txBody>
      </p:sp>
    </p:spTree>
    <p:extLst>
      <p:ext uri="{BB962C8B-B14F-4D97-AF65-F5344CB8AC3E}">
        <p14:creationId xmlns:p14="http://schemas.microsoft.com/office/powerpoint/2010/main" val="2997927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99C4CF-646D-4C41-B987-2C4B22470081}"/>
              </a:ext>
            </a:extLst>
          </p:cNvPr>
          <p:cNvSpPr txBox="1"/>
          <p:nvPr/>
        </p:nvSpPr>
        <p:spPr>
          <a:xfrm>
            <a:off x="1322773" y="1653790"/>
            <a:ext cx="8655728" cy="2585323"/>
          </a:xfrm>
          <a:prstGeom prst="rect">
            <a:avLst/>
          </a:prstGeom>
          <a:noFill/>
        </p:spPr>
        <p:txBody>
          <a:bodyPr wrap="square">
            <a:spAutoFit/>
          </a:bodyPr>
          <a:lstStyle/>
          <a:p>
            <a:r>
              <a:rPr lang="uk-UA" dirty="0"/>
              <a:t>Обираючи відповідні методи управління ризиком, слід керуватися такими основними принципами :</a:t>
            </a:r>
          </a:p>
          <a:p>
            <a:r>
              <a:rPr lang="uk-UA" dirty="0"/>
              <a:t>- недоцільно ризикувати більшим заради меншого;</a:t>
            </a:r>
          </a:p>
          <a:p>
            <a:r>
              <a:rPr lang="uk-UA" dirty="0"/>
              <a:t>- недоцільно ризикувати більше, це дозволяють власні можливості;</a:t>
            </a:r>
          </a:p>
          <a:p>
            <a:r>
              <a:rPr lang="uk-UA" dirty="0"/>
              <a:t>- необхідно заздалегідь піклуватися про можливі наслідки ризику;</a:t>
            </a:r>
          </a:p>
          <a:p>
            <a:r>
              <a:rPr lang="uk-UA" dirty="0"/>
              <a:t>- недоцільно економити на малому, якщо під загрозою знаходиться значно більший обсяг капіталу;</a:t>
            </a:r>
          </a:p>
          <a:p>
            <a:r>
              <a:rPr lang="uk-UA" dirty="0"/>
              <a:t>- краще попередити виникнення ризикової події, ніж знайти відповідального за неї.</a:t>
            </a:r>
          </a:p>
        </p:txBody>
      </p:sp>
    </p:spTree>
    <p:extLst>
      <p:ext uri="{BB962C8B-B14F-4D97-AF65-F5344CB8AC3E}">
        <p14:creationId xmlns:p14="http://schemas.microsoft.com/office/powerpoint/2010/main" val="3448691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3687D4-5052-40A5-B301-0EF073A5A0F9}"/>
              </a:ext>
            </a:extLst>
          </p:cNvPr>
          <p:cNvSpPr txBox="1"/>
          <p:nvPr/>
        </p:nvSpPr>
        <p:spPr>
          <a:xfrm>
            <a:off x="2392532" y="394148"/>
            <a:ext cx="6098958" cy="369332"/>
          </a:xfrm>
          <a:prstGeom prst="rect">
            <a:avLst/>
          </a:prstGeom>
          <a:noFill/>
        </p:spPr>
        <p:txBody>
          <a:bodyPr wrap="square">
            <a:spAutoFit/>
          </a:bodyPr>
          <a:lstStyle/>
          <a:p>
            <a:pPr algn="ctr"/>
            <a:r>
              <a:rPr lang="uk-UA" b="1" dirty="0"/>
              <a:t>Класифікація методів управління ризиком</a:t>
            </a:r>
          </a:p>
        </p:txBody>
      </p:sp>
      <p:pic>
        <p:nvPicPr>
          <p:cNvPr id="5" name="Рисунок 4">
            <a:extLst>
              <a:ext uri="{FF2B5EF4-FFF2-40B4-BE49-F238E27FC236}">
                <a16:creationId xmlns:a16="http://schemas.microsoft.com/office/drawing/2014/main" id="{68A01B6A-170E-4A72-BB03-A83833639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024" y="763480"/>
            <a:ext cx="7622990" cy="6087182"/>
          </a:xfrm>
          <a:prstGeom prst="rect">
            <a:avLst/>
          </a:prstGeom>
        </p:spPr>
      </p:pic>
    </p:spTree>
    <p:extLst>
      <p:ext uri="{BB962C8B-B14F-4D97-AF65-F5344CB8AC3E}">
        <p14:creationId xmlns:p14="http://schemas.microsoft.com/office/powerpoint/2010/main" val="271694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317A6A-AB99-4939-9202-69C2C45F4A77}"/>
              </a:ext>
            </a:extLst>
          </p:cNvPr>
          <p:cNvSpPr txBox="1"/>
          <p:nvPr/>
        </p:nvSpPr>
        <p:spPr>
          <a:xfrm>
            <a:off x="861134" y="1463387"/>
            <a:ext cx="8673482" cy="3139321"/>
          </a:xfrm>
          <a:prstGeom prst="rect">
            <a:avLst/>
          </a:prstGeom>
          <a:noFill/>
        </p:spPr>
        <p:txBody>
          <a:bodyPr wrap="square">
            <a:spAutoFit/>
          </a:bodyPr>
          <a:lstStyle/>
          <a:p>
            <a:r>
              <a:rPr lang="uk-UA" dirty="0"/>
              <a:t>При якісній оцінці рівня ризику дається визначення лише міри (або ступеня) ймовірності виникнення ризикової події та розміру втрат від неї.</a:t>
            </a:r>
          </a:p>
          <a:p>
            <a:r>
              <a:rPr lang="uk-UA" dirty="0"/>
              <a:t>Якісна оцінка базується на використанні суб'єктивних критеріїв, які базуються на різноманітних припущеннях. Визначення рівня ризику в цьому разі носить описовий характер, наприклад: великий, середній, низький рівень ризику тощо.</a:t>
            </a:r>
          </a:p>
          <a:p>
            <a:r>
              <a:rPr lang="uk-UA" dirty="0"/>
              <a:t>Іншою формою якісної оцінки є оцінка рівня ризику за допомогою балів. При цьому залежність між кількістю балів та рівнем ризику встановлюється суб'єктивно, перед проведенням роботи з оцінки ризику. Наприклад, 40-60 балів - високий ризик, 20 - 40 балів - середній, нижче 20 балів - низький ризик.</a:t>
            </a:r>
          </a:p>
        </p:txBody>
      </p:sp>
    </p:spTree>
    <p:extLst>
      <p:ext uri="{BB962C8B-B14F-4D97-AF65-F5344CB8AC3E}">
        <p14:creationId xmlns:p14="http://schemas.microsoft.com/office/powerpoint/2010/main" val="20224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825C67-4B77-4653-B90B-E991AF9D9D5A}"/>
              </a:ext>
            </a:extLst>
          </p:cNvPr>
          <p:cNvSpPr txBox="1"/>
          <p:nvPr/>
        </p:nvSpPr>
        <p:spPr>
          <a:xfrm>
            <a:off x="941033" y="1850890"/>
            <a:ext cx="8895425" cy="2031325"/>
          </a:xfrm>
          <a:prstGeom prst="rect">
            <a:avLst/>
          </a:prstGeom>
          <a:noFill/>
        </p:spPr>
        <p:txBody>
          <a:bodyPr wrap="square">
            <a:spAutoFit/>
          </a:bodyPr>
          <a:lstStyle/>
          <a:p>
            <a:r>
              <a:rPr lang="uk-UA" dirty="0"/>
              <a:t>Залежно від характеру дій та заходів, що проводяться підприємством виділяють:</a:t>
            </a:r>
          </a:p>
          <a:p>
            <a:endParaRPr lang="uk-UA" dirty="0"/>
          </a:p>
          <a:p>
            <a:r>
              <a:rPr lang="uk-UA" dirty="0"/>
              <a:t>- організаційні методи управління ризиком або методи контролю за рівнем ризику, які передбачають розробку та реалізацію систем недопущення ризику;</a:t>
            </a:r>
          </a:p>
          <a:p>
            <a:endParaRPr lang="uk-UA" dirty="0"/>
          </a:p>
          <a:p>
            <a:r>
              <a:rPr lang="uk-UA" dirty="0"/>
              <a:t>- економічні методи управління або методи фінансування ризику, суть яких полягає у визначенні джерела коштів для покриття збитків від ризику.</a:t>
            </a:r>
          </a:p>
        </p:txBody>
      </p:sp>
    </p:spTree>
    <p:extLst>
      <p:ext uri="{BB962C8B-B14F-4D97-AF65-F5344CB8AC3E}">
        <p14:creationId xmlns:p14="http://schemas.microsoft.com/office/powerpoint/2010/main" val="2176617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99E240-051B-49EC-A07F-388D782DEE4F}"/>
              </a:ext>
            </a:extLst>
          </p:cNvPr>
          <p:cNvSpPr txBox="1"/>
          <p:nvPr/>
        </p:nvSpPr>
        <p:spPr>
          <a:xfrm>
            <a:off x="1171853" y="1446060"/>
            <a:ext cx="8469298" cy="2585323"/>
          </a:xfrm>
          <a:prstGeom prst="rect">
            <a:avLst/>
          </a:prstGeom>
          <a:noFill/>
        </p:spPr>
        <p:txBody>
          <a:bodyPr wrap="square">
            <a:spAutoFit/>
          </a:bodyPr>
          <a:lstStyle/>
          <a:p>
            <a:r>
              <a:rPr lang="uk-UA" dirty="0"/>
              <a:t>Залежно від того, чиїми силами та за чий рахунок проводяться заходи щодо управління ризиком розглядають :</a:t>
            </a:r>
          </a:p>
          <a:p>
            <a:endParaRPr lang="uk-UA" dirty="0"/>
          </a:p>
          <a:p>
            <a:r>
              <a:rPr lang="uk-UA" dirty="0"/>
              <a:t>- внутрішні способи оптимізації (зниження) ризику, які реалізуються безпосередньо торговельним підприємством та за його рахунок;</a:t>
            </a:r>
          </a:p>
          <a:p>
            <a:endParaRPr lang="uk-UA" dirty="0"/>
          </a:p>
          <a:p>
            <a:r>
              <a:rPr lang="uk-UA" dirty="0"/>
              <a:t>- зовнішні способи зниження ступеня ризику, які передбачають залучення до процесу управління ризиком торговельного підприємства інших сторін (контрагентів підприємства або професійних страховиків).</a:t>
            </a:r>
          </a:p>
        </p:txBody>
      </p:sp>
    </p:spTree>
    <p:extLst>
      <p:ext uri="{BB962C8B-B14F-4D97-AF65-F5344CB8AC3E}">
        <p14:creationId xmlns:p14="http://schemas.microsoft.com/office/powerpoint/2010/main" val="2639431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A67BB-EF17-4AC3-8495-CC202D18DE20}"/>
              </a:ext>
            </a:extLst>
          </p:cNvPr>
          <p:cNvSpPr txBox="1"/>
          <p:nvPr/>
        </p:nvSpPr>
        <p:spPr>
          <a:xfrm>
            <a:off x="1065320" y="893931"/>
            <a:ext cx="9179510" cy="923330"/>
          </a:xfrm>
          <a:prstGeom prst="rect">
            <a:avLst/>
          </a:prstGeom>
          <a:noFill/>
        </p:spPr>
        <p:txBody>
          <a:bodyPr wrap="square">
            <a:spAutoFit/>
          </a:bodyPr>
          <a:lstStyle/>
          <a:p>
            <a:r>
              <a:rPr lang="ru-RU" dirty="0" err="1"/>
              <a:t>Вибір</a:t>
            </a:r>
            <a:r>
              <a:rPr lang="ru-RU" dirty="0"/>
              <a:t> конкретного </a:t>
            </a:r>
            <a:r>
              <a:rPr lang="ru-RU" dirty="0" err="1"/>
              <a:t>переліку</a:t>
            </a:r>
            <a:r>
              <a:rPr lang="ru-RU" dirty="0"/>
              <a:t> </a:t>
            </a:r>
            <a:r>
              <a:rPr lang="ru-RU" dirty="0" err="1"/>
              <a:t>методів</a:t>
            </a:r>
            <a:r>
              <a:rPr lang="ru-RU" dirty="0"/>
              <a:t> </a:t>
            </a:r>
            <a:r>
              <a:rPr lang="ru-RU" dirty="0" err="1"/>
              <a:t>управління</a:t>
            </a:r>
            <a:r>
              <a:rPr lang="ru-RU" dirty="0"/>
              <a:t> </a:t>
            </a:r>
            <a:r>
              <a:rPr lang="ru-RU" dirty="0" err="1"/>
              <a:t>ризиком</a:t>
            </a:r>
            <a:r>
              <a:rPr lang="ru-RU" dirty="0"/>
              <a:t> </a:t>
            </a:r>
            <a:r>
              <a:rPr lang="ru-RU" dirty="0" err="1"/>
              <a:t>залежить</a:t>
            </a:r>
            <a:r>
              <a:rPr lang="ru-RU" dirty="0"/>
              <a:t> </a:t>
            </a:r>
            <a:r>
              <a:rPr lang="ru-RU" dirty="0" err="1"/>
              <a:t>від</a:t>
            </a:r>
            <a:r>
              <a:rPr lang="ru-RU" dirty="0"/>
              <a:t> </a:t>
            </a:r>
            <a:r>
              <a:rPr lang="ru-RU" dirty="0" err="1"/>
              <a:t>ступеня</a:t>
            </a:r>
            <a:r>
              <a:rPr lang="ru-RU" dirty="0"/>
              <a:t> </a:t>
            </a:r>
            <a:r>
              <a:rPr lang="ru-RU" dirty="0" err="1"/>
              <a:t>ризику</a:t>
            </a:r>
            <a:r>
              <a:rPr lang="ru-RU" dirty="0"/>
              <a:t>, </a:t>
            </a:r>
            <a:r>
              <a:rPr lang="ru-RU" dirty="0" err="1"/>
              <a:t>який</a:t>
            </a:r>
            <a:r>
              <a:rPr lang="ru-RU" dirty="0"/>
              <a:t> </a:t>
            </a:r>
            <a:r>
              <a:rPr lang="ru-RU" dirty="0" err="1"/>
              <a:t>притаманний</a:t>
            </a:r>
            <a:r>
              <a:rPr lang="ru-RU" dirty="0"/>
              <a:t> </a:t>
            </a:r>
            <a:r>
              <a:rPr lang="ru-RU" dirty="0" err="1"/>
              <a:t>діяльності</a:t>
            </a:r>
            <a:r>
              <a:rPr lang="ru-RU" dirty="0"/>
              <a:t> конкретного </a:t>
            </a:r>
            <a:r>
              <a:rPr lang="ru-RU" dirty="0" err="1"/>
              <a:t>торговельного</a:t>
            </a:r>
            <a:r>
              <a:rPr lang="ru-RU" dirty="0"/>
              <a:t> </a:t>
            </a:r>
            <a:r>
              <a:rPr lang="ru-RU" dirty="0" err="1"/>
              <a:t>підприємства</a:t>
            </a:r>
            <a:r>
              <a:rPr lang="ru-RU" dirty="0"/>
              <a:t>, а </a:t>
            </a:r>
            <a:r>
              <a:rPr lang="ru-RU" dirty="0" err="1"/>
              <a:t>також</a:t>
            </a:r>
            <a:r>
              <a:rPr lang="ru-RU" dirty="0"/>
              <a:t> </a:t>
            </a:r>
            <a:r>
              <a:rPr lang="ru-RU" dirty="0" err="1"/>
              <a:t>від</a:t>
            </a:r>
            <a:r>
              <a:rPr lang="ru-RU" dirty="0"/>
              <a:t> </a:t>
            </a:r>
            <a:r>
              <a:rPr lang="ru-RU" dirty="0" err="1"/>
              <a:t>ризик-позиції</a:t>
            </a:r>
            <a:r>
              <a:rPr lang="ru-RU" dirty="0"/>
              <a:t> </a:t>
            </a:r>
            <a:r>
              <a:rPr lang="ru-RU" dirty="0" err="1"/>
              <a:t>його</a:t>
            </a:r>
            <a:r>
              <a:rPr lang="ru-RU" dirty="0"/>
              <a:t> </a:t>
            </a:r>
            <a:r>
              <a:rPr lang="ru-RU" dirty="0" err="1"/>
              <a:t>керівництва</a:t>
            </a:r>
            <a:r>
              <a:rPr lang="ru-RU" dirty="0"/>
              <a:t>.</a:t>
            </a:r>
            <a:endParaRPr lang="uk-UA" dirty="0"/>
          </a:p>
        </p:txBody>
      </p:sp>
      <p:pic>
        <p:nvPicPr>
          <p:cNvPr id="5" name="Рисунок 4">
            <a:extLst>
              <a:ext uri="{FF2B5EF4-FFF2-40B4-BE49-F238E27FC236}">
                <a16:creationId xmlns:a16="http://schemas.microsoft.com/office/drawing/2014/main" id="{724A432C-31D0-443B-87A5-99C7FCF92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28" y="2014952"/>
            <a:ext cx="9842599" cy="3949117"/>
          </a:xfrm>
          <a:prstGeom prst="rect">
            <a:avLst/>
          </a:prstGeom>
        </p:spPr>
      </p:pic>
    </p:spTree>
    <p:extLst>
      <p:ext uri="{BB962C8B-B14F-4D97-AF65-F5344CB8AC3E}">
        <p14:creationId xmlns:p14="http://schemas.microsoft.com/office/powerpoint/2010/main" val="3444191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D61A2-05B9-481A-B15D-44C274FE54E4}"/>
              </a:ext>
            </a:extLst>
          </p:cNvPr>
          <p:cNvSpPr txBox="1"/>
          <p:nvPr/>
        </p:nvSpPr>
        <p:spPr>
          <a:xfrm>
            <a:off x="1305018" y="2236212"/>
            <a:ext cx="8389398" cy="1477328"/>
          </a:xfrm>
          <a:prstGeom prst="rect">
            <a:avLst/>
          </a:prstGeom>
          <a:noFill/>
        </p:spPr>
        <p:txBody>
          <a:bodyPr wrap="square">
            <a:spAutoFit/>
          </a:bodyPr>
          <a:lstStyle/>
          <a:p>
            <a:r>
              <a:rPr lang="uk-UA" dirty="0"/>
              <a:t>Ефективний ризик-менеджмент потребує застосування системи методів управління ризиком, до складу якої повинні входити два-три організаційних методи та не менш одного економічного методу. Тільки така система протидії ризику є ефективною та забезпечує дійсний захист підприємства від наслідків ризику.</a:t>
            </a:r>
          </a:p>
        </p:txBody>
      </p:sp>
    </p:spTree>
    <p:extLst>
      <p:ext uri="{BB962C8B-B14F-4D97-AF65-F5344CB8AC3E}">
        <p14:creationId xmlns:p14="http://schemas.microsoft.com/office/powerpoint/2010/main" val="292651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BD03A-F186-4BF2-BFBE-3A2ADF026896}"/>
              </a:ext>
            </a:extLst>
          </p:cNvPr>
          <p:cNvSpPr txBox="1"/>
          <p:nvPr/>
        </p:nvSpPr>
        <p:spPr>
          <a:xfrm>
            <a:off x="1482570" y="2140349"/>
            <a:ext cx="7519387" cy="2031325"/>
          </a:xfrm>
          <a:prstGeom prst="rect">
            <a:avLst/>
          </a:prstGeom>
          <a:noFill/>
        </p:spPr>
        <p:txBody>
          <a:bodyPr wrap="square">
            <a:spAutoFit/>
          </a:bodyPr>
          <a:lstStyle/>
          <a:p>
            <a:r>
              <a:rPr lang="ru-RU" dirty="0" err="1"/>
              <a:t>Оцінка</a:t>
            </a:r>
            <a:r>
              <a:rPr lang="ru-RU" dirty="0"/>
              <a:t> </a:t>
            </a:r>
            <a:r>
              <a:rPr lang="ru-RU" dirty="0" err="1"/>
              <a:t>рівня</a:t>
            </a:r>
            <a:r>
              <a:rPr lang="ru-RU" dirty="0"/>
              <a:t> </a:t>
            </a:r>
            <a:r>
              <a:rPr lang="ru-RU" dirty="0" err="1"/>
              <a:t>ризику</a:t>
            </a:r>
            <a:r>
              <a:rPr lang="ru-RU" dirty="0"/>
              <a:t> </a:t>
            </a:r>
            <a:r>
              <a:rPr lang="ru-RU" dirty="0" err="1"/>
              <a:t>може</a:t>
            </a:r>
            <a:r>
              <a:rPr lang="ru-RU" dirty="0"/>
              <a:t> </a:t>
            </a:r>
            <a:r>
              <a:rPr lang="ru-RU" dirty="0" err="1"/>
              <a:t>проводитися</a:t>
            </a:r>
            <a:r>
              <a:rPr lang="ru-RU" dirty="0"/>
              <a:t> за </a:t>
            </a:r>
            <a:r>
              <a:rPr lang="ru-RU" dirty="0" err="1"/>
              <a:t>допомогою</a:t>
            </a:r>
            <a:r>
              <a:rPr lang="ru-RU" dirty="0"/>
              <a:t> </a:t>
            </a:r>
            <a:r>
              <a:rPr lang="ru-RU" dirty="0" err="1"/>
              <a:t>різноманітних</a:t>
            </a:r>
            <a:r>
              <a:rPr lang="ru-RU" dirty="0"/>
              <a:t> </a:t>
            </a:r>
            <a:r>
              <a:rPr lang="ru-RU" dirty="0" err="1"/>
              <a:t>методичних</a:t>
            </a:r>
            <a:r>
              <a:rPr lang="ru-RU" dirty="0"/>
              <a:t> </a:t>
            </a:r>
            <a:r>
              <a:rPr lang="ru-RU" dirty="0" err="1"/>
              <a:t>прийомів</a:t>
            </a:r>
            <a:r>
              <a:rPr lang="ru-RU" dirty="0"/>
              <a:t>, а </a:t>
            </a:r>
            <a:r>
              <a:rPr lang="ru-RU" dirty="0" err="1"/>
              <a:t>саме</a:t>
            </a:r>
            <a:r>
              <a:rPr lang="ru-RU" dirty="0"/>
              <a:t>:</a:t>
            </a:r>
          </a:p>
          <a:p>
            <a:endParaRPr lang="ru-RU" dirty="0"/>
          </a:p>
          <a:p>
            <a:r>
              <a:rPr lang="ru-RU" dirty="0"/>
              <a:t>- </a:t>
            </a:r>
            <a:r>
              <a:rPr lang="ru-RU" dirty="0" err="1"/>
              <a:t>статистичним</a:t>
            </a:r>
            <a:r>
              <a:rPr lang="ru-RU" dirty="0"/>
              <a:t> методом;</a:t>
            </a:r>
          </a:p>
          <a:p>
            <a:r>
              <a:rPr lang="ru-RU" dirty="0"/>
              <a:t>- </a:t>
            </a:r>
            <a:r>
              <a:rPr lang="ru-RU" dirty="0" err="1"/>
              <a:t>експертним</a:t>
            </a:r>
            <a:r>
              <a:rPr lang="ru-RU" dirty="0"/>
              <a:t> методом та </a:t>
            </a:r>
            <a:r>
              <a:rPr lang="ru-RU" dirty="0" err="1"/>
              <a:t>його</a:t>
            </a:r>
            <a:r>
              <a:rPr lang="ru-RU" dirty="0"/>
              <a:t> </a:t>
            </a:r>
            <a:r>
              <a:rPr lang="ru-RU" dirty="0" err="1"/>
              <a:t>різновидами</a:t>
            </a:r>
            <a:r>
              <a:rPr lang="ru-RU" dirty="0"/>
              <a:t>;</a:t>
            </a:r>
          </a:p>
          <a:p>
            <a:r>
              <a:rPr lang="ru-RU" dirty="0"/>
              <a:t>- </a:t>
            </a:r>
            <a:r>
              <a:rPr lang="ru-RU" dirty="0" err="1"/>
              <a:t>аналітичним</a:t>
            </a:r>
            <a:r>
              <a:rPr lang="ru-RU" dirty="0"/>
              <a:t> методом та </a:t>
            </a:r>
            <a:r>
              <a:rPr lang="ru-RU" dirty="0" err="1"/>
              <a:t>його</a:t>
            </a:r>
            <a:r>
              <a:rPr lang="ru-RU" dirty="0"/>
              <a:t> </a:t>
            </a:r>
            <a:r>
              <a:rPr lang="ru-RU" dirty="0" err="1"/>
              <a:t>різновидами</a:t>
            </a:r>
            <a:r>
              <a:rPr lang="ru-RU" dirty="0"/>
              <a:t>;</a:t>
            </a:r>
          </a:p>
          <a:p>
            <a:r>
              <a:rPr lang="ru-RU" dirty="0"/>
              <a:t>- </a:t>
            </a:r>
            <a:r>
              <a:rPr lang="ru-RU" dirty="0" err="1"/>
              <a:t>комбінованим</a:t>
            </a:r>
            <a:r>
              <a:rPr lang="ru-RU" dirty="0"/>
              <a:t> методом.</a:t>
            </a:r>
            <a:endParaRPr lang="uk-UA" dirty="0"/>
          </a:p>
        </p:txBody>
      </p:sp>
    </p:spTree>
    <p:extLst>
      <p:ext uri="{BB962C8B-B14F-4D97-AF65-F5344CB8AC3E}">
        <p14:creationId xmlns:p14="http://schemas.microsoft.com/office/powerpoint/2010/main" val="243372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C3730-17D5-4982-BA67-2165C5DA7830}"/>
              </a:ext>
            </a:extLst>
          </p:cNvPr>
          <p:cNvSpPr txBox="1"/>
          <p:nvPr/>
        </p:nvSpPr>
        <p:spPr>
          <a:xfrm>
            <a:off x="1438182" y="757222"/>
            <a:ext cx="8305059" cy="923330"/>
          </a:xfrm>
          <a:prstGeom prst="rect">
            <a:avLst/>
          </a:prstGeom>
          <a:noFill/>
        </p:spPr>
        <p:txBody>
          <a:bodyPr wrap="square">
            <a:spAutoFit/>
          </a:bodyPr>
          <a:lstStyle/>
          <a:p>
            <a:r>
              <a:rPr lang="uk-UA" dirty="0"/>
              <a:t>Кожний метод оцінки рівня ризику має свої недоліки та переваги, що обумовлює умови та можливості його застосування в практиці діяльності торговельних підприємств.</a:t>
            </a:r>
          </a:p>
        </p:txBody>
      </p:sp>
      <p:pic>
        <p:nvPicPr>
          <p:cNvPr id="5" name="Рисунок 4">
            <a:extLst>
              <a:ext uri="{FF2B5EF4-FFF2-40B4-BE49-F238E27FC236}">
                <a16:creationId xmlns:a16="http://schemas.microsoft.com/office/drawing/2014/main" id="{56C8A9F9-F1EE-4191-ABDA-EEEDD36CC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203" y="1680552"/>
            <a:ext cx="7753660" cy="4666982"/>
          </a:xfrm>
          <a:prstGeom prst="rect">
            <a:avLst/>
          </a:prstGeom>
        </p:spPr>
      </p:pic>
    </p:spTree>
    <p:extLst>
      <p:ext uri="{BB962C8B-B14F-4D97-AF65-F5344CB8AC3E}">
        <p14:creationId xmlns:p14="http://schemas.microsoft.com/office/powerpoint/2010/main" val="215464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3E2753-8F31-40E2-A191-EFE572E2435A}"/>
              </a:ext>
            </a:extLst>
          </p:cNvPr>
          <p:cNvSpPr txBox="1"/>
          <p:nvPr/>
        </p:nvSpPr>
        <p:spPr>
          <a:xfrm>
            <a:off x="807869" y="1028343"/>
            <a:ext cx="8913180" cy="4524315"/>
          </a:xfrm>
          <a:prstGeom prst="rect">
            <a:avLst/>
          </a:prstGeom>
          <a:noFill/>
        </p:spPr>
        <p:txBody>
          <a:bodyPr wrap="square">
            <a:spAutoFit/>
          </a:bodyPr>
          <a:lstStyle/>
          <a:p>
            <a:pPr algn="ctr"/>
            <a:r>
              <a:rPr lang="uk-UA" b="1" dirty="0"/>
              <a:t>Статистичний метод оцінки рівня ризику: вихідні передумови та порядок використання</a:t>
            </a:r>
          </a:p>
          <a:p>
            <a:pPr algn="ctr"/>
            <a:endParaRPr lang="uk-UA" b="1" dirty="0"/>
          </a:p>
          <a:p>
            <a:r>
              <a:rPr lang="uk-UA" dirty="0"/>
              <a:t>Найбільш цінним та об'єктивним з точки зору достовірності результатів є статистичний метод оцінки рівня ризику.</a:t>
            </a:r>
          </a:p>
          <a:p>
            <a:endParaRPr lang="uk-UA" dirty="0"/>
          </a:p>
          <a:p>
            <a:r>
              <a:rPr lang="uk-UA" dirty="0"/>
              <a:t>Практичне застосування даного методу передбачає наявність статистичної бази дослідження, тобто інформації про настання ризикових подій на даному підприємстві у ретроспективному періоді або на підприємствах-аналогах. </a:t>
            </a:r>
          </a:p>
          <a:p>
            <a:endParaRPr lang="uk-UA" dirty="0"/>
          </a:p>
          <a:p>
            <a:r>
              <a:rPr lang="uk-UA" dirty="0"/>
              <a:t>Необхідна інформація може бути отримана шляхом аналізу оперативної бухгалтерської інформації та на основі спеціальних прийомів досліджень.</a:t>
            </a:r>
          </a:p>
          <a:p>
            <a:r>
              <a:rPr lang="uk-UA" dirty="0"/>
              <a:t>Наявність статистичних даних про виникнення ризику дозволяє математично виразити ймовірність настання ризикових подій за допомогою загальновідомих інструментів загальної теорії статистики: </a:t>
            </a:r>
            <a:r>
              <a:rPr lang="uk-UA" i="1" dirty="0"/>
              <a:t>варіації, дисперсії та стандартного відхилення.</a:t>
            </a:r>
          </a:p>
        </p:txBody>
      </p:sp>
    </p:spTree>
    <p:extLst>
      <p:ext uri="{BB962C8B-B14F-4D97-AF65-F5344CB8AC3E}">
        <p14:creationId xmlns:p14="http://schemas.microsoft.com/office/powerpoint/2010/main" val="356437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2EE555-8DEE-44C8-BE93-9C2962235EB7}"/>
              </a:ext>
            </a:extLst>
          </p:cNvPr>
          <p:cNvSpPr txBox="1"/>
          <p:nvPr/>
        </p:nvSpPr>
        <p:spPr>
          <a:xfrm>
            <a:off x="1166043" y="510466"/>
            <a:ext cx="8345010" cy="2862322"/>
          </a:xfrm>
          <a:prstGeom prst="rect">
            <a:avLst/>
          </a:prstGeom>
          <a:noFill/>
        </p:spPr>
        <p:txBody>
          <a:bodyPr wrap="square">
            <a:spAutoFit/>
          </a:bodyPr>
          <a:lstStyle/>
          <a:p>
            <a:r>
              <a:rPr lang="uk-UA" b="1" dirty="0"/>
              <a:t>Варіацією</a:t>
            </a:r>
            <a:r>
              <a:rPr lang="uk-UA" dirty="0"/>
              <a:t> в статистиці називають міру неоднорідності деякої статистичної сукупності, тобто зміну кількісних показників (характеристик) у межах певної сукупності об'єктів, що досліджуються.</a:t>
            </a:r>
          </a:p>
          <a:p>
            <a:r>
              <a:rPr lang="uk-UA" dirty="0"/>
              <a:t>Будь-які господарські операції підприємства та їх наслідки можуть бути об'єктами статистичного дослідження. Оскільки фінансові наслідки</a:t>
            </a:r>
          </a:p>
          <a:p>
            <a:r>
              <a:rPr lang="uk-UA" dirty="0"/>
              <a:t>окремих операцій не рівнозначні між собою, маємо певний </a:t>
            </a:r>
            <a:r>
              <a:rPr lang="uk-UA" i="1" dirty="0"/>
              <a:t>варіаційний ряд</a:t>
            </a:r>
            <a:r>
              <a:rPr lang="uk-UA" dirty="0"/>
              <a:t>, який дозволяє виявити частоту виникнення певних фінансових наслідків у межах сукупності операцій, що досліджуються.</a:t>
            </a:r>
          </a:p>
          <a:p>
            <a:r>
              <a:rPr lang="uk-UA" dirty="0"/>
              <a:t>Схематично варіаційний ряд сукупності можна охарактеризувати таким чином:</a:t>
            </a:r>
          </a:p>
        </p:txBody>
      </p:sp>
      <p:pic>
        <p:nvPicPr>
          <p:cNvPr id="5" name="Рисунок 4">
            <a:extLst>
              <a:ext uri="{FF2B5EF4-FFF2-40B4-BE49-F238E27FC236}">
                <a16:creationId xmlns:a16="http://schemas.microsoft.com/office/drawing/2014/main" id="{50E86F7B-1DBF-43CE-A100-818A5CC1C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384" y="3372788"/>
            <a:ext cx="7764502" cy="2246834"/>
          </a:xfrm>
          <a:prstGeom prst="rect">
            <a:avLst/>
          </a:prstGeom>
        </p:spPr>
      </p:pic>
      <p:sp>
        <p:nvSpPr>
          <p:cNvPr id="7" name="TextBox 6">
            <a:extLst>
              <a:ext uri="{FF2B5EF4-FFF2-40B4-BE49-F238E27FC236}">
                <a16:creationId xmlns:a16="http://schemas.microsoft.com/office/drawing/2014/main" id="{D77F3887-FAB6-47C1-A06B-2CD044C7D87B}"/>
              </a:ext>
            </a:extLst>
          </p:cNvPr>
          <p:cNvSpPr txBox="1"/>
          <p:nvPr/>
        </p:nvSpPr>
        <p:spPr>
          <a:xfrm>
            <a:off x="1091953" y="5608870"/>
            <a:ext cx="8611340" cy="646331"/>
          </a:xfrm>
          <a:prstGeom prst="rect">
            <a:avLst/>
          </a:prstGeom>
          <a:noFill/>
        </p:spPr>
        <p:txBody>
          <a:bodyPr wrap="square">
            <a:spAutoFit/>
          </a:bodyPr>
          <a:lstStyle/>
          <a:p>
            <a:r>
              <a:rPr lang="ru-RU" dirty="0" err="1"/>
              <a:t>Варіанти</a:t>
            </a:r>
            <a:r>
              <a:rPr lang="ru-RU" dirty="0"/>
              <a:t> (</a:t>
            </a:r>
            <a:r>
              <a:rPr lang="ru-RU" dirty="0" err="1"/>
              <a:t>тобто</a:t>
            </a:r>
            <a:r>
              <a:rPr lang="ru-RU" dirty="0"/>
              <a:t> </a:t>
            </a:r>
            <a:r>
              <a:rPr lang="ru-RU" dirty="0" err="1"/>
              <a:t>змінні</a:t>
            </a:r>
            <a:r>
              <a:rPr lang="ru-RU" dirty="0"/>
              <a:t> характеристики ряду) </a:t>
            </a:r>
            <a:r>
              <a:rPr lang="ru-RU" dirty="0" err="1"/>
              <a:t>можуть</a:t>
            </a:r>
            <a:r>
              <a:rPr lang="ru-RU" dirty="0"/>
              <a:t> бути </a:t>
            </a:r>
            <a:r>
              <a:rPr lang="ru-RU" dirty="0" err="1"/>
              <a:t>визначені</a:t>
            </a:r>
            <a:r>
              <a:rPr lang="ru-RU" dirty="0"/>
              <a:t> </a:t>
            </a:r>
            <a:r>
              <a:rPr lang="ru-RU" dirty="0" err="1"/>
              <a:t>тільки</a:t>
            </a:r>
            <a:r>
              <a:rPr lang="ru-RU" dirty="0"/>
              <a:t> </a:t>
            </a:r>
            <a:r>
              <a:rPr lang="ru-RU" dirty="0" err="1"/>
              <a:t>кількісно</a:t>
            </a:r>
            <a:r>
              <a:rPr lang="ru-RU" dirty="0"/>
              <a:t> (</a:t>
            </a:r>
            <a:r>
              <a:rPr lang="ru-RU" dirty="0" err="1"/>
              <a:t>обсягом</a:t>
            </a:r>
            <a:r>
              <a:rPr lang="ru-RU" dirty="0"/>
              <a:t> </a:t>
            </a:r>
            <a:r>
              <a:rPr lang="ru-RU" dirty="0" err="1"/>
              <a:t>або</a:t>
            </a:r>
            <a:r>
              <a:rPr lang="ru-RU" dirty="0"/>
              <a:t> </a:t>
            </a:r>
            <a:r>
              <a:rPr lang="ru-RU" dirty="0" err="1"/>
              <a:t>рівнем</a:t>
            </a:r>
            <a:r>
              <a:rPr lang="ru-RU" dirty="0"/>
              <a:t> </a:t>
            </a:r>
            <a:r>
              <a:rPr lang="ru-RU" dirty="0" err="1"/>
              <a:t>втрат</a:t>
            </a:r>
            <a:r>
              <a:rPr lang="ru-RU" dirty="0"/>
              <a:t> в </a:t>
            </a:r>
            <a:r>
              <a:rPr lang="ru-RU" dirty="0" err="1"/>
              <a:t>сукупності</a:t>
            </a:r>
            <a:r>
              <a:rPr lang="ru-RU" dirty="0"/>
              <a:t>, </a:t>
            </a:r>
            <a:r>
              <a:rPr lang="ru-RU" dirty="0" err="1"/>
              <a:t>що</a:t>
            </a:r>
            <a:r>
              <a:rPr lang="ru-RU" dirty="0"/>
              <a:t> </a:t>
            </a:r>
            <a:r>
              <a:rPr lang="ru-RU" dirty="0" err="1"/>
              <a:t>досліджуються</a:t>
            </a:r>
            <a:r>
              <a:rPr lang="ru-RU" dirty="0"/>
              <a:t>).</a:t>
            </a:r>
            <a:endParaRPr lang="uk-UA" dirty="0"/>
          </a:p>
        </p:txBody>
      </p:sp>
    </p:spTree>
    <p:extLst>
      <p:ext uri="{BB962C8B-B14F-4D97-AF65-F5344CB8AC3E}">
        <p14:creationId xmlns:p14="http://schemas.microsoft.com/office/powerpoint/2010/main" val="263254389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334</TotalTime>
  <Words>3705</Words>
  <Application>Microsoft Office PowerPoint</Application>
  <PresentationFormat>Широкоэкранный</PresentationFormat>
  <Paragraphs>241</Paragraphs>
  <Slides>53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53</vt:i4>
      </vt:variant>
    </vt:vector>
  </HeadingPairs>
  <TitlesOfParts>
    <vt:vector size="58" baseType="lpstr">
      <vt:lpstr>Arial</vt:lpstr>
      <vt:lpstr>Cambria Math</vt:lpstr>
      <vt:lpstr>Trebuchet MS</vt:lpstr>
      <vt:lpstr>Wingdings 3</vt:lpstr>
      <vt:lpstr>Грань</vt:lpstr>
      <vt:lpstr>Управління ризиком підприємницької діяльності в торгівлі Частина 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ризиком підприємницької діяльності в торгівлі Частина 2</dc:title>
  <dc:creator>Катерина Бужимська</dc:creator>
  <cp:lastModifiedBy>Катерина Бужимська</cp:lastModifiedBy>
  <cp:revision>29</cp:revision>
  <dcterms:created xsi:type="dcterms:W3CDTF">2021-05-18T05:35:06Z</dcterms:created>
  <dcterms:modified xsi:type="dcterms:W3CDTF">2022-05-31T07:18:35Z</dcterms:modified>
</cp:coreProperties>
</file>