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258" r:id="rId4"/>
    <p:sldId id="259" r:id="rId5"/>
    <p:sldId id="287" r:id="rId6"/>
    <p:sldId id="270" r:id="rId7"/>
    <p:sldId id="271" r:id="rId8"/>
    <p:sldId id="272" r:id="rId9"/>
    <p:sldId id="273" r:id="rId10"/>
    <p:sldId id="274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897"/>
  </p:normalViewPr>
  <p:slideViewPr>
    <p:cSldViewPr snapToGrid="0" snapToObjects="1">
      <p:cViewPr varScale="1">
        <p:scale>
          <a:sx n="113" d="100"/>
          <a:sy n="113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9FA9F-D5FA-8E48-A19A-4D45DF42C6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br>
              <a:rPr lang="ru-RU" dirty="0"/>
            </a:br>
            <a:br>
              <a:rPr lang="ru-RU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980B46-1967-AD4B-9027-2357E51AD4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</a:t>
            </a:r>
          </a:p>
        </p:txBody>
      </p:sp>
    </p:spTree>
    <p:extLst>
      <p:ext uri="{BB962C8B-B14F-4D97-AF65-F5344CB8AC3E}">
        <p14:creationId xmlns:p14="http://schemas.microsoft.com/office/powerpoint/2010/main" val="17553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902769E-5193-174B-8DAD-520CAEFED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946" y="123027"/>
            <a:ext cx="7933386" cy="5342736"/>
          </a:xfrm>
        </p:spPr>
      </p:pic>
    </p:spTree>
    <p:extLst>
      <p:ext uri="{BB962C8B-B14F-4D97-AF65-F5344CB8AC3E}">
        <p14:creationId xmlns:p14="http://schemas.microsoft.com/office/powerpoint/2010/main" val="2347648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6C2A99-1F11-FE46-8511-D3671538F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245328"/>
            <a:ext cx="10564200" cy="52210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59273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786ACF-5C59-2F43-8EB6-43B9044D3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245328"/>
            <a:ext cx="10731469" cy="52210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величину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середньоквадратичного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6.1). 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перших.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браку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проводиться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на одного (так звана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дельфійська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51125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62EE59-9CF1-394E-B5BD-4368549B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12234"/>
            <a:ext cx="10675713" cy="5154111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(точка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межа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76926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9FDBB6-675D-3140-BFAF-D75703C4B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156118"/>
            <a:ext cx="11335215" cy="53102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Перевитрата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початковою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заходу (проекту)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 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6.2.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74393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B5DFFC-7BCD-DE40-85EE-848F54934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411" y="490538"/>
            <a:ext cx="8989716" cy="4975225"/>
          </a:xfrm>
        </p:spPr>
      </p:pic>
    </p:spTree>
    <p:extLst>
      <p:ext uri="{BB962C8B-B14F-4D97-AF65-F5344CB8AC3E}">
        <p14:creationId xmlns:p14="http://schemas.microsoft.com/office/powerpoint/2010/main" val="1272787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2E8557-8E80-7F4C-8604-A00002152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154" y="301625"/>
            <a:ext cx="10607391" cy="5273675"/>
          </a:xfrm>
        </p:spPr>
      </p:pic>
    </p:spTree>
    <p:extLst>
      <p:ext uri="{BB962C8B-B14F-4D97-AF65-F5344CB8AC3E}">
        <p14:creationId xmlns:p14="http://schemas.microsoft.com/office/powerpoint/2010/main" val="28631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AD2404-0095-8446-A22F-C6F706FBB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379142"/>
            <a:ext cx="10698015" cy="508720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доход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варіабельності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6.3 наведено характеристику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варіабельності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[10, с. 218].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15017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4CF02E-7129-144E-BC40-B79297730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4729" y="256478"/>
            <a:ext cx="9629717" cy="5042017"/>
          </a:xfrm>
        </p:spPr>
      </p:pic>
      <p:pic>
        <p:nvPicPr>
          <p:cNvPr id="2" name="Объект 4">
            <a:extLst>
              <a:ext uri="{FF2B5EF4-FFF2-40B4-BE49-F238E27FC236}">
                <a16:creationId xmlns:a16="http://schemas.microsoft.com/office/drawing/2014/main" id="{8B7143A5-33BE-6ACB-65E4-C1BF1AD58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29" y="267629"/>
            <a:ext cx="9629717" cy="504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82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70C08C-76E2-C045-9433-D367DA9018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466" y="501650"/>
            <a:ext cx="7396756" cy="4964113"/>
          </a:xfrm>
        </p:spPr>
      </p:pic>
    </p:spTree>
    <p:extLst>
      <p:ext uri="{BB962C8B-B14F-4D97-AF65-F5344CB8AC3E}">
        <p14:creationId xmlns:p14="http://schemas.microsoft.com/office/powerpoint/2010/main" val="148662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CCADCD-3915-566C-377A-BFA525237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45" y="395111"/>
            <a:ext cx="11334044" cy="5384799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,Bold" pitchFamily="2" charset="0"/>
              </a:rPr>
              <a:t>Якісний аналіз ризиків підприємницької діяльності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UA" altLang="ru-UA" sz="2000" dirty="0">
              <a:latin typeface="Times New Roman,Bold" pitchFamily="2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поточного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конкурентами.</a:t>
            </a:r>
            <a:endParaRPr kumimoji="0" lang="ru-UA" altLang="ru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Відокремлюють якісний та кількісний аналіз ризику. 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,Bold" pitchFamily="2" charset="0"/>
              </a:rPr>
              <a:t>Якісний аналіз </a:t>
            </a: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 на меті визначення чинників і зон ризику та проведення ідентифікації можливих ризиків.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Для даного виду аналізу характерні два аспекти: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1)  необхідність порівнювати очікувані позитивні (сприятливі) результати з </a:t>
            </a:r>
            <a:r>
              <a:rPr lang="ru-UA" altLang="ru-UA" sz="1200" dirty="0"/>
              <a:t> </a:t>
            </a: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можливими економічними, соціальними несприятливими наслідками; 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2)  виявлення впливу рішень, які приймаються в умовах невизначеності та конфліктності, на інтереси суб’єктів господарювання. 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1218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46C8C9-AE79-4143-8E74-0A146945E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44" y="401444"/>
            <a:ext cx="11514667" cy="540104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багатокрокову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процедуру (алгоритм)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[4, с. 87].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некеровані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набору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згенерованих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підмножини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7283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5D93C7-94F4-9A48-AE7A-83423DBB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1" y="323386"/>
            <a:ext cx="11740444" cy="5142960"/>
          </a:xfrm>
        </p:spPr>
        <p:txBody>
          <a:bodyPr>
            <a:normAutofit fontScale="925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недетермінованими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недієздатність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8862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D1158F-2276-CDC0-9317-DB170D665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67" y="146756"/>
            <a:ext cx="11548533" cy="531958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 проблемою,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анархія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Область,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очікуються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безризиковою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зоною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4346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4BE3E8-37DB-6342-817F-1F5A64F7A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12596"/>
            <a:ext cx="11282555" cy="5053750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[15, с. 198]: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переходить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(за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форс-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мажорних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оптимального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119348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F25F2C-040D-B74F-AFA5-F197BBB84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289932"/>
            <a:ext cx="10698015" cy="5176413"/>
          </a:xfrm>
        </p:spPr>
        <p:txBody>
          <a:bodyPr/>
          <a:lstStyle/>
          <a:p>
            <a:r>
              <a:rPr lang="ru-RU" dirty="0"/>
              <a:t>Для </a:t>
            </a:r>
            <a:r>
              <a:rPr lang="ru-RU" dirty="0" err="1"/>
              <a:t>кількісноі</a:t>
            </a:r>
            <a:r>
              <a:rPr lang="ru-RU" dirty="0"/>
              <a:t>̈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систему </a:t>
            </a:r>
            <a:r>
              <a:rPr lang="ru-RU" dirty="0" err="1"/>
              <a:t>показників</a:t>
            </a:r>
            <a:r>
              <a:rPr lang="ru-RU" dirty="0"/>
              <a:t>. Система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кількісноі</a:t>
            </a:r>
            <a:r>
              <a:rPr lang="ru-RU" dirty="0"/>
              <a:t>̈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: </a:t>
            </a:r>
          </a:p>
          <a:p>
            <a:r>
              <a:rPr lang="ru-RU" dirty="0"/>
              <a:t>1)  </a:t>
            </a:r>
            <a:r>
              <a:rPr lang="ru-RU" dirty="0" err="1"/>
              <a:t>абсолютні</a:t>
            </a:r>
            <a:r>
              <a:rPr lang="ru-RU" dirty="0"/>
              <a:t> </a:t>
            </a:r>
            <a:r>
              <a:rPr lang="ru-RU" dirty="0" err="1"/>
              <a:t>величини</a:t>
            </a:r>
            <a:r>
              <a:rPr lang="ru-RU" dirty="0"/>
              <a:t> (</a:t>
            </a:r>
            <a:r>
              <a:rPr lang="ru-RU" dirty="0" err="1"/>
              <a:t>дисперсія</a:t>
            </a:r>
            <a:r>
              <a:rPr lang="ru-RU" dirty="0"/>
              <a:t>, </a:t>
            </a:r>
            <a:r>
              <a:rPr lang="ru-RU" dirty="0" err="1"/>
              <a:t>середньоквадратичне</a:t>
            </a:r>
            <a:r>
              <a:rPr lang="ru-RU" dirty="0"/>
              <a:t> </a:t>
            </a:r>
            <a:r>
              <a:rPr lang="ru-RU" dirty="0" err="1"/>
              <a:t>відхилення</a:t>
            </a:r>
            <a:r>
              <a:rPr lang="ru-RU" dirty="0"/>
              <a:t>, </a:t>
            </a:r>
            <a:r>
              <a:rPr lang="ru-RU" dirty="0" err="1"/>
              <a:t>семіваріація</a:t>
            </a:r>
            <a:r>
              <a:rPr lang="ru-RU" dirty="0"/>
              <a:t>, </a:t>
            </a:r>
            <a:r>
              <a:rPr lang="ru-RU" dirty="0" err="1"/>
              <a:t>семіквадратичне</a:t>
            </a:r>
            <a:r>
              <a:rPr lang="ru-RU" dirty="0"/>
              <a:t> </a:t>
            </a:r>
            <a:r>
              <a:rPr lang="ru-RU" dirty="0" err="1"/>
              <a:t>відхилення</a:t>
            </a:r>
            <a:r>
              <a:rPr lang="ru-RU" dirty="0"/>
              <a:t>); </a:t>
            </a:r>
          </a:p>
          <a:p>
            <a:r>
              <a:rPr lang="ru-RU" dirty="0"/>
              <a:t>2)  </a:t>
            </a:r>
            <a:r>
              <a:rPr lang="ru-RU" dirty="0" err="1"/>
              <a:t>відносні</a:t>
            </a:r>
            <a:r>
              <a:rPr lang="ru-RU" dirty="0"/>
              <a:t> (</a:t>
            </a:r>
            <a:r>
              <a:rPr lang="ru-RU" dirty="0" err="1"/>
              <a:t>ймовірність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,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варіаціі</a:t>
            </a:r>
            <a:r>
              <a:rPr lang="ru-RU" dirty="0"/>
              <a:t>̈,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); </a:t>
            </a:r>
          </a:p>
          <a:p>
            <a:r>
              <a:rPr lang="ru-RU" dirty="0"/>
              <a:t>3)  </a:t>
            </a:r>
            <a:r>
              <a:rPr lang="ru-RU" dirty="0" err="1"/>
              <a:t>інтервальні</a:t>
            </a:r>
            <a:r>
              <a:rPr lang="ru-RU" dirty="0"/>
              <a:t> (</a:t>
            </a:r>
            <a:r>
              <a:rPr lang="ru-RU" dirty="0" err="1"/>
              <a:t>граничні</a:t>
            </a:r>
            <a:r>
              <a:rPr lang="ru-RU" dirty="0"/>
              <a:t> </a:t>
            </a:r>
            <a:r>
              <a:rPr lang="ru-RU" dirty="0" err="1"/>
              <a:t>інтервали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гранична</a:t>
            </a:r>
            <a:r>
              <a:rPr lang="ru-RU" dirty="0"/>
              <a:t> </a:t>
            </a:r>
            <a:r>
              <a:rPr lang="ru-RU" dirty="0" err="1"/>
              <a:t>похибка</a:t>
            </a:r>
            <a:r>
              <a:rPr lang="ru-RU" dirty="0"/>
              <a:t>, </a:t>
            </a:r>
            <a:r>
              <a:rPr lang="ru-RU" dirty="0" err="1"/>
              <a:t>розмах</a:t>
            </a:r>
            <a:r>
              <a:rPr lang="ru-RU" dirty="0"/>
              <a:t> </a:t>
            </a:r>
            <a:r>
              <a:rPr lang="ru-RU" dirty="0" err="1"/>
              <a:t>варіаціі</a:t>
            </a:r>
            <a:r>
              <a:rPr lang="ru-RU" dirty="0"/>
              <a:t>̈). </a:t>
            </a:r>
          </a:p>
          <a:p>
            <a:r>
              <a:rPr lang="ru-RU" dirty="0"/>
              <a:t>Система </a:t>
            </a:r>
            <a:r>
              <a:rPr lang="ru-RU" dirty="0" err="1"/>
              <a:t>показників</a:t>
            </a:r>
            <a:r>
              <a:rPr lang="ru-RU" dirty="0"/>
              <a:t> абсолютного та </a:t>
            </a:r>
            <a:r>
              <a:rPr lang="ru-RU" dirty="0" err="1"/>
              <a:t>відносного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наведена в </a:t>
            </a:r>
            <a:r>
              <a:rPr lang="ru-RU" dirty="0" err="1"/>
              <a:t>таблиці</a:t>
            </a:r>
            <a:r>
              <a:rPr lang="ru-RU" dirty="0"/>
              <a:t> 6.1 [10, с.182].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19651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B267C7-6A74-6147-A842-7E6FBBEBD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317" y="136995"/>
            <a:ext cx="9980342" cy="6377594"/>
          </a:xfrm>
        </p:spPr>
      </p:pic>
    </p:spTree>
    <p:extLst>
      <p:ext uri="{BB962C8B-B14F-4D97-AF65-F5344CB8AC3E}">
        <p14:creationId xmlns:p14="http://schemas.microsoft.com/office/powerpoint/2010/main" val="233507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552BB1-8758-D74F-9DA1-9D24E879F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303" y="446088"/>
            <a:ext cx="8022169" cy="5019675"/>
          </a:xfrm>
        </p:spPr>
      </p:pic>
    </p:spTree>
    <p:extLst>
      <p:ext uri="{BB962C8B-B14F-4D97-AF65-F5344CB8AC3E}">
        <p14:creationId xmlns:p14="http://schemas.microsoft.com/office/powerpoint/2010/main" val="67528725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1331</TotalTime>
  <Words>1662</Words>
  <Application>Microsoft Macintosh PowerPoint</Application>
  <PresentationFormat>Широкоэкранный</PresentationFormat>
  <Paragraphs>64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Gill Sans MT</vt:lpstr>
      <vt:lpstr>Times New Roman</vt:lpstr>
      <vt:lpstr>Times New Roman,Bold</vt:lpstr>
      <vt:lpstr>Галерея</vt:lpstr>
      <vt:lpstr>Оцінка підприємницьких ризиків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Оцінка підприємницьких ризиків  </dc:title>
  <dc:creator>Александр Ткачук</dc:creator>
  <cp:lastModifiedBy>Александр Ткачук</cp:lastModifiedBy>
  <cp:revision>57</cp:revision>
  <dcterms:created xsi:type="dcterms:W3CDTF">2021-11-28T16:52:20Z</dcterms:created>
  <dcterms:modified xsi:type="dcterms:W3CDTF">2025-12-02T10:16:16Z</dcterms:modified>
</cp:coreProperties>
</file>