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65" r:id="rId5"/>
    <p:sldId id="258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62" r:id="rId14"/>
    <p:sldId id="26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8665" y="1623527"/>
            <a:ext cx="8915399" cy="4065889"/>
          </a:xfrm>
        </p:spPr>
        <p:txBody>
          <a:bodyPr>
            <a:noAutofit/>
          </a:bodyPr>
          <a:lstStyle/>
          <a:p>
            <a:pPr algn="r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uk-UA" sz="4800" b="1" dirty="0" smtClean="0">
                <a:solidFill>
                  <a:srgbClr val="0070C0"/>
                </a:solidFill>
              </a:rPr>
              <a:t>Тема. 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uk-UA" sz="4800" b="1" dirty="0" smtClean="0">
                <a:solidFill>
                  <a:srgbClr val="0070C0"/>
                </a:solidFill>
              </a:rPr>
              <a:t>Стратегії маркетингу підприємств туристичного та готельно – ресторанного бізнесу</a:t>
            </a:r>
            <a:r>
              <a:rPr lang="uk-UA" sz="6600" b="1" dirty="0" smtClean="0">
                <a:solidFill>
                  <a:srgbClr val="0070C0"/>
                </a:solidFill>
              </a:rPr>
              <a:t/>
            </a:r>
            <a:br>
              <a:rPr lang="uk-UA" sz="6600" b="1" dirty="0" smtClean="0">
                <a:solidFill>
                  <a:srgbClr val="0070C0"/>
                </a:solidFill>
              </a:rPr>
            </a:br>
            <a:endParaRPr lang="uk-UA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3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4" y="93306"/>
            <a:ext cx="11968065" cy="67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20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2" y="0"/>
            <a:ext cx="120147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97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0" y="83976"/>
            <a:ext cx="12042710" cy="662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99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673" y="103031"/>
            <a:ext cx="11200327" cy="6568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Ринковим лідером є підприємство, яке охоплює найбільшу ринкову частку.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Ринковий лідер визначає цінову політику, напрями інновацій, інтенсивність рекламної і збутової діяльності, тобто є законодавцем маркетингового комплексу на певному ринку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ринкового лідера полягають у тому, що, по-перше, на ринку завжди є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фірми-</a:t>
            </a:r>
            <a:r>
              <a:rPr lang="uk-UA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челенджери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які намагаються посунути лідера з його місця на ринку; по-друге, на ринку завжди існують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фірми-послідовники,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які, застосовуючи стратегію імітації, можуть шкодити іміджу лідера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 маркетингових стратегій ринкового лідера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розширення місткості </a:t>
            </a:r>
            <a:r>
              <a:rPr lang="uk-UA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збільшення ринкової частки за існуючої місткості </a:t>
            </a:r>
            <a:r>
              <a:rPr lang="uk-UA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нових споживачів і нових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продуктового ряду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виведення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маркетинг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випереджають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захисту 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 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 і необхідний напрям стратегічної діяльності ринкового лідера, оскільки на ринку завжди є фірми, які прагнуть усунути ринкового лідера з провідних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позицій;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утримати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зміцнити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доречно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відмовитися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Упови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інноваційна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політика;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продуктово-ринковій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000" dirty="0" smtClean="0"/>
              <a:t>; </a:t>
            </a:r>
            <a:r>
              <a:rPr lang="ru-RU" sz="2000" dirty="0" err="1" smtClean="0"/>
              <a:t>в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endParaRPr lang="uk-UA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978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793" y="180303"/>
            <a:ext cx="11101589" cy="647807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мусить знижувати ціни, якщо ринок несегментований. За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сегментованого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 на деяких, найменш вразливих, сегментах ціна може залишатися високою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 повинен переглянути свої витрати на систему розподілу з метою пошуку шляхів їх зменшення. </a:t>
            </a:r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продуктовій політиці лідер повинен зосередити увагу на сформованій конкурентній перевазі свого продукту, а не на тих якостях, які акцентує конкурент, що атакує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політиці просування лідерові слід використовувати не інформативний, а престижний, іміджевий характер реклами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Ринковий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лідер</a:t>
            </a:r>
            <a:r>
              <a:rPr lang="ru-RU" dirty="0">
                <a:solidFill>
                  <a:srgbClr val="0070C0"/>
                </a:solidFill>
              </a:rPr>
              <a:t> повинен </a:t>
            </a:r>
            <a:r>
              <a:rPr lang="ru-RU" dirty="0" err="1">
                <a:solidFill>
                  <a:srgbClr val="0070C0"/>
                </a:solidFill>
              </a:rPr>
              <a:t>оптимізувати</a:t>
            </a:r>
            <a:r>
              <a:rPr lang="ru-RU" dirty="0">
                <a:solidFill>
                  <a:srgbClr val="0070C0"/>
                </a:solidFill>
              </a:rPr>
              <a:t>, як </a:t>
            </a:r>
            <a:r>
              <a:rPr lang="ru-RU" dirty="0" err="1">
                <a:solidFill>
                  <a:srgbClr val="0070C0"/>
                </a:solidFill>
              </a:rPr>
              <a:t>маркетинговий</a:t>
            </a:r>
            <a:r>
              <a:rPr lang="ru-RU" dirty="0">
                <a:solidFill>
                  <a:srgbClr val="0070C0"/>
                </a:solidFill>
              </a:rPr>
              <a:t> комплекс </a:t>
            </a:r>
            <a:r>
              <a:rPr lang="ru-RU" dirty="0" err="1">
                <a:solidFill>
                  <a:srgbClr val="0070C0"/>
                </a:solidFill>
              </a:rPr>
              <a:t>загалом</a:t>
            </a:r>
            <a:r>
              <a:rPr lang="ru-RU" dirty="0">
                <a:solidFill>
                  <a:srgbClr val="0070C0"/>
                </a:solidFill>
              </a:rPr>
              <a:t>, так і </a:t>
            </a:r>
            <a:r>
              <a:rPr lang="ru-RU" dirty="0" err="1">
                <a:solidFill>
                  <a:srgbClr val="0070C0"/>
                </a:solidFill>
              </a:rPr>
              <a:t>окремі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його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елементи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497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279" y="141667"/>
            <a:ext cx="11101589" cy="650383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челенджера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/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підприємства, які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 другі або треті ринкові позиції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успішно розвиваються а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 основне стратегічне завдання вбачають у досягненій ринкової першості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в розширенні своєї ринкової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частки, кидають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 конкурентам, передусім, ринковому лідеру і прагнуть збільшення своєї ринкової частки та зайняття позиції лідера</a:t>
            </a:r>
            <a:r>
              <a:rPr lang="uk-UA" dirty="0"/>
              <a:t>.</a:t>
            </a:r>
          </a:p>
          <a:p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Напоширенішою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конкурентною стратегією </a:t>
            </a:r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челенджера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стратегія наступу(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фронтального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флангового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обхідного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послідовника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маркетингову стратегію і тактику ринкового лідера не з метою завоювання ринкової першості (на відміну від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челенджерів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для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 й захисту своєї ринкової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частки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 три різновиди стратегії послідовника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компіляції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імітації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нішера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ізновиди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маркетингових стратегій </a:t>
            </a:r>
            <a:r>
              <a:rPr lang="uk-UA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нішера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 утримання позицій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 інтеграції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 виходу за межі ніші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 лідерства в ніші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13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План</a:t>
            </a:r>
          </a:p>
          <a:p>
            <a:pPr marL="0" indent="0">
              <a:buNone/>
            </a:pPr>
            <a:r>
              <a:rPr lang="uk-UA" sz="3200" dirty="0" smtClean="0"/>
              <a:t>1.Маркетингові стратегії підприємств</a:t>
            </a:r>
          </a:p>
          <a:p>
            <a:pPr marL="0" indent="0">
              <a:buNone/>
            </a:pPr>
            <a:r>
              <a:rPr lang="uk-UA" sz="3200" dirty="0" smtClean="0"/>
              <a:t>2. Порівняльні характеристики маркетингових конкурентних стратегій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5848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375" y="103031"/>
            <a:ext cx="10406129" cy="64780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результатом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конкурентних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базуватиметься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росту)?</a:t>
            </a:r>
          </a:p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■ яку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цінового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перелічених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конкурентних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сильних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найнебезпечнішого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6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249" y="83975"/>
            <a:ext cx="11681927" cy="657808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52928" y="338903"/>
            <a:ext cx="895738" cy="5131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6058908" y="580934"/>
            <a:ext cx="683777" cy="458433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1400" dirty="0" smtClean="0"/>
              <a:t>Види маркетингових</a:t>
            </a:r>
          </a:p>
          <a:p>
            <a:r>
              <a:rPr lang="uk-UA" sz="1400" dirty="0" smtClean="0"/>
              <a:t> стратегій</a:t>
            </a:r>
            <a:endParaRPr lang="uk-UA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0384" y="643812"/>
            <a:ext cx="4236098" cy="643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886408" y="1735494"/>
            <a:ext cx="4320074" cy="737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886408" y="2827175"/>
            <a:ext cx="4413380" cy="986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886408" y="4096139"/>
            <a:ext cx="4413380" cy="7651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7165910" y="541175"/>
            <a:ext cx="4544008" cy="7464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7165910" y="1735494"/>
            <a:ext cx="4674637" cy="8677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7165910" y="3107093"/>
            <a:ext cx="4758612" cy="783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7165910" y="4320073"/>
            <a:ext cx="4758612" cy="951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1156996" y="914399"/>
            <a:ext cx="390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970384" y="2104053"/>
            <a:ext cx="240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конкурентних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821094" y="2889971"/>
            <a:ext cx="4375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конкурентного становища </a:t>
            </a:r>
            <a:r>
              <a:rPr lang="ru-RU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907613" y="4155528"/>
            <a:ext cx="429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7277878" y="648477"/>
            <a:ext cx="204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 </a:t>
            </a:r>
            <a:r>
              <a:rPr lang="ru-RU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7492482" y="2169367"/>
            <a:ext cx="312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сегментування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371184" y="3498979"/>
            <a:ext cx="387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 маркетингового комплексу</a:t>
            </a:r>
            <a:endParaRPr lang="uk-UA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7622176" y="4795934"/>
            <a:ext cx="341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848666" y="914399"/>
            <a:ext cx="214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48666" y="2288719"/>
            <a:ext cx="317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4" idx="1"/>
          </p:cNvCxnSpPr>
          <p:nvPr/>
        </p:nvCxnSpPr>
        <p:spPr>
          <a:xfrm>
            <a:off x="6848666" y="3498979"/>
            <a:ext cx="317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848666" y="4861249"/>
            <a:ext cx="317244" cy="1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206482" y="833143"/>
            <a:ext cx="74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9" idx="3"/>
          </p:cNvCxnSpPr>
          <p:nvPr/>
        </p:nvCxnSpPr>
        <p:spPr>
          <a:xfrm flipH="1">
            <a:off x="5206482" y="2104053"/>
            <a:ext cx="74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299788" y="3219061"/>
            <a:ext cx="653140" cy="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365102" y="4320073"/>
            <a:ext cx="58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87" y="167425"/>
            <a:ext cx="10766738" cy="65682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uk-UA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цінового лідерства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передбачає досягнення найменшого в галузі рівня витрат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Низькі витрати дають змогу встановлювати низькі ціни. Це, своєю чергою, сприяє збільшенню частки ринку і, врешті- решт, рентабельності.</a:t>
            </a:r>
          </a:p>
          <a:p>
            <a:pPr marL="0" indent="0" algn="just">
              <a:buNone/>
            </a:pPr>
            <a:r>
              <a:rPr lang="uk-UA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 цінового лідерства підприємство може кількома шляхами: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витрат за рахунок збільшення обсягів виробництва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(економія на масштабах виробництва);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 від дорогих супутніх послуг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(щоправда, це може призвести до втрати частини покупців);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 витрат на маркетингові дослідження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рекламу;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дешевших видів туристичного продукту чи послуг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(або монополія) до дешевих складових туристичного продукту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(перевезень, розміщення, харчування тощо);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технологічного процесу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2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403" y="90152"/>
            <a:ext cx="10715222" cy="6581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2.Стратегія </a:t>
            </a:r>
            <a:r>
              <a:rPr lang="uk-UA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диференціації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полягає в тому, що продукт, який пропонує підприємство, має відрізнятися від аналогічної продукції 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можна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сегментах, для кожного з них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формуючи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Обираючи напрям диференціації, можна використовувати: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диференціацію за продуктом;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сервісну диференціація;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кадрову диференціація;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іміджеву диференціація.</a:t>
            </a: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673" y="206062"/>
            <a:ext cx="11062951" cy="64265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3.Стратегія </a:t>
            </a:r>
            <a:r>
              <a:rPr lang="uk-UA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передбачає концентрацію зусиль на одному або кількох сегментах і досягнення в цих сегментах лідерства.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може бути лідерство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витратами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низькими цінами),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унікальністю пропозиції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диференціацією) або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цих стратегій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Переваги: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-підприємство може отримати великі прибутки, навіть не маючи великої частки ринку;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-реалізація стратегії не потребує значних коштів.</a:t>
            </a:r>
          </a:p>
          <a:p>
            <a:pPr marL="0" indent="0">
              <a:buNone/>
            </a:pP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суттєва різниця в цінах на продукти спеціалізованих підприємств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діють на ринку, може виявитися з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 споживачів занадто великою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 з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перевагами пропонованих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можливість звуження сегмента, на який орієнтується підприємство;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конкуренти можуть виявити в межах сегмента ринкові ніші і поглибити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спеціалізацію.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2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1" y="0"/>
            <a:ext cx="11290479" cy="660686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uk-UA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диверсифікації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застосовуються тоді, коли підприємство відкриває для себе нові можливості в інших сферах бізнесу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Така стратегія може бути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необхідністю, коли ринок, на якому діє підприємство, скорочується, і фірма вимушена шукати для себе інші види діяльності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Диверсифікація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стратегія, яка передбачає розробку нового туристичного продукту чи послуги для нових ринків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9" y="1968760"/>
            <a:ext cx="11902751" cy="413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4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927" y="0"/>
            <a:ext cx="11849877" cy="6764694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такі 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диверсифікації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(або концентричну)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вертикальної диверсифікації: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координації дій з великими можливостями контролю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стабільність господарських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підприємства; 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гарантовані обсяги постачання ресурсів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тісні зв'язки з кінцевими споживачами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(передбачає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 у нові сфери бізнесу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пов'язані із задоволенням потреб існуючих клієнтів (споживачів) підприємства.    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Підприємство, що виготовляє певний вид товару або послуги, може отримати інформацію від своїх споживачів про потреби в інших видах товарів та послуг і скористатися цією можливістю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(наприклад,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підприємство, що здійснює пасажирські перевезення, входить у туристичний бізнес та може надавати своїм пасажирам послуги з туристичного обслуговування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Саме в цьому полягають переваги горизонтальної диверсифікації )</a:t>
            </a:r>
          </a:p>
          <a:p>
            <a:pPr marL="0" indent="0">
              <a:buNone/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конгломеративну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 у нові види бізнесу, не пов'язані ні з існуючою технологією, ні з потребами існуючих споживачів.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Такий вид диверсифікації потребує найбільших фінансових витрат і доступний лише для великих підприємств).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2633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273</TotalTime>
  <Words>568</Words>
  <Application>Microsoft Office PowerPoint</Application>
  <PresentationFormat>Широкий екран</PresentationFormat>
  <Paragraphs>102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Times New Roman</vt:lpstr>
      <vt:lpstr>Wingdings</vt:lpstr>
      <vt:lpstr>Wingdings 3</vt:lpstr>
      <vt:lpstr>Легкий дым</vt:lpstr>
      <vt:lpstr>  Тема.  Стратегії маркетингу підприємств туристичного та готельно – ресторанного бізнесу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Стратегії маркетингу туристичного підприємства</dc:title>
  <dc:creator>Стефанія</dc:creator>
  <cp:lastModifiedBy>Пользователь Windows</cp:lastModifiedBy>
  <cp:revision>19</cp:revision>
  <dcterms:created xsi:type="dcterms:W3CDTF">2022-02-09T09:50:35Z</dcterms:created>
  <dcterms:modified xsi:type="dcterms:W3CDTF">2023-10-11T07:52:49Z</dcterms:modified>
</cp:coreProperties>
</file>