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57" r:id="rId4"/>
    <p:sldId id="265" r:id="rId5"/>
    <p:sldId id="258" r:id="rId6"/>
    <p:sldId id="259" r:id="rId7"/>
    <p:sldId id="260" r:id="rId8"/>
    <p:sldId id="261" r:id="rId9"/>
    <p:sldId id="266" r:id="rId10"/>
    <p:sldId id="267" r:id="rId11"/>
    <p:sldId id="268" r:id="rId12"/>
    <p:sldId id="269" r:id="rId13"/>
    <p:sldId id="262" r:id="rId14"/>
    <p:sldId id="264" r:id="rId15"/>
    <p:sldId id="263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48" y="50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10/11/2023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‹№›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78665" y="1623527"/>
            <a:ext cx="8915399" cy="4065889"/>
          </a:xfrm>
        </p:spPr>
        <p:txBody>
          <a:bodyPr>
            <a:noAutofit/>
          </a:bodyPr>
          <a:lstStyle/>
          <a:p>
            <a:pPr algn="r"/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4800" b="1" dirty="0"/>
              <a:t/>
            </a:r>
            <a:br>
              <a:rPr lang="en-US" sz="4800" b="1" dirty="0"/>
            </a:br>
            <a:r>
              <a:rPr lang="uk-UA" sz="4800" b="1" dirty="0" smtClean="0">
                <a:solidFill>
                  <a:srgbClr val="0070C0"/>
                </a:solidFill>
              </a:rPr>
              <a:t>Тема. </a:t>
            </a:r>
            <a:r>
              <a:rPr lang="en-US" sz="4800" b="1" dirty="0" smtClean="0">
                <a:solidFill>
                  <a:srgbClr val="0070C0"/>
                </a:solidFill>
              </a:rPr>
              <a:t/>
            </a:r>
            <a:br>
              <a:rPr lang="en-US" sz="4800" b="1" dirty="0" smtClean="0">
                <a:solidFill>
                  <a:srgbClr val="0070C0"/>
                </a:solidFill>
              </a:rPr>
            </a:br>
            <a:r>
              <a:rPr lang="uk-UA" sz="4800" b="1" dirty="0" smtClean="0">
                <a:solidFill>
                  <a:srgbClr val="0070C0"/>
                </a:solidFill>
              </a:rPr>
              <a:t>Стратегії маркетингу підприємств туристичного та готельно – ресторанного бізнесу</a:t>
            </a:r>
            <a:r>
              <a:rPr lang="uk-UA" sz="6600" b="1" dirty="0" smtClean="0">
                <a:solidFill>
                  <a:srgbClr val="0070C0"/>
                </a:solidFill>
              </a:rPr>
              <a:t/>
            </a:r>
            <a:br>
              <a:rPr lang="uk-UA" sz="6600" b="1" dirty="0" smtClean="0">
                <a:solidFill>
                  <a:srgbClr val="0070C0"/>
                </a:solidFill>
              </a:rPr>
            </a:br>
            <a:endParaRPr lang="uk-UA" sz="6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2138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934" y="93306"/>
            <a:ext cx="11968065" cy="6764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7208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282" y="0"/>
            <a:ext cx="120147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3970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90" y="83976"/>
            <a:ext cx="12042710" cy="662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1991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1673" y="103031"/>
            <a:ext cx="11200327" cy="65682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/>
            </a:pP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лідера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Ринковим лідером є підприємство, яке охоплює найбільшу ринкову частку.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Ринковий лідер визначає цінову політику, напрями інновацій, інтенсивність рекламної і збутової діяльності, тобто є законодавцем маркетингового комплексу на певному ринку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ринкового лідера полягають у тому, що, по-перше, на ринку завжди є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фірми-</a:t>
            </a:r>
            <a:r>
              <a:rPr lang="uk-UA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челенджери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які намагаються посунути лідера з його місця на ринку; по-друге, на ринку завжди існують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фірми-послідовники,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які, застосовуючи стратегію імітації, можуть шкодити іміджу лідера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 види маркетингових стратегій ринкового лідера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розширення місткості </a:t>
            </a:r>
            <a:r>
              <a:rPr lang="uk-UA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ринку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пошуком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збільшенням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обсягів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збільшення ринкової частки за існуючої місткості </a:t>
            </a:r>
            <a:r>
              <a:rPr lang="uk-UA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ринку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Пошук нових споживачів і нових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розширення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асортименту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продуктового ряду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виведення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поліпшення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маркетинг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випереджають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темпи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захисту 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 (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 і необхідний напрям стратегічної діяльності ринкового лідера, оскільки на ринку завжди є фірми, які прагнуть усунути ринкового лідера з провідних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позицій;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утримати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зміцнити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доречно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відмовитися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ru-RU" sz="2000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Упови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інноваційна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політика;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приділяти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продуктово-ринковій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матриці</a:t>
            </a:r>
            <a:r>
              <a:rPr lang="ru-RU" sz="2000" dirty="0" smtClean="0"/>
              <a:t>; </a:t>
            </a:r>
            <a:r>
              <a:rPr lang="ru-RU" sz="2000" dirty="0" err="1" smtClean="0"/>
              <a:t>в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икористання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Захисник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зміст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становлять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endParaRPr lang="uk-UA" sz="2000" i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R"/>
            </a:pP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0397882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8793" y="180303"/>
            <a:ext cx="11101589" cy="6478073"/>
          </a:xfrm>
        </p:spPr>
        <p:txBody>
          <a:bodyPr/>
          <a:lstStyle/>
          <a:p>
            <a:pPr algn="just">
              <a:buFontTx/>
              <a:buChar char="-"/>
            </a:pP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лідер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мусить знижувати ціни, якщо ринок несегментований. За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сегментованого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ринку на деяких, найменш вразливих, сегментах ціна може залишатися високою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лідер повинен переглянути свої витрати на систему розподілу з метою пошуку шляхів їх зменшення. </a:t>
            </a:r>
            <a:endParaRPr lang="uk-UA" sz="20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продуктовій політиці лідер повинен зосередити увагу на сформованій конкурентній перевазі свого продукту, а не на тих якостях, які акцентує конкурент, що атакує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політиці просування лідерові слід використовувати не інформативний, а престижний, іміджевий характер реклами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dirty="0" err="1" smtClean="0">
                <a:solidFill>
                  <a:srgbClr val="0070C0"/>
                </a:solidFill>
              </a:rPr>
              <a:t>Ринковий</a:t>
            </a:r>
            <a:r>
              <a:rPr lang="ru-RU" dirty="0" smtClean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лідер</a:t>
            </a:r>
            <a:r>
              <a:rPr lang="ru-RU" dirty="0">
                <a:solidFill>
                  <a:srgbClr val="0070C0"/>
                </a:solidFill>
              </a:rPr>
              <a:t> повинен </a:t>
            </a:r>
            <a:r>
              <a:rPr lang="ru-RU" dirty="0" err="1">
                <a:solidFill>
                  <a:srgbClr val="0070C0"/>
                </a:solidFill>
              </a:rPr>
              <a:t>оптимізувати</a:t>
            </a:r>
            <a:r>
              <a:rPr lang="ru-RU" dirty="0">
                <a:solidFill>
                  <a:srgbClr val="0070C0"/>
                </a:solidFill>
              </a:rPr>
              <a:t>, як </a:t>
            </a:r>
            <a:r>
              <a:rPr lang="ru-RU" dirty="0" err="1">
                <a:solidFill>
                  <a:srgbClr val="0070C0"/>
                </a:solidFill>
              </a:rPr>
              <a:t>маркетинговий</a:t>
            </a:r>
            <a:r>
              <a:rPr lang="ru-RU" dirty="0">
                <a:solidFill>
                  <a:srgbClr val="0070C0"/>
                </a:solidFill>
              </a:rPr>
              <a:t> комплекс </a:t>
            </a:r>
            <a:r>
              <a:rPr lang="ru-RU" dirty="0" err="1">
                <a:solidFill>
                  <a:srgbClr val="0070C0"/>
                </a:solidFill>
              </a:rPr>
              <a:t>загалом</a:t>
            </a:r>
            <a:r>
              <a:rPr lang="ru-RU" dirty="0">
                <a:solidFill>
                  <a:srgbClr val="0070C0"/>
                </a:solidFill>
              </a:rPr>
              <a:t>, так і </a:t>
            </a:r>
            <a:r>
              <a:rPr lang="ru-RU" dirty="0" err="1">
                <a:solidFill>
                  <a:srgbClr val="0070C0"/>
                </a:solidFill>
              </a:rPr>
              <a:t>окремі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його</a:t>
            </a:r>
            <a:r>
              <a:rPr lang="ru-RU" dirty="0">
                <a:solidFill>
                  <a:srgbClr val="0070C0"/>
                </a:solidFill>
              </a:rPr>
              <a:t> </a:t>
            </a:r>
            <a:r>
              <a:rPr lang="ru-RU" dirty="0" err="1">
                <a:solidFill>
                  <a:srgbClr val="0070C0"/>
                </a:solidFill>
              </a:rPr>
              <a:t>елементи</a:t>
            </a:r>
            <a:r>
              <a:rPr lang="ru-RU" dirty="0"/>
              <a:t>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04970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27279" y="141667"/>
            <a:ext cx="11101589" cy="6503831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челенджера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dirty="0"/>
              <a:t> 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 підприємства, які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займають другі або треті ринкові позиції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успішно розвиваються а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своє основне стратегічне завдання вбачають у досягненій ринкової першості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тобто в розширенні своєї ринкової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частки, кидають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 конкурентам, передусім, ринковому лідеру і прагнуть збільшення своєї ринкової частки та зайняття позиції лідера</a:t>
            </a:r>
            <a:r>
              <a:rPr lang="uk-UA" dirty="0"/>
              <a:t>.</a:t>
            </a:r>
          </a:p>
          <a:p>
            <a:r>
              <a:rPr lang="uk-UA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Напоширенішою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конкурентною стратегією </a:t>
            </a:r>
            <a:r>
              <a:rPr lang="uk-UA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челенджера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є стратегія наступу(</a:t>
            </a:r>
            <a:r>
              <a:rPr lang="ru-RU" sz="2000" dirty="0" smtClean="0"/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фронтального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флангового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обхідного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послідовника</a:t>
            </a:r>
            <a:r>
              <a:rPr lang="ru-RU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 маркетингову стратегію і тактику ринкового лідера не з метою завоювання ринкової першості (на відміну від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челенджерів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а для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підтримання й захисту своєї ринкової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частки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виокремлюють три різновиди стратегії послідовника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компіляції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імітації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адаптації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нішера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специфічних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dirty="0"/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конкуренцію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цільовий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0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позиціонування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продукту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споживачам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uk-UA" sz="20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ізновиди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маркетингових стратегій </a:t>
            </a:r>
            <a:r>
              <a:rPr lang="uk-UA" sz="2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нішера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 утримання позицій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 інтеграції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 виходу за межі ніші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 лідерства в ніші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2131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3200" dirty="0" smtClean="0"/>
              <a:t>План</a:t>
            </a:r>
          </a:p>
          <a:p>
            <a:pPr marL="0" indent="0">
              <a:buNone/>
            </a:pPr>
            <a:r>
              <a:rPr lang="uk-UA" sz="3200" dirty="0" smtClean="0"/>
              <a:t>1.Маркетингові стратегії підприємств</a:t>
            </a:r>
          </a:p>
          <a:p>
            <a:pPr marL="0" indent="0">
              <a:buNone/>
            </a:pPr>
            <a:r>
              <a:rPr lang="uk-UA" sz="3200" dirty="0" smtClean="0"/>
              <a:t>2. Порівняльні характеристики маркетингових конкурентних стратегій</a:t>
            </a:r>
            <a:endParaRPr lang="uk-UA" sz="3200" dirty="0"/>
          </a:p>
        </p:txBody>
      </p:sp>
    </p:spTree>
    <p:extLst>
      <p:ext uri="{BB962C8B-B14F-4D97-AF65-F5344CB8AC3E}">
        <p14:creationId xmlns:p14="http://schemas.microsoft.com/office/powerpoint/2010/main" val="2858481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61375" y="103031"/>
            <a:ext cx="10406129" cy="64780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вказує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результатом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запитання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на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конкурентних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базуватиметься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слід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росту)?</a:t>
            </a:r>
          </a:p>
          <a:p>
            <a:pPr marL="0" indent="0" algn="just">
              <a:buNone/>
            </a:pP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■ яку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стратегію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боротьби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обрати (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маркетингові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конкурентні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Базові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0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перелічених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конкурентних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те, 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яка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конкурентна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покладена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основу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слабких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найнебезпечнішого</a:t>
            </a:r>
            <a:r>
              <a:rPr lang="ru-RU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конкурента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76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9249" y="83975"/>
            <a:ext cx="11681927" cy="6578081"/>
          </a:xfrm>
        </p:spPr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52928" y="338903"/>
            <a:ext cx="895738" cy="513183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" name="TextBox 5"/>
          <p:cNvSpPr txBox="1"/>
          <p:nvPr/>
        </p:nvSpPr>
        <p:spPr>
          <a:xfrm>
            <a:off x="6058908" y="580934"/>
            <a:ext cx="683777" cy="4584332"/>
          </a:xfrm>
          <a:prstGeom prst="rect">
            <a:avLst/>
          </a:prstGeom>
          <a:noFill/>
        </p:spPr>
        <p:txBody>
          <a:bodyPr vert="wordArtVert" wrap="none" rtlCol="0">
            <a:spAutoFit/>
          </a:bodyPr>
          <a:lstStyle/>
          <a:p>
            <a:r>
              <a:rPr lang="uk-UA" sz="1400" dirty="0" smtClean="0"/>
              <a:t>Види маркетингових</a:t>
            </a:r>
          </a:p>
          <a:p>
            <a:r>
              <a:rPr lang="uk-UA" sz="1400" dirty="0" smtClean="0"/>
              <a:t> стратегій</a:t>
            </a:r>
            <a:endParaRPr lang="uk-UA" sz="1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970384" y="643812"/>
            <a:ext cx="4236098" cy="64381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Прямоугольник 8"/>
          <p:cNvSpPr/>
          <p:nvPr/>
        </p:nvSpPr>
        <p:spPr>
          <a:xfrm>
            <a:off x="886408" y="1735494"/>
            <a:ext cx="4320074" cy="73711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0" name="Прямоугольник 9"/>
          <p:cNvSpPr/>
          <p:nvPr/>
        </p:nvSpPr>
        <p:spPr>
          <a:xfrm>
            <a:off x="886408" y="2827175"/>
            <a:ext cx="4413380" cy="98612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1" name="Прямоугольник 10"/>
          <p:cNvSpPr/>
          <p:nvPr/>
        </p:nvSpPr>
        <p:spPr>
          <a:xfrm>
            <a:off x="886408" y="4096139"/>
            <a:ext cx="4413380" cy="76511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2" name="Прямоугольник 11"/>
          <p:cNvSpPr/>
          <p:nvPr/>
        </p:nvSpPr>
        <p:spPr>
          <a:xfrm>
            <a:off x="7165910" y="541175"/>
            <a:ext cx="4544008" cy="74644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3" name="Прямоугольник 12"/>
          <p:cNvSpPr/>
          <p:nvPr/>
        </p:nvSpPr>
        <p:spPr>
          <a:xfrm>
            <a:off x="7165910" y="1735494"/>
            <a:ext cx="4674637" cy="86774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4" name="Прямоугольник 13"/>
          <p:cNvSpPr/>
          <p:nvPr/>
        </p:nvSpPr>
        <p:spPr>
          <a:xfrm>
            <a:off x="7165910" y="3107093"/>
            <a:ext cx="4758612" cy="7837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5" name="Прямоугольник 14"/>
          <p:cNvSpPr/>
          <p:nvPr/>
        </p:nvSpPr>
        <p:spPr>
          <a:xfrm>
            <a:off x="7165910" y="4320073"/>
            <a:ext cx="4758612" cy="95172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16" name="TextBox 15"/>
          <p:cNvSpPr txBox="1"/>
          <p:nvPr/>
        </p:nvSpPr>
        <p:spPr>
          <a:xfrm>
            <a:off x="1156996" y="914399"/>
            <a:ext cx="3900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терміну</a:t>
            </a: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endParaRPr lang="uk-UA" dirty="0"/>
          </a:p>
        </p:txBody>
      </p:sp>
      <p:sp>
        <p:nvSpPr>
          <p:cNvPr id="17" name="TextBox 16"/>
          <p:cNvSpPr txBox="1"/>
          <p:nvPr/>
        </p:nvSpPr>
        <p:spPr>
          <a:xfrm>
            <a:off x="970384" y="2104053"/>
            <a:ext cx="24058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uk-UA" dirty="0"/>
          </a:p>
        </p:txBody>
      </p:sp>
      <p:sp>
        <p:nvSpPr>
          <p:cNvPr id="18" name="TextBox 17"/>
          <p:cNvSpPr txBox="1"/>
          <p:nvPr/>
        </p:nvSpPr>
        <p:spPr>
          <a:xfrm>
            <a:off x="821094" y="2889971"/>
            <a:ext cx="43757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конкурентного становища </a:t>
            </a:r>
            <a:r>
              <a:rPr lang="ru-RU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туристичного</a:t>
            </a: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endParaRPr lang="uk-UA" dirty="0"/>
          </a:p>
        </p:txBody>
      </p:sp>
      <p:sp>
        <p:nvSpPr>
          <p:cNvPr id="19" name="TextBox 18"/>
          <p:cNvSpPr txBox="1"/>
          <p:nvPr/>
        </p:nvSpPr>
        <p:spPr>
          <a:xfrm>
            <a:off x="907613" y="4155528"/>
            <a:ext cx="42988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конкурентоспроможності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підприємства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привабливості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endParaRPr lang="uk-UA" dirty="0"/>
          </a:p>
        </p:txBody>
      </p:sp>
      <p:sp>
        <p:nvSpPr>
          <p:cNvPr id="20" name="TextBox 19"/>
          <p:cNvSpPr txBox="1"/>
          <p:nvPr/>
        </p:nvSpPr>
        <p:spPr>
          <a:xfrm>
            <a:off x="7277878" y="648477"/>
            <a:ext cx="20443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виду </a:t>
            </a:r>
            <a:r>
              <a:rPr lang="ru-RU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endParaRPr lang="uk-UA" dirty="0"/>
          </a:p>
        </p:txBody>
      </p:sp>
      <p:sp>
        <p:nvSpPr>
          <p:cNvPr id="21" name="TextBox 20"/>
          <p:cNvSpPr txBox="1"/>
          <p:nvPr/>
        </p:nvSpPr>
        <p:spPr>
          <a:xfrm>
            <a:off x="7492482" y="2169367"/>
            <a:ext cx="3129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ступеня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сегментування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ринку</a:t>
            </a:r>
            <a:endParaRPr lang="uk-UA" dirty="0"/>
          </a:p>
        </p:txBody>
      </p:sp>
      <p:sp>
        <p:nvSpPr>
          <p:cNvPr id="22" name="TextBox 21"/>
          <p:cNvSpPr txBox="1"/>
          <p:nvPr/>
        </p:nvSpPr>
        <p:spPr>
          <a:xfrm>
            <a:off x="7371184" y="3498979"/>
            <a:ext cx="38751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елементів маркетингового комплексу</a:t>
            </a:r>
            <a:endParaRPr lang="uk-UA" dirty="0"/>
          </a:p>
        </p:txBody>
      </p:sp>
      <p:sp>
        <p:nvSpPr>
          <p:cNvPr id="23" name="TextBox 22"/>
          <p:cNvSpPr txBox="1"/>
          <p:nvPr/>
        </p:nvSpPr>
        <p:spPr>
          <a:xfrm flipH="1">
            <a:off x="7622176" y="4795934"/>
            <a:ext cx="34159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стану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ринкового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попиту</a:t>
            </a: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endParaRPr lang="uk-UA" dirty="0"/>
          </a:p>
        </p:txBody>
      </p:sp>
      <p:cxnSp>
        <p:nvCxnSpPr>
          <p:cNvPr id="25" name="Прямая соединительная линия 24"/>
          <p:cNvCxnSpPr/>
          <p:nvPr/>
        </p:nvCxnSpPr>
        <p:spPr>
          <a:xfrm>
            <a:off x="6848666" y="914399"/>
            <a:ext cx="21460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848666" y="2288719"/>
            <a:ext cx="3172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>
            <a:endCxn id="14" idx="1"/>
          </p:cNvCxnSpPr>
          <p:nvPr/>
        </p:nvCxnSpPr>
        <p:spPr>
          <a:xfrm>
            <a:off x="6848666" y="3498979"/>
            <a:ext cx="3172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>
            <a:off x="6848666" y="4861249"/>
            <a:ext cx="317244" cy="1193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flipH="1">
            <a:off x="5206482" y="833143"/>
            <a:ext cx="7464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>
            <a:endCxn id="9" idx="3"/>
          </p:cNvCxnSpPr>
          <p:nvPr/>
        </p:nvCxnSpPr>
        <p:spPr>
          <a:xfrm flipH="1">
            <a:off x="5206482" y="2104053"/>
            <a:ext cx="74644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H="1">
            <a:off x="5299788" y="3219061"/>
            <a:ext cx="653140" cy="93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5365102" y="4320073"/>
            <a:ext cx="5878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241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7887" y="167425"/>
            <a:ext cx="10766738" cy="656822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1. </a:t>
            </a:r>
            <a:r>
              <a:rPr lang="uk-UA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цінового лідерства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передбачає досягнення найменшого в галузі рівня витрат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Низькі витрати дають змогу встановлювати низькі ціни. Це, своєю чергою, сприяє збільшенню частки ринку і, врешті- решт, рентабельності.</a:t>
            </a:r>
          </a:p>
          <a:p>
            <a:pPr marL="0" indent="0" algn="just">
              <a:buNone/>
            </a:pPr>
            <a:r>
              <a:rPr lang="uk-UA" sz="20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 цінового лідерства підприємство може кількома шляхами: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зниження витрат за рахунок збільшення обсягів виробництва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(економія на масштабах виробництва);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 від дорогих супутніх послуг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(щоправда, це може призвести до втрати частини покупців);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скорочення витрат на маркетингові дослідження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рекламу;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 дешевших видів туристичного продукту чи послуг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(або монополія) до дешевих складових туристичного продукту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(перевезень, розміщення, харчування тощо);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удосконалення технологічного процесу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420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9403" y="90152"/>
            <a:ext cx="10715222" cy="6581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2.Стратегія </a:t>
            </a:r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диференціації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полягає в тому, що продукт, який пропонує підприємство, має відрізнятися від аналогічної продукції </a:t>
            </a:r>
            <a:r>
              <a:rPr lang="uk-UA" sz="20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також можна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сегментах, для кожного з них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формуючи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відповідний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туристичний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продукт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Обираючи напрям диференціації, можна використовувати: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диференціацію за продуктом;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сервісну диференціація;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кадрову диференціація;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іміджеву диференціація.</a:t>
            </a:r>
          </a:p>
          <a:p>
            <a:pPr marL="0" indent="0" algn="just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0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91673" y="206062"/>
            <a:ext cx="11062951" cy="642655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uk-UA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3.Стратегія </a:t>
            </a:r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концентрації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передбачає концентрацію зусиль на одному або кількох сегментах і досягнення в цих сегментах лідерства.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 може бути лідерство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витратами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низькими цінами),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унікальністю пропозиції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 диференціацією) або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 цих стратегій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uk-UA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Переваги: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-підприємство може отримати великі прибутки, навіть не маючи великої частки ринку;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-реалізація стратегії не потребує значних коштів.</a:t>
            </a:r>
          </a:p>
          <a:p>
            <a:pPr marL="0" indent="0">
              <a:buNone/>
            </a:pP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Ризики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суттєва різниця в цінах на продукти спеціалізованих підприємств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діють на ринку, може виявитися з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позиції споживачів занадто великою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порівняно з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перевагами пропонованих </a:t>
            </a:r>
            <a:r>
              <a:rPr lang="uk-UA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ним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продуктів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можливість звуження сегмента, на який орієнтується підприємство;</a:t>
            </a:r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конкуренти можуть виявити в межах сегмента ринкові ніші і поглибити 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спеціалізацію.</a:t>
            </a: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6200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01521" y="0"/>
            <a:ext cx="11290479" cy="6606862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uk-UA" sz="2000" b="1" i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Стратегія </a:t>
            </a:r>
            <a:r>
              <a:rPr lang="uk-UA" sz="20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диверсифікації</a:t>
            </a:r>
            <a:r>
              <a:rPr lang="uk-UA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застосовуються тоді, коли підприємство відкриває для себе нові можливості в інших сферах бізнесу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Така стратегія може бути </a:t>
            </a:r>
            <a:r>
              <a:rPr lang="uk-UA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необхідністю, коли ринок, на якому діє підприємство, скорочується, і фірма вимушена шукати для себе інші види діяльності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Диверсифікація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це стратегія, яка передбачає розробку нового туристичного продукту чи послуги для нових ринків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uk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49" y="1968760"/>
            <a:ext cx="11902751" cy="4133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38489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927" y="0"/>
            <a:ext cx="11849877" cy="6764694"/>
          </a:xfrm>
        </p:spPr>
        <p:txBody>
          <a:bodyPr/>
          <a:lstStyle/>
          <a:p>
            <a:pPr marL="0" indent="0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 такі 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 диверсифікації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>
              <a:buFontTx/>
              <a:buChar char="-"/>
            </a:pP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вертикальну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(або концентричну) </a:t>
            </a:r>
          </a:p>
          <a:p>
            <a:pPr marL="0" indent="0" algn="just">
              <a:buNone/>
            </a:pP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 вертикальної диверсифікації: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 координації дій з великими можливостями контролю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стабільність господарських </a:t>
            </a:r>
            <a:r>
              <a:rPr lang="uk-UA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зв'язків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межах підприємства; 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гарантовані обсяги постачання ресурсів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тісні зв'язки з кінцевими споживачами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Tx/>
              <a:buChar char="-"/>
            </a:pP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горизонтальну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(передбачає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 у нові сфери бізнесу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пов'язані із задоволенням потреб існуючих клієнтів (споживачів) підприємства.     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Підприємство, що виготовляє певний вид товару або послуги, може отримати інформацію від своїх споживачів про потреби в інших видах товарів та послуг і скористатися цією можливістю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(наприклад, </a:t>
            </a:r>
            <a:r>
              <a:rPr lang="uk-UA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підприємство, що здійснює пасажирські перевезення, входить у туристичний бізнес та може надавати своїм пасажирам послуги з туристичного обслуговування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Саме в цьому полягають переваги горизонтальної диверсифікації )</a:t>
            </a:r>
          </a:p>
          <a:p>
            <a:pPr marL="0" indent="0">
              <a:buNone/>
            </a:pP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uk-UA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конгломеративну</a:t>
            </a:r>
            <a:r>
              <a:rPr lang="uk-UA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вихід у нові види бізнесу, не пов'язані ні з існуючою технологією, ні з потребами існуючих споживачів.</a:t>
            </a:r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Такий вид диверсифікації потребує найбільших фінансових витрат і доступний лише для великих підприємств).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75263311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273</TotalTime>
  <Words>568</Words>
  <Application>Microsoft Office PowerPoint</Application>
  <PresentationFormat>Широкий екран</PresentationFormat>
  <Paragraphs>102</Paragraphs>
  <Slides>15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1" baseType="lpstr">
      <vt:lpstr>Arial</vt:lpstr>
      <vt:lpstr>Century Gothic</vt:lpstr>
      <vt:lpstr>Times New Roman</vt:lpstr>
      <vt:lpstr>Wingdings</vt:lpstr>
      <vt:lpstr>Wingdings 3</vt:lpstr>
      <vt:lpstr>Легкий дым</vt:lpstr>
      <vt:lpstr>  Тема.  Стратегії маркетингу підприємств туристичного та готельно – ресторанного бізнесу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Тема. Стратегії маркетингу туристичного підприємства</dc:title>
  <dc:creator>Стефанія</dc:creator>
  <cp:lastModifiedBy>Пользователь Windows</cp:lastModifiedBy>
  <cp:revision>19</cp:revision>
  <dcterms:created xsi:type="dcterms:W3CDTF">2022-02-09T09:50:35Z</dcterms:created>
  <dcterms:modified xsi:type="dcterms:W3CDTF">2023-10-11T07:52:49Z</dcterms:modified>
</cp:coreProperties>
</file>