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306074F4-7276-45EF-8B61-0438B3B68180}" type="datetimeFigureOut">
              <a:rPr lang="ru-RU" smtClean="0"/>
              <a:t>24.02.2021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ACB4193-1265-4CAA-84B2-4D1D2FE98734}" type="slidenum">
              <a:rPr lang="ru-RU" smtClean="0"/>
              <a:t>‹#›</a:t>
            </a:fld>
            <a:endParaRPr lang="ru-RU"/>
          </a:p>
        </p:txBody>
      </p:sp>
    </p:spTree>
    <p:extLst>
      <p:ext uri="{BB962C8B-B14F-4D97-AF65-F5344CB8AC3E}">
        <p14:creationId xmlns:p14="http://schemas.microsoft.com/office/powerpoint/2010/main" val="696518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06074F4-7276-45EF-8B61-0438B3B68180}" type="datetimeFigureOut">
              <a:rPr lang="ru-RU" smtClean="0"/>
              <a:t>24.02.2021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ACB4193-1265-4CAA-84B2-4D1D2FE98734}" type="slidenum">
              <a:rPr lang="ru-RU" smtClean="0"/>
              <a:t>‹#›</a:t>
            </a:fld>
            <a:endParaRPr lang="ru-RU"/>
          </a:p>
        </p:txBody>
      </p:sp>
    </p:spTree>
    <p:extLst>
      <p:ext uri="{BB962C8B-B14F-4D97-AF65-F5344CB8AC3E}">
        <p14:creationId xmlns:p14="http://schemas.microsoft.com/office/powerpoint/2010/main" val="3847312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06074F4-7276-45EF-8B61-0438B3B68180}" type="datetimeFigureOut">
              <a:rPr lang="ru-RU" smtClean="0"/>
              <a:t>24.02.2021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ACB4193-1265-4CAA-84B2-4D1D2FE98734}"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875399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06074F4-7276-45EF-8B61-0438B3B68180}" type="datetimeFigureOut">
              <a:rPr lang="ru-RU" smtClean="0"/>
              <a:t>24.02.2021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ACB4193-1265-4CAA-84B2-4D1D2FE98734}" type="slidenum">
              <a:rPr lang="ru-RU" smtClean="0"/>
              <a:t>‹#›</a:t>
            </a:fld>
            <a:endParaRPr lang="ru-RU"/>
          </a:p>
        </p:txBody>
      </p:sp>
    </p:spTree>
    <p:extLst>
      <p:ext uri="{BB962C8B-B14F-4D97-AF65-F5344CB8AC3E}">
        <p14:creationId xmlns:p14="http://schemas.microsoft.com/office/powerpoint/2010/main" val="22596271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06074F4-7276-45EF-8B61-0438B3B68180}" type="datetimeFigureOut">
              <a:rPr lang="ru-RU" smtClean="0"/>
              <a:t>24.02.2021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ACB4193-1265-4CAA-84B2-4D1D2FE98734}"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366232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06074F4-7276-45EF-8B61-0438B3B68180}" type="datetimeFigureOut">
              <a:rPr lang="ru-RU" smtClean="0"/>
              <a:t>24.02.2021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ACB4193-1265-4CAA-84B2-4D1D2FE98734}" type="slidenum">
              <a:rPr lang="ru-RU" smtClean="0"/>
              <a:t>‹#›</a:t>
            </a:fld>
            <a:endParaRPr lang="ru-RU"/>
          </a:p>
        </p:txBody>
      </p:sp>
    </p:spTree>
    <p:extLst>
      <p:ext uri="{BB962C8B-B14F-4D97-AF65-F5344CB8AC3E}">
        <p14:creationId xmlns:p14="http://schemas.microsoft.com/office/powerpoint/2010/main" val="36735672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06074F4-7276-45EF-8B61-0438B3B68180}" type="datetimeFigureOut">
              <a:rPr lang="ru-RU" smtClean="0"/>
              <a:t>24.02.2021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ACB4193-1265-4CAA-84B2-4D1D2FE98734}" type="slidenum">
              <a:rPr lang="ru-RU" smtClean="0"/>
              <a:t>‹#›</a:t>
            </a:fld>
            <a:endParaRPr lang="ru-RU"/>
          </a:p>
        </p:txBody>
      </p:sp>
    </p:spTree>
    <p:extLst>
      <p:ext uri="{BB962C8B-B14F-4D97-AF65-F5344CB8AC3E}">
        <p14:creationId xmlns:p14="http://schemas.microsoft.com/office/powerpoint/2010/main" val="13376390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06074F4-7276-45EF-8B61-0438B3B68180}" type="datetimeFigureOut">
              <a:rPr lang="ru-RU" smtClean="0"/>
              <a:t>24.02.2021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ACB4193-1265-4CAA-84B2-4D1D2FE98734}" type="slidenum">
              <a:rPr lang="ru-RU" smtClean="0"/>
              <a:t>‹#›</a:t>
            </a:fld>
            <a:endParaRPr lang="ru-RU"/>
          </a:p>
        </p:txBody>
      </p:sp>
    </p:spTree>
    <p:extLst>
      <p:ext uri="{BB962C8B-B14F-4D97-AF65-F5344CB8AC3E}">
        <p14:creationId xmlns:p14="http://schemas.microsoft.com/office/powerpoint/2010/main" val="2742921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06074F4-7276-45EF-8B61-0438B3B68180}" type="datetimeFigureOut">
              <a:rPr lang="ru-RU" smtClean="0"/>
              <a:t>24.02.2021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ACB4193-1265-4CAA-84B2-4D1D2FE98734}" type="slidenum">
              <a:rPr lang="ru-RU" smtClean="0"/>
              <a:t>‹#›</a:t>
            </a:fld>
            <a:endParaRPr lang="ru-RU"/>
          </a:p>
        </p:txBody>
      </p:sp>
    </p:spTree>
    <p:extLst>
      <p:ext uri="{BB962C8B-B14F-4D97-AF65-F5344CB8AC3E}">
        <p14:creationId xmlns:p14="http://schemas.microsoft.com/office/powerpoint/2010/main" val="3944992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06074F4-7276-45EF-8B61-0438B3B68180}" type="datetimeFigureOut">
              <a:rPr lang="ru-RU" smtClean="0"/>
              <a:t>24.02.2021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ACB4193-1265-4CAA-84B2-4D1D2FE98734}" type="slidenum">
              <a:rPr lang="ru-RU" smtClean="0"/>
              <a:t>‹#›</a:t>
            </a:fld>
            <a:endParaRPr lang="ru-RU"/>
          </a:p>
        </p:txBody>
      </p:sp>
    </p:spTree>
    <p:extLst>
      <p:ext uri="{BB962C8B-B14F-4D97-AF65-F5344CB8AC3E}">
        <p14:creationId xmlns:p14="http://schemas.microsoft.com/office/powerpoint/2010/main" val="742390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306074F4-7276-45EF-8B61-0438B3B68180}" type="datetimeFigureOut">
              <a:rPr lang="ru-RU" smtClean="0"/>
              <a:t>24.02.2021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ACB4193-1265-4CAA-84B2-4D1D2FE98734}" type="slidenum">
              <a:rPr lang="ru-RU" smtClean="0"/>
              <a:t>‹#›</a:t>
            </a:fld>
            <a:endParaRPr lang="ru-RU"/>
          </a:p>
        </p:txBody>
      </p:sp>
    </p:spTree>
    <p:extLst>
      <p:ext uri="{BB962C8B-B14F-4D97-AF65-F5344CB8AC3E}">
        <p14:creationId xmlns:p14="http://schemas.microsoft.com/office/powerpoint/2010/main" val="1000926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306074F4-7276-45EF-8B61-0438B3B68180}" type="datetimeFigureOut">
              <a:rPr lang="ru-RU" smtClean="0"/>
              <a:t>24.02.2021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FACB4193-1265-4CAA-84B2-4D1D2FE98734}" type="slidenum">
              <a:rPr lang="ru-RU" smtClean="0"/>
              <a:t>‹#›</a:t>
            </a:fld>
            <a:endParaRPr lang="ru-RU"/>
          </a:p>
        </p:txBody>
      </p:sp>
    </p:spTree>
    <p:extLst>
      <p:ext uri="{BB962C8B-B14F-4D97-AF65-F5344CB8AC3E}">
        <p14:creationId xmlns:p14="http://schemas.microsoft.com/office/powerpoint/2010/main" val="4020812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306074F4-7276-45EF-8B61-0438B3B68180}" type="datetimeFigureOut">
              <a:rPr lang="ru-RU" smtClean="0"/>
              <a:t>24.02.2021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FACB4193-1265-4CAA-84B2-4D1D2FE98734}" type="slidenum">
              <a:rPr lang="ru-RU" smtClean="0"/>
              <a:t>‹#›</a:t>
            </a:fld>
            <a:endParaRPr lang="ru-RU"/>
          </a:p>
        </p:txBody>
      </p:sp>
    </p:spTree>
    <p:extLst>
      <p:ext uri="{BB962C8B-B14F-4D97-AF65-F5344CB8AC3E}">
        <p14:creationId xmlns:p14="http://schemas.microsoft.com/office/powerpoint/2010/main" val="26045860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6074F4-7276-45EF-8B61-0438B3B68180}" type="datetimeFigureOut">
              <a:rPr lang="ru-RU" smtClean="0"/>
              <a:t>24.02.2021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FACB4193-1265-4CAA-84B2-4D1D2FE98734}" type="slidenum">
              <a:rPr lang="ru-RU" smtClean="0"/>
              <a:t>‹#›</a:t>
            </a:fld>
            <a:endParaRPr lang="ru-RU"/>
          </a:p>
        </p:txBody>
      </p:sp>
    </p:spTree>
    <p:extLst>
      <p:ext uri="{BB962C8B-B14F-4D97-AF65-F5344CB8AC3E}">
        <p14:creationId xmlns:p14="http://schemas.microsoft.com/office/powerpoint/2010/main" val="4783055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306074F4-7276-45EF-8B61-0438B3B68180}" type="datetimeFigureOut">
              <a:rPr lang="ru-RU" smtClean="0"/>
              <a:t>24.02.2021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ACB4193-1265-4CAA-84B2-4D1D2FE98734}" type="slidenum">
              <a:rPr lang="ru-RU" smtClean="0"/>
              <a:t>‹#›</a:t>
            </a:fld>
            <a:endParaRPr lang="ru-RU"/>
          </a:p>
        </p:txBody>
      </p:sp>
    </p:spTree>
    <p:extLst>
      <p:ext uri="{BB962C8B-B14F-4D97-AF65-F5344CB8AC3E}">
        <p14:creationId xmlns:p14="http://schemas.microsoft.com/office/powerpoint/2010/main" val="4228751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306074F4-7276-45EF-8B61-0438B3B68180}" type="datetimeFigureOut">
              <a:rPr lang="ru-RU" smtClean="0"/>
              <a:t>24.02.2021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ACB4193-1265-4CAA-84B2-4D1D2FE98734}" type="slidenum">
              <a:rPr lang="ru-RU" smtClean="0"/>
              <a:t>‹#›</a:t>
            </a:fld>
            <a:endParaRPr lang="ru-RU"/>
          </a:p>
        </p:txBody>
      </p:sp>
    </p:spTree>
    <p:extLst>
      <p:ext uri="{BB962C8B-B14F-4D97-AF65-F5344CB8AC3E}">
        <p14:creationId xmlns:p14="http://schemas.microsoft.com/office/powerpoint/2010/main" val="2627381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06074F4-7276-45EF-8B61-0438B3B68180}" type="datetimeFigureOut">
              <a:rPr lang="ru-RU" smtClean="0"/>
              <a:t>24.02.2021</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FACB4193-1265-4CAA-84B2-4D1D2FE98734}" type="slidenum">
              <a:rPr lang="ru-RU" smtClean="0"/>
              <a:t>‹#›</a:t>
            </a:fld>
            <a:endParaRPr lang="ru-RU"/>
          </a:p>
        </p:txBody>
      </p:sp>
    </p:spTree>
    <p:extLst>
      <p:ext uri="{BB962C8B-B14F-4D97-AF65-F5344CB8AC3E}">
        <p14:creationId xmlns:p14="http://schemas.microsoft.com/office/powerpoint/2010/main" val="1783504132"/>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07067" y="354842"/>
            <a:ext cx="8810640" cy="5595582"/>
          </a:xfrm>
        </p:spPr>
        <p:txBody>
          <a:bodyPr/>
          <a:lstStyle/>
          <a:p>
            <a:pPr indent="457200" algn="l">
              <a:lnSpc>
                <a:spcPct val="120000"/>
              </a:lnSpc>
              <a:spcAft>
                <a:spcPts val="0"/>
              </a:spcAft>
            </a:pPr>
            <a:r>
              <a:rPr lang="uk-UA" sz="3200" b="1" dirty="0">
                <a:latin typeface="Times New Roman" panose="02020603050405020304" pitchFamily="18" charset="0"/>
                <a:ea typeface="Times New Roman" panose="02020603050405020304" pitchFamily="18" charset="0"/>
                <a:cs typeface="Times New Roman" panose="02020603050405020304" pitchFamily="18" charset="0"/>
              </a:rPr>
              <a:t>Тема 3. Валютні ринки та валютні операції</a:t>
            </a:r>
            <a:r>
              <a:rPr lang="ru-RU" sz="3200" b="1" dirty="0">
                <a:latin typeface="Times New Roman" panose="02020603050405020304" pitchFamily="18" charset="0"/>
                <a:ea typeface="Times New Roman" panose="02020603050405020304" pitchFamily="18" charset="0"/>
                <a:cs typeface="Times New Roman" panose="02020603050405020304" pitchFamily="18" charset="0"/>
              </a:rPr>
              <a:t/>
            </a:r>
            <a:br>
              <a:rPr lang="ru-RU" sz="3200" b="1" dirty="0">
                <a:latin typeface="Times New Roman" panose="02020603050405020304" pitchFamily="18" charset="0"/>
                <a:ea typeface="Times New Roman" panose="02020603050405020304" pitchFamily="18" charset="0"/>
                <a:cs typeface="Times New Roman" panose="02020603050405020304" pitchFamily="18" charset="0"/>
              </a:rPr>
            </a:br>
            <a:r>
              <a:rPr lang="uk-UA" sz="2800" dirty="0">
                <a:latin typeface="Times New Roman" panose="02020603050405020304" pitchFamily="18" charset="0"/>
                <a:ea typeface="Times New Roman" panose="02020603050405020304" pitchFamily="18" charset="0"/>
                <a:cs typeface="Times New Roman" panose="02020603050405020304" pitchFamily="18" charset="0"/>
              </a:rPr>
              <a:t>3.1. Поняття, функції та структура валютних ринків.</a:t>
            </a:r>
            <a:r>
              <a:rPr lang="ru-RU" sz="2800" dirty="0">
                <a:latin typeface="Calibri" panose="020F0502020204030204" pitchFamily="34" charset="0"/>
                <a:ea typeface="Calibri" panose="020F0502020204030204" pitchFamily="34" charset="0"/>
                <a:cs typeface="Times New Roman" panose="02020603050405020304" pitchFamily="18" charset="0"/>
              </a:rPr>
              <a:t/>
            </a:r>
            <a:br>
              <a:rPr lang="ru-RU" sz="2800" dirty="0">
                <a:latin typeface="Calibri" panose="020F0502020204030204" pitchFamily="34" charset="0"/>
                <a:ea typeface="Calibri" panose="020F0502020204030204" pitchFamily="34" charset="0"/>
                <a:cs typeface="Times New Roman" panose="02020603050405020304" pitchFamily="18" charset="0"/>
              </a:rPr>
            </a:br>
            <a:r>
              <a:rPr lang="uk-UA" sz="2800" dirty="0">
                <a:latin typeface="Times New Roman" panose="02020603050405020304" pitchFamily="18" charset="0"/>
                <a:ea typeface="Times New Roman" panose="02020603050405020304" pitchFamily="18" charset="0"/>
                <a:cs typeface="Times New Roman" panose="02020603050405020304" pitchFamily="18" charset="0"/>
              </a:rPr>
              <a:t>3.2. </a:t>
            </a:r>
            <a:r>
              <a:rPr lang="ru-RU" sz="2800" dirty="0" err="1">
                <a:latin typeface="Times New Roman" panose="02020603050405020304" pitchFamily="18" charset="0"/>
                <a:ea typeface="Times New Roman" panose="02020603050405020304" pitchFamily="18" charset="0"/>
                <a:cs typeface="Times New Roman" panose="02020603050405020304" pitchFamily="18" charset="0"/>
              </a:rPr>
              <a:t>Сутність</a:t>
            </a:r>
            <a:r>
              <a:rPr lang="ru-RU" sz="28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ea typeface="Times New Roman" panose="02020603050405020304" pitchFamily="18" charset="0"/>
                <a:cs typeface="Times New Roman" panose="02020603050405020304" pitchFamily="18" charset="0"/>
              </a:rPr>
              <a:t>валютних</a:t>
            </a:r>
            <a:r>
              <a:rPr lang="ru-RU" sz="28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ea typeface="Times New Roman" panose="02020603050405020304" pitchFamily="18" charset="0"/>
                <a:cs typeface="Times New Roman" panose="02020603050405020304" pitchFamily="18" charset="0"/>
              </a:rPr>
              <a:t>операцій</a:t>
            </a:r>
            <a:r>
              <a:rPr lang="uk-UA" sz="2800" dirty="0">
                <a:latin typeface="Times New Roman" panose="02020603050405020304" pitchFamily="18" charset="0"/>
                <a:ea typeface="Times New Roman" panose="02020603050405020304" pitchFamily="18" charset="0"/>
                <a:cs typeface="Times New Roman" panose="02020603050405020304" pitchFamily="18" charset="0"/>
              </a:rPr>
              <a:t>.</a:t>
            </a:r>
            <a:r>
              <a:rPr lang="ru-RU" sz="2800" dirty="0">
                <a:latin typeface="Calibri" panose="020F0502020204030204" pitchFamily="34" charset="0"/>
                <a:ea typeface="Calibri" panose="020F0502020204030204" pitchFamily="34" charset="0"/>
                <a:cs typeface="Times New Roman" panose="02020603050405020304" pitchFamily="18" charset="0"/>
              </a:rPr>
              <a:t/>
            </a:r>
            <a:br>
              <a:rPr lang="ru-RU" sz="2800" dirty="0">
                <a:latin typeface="Calibri" panose="020F0502020204030204" pitchFamily="34" charset="0"/>
                <a:ea typeface="Calibri" panose="020F0502020204030204" pitchFamily="34" charset="0"/>
                <a:cs typeface="Times New Roman" panose="02020603050405020304" pitchFamily="18" charset="0"/>
              </a:rPr>
            </a:br>
            <a:r>
              <a:rPr lang="uk-UA" sz="2800" dirty="0">
                <a:latin typeface="Times New Roman" panose="02020603050405020304" pitchFamily="18" charset="0"/>
                <a:ea typeface="Times New Roman" panose="02020603050405020304" pitchFamily="18" charset="0"/>
                <a:cs typeface="Times New Roman" panose="02020603050405020304" pitchFamily="18" charset="0"/>
              </a:rPr>
              <a:t>3.3. </a:t>
            </a:r>
            <a:r>
              <a:rPr lang="ru-RU" sz="2800" dirty="0" err="1">
                <a:latin typeface="Times New Roman" panose="02020603050405020304" pitchFamily="18" charset="0"/>
                <a:ea typeface="Times New Roman" panose="02020603050405020304" pitchFamily="18" charset="0"/>
                <a:cs typeface="Times New Roman" panose="02020603050405020304" pitchFamily="18" charset="0"/>
              </a:rPr>
              <a:t>Валютні</a:t>
            </a:r>
            <a:r>
              <a:rPr lang="ru-RU" sz="28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ea typeface="Times New Roman" panose="02020603050405020304" pitchFamily="18" charset="0"/>
                <a:cs typeface="Times New Roman" panose="02020603050405020304" pitchFamily="18" charset="0"/>
              </a:rPr>
              <a:t>операції</a:t>
            </a:r>
            <a:r>
              <a:rPr lang="ru-RU" sz="2800" dirty="0">
                <a:latin typeface="Times New Roman" panose="02020603050405020304" pitchFamily="18" charset="0"/>
                <a:ea typeface="Times New Roman" panose="02020603050405020304" pitchFamily="18" charset="0"/>
                <a:cs typeface="Times New Roman" panose="02020603050405020304" pitchFamily="18" charset="0"/>
              </a:rPr>
              <a:t> «спот». </a:t>
            </a:r>
            <a:r>
              <a:rPr lang="ru-RU" sz="2800" dirty="0" err="1">
                <a:latin typeface="Times New Roman" panose="02020603050405020304" pitchFamily="18" charset="0"/>
                <a:ea typeface="Times New Roman" panose="02020603050405020304" pitchFamily="18" charset="0"/>
                <a:cs typeface="Times New Roman" panose="02020603050405020304" pitchFamily="18" charset="0"/>
              </a:rPr>
              <a:t>Особливість</a:t>
            </a:r>
            <a:r>
              <a:rPr lang="ru-RU" sz="2800" dirty="0">
                <a:latin typeface="Times New Roman" panose="02020603050405020304" pitchFamily="18" charset="0"/>
                <a:ea typeface="Times New Roman" panose="02020603050405020304" pitchFamily="18" charset="0"/>
                <a:cs typeface="Times New Roman" panose="02020603050405020304" pitchFamily="18" charset="0"/>
              </a:rPr>
              <a:t>, мета </a:t>
            </a:r>
            <a:r>
              <a:rPr lang="ru-RU" sz="2800" dirty="0" err="1">
                <a:latin typeface="Times New Roman" panose="02020603050405020304" pitchFamily="18" charset="0"/>
                <a:ea typeface="Times New Roman" panose="02020603050405020304" pitchFamily="18" charset="0"/>
                <a:cs typeface="Times New Roman" panose="02020603050405020304" pitchFamily="18" charset="0"/>
              </a:rPr>
              <a:t>угод</a:t>
            </a:r>
            <a:r>
              <a:rPr lang="ru-RU" sz="2800" dirty="0">
                <a:latin typeface="Times New Roman" panose="02020603050405020304" pitchFamily="18" charset="0"/>
                <a:ea typeface="Times New Roman" panose="02020603050405020304" pitchFamily="18" charset="0"/>
                <a:cs typeface="Times New Roman" panose="02020603050405020304" pitchFamily="18" charset="0"/>
              </a:rPr>
              <a:t> «спот». Спот – курс</a:t>
            </a:r>
            <a:r>
              <a:rPr lang="uk-UA" sz="2800" dirty="0">
                <a:latin typeface="Times New Roman" panose="02020603050405020304" pitchFamily="18" charset="0"/>
                <a:ea typeface="Times New Roman" panose="02020603050405020304" pitchFamily="18" charset="0"/>
                <a:cs typeface="Times New Roman" panose="02020603050405020304" pitchFamily="18" charset="0"/>
              </a:rPr>
              <a:t>.</a:t>
            </a:r>
            <a:r>
              <a:rPr lang="ru-RU" sz="2800" dirty="0">
                <a:latin typeface="Calibri" panose="020F0502020204030204" pitchFamily="34" charset="0"/>
                <a:ea typeface="Calibri" panose="020F0502020204030204" pitchFamily="34" charset="0"/>
                <a:cs typeface="Times New Roman" panose="02020603050405020304" pitchFamily="18" charset="0"/>
              </a:rPr>
              <a:t/>
            </a:r>
            <a:br>
              <a:rPr lang="ru-RU" sz="2800" dirty="0">
                <a:latin typeface="Calibri" panose="020F0502020204030204" pitchFamily="34" charset="0"/>
                <a:ea typeface="Calibri" panose="020F0502020204030204" pitchFamily="34" charset="0"/>
                <a:cs typeface="Times New Roman" panose="02020603050405020304" pitchFamily="18" charset="0"/>
              </a:rPr>
            </a:br>
            <a:r>
              <a:rPr lang="uk-UA" sz="2800" dirty="0">
                <a:latin typeface="Times New Roman" panose="02020603050405020304" pitchFamily="18" charset="0"/>
                <a:ea typeface="Times New Roman" panose="02020603050405020304" pitchFamily="18" charset="0"/>
                <a:cs typeface="Times New Roman" panose="02020603050405020304" pitchFamily="18" charset="0"/>
              </a:rPr>
              <a:t>3.4. Форвардні операції.</a:t>
            </a:r>
            <a:r>
              <a:rPr lang="ru-RU" sz="2800" dirty="0">
                <a:latin typeface="Calibri" panose="020F0502020204030204" pitchFamily="34" charset="0"/>
                <a:ea typeface="Calibri" panose="020F0502020204030204" pitchFamily="34" charset="0"/>
                <a:cs typeface="Times New Roman" panose="02020603050405020304" pitchFamily="18" charset="0"/>
              </a:rPr>
              <a:t/>
            </a:r>
            <a:br>
              <a:rPr lang="ru-RU" sz="2800" dirty="0">
                <a:latin typeface="Calibri" panose="020F0502020204030204" pitchFamily="34" charset="0"/>
                <a:ea typeface="Calibri" panose="020F0502020204030204" pitchFamily="34" charset="0"/>
                <a:cs typeface="Times New Roman" panose="02020603050405020304" pitchFamily="18" charset="0"/>
              </a:rPr>
            </a:br>
            <a:r>
              <a:rPr lang="uk-UA" sz="2800" dirty="0">
                <a:latin typeface="Times New Roman" panose="02020603050405020304" pitchFamily="18" charset="0"/>
                <a:ea typeface="Times New Roman" panose="02020603050405020304" pitchFamily="18" charset="0"/>
                <a:cs typeface="Times New Roman" panose="02020603050405020304" pitchFamily="18" charset="0"/>
              </a:rPr>
              <a:t>3.5. Ф’ючерсні валютні операції.</a:t>
            </a:r>
            <a:r>
              <a:rPr lang="ru-RU" sz="2800" dirty="0">
                <a:latin typeface="Calibri" panose="020F0502020204030204" pitchFamily="34" charset="0"/>
                <a:ea typeface="Calibri" panose="020F0502020204030204" pitchFamily="34" charset="0"/>
                <a:cs typeface="Times New Roman" panose="02020603050405020304" pitchFamily="18" charset="0"/>
              </a:rPr>
              <a:t/>
            </a:r>
            <a:br>
              <a:rPr lang="ru-RU" sz="2800" dirty="0">
                <a:latin typeface="Calibri" panose="020F0502020204030204" pitchFamily="34" charset="0"/>
                <a:ea typeface="Calibri" panose="020F0502020204030204" pitchFamily="34" charset="0"/>
                <a:cs typeface="Times New Roman" panose="02020603050405020304" pitchFamily="18" charset="0"/>
              </a:rPr>
            </a:br>
            <a:r>
              <a:rPr lang="uk-UA" sz="2800" dirty="0">
                <a:latin typeface="Times New Roman" panose="02020603050405020304" pitchFamily="18" charset="0"/>
                <a:ea typeface="Times New Roman" panose="02020603050405020304" pitchFamily="18" charset="0"/>
                <a:cs typeface="Times New Roman" panose="02020603050405020304" pitchFamily="18" charset="0"/>
              </a:rPr>
              <a:t>3.6. Опціонні угоди та їх особливості.</a:t>
            </a:r>
            <a:r>
              <a:rPr lang="ru-RU" sz="2800" dirty="0">
                <a:latin typeface="Calibri" panose="020F0502020204030204" pitchFamily="34" charset="0"/>
                <a:ea typeface="Calibri" panose="020F0502020204030204" pitchFamily="34" charset="0"/>
                <a:cs typeface="Times New Roman" panose="02020603050405020304" pitchFamily="18" charset="0"/>
              </a:rPr>
              <a:t/>
            </a:r>
            <a:br>
              <a:rPr lang="ru-RU" sz="2800" dirty="0">
                <a:latin typeface="Calibri" panose="020F0502020204030204" pitchFamily="34" charset="0"/>
                <a:ea typeface="Calibri" panose="020F0502020204030204" pitchFamily="34" charset="0"/>
                <a:cs typeface="Times New Roman" panose="02020603050405020304" pitchFamily="18" charset="0"/>
              </a:rPr>
            </a:br>
            <a:r>
              <a:rPr lang="uk-UA" sz="2800" dirty="0">
                <a:latin typeface="Times New Roman" panose="02020603050405020304" pitchFamily="18" charset="0"/>
                <a:ea typeface="Times New Roman" panose="02020603050405020304" pitchFamily="18" charset="0"/>
                <a:cs typeface="Times New Roman" panose="02020603050405020304" pitchFamily="18" charset="0"/>
              </a:rPr>
              <a:t>3.7. </a:t>
            </a:r>
            <a:r>
              <a:rPr lang="ru-RU" sz="2800" dirty="0" err="1">
                <a:latin typeface="Times New Roman" panose="02020603050405020304" pitchFamily="18" charset="0"/>
                <a:ea typeface="Times New Roman" panose="02020603050405020304" pitchFamily="18" charset="0"/>
                <a:cs typeface="Times New Roman" panose="02020603050405020304" pitchFamily="18" charset="0"/>
              </a:rPr>
              <a:t>Поняття</a:t>
            </a:r>
            <a:r>
              <a:rPr lang="ru-RU" sz="28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ea typeface="Times New Roman" panose="02020603050405020304" pitchFamily="18" charset="0"/>
                <a:cs typeface="Times New Roman" panose="02020603050405020304" pitchFamily="18" charset="0"/>
              </a:rPr>
              <a:t>валютних</a:t>
            </a:r>
            <a:r>
              <a:rPr lang="ru-RU" sz="28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ea typeface="Times New Roman" panose="02020603050405020304" pitchFamily="18" charset="0"/>
                <a:cs typeface="Times New Roman" panose="02020603050405020304" pitchFamily="18" charset="0"/>
              </a:rPr>
              <a:t>свопів</a:t>
            </a:r>
            <a:r>
              <a:rPr lang="uk-UA" sz="2800" dirty="0">
                <a:latin typeface="Times New Roman" panose="02020603050405020304" pitchFamily="18" charset="0"/>
                <a:ea typeface="Times New Roman" panose="02020603050405020304" pitchFamily="18" charset="0"/>
                <a:cs typeface="Times New Roman" panose="02020603050405020304" pitchFamily="18" charset="0"/>
              </a:rPr>
              <a:t> та їх характеристика.</a:t>
            </a:r>
            <a:r>
              <a:rPr lang="ru-RU" sz="2800" dirty="0">
                <a:latin typeface="Calibri" panose="020F0502020204030204" pitchFamily="34" charset="0"/>
                <a:ea typeface="Calibri" panose="020F0502020204030204" pitchFamily="34" charset="0"/>
                <a:cs typeface="Times New Roman" panose="02020603050405020304" pitchFamily="18" charset="0"/>
              </a:rPr>
              <a:t/>
            </a:r>
            <a:br>
              <a:rPr lang="ru-RU" sz="2800" dirty="0">
                <a:latin typeface="Calibri" panose="020F0502020204030204" pitchFamily="34" charset="0"/>
                <a:ea typeface="Calibri" panose="020F0502020204030204" pitchFamily="34" charset="0"/>
                <a:cs typeface="Times New Roman" panose="02020603050405020304" pitchFamily="18" charset="0"/>
              </a:rPr>
            </a:br>
            <a:r>
              <a:rPr lang="uk-UA" sz="2800" dirty="0">
                <a:latin typeface="Times New Roman" panose="02020603050405020304" pitchFamily="18" charset="0"/>
                <a:ea typeface="Times New Roman" panose="02020603050405020304" pitchFamily="18" charset="0"/>
                <a:cs typeface="Times New Roman" panose="02020603050405020304" pitchFamily="18" charset="0"/>
              </a:rPr>
              <a:t>3.8. Валютний арбітраж</a:t>
            </a:r>
            <a:endParaRPr lang="ru-RU"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830852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77672"/>
            <a:ext cx="10131693" cy="5936775"/>
          </a:xfrm>
        </p:spPr>
        <p:txBody>
          <a:bodyPr>
            <a:normAutofit lnSpcReduction="10000"/>
          </a:bodyPr>
          <a:lstStyle/>
          <a:p>
            <a:pPr algn="just">
              <a:lnSpc>
                <a:spcPct val="120000"/>
              </a:lnSpc>
              <a:tabLst>
                <a:tab pos="3547110" algn="ctr"/>
              </a:tabLst>
            </a:pPr>
            <a:r>
              <a:rPr lang="ru-RU" sz="2000" b="1" dirty="0" err="1">
                <a:latin typeface="Times New Roman" panose="02020603050405020304" pitchFamily="18" charset="0"/>
                <a:ea typeface="Times New Roman" panose="02020603050405020304" pitchFamily="18" charset="0"/>
                <a:cs typeface="Times New Roman" panose="02020603050405020304" pitchFamily="18" charset="0"/>
              </a:rPr>
              <a:t>Транскордонний</a:t>
            </a:r>
            <a:r>
              <a:rPr lang="ru-RU" sz="20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ea typeface="Times New Roman" panose="02020603050405020304" pitchFamily="18" charset="0"/>
                <a:cs typeface="Times New Roman" panose="02020603050405020304" pitchFamily="18" charset="0"/>
              </a:rPr>
              <a:t>переказ</a:t>
            </a:r>
            <a:r>
              <a:rPr lang="ru-RU" sz="20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ea typeface="Times New Roman" panose="02020603050405020304" pitchFamily="18" charset="0"/>
                <a:cs typeface="Times New Roman" panose="02020603050405020304" pitchFamily="18" charset="0"/>
              </a:rPr>
              <a:t>валютних</a:t>
            </a:r>
            <a:r>
              <a:rPr lang="ru-RU" sz="20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ea typeface="Times New Roman" panose="02020603050405020304" pitchFamily="18" charset="0"/>
                <a:cs typeface="Times New Roman" panose="02020603050405020304" pitchFamily="18" charset="0"/>
              </a:rPr>
              <a:t>цінностей</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рух</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певної</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суми</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коштів</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в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Україну</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або</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за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її</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межі</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з метою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зарахування</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цих</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коштів</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на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рахунок</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отримувача</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або</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видачі</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йому</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в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готівковій</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формі</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tabLst>
                <a:tab pos="3547110" algn="ctr"/>
              </a:tabLst>
            </a:pP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Транскордонний</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переказ</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валютних</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цінностей</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здійснюється</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виключно</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через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уповноважені</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установи.</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tabLst>
                <a:tab pos="3547110" algn="ctr"/>
              </a:tabLst>
            </a:pPr>
            <a:r>
              <a:rPr lang="ru-RU" sz="2000" b="1" dirty="0" err="1">
                <a:latin typeface="Times New Roman" panose="02020603050405020304" pitchFamily="18" charset="0"/>
                <a:ea typeface="Times New Roman" panose="02020603050405020304" pitchFamily="18" charset="0"/>
                <a:cs typeface="Times New Roman" panose="02020603050405020304" pitchFamily="18" charset="0"/>
              </a:rPr>
              <a:t>Купівля</a:t>
            </a:r>
            <a:r>
              <a:rPr lang="ru-RU" sz="20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ea typeface="Times New Roman" panose="02020603050405020304" pitchFamily="18" charset="0"/>
                <a:cs typeface="Times New Roman" panose="02020603050405020304" pitchFamily="18" charset="0"/>
              </a:rPr>
              <a:t>іноземної</a:t>
            </a:r>
            <a:r>
              <a:rPr lang="ru-RU" sz="20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ea typeface="Times New Roman" panose="02020603050405020304" pitchFamily="18" charset="0"/>
                <a:cs typeface="Times New Roman" panose="02020603050405020304" pitchFamily="18" charset="0"/>
              </a:rPr>
              <a:t>валюти</a:t>
            </a:r>
            <a:r>
              <a:rPr lang="ru-RU" sz="2000" b="1" dirty="0">
                <a:latin typeface="Times New Roman" panose="02020603050405020304" pitchFamily="18" charset="0"/>
                <a:ea typeface="Times New Roman" panose="02020603050405020304" pitchFamily="18" charset="0"/>
                <a:cs typeface="Times New Roman" panose="02020603050405020304" pitchFamily="18" charset="0"/>
              </a:rPr>
              <a:t>/</a:t>
            </a:r>
            <a:r>
              <a:rPr lang="ru-RU" sz="2000" b="1" dirty="0" err="1">
                <a:latin typeface="Times New Roman" panose="02020603050405020304" pitchFamily="18" charset="0"/>
                <a:ea typeface="Times New Roman" panose="02020603050405020304" pitchFamily="18" charset="0"/>
                <a:cs typeface="Times New Roman" panose="02020603050405020304" pitchFamily="18" charset="0"/>
              </a:rPr>
              <a:t>банківських</a:t>
            </a:r>
            <a:r>
              <a:rPr lang="ru-RU" sz="20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ea typeface="Times New Roman" panose="02020603050405020304" pitchFamily="18" charset="0"/>
                <a:cs typeface="Times New Roman" panose="02020603050405020304" pitchFamily="18" charset="0"/>
              </a:rPr>
              <a:t>металів</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це</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операція</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з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купівлі</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іноземної</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валюти</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банківських</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металів</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за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гривні</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tabLst>
                <a:tab pos="3547110" algn="ctr"/>
              </a:tabLst>
            </a:pPr>
            <a:r>
              <a:rPr lang="ru-RU" sz="2000" b="1" dirty="0">
                <a:latin typeface="Times New Roman" panose="02020603050405020304" pitchFamily="18" charset="0"/>
                <a:ea typeface="Times New Roman" panose="02020603050405020304" pitchFamily="18" charset="0"/>
                <a:cs typeface="Times New Roman" panose="02020603050405020304" pitchFamily="18" charset="0"/>
              </a:rPr>
              <a:t>Продаж </a:t>
            </a:r>
            <a:r>
              <a:rPr lang="ru-RU" sz="2000" b="1" dirty="0" err="1">
                <a:latin typeface="Times New Roman" panose="02020603050405020304" pitchFamily="18" charset="0"/>
                <a:ea typeface="Times New Roman" panose="02020603050405020304" pitchFamily="18" charset="0"/>
                <a:cs typeface="Times New Roman" panose="02020603050405020304" pitchFamily="18" charset="0"/>
              </a:rPr>
              <a:t>іноземної</a:t>
            </a:r>
            <a:r>
              <a:rPr lang="ru-RU" sz="20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ea typeface="Times New Roman" panose="02020603050405020304" pitchFamily="18" charset="0"/>
                <a:cs typeface="Times New Roman" panose="02020603050405020304" pitchFamily="18" charset="0"/>
              </a:rPr>
              <a:t>валюти</a:t>
            </a:r>
            <a:r>
              <a:rPr lang="ru-RU" sz="2000" b="1" dirty="0">
                <a:latin typeface="Times New Roman" panose="02020603050405020304" pitchFamily="18" charset="0"/>
                <a:ea typeface="Times New Roman" panose="02020603050405020304" pitchFamily="18" charset="0"/>
                <a:cs typeface="Times New Roman" panose="02020603050405020304" pitchFamily="18" charset="0"/>
              </a:rPr>
              <a:t>/</a:t>
            </a:r>
            <a:r>
              <a:rPr lang="ru-RU" sz="2000" b="1" dirty="0" err="1">
                <a:latin typeface="Times New Roman" panose="02020603050405020304" pitchFamily="18" charset="0"/>
                <a:ea typeface="Times New Roman" panose="02020603050405020304" pitchFamily="18" charset="0"/>
                <a:cs typeface="Times New Roman" panose="02020603050405020304" pitchFamily="18" charset="0"/>
              </a:rPr>
              <a:t>банківських</a:t>
            </a:r>
            <a:r>
              <a:rPr lang="ru-RU" sz="20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ea typeface="Times New Roman" panose="02020603050405020304" pitchFamily="18" charset="0"/>
                <a:cs typeface="Times New Roman" panose="02020603050405020304" pitchFamily="18" charset="0"/>
              </a:rPr>
              <a:t>металів</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це</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операція</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з продажу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іноземної</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валюти</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банківських</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металів</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за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гривні</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tabLst>
                <a:tab pos="3547110" algn="ctr"/>
              </a:tabLst>
            </a:pPr>
            <a:r>
              <a:rPr lang="ru-RU" sz="2000" b="1" dirty="0" err="1">
                <a:latin typeface="Times New Roman" panose="02020603050405020304" pitchFamily="18" charset="0"/>
                <a:ea typeface="Times New Roman" panose="02020603050405020304" pitchFamily="18" charset="0"/>
                <a:cs typeface="Times New Roman" panose="02020603050405020304" pitchFamily="18" charset="0"/>
              </a:rPr>
              <a:t>Обмін</a:t>
            </a:r>
            <a:r>
              <a:rPr lang="ru-RU" sz="20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ea typeface="Times New Roman" panose="02020603050405020304" pitchFamily="18" charset="0"/>
                <a:cs typeface="Times New Roman" panose="02020603050405020304" pitchFamily="18" charset="0"/>
              </a:rPr>
              <a:t>іноземної</a:t>
            </a:r>
            <a:r>
              <a:rPr lang="ru-RU" sz="20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ea typeface="Times New Roman" panose="02020603050405020304" pitchFamily="18" charset="0"/>
                <a:cs typeface="Times New Roman" panose="02020603050405020304" pitchFamily="18" charset="0"/>
              </a:rPr>
              <a:t>валюти</a:t>
            </a:r>
            <a:r>
              <a:rPr lang="ru-RU" sz="2000" b="1" dirty="0">
                <a:latin typeface="Times New Roman" panose="02020603050405020304" pitchFamily="18" charset="0"/>
                <a:ea typeface="Times New Roman" panose="02020603050405020304" pitchFamily="18" charset="0"/>
                <a:cs typeface="Times New Roman" panose="02020603050405020304" pitchFamily="18" charset="0"/>
              </a:rPr>
              <a:t>/</a:t>
            </a:r>
            <a:r>
              <a:rPr lang="ru-RU" sz="2000" b="1" dirty="0" err="1">
                <a:latin typeface="Times New Roman" panose="02020603050405020304" pitchFamily="18" charset="0"/>
                <a:ea typeface="Times New Roman" panose="02020603050405020304" pitchFamily="18" charset="0"/>
                <a:cs typeface="Times New Roman" panose="02020603050405020304" pitchFamily="18" charset="0"/>
              </a:rPr>
              <a:t>банківського</a:t>
            </a:r>
            <a:r>
              <a:rPr lang="ru-RU" sz="20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ea typeface="Times New Roman" panose="02020603050405020304" pitchFamily="18" charset="0"/>
                <a:cs typeface="Times New Roman" panose="02020603050405020304" pitchFamily="18" charset="0"/>
              </a:rPr>
              <a:t>металу</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це</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операція</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з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купівлі</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(продажу)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однієї</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іноземної</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валюти</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за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іншу</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іноземну</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валюту, одного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банківського</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металу</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в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інший</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або</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в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іноземну</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валюту</a:t>
            </a:r>
            <a:r>
              <a:rPr lang="ru-RU" sz="2000" dirty="0" smtClean="0">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20000"/>
              </a:lnSpc>
              <a:tabLst>
                <a:tab pos="3547110" algn="ctr"/>
              </a:tabLst>
            </a:pPr>
            <a:r>
              <a:rPr lang="ru-RU" sz="2000" b="1" dirty="0" err="1">
                <a:latin typeface="Times New Roman" panose="02020603050405020304" pitchFamily="18" charset="0"/>
                <a:ea typeface="Times New Roman" panose="02020603050405020304" pitchFamily="18" charset="0"/>
                <a:cs typeface="Times New Roman" panose="02020603050405020304" pitchFamily="18" charset="0"/>
              </a:rPr>
              <a:t>Операція</a:t>
            </a:r>
            <a:r>
              <a:rPr lang="ru-RU" sz="20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ea typeface="Times New Roman" panose="02020603050405020304" pitchFamily="18" charset="0"/>
                <a:cs typeface="Times New Roman" panose="02020603050405020304" pitchFamily="18" charset="0"/>
              </a:rPr>
              <a:t>сторно</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операція</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з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повернення</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клієнту</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відповідної</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суми</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коштів</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національній</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або</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іноземній</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валюті</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протягом</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15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хвилин</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після</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проведення</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валютно-</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обмінної</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операції</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в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разі</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відмови</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клієнта</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від</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валютно-</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обмінної</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операції</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tabLst>
                <a:tab pos="3547110" algn="ctr"/>
              </a:tabLst>
            </a:pPr>
            <a:endParaRPr lang="ru-RU" sz="1400" dirty="0" smtClean="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218339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stretch>
            <a:fillRect/>
          </a:stretch>
        </p:blipFill>
        <p:spPr>
          <a:xfrm>
            <a:off x="1703481" y="0"/>
            <a:ext cx="7759216" cy="6646460"/>
          </a:xfrm>
          <a:prstGeom prst="rect">
            <a:avLst/>
          </a:prstGeom>
        </p:spPr>
      </p:pic>
    </p:spTree>
    <p:extLst>
      <p:ext uri="{BB962C8B-B14F-4D97-AF65-F5344CB8AC3E}">
        <p14:creationId xmlns:p14="http://schemas.microsoft.com/office/powerpoint/2010/main" val="19017378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191069"/>
            <a:ext cx="9981567" cy="6332561"/>
          </a:xfrm>
        </p:spPr>
        <p:txBody>
          <a:bodyPr/>
          <a:lstStyle/>
          <a:p>
            <a:pPr indent="0" algn="just" fontAlgn="base">
              <a:buNone/>
            </a:pPr>
            <a:r>
              <a:rPr lang="uk-UA" b="1" dirty="0">
                <a:solidFill>
                  <a:schemeClr val="tx1"/>
                </a:solidFill>
                <a:latin typeface="Times New Roman" panose="02020603050405020304" pitchFamily="18" charset="0"/>
                <a:ea typeface="Times New Roman" panose="02020603050405020304" pitchFamily="18" charset="0"/>
              </a:rPr>
              <a:t>В</a:t>
            </a:r>
            <a:r>
              <a:rPr lang="ru-RU" b="1" dirty="0" err="1">
                <a:solidFill>
                  <a:schemeClr val="tx1"/>
                </a:solidFill>
                <a:latin typeface="Times New Roman" panose="02020603050405020304" pitchFamily="18" charset="0"/>
                <a:ea typeface="Times New Roman" panose="02020603050405020304" pitchFamily="18" charset="0"/>
              </a:rPr>
              <a:t>алютні</a:t>
            </a:r>
            <a:r>
              <a:rPr lang="ru-RU" b="1" dirty="0">
                <a:solidFill>
                  <a:schemeClr val="tx1"/>
                </a:solidFill>
                <a:latin typeface="Times New Roman" panose="02020603050405020304" pitchFamily="18" charset="0"/>
                <a:ea typeface="Times New Roman" panose="02020603050405020304" pitchFamily="18" charset="0"/>
              </a:rPr>
              <a:t> </a:t>
            </a:r>
            <a:r>
              <a:rPr lang="ru-RU" b="1" dirty="0" err="1">
                <a:solidFill>
                  <a:schemeClr val="tx1"/>
                </a:solidFill>
                <a:latin typeface="Times New Roman" panose="02020603050405020304" pitchFamily="18" charset="0"/>
                <a:ea typeface="Times New Roman" panose="02020603050405020304" pitchFamily="18" charset="0"/>
              </a:rPr>
              <a:t>операції</a:t>
            </a:r>
            <a:r>
              <a:rPr lang="ru-RU" b="1" dirty="0">
                <a:solidFill>
                  <a:schemeClr val="tx1"/>
                </a:solidFill>
                <a:latin typeface="Times New Roman" panose="02020603050405020304" pitchFamily="18" charset="0"/>
                <a:ea typeface="Times New Roman" panose="02020603050405020304" pitchFamily="18" charset="0"/>
              </a:rPr>
              <a:t> на </a:t>
            </a:r>
            <a:r>
              <a:rPr lang="ru-RU" b="1" dirty="0" err="1">
                <a:solidFill>
                  <a:schemeClr val="tx1"/>
                </a:solidFill>
                <a:latin typeface="Times New Roman" panose="02020603050405020304" pitchFamily="18" charset="0"/>
                <a:ea typeface="Times New Roman" panose="02020603050405020304" pitchFamily="18" charset="0"/>
              </a:rPr>
              <a:t>умовах</a:t>
            </a:r>
            <a:r>
              <a:rPr lang="ru-RU" b="1" dirty="0">
                <a:solidFill>
                  <a:schemeClr val="tx1"/>
                </a:solidFill>
                <a:latin typeface="Times New Roman" panose="02020603050405020304" pitchFamily="18" charset="0"/>
                <a:ea typeface="Times New Roman" panose="02020603050405020304" pitchFamily="18" charset="0"/>
              </a:rPr>
              <a:t> “своп”</a:t>
            </a:r>
            <a:r>
              <a:rPr lang="ru-RU" dirty="0">
                <a:solidFill>
                  <a:schemeClr val="tx1"/>
                </a:solidFill>
                <a:latin typeface="Times New Roman" panose="02020603050405020304" pitchFamily="18" charset="0"/>
                <a:ea typeface="Times New Roman" panose="02020603050405020304" pitchFamily="18" charset="0"/>
              </a:rPr>
              <a:t> - </a:t>
            </a:r>
            <a:r>
              <a:rPr lang="ru-RU" dirty="0" err="1">
                <a:solidFill>
                  <a:schemeClr val="tx1"/>
                </a:solidFill>
                <a:latin typeface="Times New Roman" panose="02020603050405020304" pitchFamily="18" charset="0"/>
                <a:ea typeface="Times New Roman" panose="02020603050405020304" pitchFamily="18" charset="0"/>
              </a:rPr>
              <a:t>валютні</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операції</a:t>
            </a:r>
            <a:r>
              <a:rPr lang="ru-RU" dirty="0">
                <a:solidFill>
                  <a:schemeClr val="tx1"/>
                </a:solidFill>
                <a:latin typeface="Times New Roman" panose="02020603050405020304" pitchFamily="18" charset="0"/>
                <a:ea typeface="Times New Roman" panose="02020603050405020304" pitchFamily="18" charset="0"/>
              </a:rPr>
              <a:t> за договором, </a:t>
            </a:r>
            <a:r>
              <a:rPr lang="ru-RU" dirty="0" err="1">
                <a:solidFill>
                  <a:schemeClr val="tx1"/>
                </a:solidFill>
                <a:latin typeface="Times New Roman" panose="02020603050405020304" pitchFamily="18" charset="0"/>
                <a:ea typeface="Times New Roman" panose="02020603050405020304" pitchFamily="18" charset="0"/>
              </a:rPr>
              <a:t>умови</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якого</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передбачають</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купівлю</a:t>
            </a:r>
            <a:r>
              <a:rPr lang="ru-RU" dirty="0">
                <a:solidFill>
                  <a:schemeClr val="tx1"/>
                </a:solidFill>
                <a:latin typeface="Times New Roman" panose="02020603050405020304" pitchFamily="18" charset="0"/>
                <a:ea typeface="Times New Roman" panose="02020603050405020304" pitchFamily="18" charset="0"/>
              </a:rPr>
              <a:t> (продаж, </a:t>
            </a:r>
            <a:r>
              <a:rPr lang="ru-RU" dirty="0" err="1">
                <a:solidFill>
                  <a:schemeClr val="tx1"/>
                </a:solidFill>
                <a:latin typeface="Times New Roman" panose="02020603050405020304" pitchFamily="18" charset="0"/>
                <a:ea typeface="Times New Roman" panose="02020603050405020304" pitchFamily="18" charset="0"/>
              </a:rPr>
              <a:t>обмін</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іноземної</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валюти</a:t>
            </a:r>
            <a:r>
              <a:rPr lang="ru-RU" dirty="0">
                <a:solidFill>
                  <a:schemeClr val="tx1"/>
                </a:solidFill>
                <a:latin typeface="Times New Roman" panose="02020603050405020304" pitchFamily="18" charset="0"/>
                <a:ea typeface="Times New Roman" panose="02020603050405020304" pitchFamily="18" charset="0"/>
              </a:rPr>
              <a:t>/</a:t>
            </a:r>
            <a:r>
              <a:rPr lang="ru-RU" dirty="0" err="1">
                <a:solidFill>
                  <a:schemeClr val="tx1"/>
                </a:solidFill>
                <a:latin typeface="Times New Roman" panose="02020603050405020304" pitchFamily="18" charset="0"/>
                <a:ea typeface="Times New Roman" panose="02020603050405020304" pitchFamily="18" charset="0"/>
              </a:rPr>
              <a:t>банківських</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металів</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зі</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зворотним</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її</a:t>
            </a:r>
            <a:r>
              <a:rPr lang="ru-RU" dirty="0">
                <a:solidFill>
                  <a:schemeClr val="tx1"/>
                </a:solidFill>
                <a:latin typeface="Times New Roman" panose="02020603050405020304" pitchFamily="18" charset="0"/>
                <a:ea typeface="Times New Roman" panose="02020603050405020304" pitchFamily="18" charset="0"/>
              </a:rPr>
              <a:t>/</a:t>
            </a:r>
            <a:r>
              <a:rPr lang="ru-RU" dirty="0" err="1">
                <a:solidFill>
                  <a:schemeClr val="tx1"/>
                </a:solidFill>
                <a:latin typeface="Times New Roman" panose="02020603050405020304" pitchFamily="18" charset="0"/>
                <a:ea typeface="Times New Roman" panose="02020603050405020304" pitchFamily="18" charset="0"/>
              </a:rPr>
              <a:t>їх</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продажем</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купівлею</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обміном</a:t>
            </a:r>
            <a:r>
              <a:rPr lang="ru-RU" dirty="0">
                <a:solidFill>
                  <a:schemeClr val="tx1"/>
                </a:solidFill>
                <a:latin typeface="Times New Roman" panose="02020603050405020304" pitchFamily="18" charset="0"/>
                <a:ea typeface="Times New Roman" panose="02020603050405020304" pitchFamily="18" charset="0"/>
              </a:rPr>
              <a:t>) на </a:t>
            </a:r>
            <a:r>
              <a:rPr lang="ru-RU" dirty="0" err="1">
                <a:solidFill>
                  <a:schemeClr val="tx1"/>
                </a:solidFill>
                <a:latin typeface="Times New Roman" panose="02020603050405020304" pitchFamily="18" charset="0"/>
                <a:ea typeface="Times New Roman" panose="02020603050405020304" pitchFamily="18" charset="0"/>
              </a:rPr>
              <a:t>певну</a:t>
            </a:r>
            <a:r>
              <a:rPr lang="ru-RU" dirty="0">
                <a:solidFill>
                  <a:schemeClr val="tx1"/>
                </a:solidFill>
                <a:latin typeface="Times New Roman" panose="02020603050405020304" pitchFamily="18" charset="0"/>
                <a:ea typeface="Times New Roman" panose="02020603050405020304" pitchFamily="18" charset="0"/>
              </a:rPr>
              <a:t> дату в </a:t>
            </a:r>
            <a:r>
              <a:rPr lang="ru-RU" dirty="0" err="1">
                <a:solidFill>
                  <a:schemeClr val="tx1"/>
                </a:solidFill>
                <a:latin typeface="Times New Roman" panose="02020603050405020304" pitchFamily="18" charset="0"/>
                <a:ea typeface="Times New Roman" panose="02020603050405020304" pitchFamily="18" charset="0"/>
              </a:rPr>
              <a:t>майбутньому</a:t>
            </a:r>
            <a:r>
              <a:rPr lang="ru-RU" dirty="0">
                <a:solidFill>
                  <a:schemeClr val="tx1"/>
                </a:solidFill>
                <a:latin typeface="Times New Roman" panose="02020603050405020304" pitchFamily="18" charset="0"/>
                <a:ea typeface="Times New Roman" panose="02020603050405020304" pitchFamily="18" charset="0"/>
              </a:rPr>
              <a:t> з </a:t>
            </a:r>
            <a:r>
              <a:rPr lang="ru-RU" dirty="0" err="1">
                <a:solidFill>
                  <a:schemeClr val="tx1"/>
                </a:solidFill>
                <a:latin typeface="Times New Roman" panose="02020603050405020304" pitchFamily="18" charset="0"/>
                <a:ea typeface="Times New Roman" panose="02020603050405020304" pitchFamily="18" charset="0"/>
              </a:rPr>
              <a:t>фіксацією</a:t>
            </a:r>
            <a:r>
              <a:rPr lang="ru-RU" dirty="0">
                <a:solidFill>
                  <a:schemeClr val="tx1"/>
                </a:solidFill>
                <a:latin typeface="Times New Roman" panose="02020603050405020304" pitchFamily="18" charset="0"/>
                <a:ea typeface="Times New Roman" panose="02020603050405020304" pitchFamily="18" charset="0"/>
              </a:rPr>
              <a:t> умов </a:t>
            </a:r>
            <a:r>
              <a:rPr lang="ru-RU" dirty="0" err="1">
                <a:solidFill>
                  <a:schemeClr val="tx1"/>
                </a:solidFill>
                <a:latin typeface="Times New Roman" panose="02020603050405020304" pitchFamily="18" charset="0"/>
                <a:ea typeface="Times New Roman" panose="02020603050405020304" pitchFamily="18" charset="0"/>
              </a:rPr>
              <a:t>цих</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операцій</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під</a:t>
            </a:r>
            <a:r>
              <a:rPr lang="ru-RU" dirty="0">
                <a:solidFill>
                  <a:schemeClr val="tx1"/>
                </a:solidFill>
                <a:latin typeface="Times New Roman" panose="02020603050405020304" pitchFamily="18" charset="0"/>
                <a:ea typeface="Times New Roman" panose="02020603050405020304" pitchFamily="18" charset="0"/>
              </a:rPr>
              <a:t> час </a:t>
            </a:r>
            <a:r>
              <a:rPr lang="ru-RU" dirty="0" err="1">
                <a:solidFill>
                  <a:schemeClr val="tx1"/>
                </a:solidFill>
                <a:latin typeface="Times New Roman" panose="02020603050405020304" pitchFamily="18" charset="0"/>
                <a:ea typeface="Times New Roman" panose="02020603050405020304" pitchFamily="18" charset="0"/>
              </a:rPr>
              <a:t>укладення</a:t>
            </a:r>
            <a:r>
              <a:rPr lang="ru-RU" dirty="0">
                <a:solidFill>
                  <a:schemeClr val="tx1"/>
                </a:solidFill>
                <a:latin typeface="Times New Roman" panose="02020603050405020304" pitchFamily="18" charset="0"/>
                <a:ea typeface="Times New Roman" panose="02020603050405020304" pitchFamily="18" charset="0"/>
              </a:rPr>
              <a:t> договору;</a:t>
            </a:r>
            <a:endParaRPr lang="ru-RU" sz="1600" dirty="0">
              <a:solidFill>
                <a:schemeClr val="tx1"/>
              </a:solidFill>
              <a:latin typeface="Times New Roman" panose="02020603050405020304" pitchFamily="18" charset="0"/>
              <a:ea typeface="Times New Roman" panose="02020603050405020304" pitchFamily="18" charset="0"/>
            </a:endParaRPr>
          </a:p>
          <a:p>
            <a:pPr indent="0" algn="just" fontAlgn="base">
              <a:buNone/>
            </a:pPr>
            <a:r>
              <a:rPr lang="ru-RU" b="1" dirty="0" err="1">
                <a:solidFill>
                  <a:schemeClr val="tx1"/>
                </a:solidFill>
                <a:latin typeface="Times New Roman" panose="02020603050405020304" pitchFamily="18" charset="0"/>
                <a:ea typeface="Times New Roman" panose="02020603050405020304" pitchFamily="18" charset="0"/>
              </a:rPr>
              <a:t>Валютна</a:t>
            </a:r>
            <a:r>
              <a:rPr lang="ru-RU" b="1" dirty="0">
                <a:solidFill>
                  <a:schemeClr val="tx1"/>
                </a:solidFill>
                <a:latin typeface="Times New Roman" panose="02020603050405020304" pitchFamily="18" charset="0"/>
                <a:ea typeface="Times New Roman" panose="02020603050405020304" pitchFamily="18" charset="0"/>
              </a:rPr>
              <a:t> </a:t>
            </a:r>
            <a:r>
              <a:rPr lang="ru-RU" b="1" dirty="0" err="1">
                <a:solidFill>
                  <a:schemeClr val="tx1"/>
                </a:solidFill>
                <a:latin typeface="Times New Roman" panose="02020603050405020304" pitchFamily="18" charset="0"/>
                <a:ea typeface="Times New Roman" panose="02020603050405020304" pitchFamily="18" charset="0"/>
              </a:rPr>
              <a:t>операція</a:t>
            </a:r>
            <a:r>
              <a:rPr lang="ru-RU" b="1" dirty="0">
                <a:solidFill>
                  <a:schemeClr val="tx1"/>
                </a:solidFill>
                <a:latin typeface="Times New Roman" panose="02020603050405020304" pitchFamily="18" charset="0"/>
                <a:ea typeface="Times New Roman" panose="02020603050405020304" pitchFamily="18" charset="0"/>
              </a:rPr>
              <a:t> на </a:t>
            </a:r>
            <a:r>
              <a:rPr lang="ru-RU" b="1" dirty="0" err="1">
                <a:solidFill>
                  <a:schemeClr val="tx1"/>
                </a:solidFill>
                <a:latin typeface="Times New Roman" panose="02020603050405020304" pitchFamily="18" charset="0"/>
                <a:ea typeface="Times New Roman" panose="02020603050405020304" pitchFamily="18" charset="0"/>
              </a:rPr>
              <a:t>умовах</a:t>
            </a:r>
            <a:r>
              <a:rPr lang="ru-RU" b="1" dirty="0">
                <a:solidFill>
                  <a:schemeClr val="tx1"/>
                </a:solidFill>
                <a:latin typeface="Times New Roman" panose="02020603050405020304" pitchFamily="18" charset="0"/>
                <a:ea typeface="Times New Roman" panose="02020603050405020304" pitchFamily="18" charset="0"/>
              </a:rPr>
              <a:t> “форвард”</a:t>
            </a:r>
            <a:r>
              <a:rPr lang="ru-RU" dirty="0">
                <a:solidFill>
                  <a:schemeClr val="tx1"/>
                </a:solidFill>
                <a:latin typeface="Times New Roman" panose="02020603050405020304" pitchFamily="18" charset="0"/>
                <a:ea typeface="Times New Roman" panose="02020603050405020304" pitchFamily="18" charset="0"/>
              </a:rPr>
              <a:t> - </a:t>
            </a:r>
            <a:r>
              <a:rPr lang="ru-RU" dirty="0" err="1">
                <a:solidFill>
                  <a:schemeClr val="tx1"/>
                </a:solidFill>
                <a:latin typeface="Times New Roman" panose="02020603050405020304" pitchFamily="18" charset="0"/>
                <a:ea typeface="Times New Roman" panose="02020603050405020304" pitchFamily="18" charset="0"/>
              </a:rPr>
              <a:t>валютна</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операція</a:t>
            </a:r>
            <a:r>
              <a:rPr lang="ru-RU" dirty="0">
                <a:solidFill>
                  <a:schemeClr val="tx1"/>
                </a:solidFill>
                <a:latin typeface="Times New Roman" panose="02020603050405020304" pitchFamily="18" charset="0"/>
                <a:ea typeface="Times New Roman" panose="02020603050405020304" pitchFamily="18" charset="0"/>
              </a:rPr>
              <a:t> за </a:t>
            </a:r>
            <a:r>
              <a:rPr lang="ru-RU" dirty="0" err="1">
                <a:solidFill>
                  <a:schemeClr val="tx1"/>
                </a:solidFill>
                <a:latin typeface="Times New Roman" panose="02020603050405020304" pitchFamily="18" charset="0"/>
                <a:ea typeface="Times New Roman" panose="02020603050405020304" pitchFamily="18" charset="0"/>
              </a:rPr>
              <a:t>форвардним</a:t>
            </a:r>
            <a:r>
              <a:rPr lang="ru-RU" dirty="0">
                <a:solidFill>
                  <a:schemeClr val="tx1"/>
                </a:solidFill>
                <a:latin typeface="Times New Roman" panose="02020603050405020304" pitchFamily="18" charset="0"/>
                <a:ea typeface="Times New Roman" panose="02020603050405020304" pitchFamily="18" charset="0"/>
              </a:rPr>
              <a:t> договором, </a:t>
            </a:r>
            <a:r>
              <a:rPr lang="ru-RU" dirty="0" err="1">
                <a:solidFill>
                  <a:schemeClr val="tx1"/>
                </a:solidFill>
                <a:latin typeface="Times New Roman" panose="02020603050405020304" pitchFamily="18" charset="0"/>
                <a:ea typeface="Times New Roman" panose="02020603050405020304" pitchFamily="18" charset="0"/>
              </a:rPr>
              <a:t>умови</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якого</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передбачають</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виконання</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цієї</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операції</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пізніше</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ніж</a:t>
            </a:r>
            <a:r>
              <a:rPr lang="ru-RU" dirty="0">
                <a:solidFill>
                  <a:schemeClr val="tx1"/>
                </a:solidFill>
                <a:latin typeface="Times New Roman" panose="02020603050405020304" pitchFamily="18" charset="0"/>
                <a:ea typeface="Times New Roman" panose="02020603050405020304" pitchFamily="18" charset="0"/>
              </a:rPr>
              <a:t> на </a:t>
            </a:r>
            <a:r>
              <a:rPr lang="ru-RU" dirty="0" err="1">
                <a:solidFill>
                  <a:schemeClr val="tx1"/>
                </a:solidFill>
                <a:latin typeface="Times New Roman" panose="02020603050405020304" pitchFamily="18" charset="0"/>
                <a:ea typeface="Times New Roman" panose="02020603050405020304" pitchFamily="18" charset="0"/>
              </a:rPr>
              <a:t>другий</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робочий</a:t>
            </a:r>
            <a:r>
              <a:rPr lang="ru-RU" dirty="0">
                <a:solidFill>
                  <a:schemeClr val="tx1"/>
                </a:solidFill>
                <a:latin typeface="Times New Roman" panose="02020603050405020304" pitchFamily="18" charset="0"/>
                <a:ea typeface="Times New Roman" panose="02020603050405020304" pitchFamily="18" charset="0"/>
              </a:rPr>
              <a:t> день </a:t>
            </a:r>
            <a:r>
              <a:rPr lang="ru-RU" dirty="0" err="1">
                <a:solidFill>
                  <a:schemeClr val="tx1"/>
                </a:solidFill>
                <a:latin typeface="Times New Roman" panose="02020603050405020304" pitchFamily="18" charset="0"/>
                <a:ea typeface="Times New Roman" panose="02020603050405020304" pitchFamily="18" charset="0"/>
              </a:rPr>
              <a:t>після</a:t>
            </a:r>
            <a:r>
              <a:rPr lang="ru-RU" dirty="0">
                <a:solidFill>
                  <a:schemeClr val="tx1"/>
                </a:solidFill>
                <a:latin typeface="Times New Roman" panose="02020603050405020304" pitchFamily="18" charset="0"/>
                <a:ea typeface="Times New Roman" panose="02020603050405020304" pitchFamily="18" charset="0"/>
              </a:rPr>
              <a:t> дня </a:t>
            </a:r>
            <a:r>
              <a:rPr lang="ru-RU" dirty="0" err="1">
                <a:solidFill>
                  <a:schemeClr val="tx1"/>
                </a:solidFill>
                <a:latin typeface="Times New Roman" panose="02020603050405020304" pitchFamily="18" charset="0"/>
                <a:ea typeface="Times New Roman" panose="02020603050405020304" pitchFamily="18" charset="0"/>
              </a:rPr>
              <a:t>укладення</a:t>
            </a:r>
            <a:r>
              <a:rPr lang="ru-RU" dirty="0">
                <a:solidFill>
                  <a:schemeClr val="tx1"/>
                </a:solidFill>
                <a:latin typeface="Times New Roman" panose="02020603050405020304" pitchFamily="18" charset="0"/>
                <a:ea typeface="Times New Roman" panose="02020603050405020304" pitchFamily="18" charset="0"/>
              </a:rPr>
              <a:t> договору;</a:t>
            </a:r>
            <a:endParaRPr lang="ru-RU" sz="1600" dirty="0">
              <a:solidFill>
                <a:schemeClr val="tx1"/>
              </a:solidFill>
              <a:latin typeface="Times New Roman" panose="02020603050405020304" pitchFamily="18" charset="0"/>
              <a:ea typeface="Times New Roman" panose="02020603050405020304" pitchFamily="18" charset="0"/>
            </a:endParaRPr>
          </a:p>
          <a:p>
            <a:pPr indent="0" algn="just" fontAlgn="base">
              <a:buNone/>
            </a:pPr>
            <a:r>
              <a:rPr lang="ru-RU" b="1" dirty="0" err="1">
                <a:solidFill>
                  <a:schemeClr val="tx1"/>
                </a:solidFill>
                <a:latin typeface="Times New Roman" panose="02020603050405020304" pitchFamily="18" charset="0"/>
                <a:ea typeface="Times New Roman" panose="02020603050405020304" pitchFamily="18" charset="0"/>
              </a:rPr>
              <a:t>Торгівля</a:t>
            </a:r>
            <a:r>
              <a:rPr lang="ru-RU" b="1" dirty="0">
                <a:solidFill>
                  <a:schemeClr val="tx1"/>
                </a:solidFill>
                <a:latin typeface="Times New Roman" panose="02020603050405020304" pitchFamily="18" charset="0"/>
                <a:ea typeface="Times New Roman" panose="02020603050405020304" pitchFamily="18" charset="0"/>
              </a:rPr>
              <a:t> </a:t>
            </a:r>
            <a:r>
              <a:rPr lang="ru-RU" b="1" dirty="0" err="1">
                <a:solidFill>
                  <a:schemeClr val="tx1"/>
                </a:solidFill>
                <a:latin typeface="Times New Roman" panose="02020603050405020304" pitchFamily="18" charset="0"/>
                <a:ea typeface="Times New Roman" panose="02020603050405020304" pitchFamily="18" charset="0"/>
              </a:rPr>
              <a:t>іноземною</a:t>
            </a:r>
            <a:r>
              <a:rPr lang="ru-RU" b="1" dirty="0">
                <a:solidFill>
                  <a:schemeClr val="tx1"/>
                </a:solidFill>
                <a:latin typeface="Times New Roman" panose="02020603050405020304" pitchFamily="18" charset="0"/>
                <a:ea typeface="Times New Roman" panose="02020603050405020304" pitchFamily="18" charset="0"/>
              </a:rPr>
              <a:t> валютою в </a:t>
            </a:r>
            <a:r>
              <a:rPr lang="ru-RU" b="1" dirty="0" err="1">
                <a:solidFill>
                  <a:schemeClr val="tx1"/>
                </a:solidFill>
                <a:latin typeface="Times New Roman" panose="02020603050405020304" pitchFamily="18" charset="0"/>
                <a:ea typeface="Times New Roman" panose="02020603050405020304" pitchFamily="18" charset="0"/>
              </a:rPr>
              <a:t>готівковій</a:t>
            </a:r>
            <a:r>
              <a:rPr lang="ru-RU" b="1" dirty="0">
                <a:solidFill>
                  <a:schemeClr val="tx1"/>
                </a:solidFill>
                <a:latin typeface="Times New Roman" panose="02020603050405020304" pitchFamily="18" charset="0"/>
                <a:ea typeface="Times New Roman" panose="02020603050405020304" pitchFamily="18" charset="0"/>
              </a:rPr>
              <a:t> </a:t>
            </a:r>
            <a:r>
              <a:rPr lang="ru-RU" b="1" dirty="0" err="1">
                <a:solidFill>
                  <a:schemeClr val="tx1"/>
                </a:solidFill>
                <a:latin typeface="Times New Roman" panose="02020603050405020304" pitchFamily="18" charset="0"/>
                <a:ea typeface="Times New Roman" panose="02020603050405020304" pitchFamily="18" charset="0"/>
              </a:rPr>
              <a:t>формі</a:t>
            </a:r>
            <a:r>
              <a:rPr lang="ru-RU" dirty="0">
                <a:solidFill>
                  <a:schemeClr val="tx1"/>
                </a:solidFill>
                <a:latin typeface="Times New Roman" panose="02020603050405020304" pitchFamily="18" charset="0"/>
                <a:ea typeface="Times New Roman" panose="02020603050405020304" pitchFamily="18" charset="0"/>
              </a:rPr>
              <a:t> (валютно-</a:t>
            </a:r>
            <a:r>
              <a:rPr lang="ru-RU" dirty="0" err="1">
                <a:solidFill>
                  <a:schemeClr val="tx1"/>
                </a:solidFill>
                <a:latin typeface="Times New Roman" panose="02020603050405020304" pitchFamily="18" charset="0"/>
                <a:ea typeface="Times New Roman" panose="02020603050405020304" pitchFamily="18" charset="0"/>
              </a:rPr>
              <a:t>обмінні</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операції</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здійснюється</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уповноваженими</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установами</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Торгівля</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банківськими</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металами</a:t>
            </a:r>
            <a:r>
              <a:rPr lang="ru-RU" dirty="0">
                <a:solidFill>
                  <a:schemeClr val="tx1"/>
                </a:solidFill>
                <a:latin typeface="Times New Roman" panose="02020603050405020304" pitchFamily="18" charset="0"/>
                <a:ea typeface="Times New Roman" panose="02020603050405020304" pitchFamily="18" charset="0"/>
              </a:rPr>
              <a:t> з </a:t>
            </a:r>
            <a:r>
              <a:rPr lang="ru-RU" dirty="0" err="1">
                <a:solidFill>
                  <a:schemeClr val="tx1"/>
                </a:solidFill>
                <a:latin typeface="Times New Roman" panose="02020603050405020304" pitchFamily="18" charset="0"/>
                <a:ea typeface="Times New Roman" panose="02020603050405020304" pitchFamily="18" charset="0"/>
              </a:rPr>
              <a:t>фізичною</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поставкою</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здійснюється</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виключно</a:t>
            </a:r>
            <a:r>
              <a:rPr lang="ru-RU" dirty="0">
                <a:solidFill>
                  <a:schemeClr val="tx1"/>
                </a:solidFill>
                <a:latin typeface="Times New Roman" panose="02020603050405020304" pitchFamily="18" charset="0"/>
                <a:ea typeface="Times New Roman" panose="02020603050405020304" pitchFamily="18" charset="0"/>
              </a:rPr>
              <a:t> банками.</a:t>
            </a:r>
            <a:endParaRPr lang="ru-RU" sz="1600" dirty="0">
              <a:solidFill>
                <a:schemeClr val="tx1"/>
              </a:solidFill>
              <a:latin typeface="Times New Roman" panose="02020603050405020304" pitchFamily="18" charset="0"/>
              <a:ea typeface="Times New Roman" panose="02020603050405020304" pitchFamily="18" charset="0"/>
            </a:endParaRPr>
          </a:p>
          <a:p>
            <a:pPr indent="0" algn="just" fontAlgn="base">
              <a:buNone/>
            </a:pPr>
            <a:r>
              <a:rPr lang="ru-RU" dirty="0">
                <a:solidFill>
                  <a:schemeClr val="tx1"/>
                </a:solidFill>
                <a:latin typeface="Times New Roman" panose="02020603050405020304" pitchFamily="18" charset="0"/>
                <a:ea typeface="Times New Roman" panose="02020603050405020304" pitchFamily="18" charset="0"/>
              </a:rPr>
              <a:t>До валютно-</a:t>
            </a:r>
            <a:r>
              <a:rPr lang="ru-RU" dirty="0" err="1">
                <a:solidFill>
                  <a:schemeClr val="tx1"/>
                </a:solidFill>
                <a:latin typeface="Times New Roman" panose="02020603050405020304" pitchFamily="18" charset="0"/>
                <a:ea typeface="Times New Roman" panose="02020603050405020304" pitchFamily="18" charset="0"/>
              </a:rPr>
              <a:t>обмінних</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операцій</a:t>
            </a:r>
            <a:r>
              <a:rPr lang="ru-RU" dirty="0">
                <a:solidFill>
                  <a:schemeClr val="tx1"/>
                </a:solidFill>
                <a:latin typeface="Times New Roman" panose="02020603050405020304" pitchFamily="18" charset="0"/>
                <a:ea typeface="Times New Roman" panose="02020603050405020304" pitchFamily="18" charset="0"/>
              </a:rPr>
              <a:t> належать:</a:t>
            </a:r>
            <a:endParaRPr lang="ru-RU" sz="1600" dirty="0">
              <a:solidFill>
                <a:schemeClr val="tx1"/>
              </a:solidFill>
              <a:latin typeface="Times New Roman" panose="02020603050405020304" pitchFamily="18" charset="0"/>
              <a:ea typeface="Times New Roman" panose="02020603050405020304" pitchFamily="18" charset="0"/>
            </a:endParaRPr>
          </a:p>
          <a:p>
            <a:pPr indent="285750" algn="just" fontAlgn="base"/>
            <a:r>
              <a:rPr lang="ru-RU" dirty="0">
                <a:solidFill>
                  <a:schemeClr val="tx1"/>
                </a:solidFill>
                <a:latin typeface="Times New Roman" panose="02020603050405020304" pitchFamily="18" charset="0"/>
                <a:ea typeface="Times New Roman" panose="02020603050405020304" pitchFamily="18" charset="0"/>
              </a:rPr>
              <a:t>1) </a:t>
            </a:r>
            <a:r>
              <a:rPr lang="ru-RU" dirty="0" err="1">
                <a:solidFill>
                  <a:schemeClr val="tx1"/>
                </a:solidFill>
                <a:latin typeface="Times New Roman" panose="02020603050405020304" pitchFamily="18" charset="0"/>
                <a:ea typeface="Times New Roman" panose="02020603050405020304" pitchFamily="18" charset="0"/>
              </a:rPr>
              <a:t>купівля</a:t>
            </a:r>
            <a:r>
              <a:rPr lang="ru-RU" dirty="0">
                <a:solidFill>
                  <a:schemeClr val="tx1"/>
                </a:solidFill>
                <a:latin typeface="Times New Roman" panose="02020603050405020304" pitchFamily="18" charset="0"/>
                <a:ea typeface="Times New Roman" panose="02020603050405020304" pitchFamily="18" charset="0"/>
              </a:rPr>
              <a:t> у </a:t>
            </a:r>
            <a:r>
              <a:rPr lang="ru-RU" dirty="0" err="1">
                <a:solidFill>
                  <a:schemeClr val="tx1"/>
                </a:solidFill>
                <a:latin typeface="Times New Roman" panose="02020603050405020304" pitchFamily="18" charset="0"/>
                <a:ea typeface="Times New Roman" panose="02020603050405020304" pitchFamily="18" charset="0"/>
              </a:rPr>
              <a:t>фізичних</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осіб</a:t>
            </a:r>
            <a:r>
              <a:rPr lang="ru-RU" dirty="0">
                <a:solidFill>
                  <a:schemeClr val="tx1"/>
                </a:solidFill>
                <a:latin typeface="Times New Roman" panose="02020603050405020304" pitchFamily="18" charset="0"/>
                <a:ea typeface="Times New Roman" panose="02020603050405020304" pitchFamily="18" charset="0"/>
              </a:rPr>
              <a:t> - </a:t>
            </a:r>
            <a:r>
              <a:rPr lang="ru-RU" dirty="0" err="1">
                <a:solidFill>
                  <a:schemeClr val="tx1"/>
                </a:solidFill>
                <a:latin typeface="Times New Roman" panose="02020603050405020304" pitchFamily="18" charset="0"/>
                <a:ea typeface="Times New Roman" panose="02020603050405020304" pitchFamily="18" charset="0"/>
              </a:rPr>
              <a:t>резидентів</a:t>
            </a:r>
            <a:r>
              <a:rPr lang="ru-RU" dirty="0">
                <a:solidFill>
                  <a:schemeClr val="tx1"/>
                </a:solidFill>
                <a:latin typeface="Times New Roman" panose="02020603050405020304" pitchFamily="18" charset="0"/>
                <a:ea typeface="Times New Roman" panose="02020603050405020304" pitchFamily="18" charset="0"/>
              </a:rPr>
              <a:t> і </a:t>
            </a:r>
            <a:r>
              <a:rPr lang="ru-RU" dirty="0" err="1">
                <a:solidFill>
                  <a:schemeClr val="tx1"/>
                </a:solidFill>
                <a:latin typeface="Times New Roman" panose="02020603050405020304" pitchFamily="18" charset="0"/>
                <a:ea typeface="Times New Roman" panose="02020603050405020304" pitchFamily="18" charset="0"/>
              </a:rPr>
              <a:t>нерезидентів</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готівки</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іноземної</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валюти</a:t>
            </a:r>
            <a:r>
              <a:rPr lang="ru-RU" dirty="0">
                <a:solidFill>
                  <a:schemeClr val="tx1"/>
                </a:solidFill>
                <a:latin typeface="Times New Roman" panose="02020603050405020304" pitchFamily="18" charset="0"/>
                <a:ea typeface="Times New Roman" panose="02020603050405020304" pitchFamily="18" charset="0"/>
              </a:rPr>
              <a:t> за:</a:t>
            </a:r>
            <a:endParaRPr lang="ru-RU" sz="1600" dirty="0">
              <a:solidFill>
                <a:schemeClr val="tx1"/>
              </a:solidFill>
              <a:latin typeface="Times New Roman" panose="02020603050405020304" pitchFamily="18" charset="0"/>
              <a:ea typeface="Times New Roman" panose="02020603050405020304" pitchFamily="18" charset="0"/>
            </a:endParaRPr>
          </a:p>
          <a:p>
            <a:pPr indent="285750" algn="just" fontAlgn="base"/>
            <a:r>
              <a:rPr lang="ru-RU" dirty="0" err="1">
                <a:solidFill>
                  <a:schemeClr val="tx1"/>
                </a:solidFill>
                <a:latin typeface="Times New Roman" panose="02020603050405020304" pitchFamily="18" charset="0"/>
                <a:ea typeface="Times New Roman" panose="02020603050405020304" pitchFamily="18" charset="0"/>
              </a:rPr>
              <a:t>готівкові</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кошти</a:t>
            </a:r>
            <a:r>
              <a:rPr lang="ru-RU" dirty="0">
                <a:solidFill>
                  <a:schemeClr val="tx1"/>
                </a:solidFill>
                <a:latin typeface="Times New Roman" panose="02020603050405020304" pitchFamily="18" charset="0"/>
                <a:ea typeface="Times New Roman" panose="02020603050405020304" pitchFamily="18" charset="0"/>
              </a:rPr>
              <a:t> в </a:t>
            </a:r>
            <a:r>
              <a:rPr lang="ru-RU" dirty="0" err="1">
                <a:solidFill>
                  <a:schemeClr val="tx1"/>
                </a:solidFill>
                <a:latin typeface="Times New Roman" panose="02020603050405020304" pitchFamily="18" charset="0"/>
                <a:ea typeface="Times New Roman" panose="02020603050405020304" pitchFamily="18" charset="0"/>
              </a:rPr>
              <a:t>гривні</a:t>
            </a:r>
            <a:r>
              <a:rPr lang="ru-RU" dirty="0">
                <a:solidFill>
                  <a:schemeClr val="tx1"/>
                </a:solidFill>
                <a:latin typeface="Times New Roman" panose="02020603050405020304" pitchFamily="18" charset="0"/>
                <a:ea typeface="Times New Roman" panose="02020603050405020304" pitchFamily="18" charset="0"/>
              </a:rPr>
              <a:t>;</a:t>
            </a:r>
            <a:endParaRPr lang="ru-RU" sz="1600" dirty="0">
              <a:solidFill>
                <a:schemeClr val="tx1"/>
              </a:solidFill>
              <a:latin typeface="Times New Roman" panose="02020603050405020304" pitchFamily="18" charset="0"/>
              <a:ea typeface="Times New Roman" panose="02020603050405020304" pitchFamily="18" charset="0"/>
            </a:endParaRPr>
          </a:p>
          <a:p>
            <a:pPr indent="285750" algn="just" fontAlgn="base"/>
            <a:r>
              <a:rPr lang="ru-RU" dirty="0" err="1">
                <a:solidFill>
                  <a:schemeClr val="tx1"/>
                </a:solidFill>
                <a:latin typeface="Times New Roman" panose="02020603050405020304" pitchFamily="18" charset="0"/>
                <a:ea typeface="Times New Roman" panose="02020603050405020304" pitchFamily="18" charset="0"/>
              </a:rPr>
              <a:t>безготівкові</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кошти</a:t>
            </a:r>
            <a:r>
              <a:rPr lang="ru-RU" dirty="0">
                <a:solidFill>
                  <a:schemeClr val="tx1"/>
                </a:solidFill>
                <a:latin typeface="Times New Roman" panose="02020603050405020304" pitchFamily="18" charset="0"/>
                <a:ea typeface="Times New Roman" panose="02020603050405020304" pitchFamily="18" charset="0"/>
              </a:rPr>
              <a:t> в </a:t>
            </a:r>
            <a:r>
              <a:rPr lang="ru-RU" dirty="0" err="1">
                <a:solidFill>
                  <a:schemeClr val="tx1"/>
                </a:solidFill>
                <a:latin typeface="Times New Roman" panose="02020603050405020304" pitchFamily="18" charset="0"/>
                <a:ea typeface="Times New Roman" panose="02020603050405020304" pitchFamily="18" charset="0"/>
              </a:rPr>
              <a:t>гривні</a:t>
            </a:r>
            <a:r>
              <a:rPr lang="ru-RU" dirty="0">
                <a:solidFill>
                  <a:schemeClr val="tx1"/>
                </a:solidFill>
                <a:latin typeface="Times New Roman" panose="02020603050405020304" pitchFamily="18" charset="0"/>
                <a:ea typeface="Times New Roman" panose="02020603050405020304" pitchFamily="18" charset="0"/>
              </a:rPr>
              <a:t> з </a:t>
            </a:r>
            <a:r>
              <a:rPr lang="ru-RU" dirty="0" err="1">
                <a:solidFill>
                  <a:schemeClr val="tx1"/>
                </a:solidFill>
                <a:latin typeface="Times New Roman" panose="02020603050405020304" pitchFamily="18" charset="0"/>
                <a:ea typeface="Times New Roman" panose="02020603050405020304" pitchFamily="18" charset="0"/>
              </a:rPr>
              <a:t>подальшим</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їх</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зарахуванням</a:t>
            </a:r>
            <a:r>
              <a:rPr lang="ru-RU" dirty="0">
                <a:solidFill>
                  <a:schemeClr val="tx1"/>
                </a:solidFill>
                <a:latin typeface="Times New Roman" panose="02020603050405020304" pitchFamily="18" charset="0"/>
                <a:ea typeface="Times New Roman" panose="02020603050405020304" pitchFamily="18" charset="0"/>
              </a:rPr>
              <a:t> на </a:t>
            </a:r>
            <a:r>
              <a:rPr lang="ru-RU" dirty="0" err="1">
                <a:solidFill>
                  <a:schemeClr val="tx1"/>
                </a:solidFill>
                <a:latin typeface="Times New Roman" panose="02020603050405020304" pitchFamily="18" charset="0"/>
                <a:ea typeface="Times New Roman" panose="02020603050405020304" pitchFamily="18" charset="0"/>
              </a:rPr>
              <a:t>власні</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поточні</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рахунки</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цих</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фізичних</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осіб</a:t>
            </a:r>
            <a:r>
              <a:rPr lang="ru-RU" dirty="0">
                <a:solidFill>
                  <a:schemeClr val="tx1"/>
                </a:solidFill>
                <a:latin typeface="Times New Roman" panose="02020603050405020304" pitchFamily="18" charset="0"/>
                <a:ea typeface="Times New Roman" panose="02020603050405020304" pitchFamily="18" charset="0"/>
              </a:rPr>
              <a:t>;</a:t>
            </a:r>
            <a:endParaRPr lang="ru-RU" sz="1600" dirty="0">
              <a:solidFill>
                <a:schemeClr val="tx1"/>
              </a:solidFill>
              <a:latin typeface="Times New Roman" panose="02020603050405020304" pitchFamily="18" charset="0"/>
              <a:ea typeface="Times New Roman" panose="02020603050405020304" pitchFamily="18" charset="0"/>
            </a:endParaRPr>
          </a:p>
          <a:p>
            <a:pPr indent="285750" algn="just" fontAlgn="base"/>
            <a:r>
              <a:rPr lang="ru-RU" dirty="0">
                <a:solidFill>
                  <a:schemeClr val="tx1"/>
                </a:solidFill>
                <a:latin typeface="Times New Roman" panose="02020603050405020304" pitchFamily="18" charset="0"/>
                <a:ea typeface="Times New Roman" panose="02020603050405020304" pitchFamily="18" charset="0"/>
              </a:rPr>
              <a:t>2) продаж </a:t>
            </a:r>
            <a:r>
              <a:rPr lang="ru-RU" dirty="0" err="1">
                <a:solidFill>
                  <a:schemeClr val="tx1"/>
                </a:solidFill>
                <a:latin typeface="Times New Roman" panose="02020603050405020304" pitchFamily="18" charset="0"/>
                <a:ea typeface="Times New Roman" panose="02020603050405020304" pitchFamily="18" charset="0"/>
              </a:rPr>
              <a:t>фізичним</a:t>
            </a:r>
            <a:r>
              <a:rPr lang="ru-RU" dirty="0">
                <a:solidFill>
                  <a:schemeClr val="tx1"/>
                </a:solidFill>
                <a:latin typeface="Times New Roman" panose="02020603050405020304" pitchFamily="18" charset="0"/>
                <a:ea typeface="Times New Roman" panose="02020603050405020304" pitchFamily="18" charset="0"/>
              </a:rPr>
              <a:t> особам - резидентам і нерезидентам </a:t>
            </a:r>
            <a:r>
              <a:rPr lang="ru-RU" dirty="0" err="1">
                <a:solidFill>
                  <a:schemeClr val="tx1"/>
                </a:solidFill>
                <a:latin typeface="Times New Roman" panose="02020603050405020304" pitchFamily="18" charset="0"/>
                <a:ea typeface="Times New Roman" panose="02020603050405020304" pitchFamily="18" charset="0"/>
              </a:rPr>
              <a:t>готівки</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іноземної</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валюти</a:t>
            </a:r>
            <a:r>
              <a:rPr lang="ru-RU" dirty="0">
                <a:solidFill>
                  <a:schemeClr val="tx1"/>
                </a:solidFill>
                <a:latin typeface="Times New Roman" panose="02020603050405020304" pitchFamily="18" charset="0"/>
                <a:ea typeface="Times New Roman" panose="02020603050405020304" pitchFamily="18" charset="0"/>
              </a:rPr>
              <a:t> за </a:t>
            </a:r>
            <a:r>
              <a:rPr lang="ru-RU" dirty="0" err="1">
                <a:solidFill>
                  <a:schemeClr val="tx1"/>
                </a:solidFill>
                <a:latin typeface="Times New Roman" panose="02020603050405020304" pitchFamily="18" charset="0"/>
                <a:ea typeface="Times New Roman" panose="02020603050405020304" pitchFamily="18" charset="0"/>
              </a:rPr>
              <a:t>готівкові</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кошти</a:t>
            </a:r>
            <a:r>
              <a:rPr lang="ru-RU" dirty="0">
                <a:solidFill>
                  <a:schemeClr val="tx1"/>
                </a:solidFill>
                <a:latin typeface="Times New Roman" panose="02020603050405020304" pitchFamily="18" charset="0"/>
                <a:ea typeface="Times New Roman" panose="02020603050405020304" pitchFamily="18" charset="0"/>
              </a:rPr>
              <a:t> в </a:t>
            </a:r>
            <a:r>
              <a:rPr lang="ru-RU" dirty="0" err="1">
                <a:solidFill>
                  <a:schemeClr val="tx1"/>
                </a:solidFill>
                <a:latin typeface="Times New Roman" panose="02020603050405020304" pitchFamily="18" charset="0"/>
                <a:ea typeface="Times New Roman" panose="02020603050405020304" pitchFamily="18" charset="0"/>
              </a:rPr>
              <a:t>гривні</a:t>
            </a:r>
            <a:r>
              <a:rPr lang="ru-RU" dirty="0">
                <a:solidFill>
                  <a:schemeClr val="tx1"/>
                </a:solidFill>
                <a:latin typeface="Times New Roman" panose="02020603050405020304" pitchFamily="18" charset="0"/>
                <a:ea typeface="Times New Roman" panose="02020603050405020304" pitchFamily="18" charset="0"/>
              </a:rPr>
              <a:t>;</a:t>
            </a:r>
            <a:endParaRPr lang="ru-RU" sz="1600" dirty="0">
              <a:solidFill>
                <a:schemeClr val="tx1"/>
              </a:solidFill>
              <a:latin typeface="Times New Roman" panose="02020603050405020304" pitchFamily="18" charset="0"/>
              <a:ea typeface="Times New Roman" panose="02020603050405020304" pitchFamily="18" charset="0"/>
            </a:endParaRPr>
          </a:p>
          <a:p>
            <a:pPr indent="285750" algn="just" fontAlgn="base"/>
            <a:r>
              <a:rPr lang="ru-RU" dirty="0">
                <a:solidFill>
                  <a:schemeClr val="tx1"/>
                </a:solidFill>
                <a:latin typeface="Times New Roman" panose="02020603050405020304" pitchFamily="18" charset="0"/>
                <a:ea typeface="Times New Roman" panose="02020603050405020304" pitchFamily="18" charset="0"/>
              </a:rPr>
              <a:t>3) </a:t>
            </a:r>
            <a:r>
              <a:rPr lang="ru-RU" dirty="0" err="1">
                <a:solidFill>
                  <a:schemeClr val="tx1"/>
                </a:solidFill>
                <a:latin typeface="Times New Roman" panose="02020603050405020304" pitchFamily="18" charset="0"/>
                <a:ea typeface="Times New Roman" panose="02020603050405020304" pitchFamily="18" charset="0"/>
              </a:rPr>
              <a:t>обмін</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готівки</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іноземної</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валюти</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однієї</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іноземної</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держави</a:t>
            </a:r>
            <a:r>
              <a:rPr lang="ru-RU" dirty="0">
                <a:solidFill>
                  <a:schemeClr val="tx1"/>
                </a:solidFill>
                <a:latin typeface="Times New Roman" panose="02020603050405020304" pitchFamily="18" charset="0"/>
                <a:ea typeface="Times New Roman" panose="02020603050405020304" pitchFamily="18" charset="0"/>
              </a:rPr>
              <a:t> на </a:t>
            </a:r>
            <a:r>
              <a:rPr lang="ru-RU" dirty="0" err="1">
                <a:solidFill>
                  <a:schemeClr val="tx1"/>
                </a:solidFill>
                <a:latin typeface="Times New Roman" panose="02020603050405020304" pitchFamily="18" charset="0"/>
                <a:ea typeface="Times New Roman" panose="02020603050405020304" pitchFamily="18" charset="0"/>
              </a:rPr>
              <a:t>готівку</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іноземної</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валюти</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іншої</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іноземної</a:t>
            </a:r>
            <a:r>
              <a:rPr lang="ru-RU" dirty="0">
                <a:solidFill>
                  <a:schemeClr val="tx1"/>
                </a:solidFill>
                <a:latin typeface="Times New Roman" panose="02020603050405020304" pitchFamily="18" charset="0"/>
                <a:ea typeface="Times New Roman" panose="02020603050405020304" pitchFamily="18" charset="0"/>
              </a:rPr>
              <a:t> </a:t>
            </a:r>
            <a:r>
              <a:rPr lang="ru-RU" dirty="0" err="1">
                <a:solidFill>
                  <a:schemeClr val="tx1"/>
                </a:solidFill>
                <a:latin typeface="Times New Roman" panose="02020603050405020304" pitchFamily="18" charset="0"/>
                <a:ea typeface="Times New Roman" panose="02020603050405020304" pitchFamily="18" charset="0"/>
              </a:rPr>
              <a:t>держави</a:t>
            </a:r>
            <a:r>
              <a:rPr lang="ru-RU" dirty="0">
                <a:solidFill>
                  <a:schemeClr val="tx1"/>
                </a:solidFill>
                <a:latin typeface="Times New Roman" panose="02020603050405020304" pitchFamily="18" charset="0"/>
                <a:ea typeface="Times New Roman" panose="02020603050405020304" pitchFamily="18" charset="0"/>
              </a:rPr>
              <a:t>.</a:t>
            </a:r>
            <a:endParaRPr lang="ru-RU" sz="1600" dirty="0">
              <a:solidFill>
                <a:schemeClr val="tx1"/>
              </a:solidFill>
              <a:latin typeface="Times New Roman" panose="02020603050405020304" pitchFamily="18" charset="0"/>
              <a:ea typeface="Times New Roman" panose="02020603050405020304" pitchFamily="18" charset="0"/>
            </a:endParaRPr>
          </a:p>
          <a:p>
            <a:endParaRPr lang="ru-RU" dirty="0"/>
          </a:p>
        </p:txBody>
      </p:sp>
    </p:spTree>
    <p:extLst>
      <p:ext uri="{BB962C8B-B14F-4D97-AF65-F5344CB8AC3E}">
        <p14:creationId xmlns:p14="http://schemas.microsoft.com/office/powerpoint/2010/main" val="12318790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36642" y="1078174"/>
            <a:ext cx="8207360" cy="4790363"/>
          </a:xfrm>
        </p:spPr>
        <p:txBody>
          <a:bodyPr>
            <a:normAutofit/>
          </a:bodyPr>
          <a:lstStyle/>
          <a:p>
            <a:pPr indent="0" algn="just" fontAlgn="base">
              <a:buNone/>
            </a:pPr>
            <a:r>
              <a:rPr lang="ru-RU" sz="2400" dirty="0">
                <a:latin typeface="Times New Roman" panose="02020603050405020304" pitchFamily="18" charset="0"/>
                <a:ea typeface="Times New Roman" panose="02020603050405020304" pitchFamily="18" charset="0"/>
              </a:rPr>
              <a:t>До </a:t>
            </a:r>
            <a:r>
              <a:rPr lang="ru-RU" sz="2400" b="1" dirty="0" err="1">
                <a:latin typeface="Times New Roman" panose="02020603050405020304" pitchFamily="18" charset="0"/>
                <a:ea typeface="Times New Roman" panose="02020603050405020304" pitchFamily="18" charset="0"/>
              </a:rPr>
              <a:t>операцій</a:t>
            </a:r>
            <a:r>
              <a:rPr lang="ru-RU" sz="2400" b="1" dirty="0">
                <a:latin typeface="Times New Roman" panose="02020603050405020304" pitchFamily="18" charset="0"/>
                <a:ea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rPr>
              <a:t>торгівлі</a:t>
            </a:r>
            <a:r>
              <a:rPr lang="ru-RU" sz="2400" b="1" dirty="0">
                <a:latin typeface="Times New Roman" panose="02020603050405020304" pitchFamily="18" charset="0"/>
                <a:ea typeface="Times New Roman" panose="02020603050405020304" pitchFamily="18" charset="0"/>
              </a:rPr>
              <a:t> з </a:t>
            </a:r>
            <a:r>
              <a:rPr lang="ru-RU" sz="2400" b="1" dirty="0" err="1">
                <a:latin typeface="Times New Roman" panose="02020603050405020304" pitchFamily="18" charset="0"/>
                <a:ea typeface="Times New Roman" panose="02020603050405020304" pitchFamily="18" charset="0"/>
              </a:rPr>
              <a:t>банківськими</a:t>
            </a:r>
            <a:r>
              <a:rPr lang="ru-RU" sz="2400" b="1" dirty="0">
                <a:latin typeface="Times New Roman" panose="02020603050405020304" pitchFamily="18" charset="0"/>
                <a:ea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rPr>
              <a:t>металами</a:t>
            </a:r>
            <a:r>
              <a:rPr lang="ru-RU" sz="2400" dirty="0">
                <a:latin typeface="Times New Roman" panose="02020603050405020304" pitchFamily="18" charset="0"/>
                <a:ea typeface="Times New Roman" panose="02020603050405020304" pitchFamily="18" charset="0"/>
              </a:rPr>
              <a:t> з </a:t>
            </a:r>
            <a:r>
              <a:rPr lang="ru-RU" sz="2400" dirty="0" err="1">
                <a:latin typeface="Times New Roman" panose="02020603050405020304" pitchFamily="18" charset="0"/>
                <a:ea typeface="Times New Roman" panose="02020603050405020304" pitchFamily="18" charset="0"/>
              </a:rPr>
              <a:t>фізичною</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поставкою</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далі</a:t>
            </a:r>
            <a:r>
              <a:rPr lang="ru-RU" sz="2400" dirty="0">
                <a:latin typeface="Times New Roman" panose="02020603050405020304" pitchFamily="18" charset="0"/>
                <a:ea typeface="Times New Roman" panose="02020603050405020304" pitchFamily="18" charset="0"/>
              </a:rPr>
              <a:t> - </a:t>
            </a:r>
            <a:r>
              <a:rPr lang="ru-RU" sz="2400" dirty="0" err="1">
                <a:latin typeface="Times New Roman" panose="02020603050405020304" pitchFamily="18" charset="0"/>
                <a:ea typeface="Times New Roman" panose="02020603050405020304" pitchFamily="18" charset="0"/>
              </a:rPr>
              <a:t>операції</a:t>
            </a:r>
            <a:r>
              <a:rPr lang="ru-RU" sz="2400" dirty="0">
                <a:latin typeface="Times New Roman" panose="02020603050405020304" pitchFamily="18" charset="0"/>
                <a:ea typeface="Times New Roman" panose="02020603050405020304" pitchFamily="18" charset="0"/>
              </a:rPr>
              <a:t> з </a:t>
            </a:r>
            <a:r>
              <a:rPr lang="ru-RU" sz="2400" dirty="0" err="1">
                <a:latin typeface="Times New Roman" panose="02020603050405020304" pitchFamily="18" charset="0"/>
                <a:ea typeface="Times New Roman" panose="02020603050405020304" pitchFamily="18" charset="0"/>
              </a:rPr>
              <a:t>банківськими</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металами</a:t>
            </a:r>
            <a:r>
              <a:rPr lang="ru-RU" sz="2400" dirty="0">
                <a:latin typeface="Times New Roman" panose="02020603050405020304" pitchFamily="18" charset="0"/>
                <a:ea typeface="Times New Roman" panose="02020603050405020304" pitchFamily="18" charset="0"/>
              </a:rPr>
              <a:t>) належать:</a:t>
            </a:r>
          </a:p>
          <a:p>
            <a:pPr indent="285750" algn="just" fontAlgn="base"/>
            <a:r>
              <a:rPr lang="ru-RU" sz="2400" dirty="0">
                <a:latin typeface="Times New Roman" panose="02020603050405020304" pitchFamily="18" charset="0"/>
                <a:ea typeface="Times New Roman" panose="02020603050405020304" pitchFamily="18" charset="0"/>
              </a:rPr>
              <a:t>1) </a:t>
            </a:r>
            <a:r>
              <a:rPr lang="ru-RU" sz="2400" dirty="0" err="1">
                <a:latin typeface="Times New Roman" panose="02020603050405020304" pitchFamily="18" charset="0"/>
                <a:ea typeface="Times New Roman" panose="02020603050405020304" pitchFamily="18" charset="0"/>
              </a:rPr>
              <a:t>купівля</a:t>
            </a:r>
            <a:r>
              <a:rPr lang="ru-RU" sz="2400" dirty="0">
                <a:latin typeface="Times New Roman" panose="02020603050405020304" pitchFamily="18" charset="0"/>
                <a:ea typeface="Times New Roman" panose="02020603050405020304" pitchFamily="18" charset="0"/>
              </a:rPr>
              <a:t> у </a:t>
            </a:r>
            <a:r>
              <a:rPr lang="ru-RU" sz="2400" dirty="0" err="1">
                <a:latin typeface="Times New Roman" panose="02020603050405020304" pitchFamily="18" charset="0"/>
                <a:ea typeface="Times New Roman" panose="02020603050405020304" pitchFamily="18" charset="0"/>
              </a:rPr>
              <a:t>фізичних</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осіб</a:t>
            </a:r>
            <a:r>
              <a:rPr lang="ru-RU" sz="2400" dirty="0">
                <a:latin typeface="Times New Roman" panose="02020603050405020304" pitchFamily="18" charset="0"/>
                <a:ea typeface="Times New Roman" panose="02020603050405020304" pitchFamily="18" charset="0"/>
              </a:rPr>
              <a:t> - </a:t>
            </a:r>
            <a:r>
              <a:rPr lang="ru-RU" sz="2400" dirty="0" err="1">
                <a:latin typeface="Times New Roman" panose="02020603050405020304" pitchFamily="18" charset="0"/>
                <a:ea typeface="Times New Roman" panose="02020603050405020304" pitchFamily="18" charset="0"/>
              </a:rPr>
              <a:t>резидентів</a:t>
            </a:r>
            <a:r>
              <a:rPr lang="ru-RU" sz="2400" dirty="0">
                <a:latin typeface="Times New Roman" panose="02020603050405020304" pitchFamily="18" charset="0"/>
                <a:ea typeface="Times New Roman" panose="02020603050405020304" pitchFamily="18" charset="0"/>
              </a:rPr>
              <a:t> і </a:t>
            </a:r>
            <a:r>
              <a:rPr lang="ru-RU" sz="2400" dirty="0" err="1">
                <a:latin typeface="Times New Roman" panose="02020603050405020304" pitchFamily="18" charset="0"/>
                <a:ea typeface="Times New Roman" panose="02020603050405020304" pitchFamily="18" charset="0"/>
              </a:rPr>
              <a:t>нерезидентів</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банківських</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металів</a:t>
            </a:r>
            <a:r>
              <a:rPr lang="ru-RU" sz="2400" dirty="0">
                <a:latin typeface="Times New Roman" panose="02020603050405020304" pitchFamily="18" charset="0"/>
                <a:ea typeface="Times New Roman" panose="02020603050405020304" pitchFamily="18" charset="0"/>
              </a:rPr>
              <a:t> за </a:t>
            </a:r>
            <a:r>
              <a:rPr lang="ru-RU" sz="2400" dirty="0" err="1">
                <a:latin typeface="Times New Roman" panose="02020603050405020304" pitchFamily="18" charset="0"/>
                <a:ea typeface="Times New Roman" panose="02020603050405020304" pitchFamily="18" charset="0"/>
              </a:rPr>
              <a:t>готівкові</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гривні</a:t>
            </a:r>
            <a:r>
              <a:rPr lang="ru-RU" sz="2400" dirty="0">
                <a:latin typeface="Times New Roman" panose="02020603050405020304" pitchFamily="18" charset="0"/>
                <a:ea typeface="Times New Roman" panose="02020603050405020304" pitchFamily="18" charset="0"/>
              </a:rPr>
              <a:t>;</a:t>
            </a:r>
          </a:p>
          <a:p>
            <a:pPr indent="285750" algn="just" fontAlgn="base"/>
            <a:r>
              <a:rPr lang="ru-RU" sz="2400" dirty="0">
                <a:latin typeface="Times New Roman" panose="02020603050405020304" pitchFamily="18" charset="0"/>
                <a:ea typeface="Times New Roman" panose="02020603050405020304" pitchFamily="18" charset="0"/>
              </a:rPr>
              <a:t>2) продаж </a:t>
            </a:r>
            <a:r>
              <a:rPr lang="ru-RU" sz="2400" dirty="0" err="1">
                <a:latin typeface="Times New Roman" panose="02020603050405020304" pitchFamily="18" charset="0"/>
                <a:ea typeface="Times New Roman" panose="02020603050405020304" pitchFamily="18" charset="0"/>
              </a:rPr>
              <a:t>фізичним</a:t>
            </a:r>
            <a:r>
              <a:rPr lang="ru-RU" sz="2400" dirty="0">
                <a:latin typeface="Times New Roman" panose="02020603050405020304" pitchFamily="18" charset="0"/>
                <a:ea typeface="Times New Roman" panose="02020603050405020304" pitchFamily="18" charset="0"/>
              </a:rPr>
              <a:t> особам - резидентам і нерезидентам </a:t>
            </a:r>
            <a:r>
              <a:rPr lang="ru-RU" sz="2400" dirty="0" err="1">
                <a:latin typeface="Times New Roman" panose="02020603050405020304" pitchFamily="18" charset="0"/>
                <a:ea typeface="Times New Roman" panose="02020603050405020304" pitchFamily="18" charset="0"/>
              </a:rPr>
              <a:t>банківських</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металів</a:t>
            </a:r>
            <a:r>
              <a:rPr lang="ru-RU" sz="2400" dirty="0">
                <a:latin typeface="Times New Roman" panose="02020603050405020304" pitchFamily="18" charset="0"/>
                <a:ea typeface="Times New Roman" panose="02020603050405020304" pitchFamily="18" charset="0"/>
              </a:rPr>
              <a:t> за </a:t>
            </a:r>
            <a:r>
              <a:rPr lang="ru-RU" sz="2400" dirty="0" err="1">
                <a:latin typeface="Times New Roman" panose="02020603050405020304" pitchFamily="18" charset="0"/>
                <a:ea typeface="Times New Roman" panose="02020603050405020304" pitchFamily="18" charset="0"/>
              </a:rPr>
              <a:t>готівкові</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гривні</a:t>
            </a:r>
            <a:r>
              <a:rPr lang="ru-RU" sz="2400" dirty="0">
                <a:latin typeface="Times New Roman" panose="02020603050405020304" pitchFamily="18" charset="0"/>
                <a:ea typeface="Times New Roman" panose="02020603050405020304" pitchFamily="18" charset="0"/>
              </a:rPr>
              <a:t>;</a:t>
            </a:r>
          </a:p>
          <a:p>
            <a:pPr indent="285750" algn="just" fontAlgn="base"/>
            <a:r>
              <a:rPr lang="ru-RU" sz="2400" dirty="0">
                <a:latin typeface="Times New Roman" panose="02020603050405020304" pitchFamily="18" charset="0"/>
                <a:ea typeface="Times New Roman" panose="02020603050405020304" pitchFamily="18" charset="0"/>
              </a:rPr>
              <a:t>3) </a:t>
            </a:r>
            <a:r>
              <a:rPr lang="ru-RU" sz="2400" dirty="0" err="1">
                <a:latin typeface="Times New Roman" panose="02020603050405020304" pitchFamily="18" charset="0"/>
                <a:ea typeface="Times New Roman" panose="02020603050405020304" pitchFamily="18" charset="0"/>
              </a:rPr>
              <a:t>обмін</a:t>
            </a:r>
            <a:r>
              <a:rPr lang="ru-RU" sz="2400" dirty="0">
                <a:latin typeface="Times New Roman" panose="02020603050405020304" pitchFamily="18" charset="0"/>
                <a:ea typeface="Times New Roman" panose="02020603050405020304" pitchFamily="18" charset="0"/>
              </a:rPr>
              <a:t> одного </a:t>
            </a:r>
            <a:r>
              <a:rPr lang="ru-RU" sz="2400" dirty="0" err="1">
                <a:latin typeface="Times New Roman" panose="02020603050405020304" pitchFamily="18" charset="0"/>
                <a:ea typeface="Times New Roman" panose="02020603050405020304" pitchFamily="18" charset="0"/>
              </a:rPr>
              <a:t>банківського</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металу</a:t>
            </a:r>
            <a:r>
              <a:rPr lang="ru-RU" sz="2400" dirty="0">
                <a:latin typeface="Times New Roman" panose="02020603050405020304" pitchFamily="18" charset="0"/>
                <a:ea typeface="Times New Roman" panose="02020603050405020304" pitchFamily="18" charset="0"/>
              </a:rPr>
              <a:t> в </a:t>
            </a:r>
            <a:r>
              <a:rPr lang="ru-RU" sz="2400" dirty="0" err="1">
                <a:latin typeface="Times New Roman" panose="02020603050405020304" pitchFamily="18" charset="0"/>
                <a:ea typeface="Times New Roman" panose="02020603050405020304" pitchFamily="18" charset="0"/>
              </a:rPr>
              <a:t>інший</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банківський</a:t>
            </a:r>
            <a:r>
              <a:rPr lang="ru-RU" sz="2400" dirty="0">
                <a:latin typeface="Times New Roman" panose="02020603050405020304" pitchFamily="18" charset="0"/>
                <a:ea typeface="Times New Roman" panose="02020603050405020304" pitchFamily="18" charset="0"/>
              </a:rPr>
              <a:t> метал з </a:t>
            </a:r>
            <a:r>
              <a:rPr lang="ru-RU" sz="2400" dirty="0" err="1">
                <a:latin typeface="Times New Roman" panose="02020603050405020304" pitchFamily="18" charset="0"/>
                <a:ea typeface="Times New Roman" panose="02020603050405020304" pitchFamily="18" charset="0"/>
              </a:rPr>
              <a:t>фізичною</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поставкою</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або</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готівкову</a:t>
            </a:r>
            <a:r>
              <a:rPr lang="ru-RU" sz="2400" dirty="0">
                <a:latin typeface="Times New Roman" panose="02020603050405020304" pitchFamily="18" charset="0"/>
                <a:ea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rPr>
              <a:t>іноземну</a:t>
            </a:r>
            <a:r>
              <a:rPr lang="ru-RU" sz="2400" dirty="0">
                <a:latin typeface="Times New Roman" panose="02020603050405020304" pitchFamily="18" charset="0"/>
                <a:ea typeface="Times New Roman" panose="02020603050405020304" pitchFamily="18" charset="0"/>
              </a:rPr>
              <a:t> валюту.</a:t>
            </a:r>
          </a:p>
          <a:p>
            <a:endParaRPr lang="ru-RU" sz="2400" dirty="0"/>
          </a:p>
        </p:txBody>
      </p:sp>
    </p:spTree>
    <p:extLst>
      <p:ext uri="{BB962C8B-B14F-4D97-AF65-F5344CB8AC3E}">
        <p14:creationId xmlns:p14="http://schemas.microsoft.com/office/powerpoint/2010/main" val="26123275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409433"/>
            <a:ext cx="10077102" cy="5786651"/>
          </a:xfrm>
        </p:spPr>
        <p:txBody>
          <a:bodyPr/>
          <a:lstStyle/>
          <a:p>
            <a:pPr marL="457200" indent="228600" algn="just">
              <a:lnSpc>
                <a:spcPct val="120000"/>
              </a:lnSpc>
            </a:pPr>
            <a:r>
              <a:rPr lang="uk-UA" dirty="0">
                <a:latin typeface="Times New Roman" panose="02020603050405020304" pitchFamily="18" charset="0"/>
                <a:ea typeface="Times New Roman" panose="02020603050405020304" pitchFamily="18" charset="0"/>
                <a:cs typeface="Times New Roman" panose="02020603050405020304" pitchFamily="18" charset="0"/>
              </a:rPr>
              <a:t>3.3. 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Валютні</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операції</a:t>
            </a:r>
            <a:r>
              <a:rPr lang="ru-RU" dirty="0">
                <a:latin typeface="Times New Roman" panose="02020603050405020304" pitchFamily="18" charset="0"/>
                <a:ea typeface="Times New Roman" panose="02020603050405020304" pitchFamily="18" charset="0"/>
                <a:cs typeface="Times New Roman" panose="02020603050405020304" pitchFamily="18" charset="0"/>
              </a:rPr>
              <a:t> «спот».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Особливість</a:t>
            </a:r>
            <a:r>
              <a:rPr lang="ru-RU" dirty="0">
                <a:latin typeface="Times New Roman" panose="02020603050405020304" pitchFamily="18" charset="0"/>
                <a:ea typeface="Times New Roman" panose="02020603050405020304" pitchFamily="18" charset="0"/>
                <a:cs typeface="Times New Roman" panose="02020603050405020304" pitchFamily="18" charset="0"/>
              </a:rPr>
              <a:t>, мета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угод</a:t>
            </a:r>
            <a:r>
              <a:rPr lang="ru-RU" dirty="0">
                <a:latin typeface="Times New Roman" panose="02020603050405020304" pitchFamily="18" charset="0"/>
                <a:ea typeface="Times New Roman" panose="02020603050405020304" pitchFamily="18" charset="0"/>
                <a:cs typeface="Times New Roman" panose="02020603050405020304" pitchFamily="18" charset="0"/>
              </a:rPr>
              <a:t> «спот». Спот – курс</a:t>
            </a:r>
            <a:r>
              <a:rPr lang="uk-UA"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buNone/>
            </a:pPr>
            <a:r>
              <a:rPr lang="ru-RU" i="1" dirty="0">
                <a:latin typeface="Times New Roman" panose="02020603050405020304" pitchFamily="18" charset="0"/>
                <a:ea typeface="Calibri" panose="020F0502020204030204" pitchFamily="34" charset="0"/>
                <a:cs typeface="Times New Roman,Italic"/>
              </a:rPr>
              <a:t>Спот</a:t>
            </a:r>
            <a:r>
              <a:rPr lang="ru-RU" i="1" dirty="0">
                <a:latin typeface="Times New Roman" panose="02020603050405020304" pitchFamily="18" charset="0"/>
                <a:ea typeface="Calibri" panose="020F0502020204030204" pitchFamily="34" charset="0"/>
                <a:cs typeface="Times New Roman" panose="02020603050405020304" pitchFamily="18" charset="0"/>
              </a:rPr>
              <a:t>-</a:t>
            </a:r>
            <a:r>
              <a:rPr lang="ru-RU" i="1" dirty="0" err="1">
                <a:latin typeface="Times New Roman" panose="02020603050405020304" pitchFamily="18" charset="0"/>
                <a:ea typeface="Calibri" panose="020F0502020204030204" pitchFamily="34" charset="0"/>
                <a:cs typeface="Times New Roman,Italic"/>
              </a:rPr>
              <a:t>ринок</a:t>
            </a:r>
            <a:r>
              <a:rPr lang="ru-RU" i="1" dirty="0">
                <a:latin typeface="Times New Roman" panose="02020603050405020304" pitchFamily="18" charset="0"/>
                <a:ea typeface="Calibri" panose="020F0502020204030204" pitchFamily="34" charset="0"/>
                <a:cs typeface="Times New Roman,Italic"/>
              </a:rPr>
              <a:t> </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ринок</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негайного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постачання</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валюти</a:t>
            </a:r>
            <a:r>
              <a:rPr lang="ru-RU" dirty="0">
                <a:latin typeface="Times New Roman" panose="02020603050405020304" pitchFamily="18" charset="0"/>
                <a:ea typeface="Calibri" panose="020F0502020204030204" pitchFamily="34" charset="0"/>
                <a:cs typeface="Times New Roman" panose="02020603050405020304" pitchFamily="18" charset="0"/>
              </a:rPr>
              <a:t>.</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indent="285750" algn="just" fontAlgn="base">
              <a:spcAft>
                <a:spcPts val="750"/>
              </a:spcAft>
            </a:pPr>
            <a:r>
              <a:rPr lang="ru-RU" dirty="0" err="1">
                <a:solidFill>
                  <a:srgbClr val="000000"/>
                </a:solidFill>
                <a:latin typeface="Times New Roman" panose="02020603050405020304" pitchFamily="18" charset="0"/>
                <a:ea typeface="Times New Roman" panose="02020603050405020304" pitchFamily="18" charset="0"/>
              </a:rPr>
              <a:t>валютна</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операція</a:t>
            </a:r>
            <a:r>
              <a:rPr lang="ru-RU" dirty="0">
                <a:solidFill>
                  <a:srgbClr val="000000"/>
                </a:solidFill>
                <a:latin typeface="Times New Roman" panose="02020603050405020304" pitchFamily="18" charset="0"/>
                <a:ea typeface="Times New Roman" panose="02020603050405020304" pitchFamily="18" charset="0"/>
              </a:rPr>
              <a:t> на </a:t>
            </a:r>
            <a:r>
              <a:rPr lang="ru-RU" dirty="0" err="1">
                <a:solidFill>
                  <a:srgbClr val="000000"/>
                </a:solidFill>
                <a:latin typeface="Times New Roman" panose="02020603050405020304" pitchFamily="18" charset="0"/>
                <a:ea typeface="Times New Roman" panose="02020603050405020304" pitchFamily="18" charset="0"/>
              </a:rPr>
              <a:t>умовах</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тод</a:t>
            </a:r>
            <a:r>
              <a:rPr lang="ru-RU" dirty="0">
                <a:solidFill>
                  <a:srgbClr val="000000"/>
                </a:solidFill>
                <a:latin typeface="Times New Roman" panose="02020603050405020304" pitchFamily="18" charset="0"/>
                <a:ea typeface="Times New Roman" panose="02020603050405020304" pitchFamily="18" charset="0"/>
              </a:rPr>
              <a:t>" - </a:t>
            </a:r>
            <a:r>
              <a:rPr lang="ru-RU" dirty="0" err="1">
                <a:solidFill>
                  <a:srgbClr val="000000"/>
                </a:solidFill>
                <a:latin typeface="Times New Roman" panose="02020603050405020304" pitchFamily="18" charset="0"/>
                <a:ea typeface="Times New Roman" panose="02020603050405020304" pitchFamily="18" charset="0"/>
              </a:rPr>
              <a:t>валютна</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операція</a:t>
            </a:r>
            <a:r>
              <a:rPr lang="ru-RU" dirty="0">
                <a:solidFill>
                  <a:srgbClr val="000000"/>
                </a:solidFill>
                <a:latin typeface="Times New Roman" panose="02020603050405020304" pitchFamily="18" charset="0"/>
                <a:ea typeface="Times New Roman" panose="02020603050405020304" pitchFamily="18" charset="0"/>
              </a:rPr>
              <a:t> за договором, </a:t>
            </a:r>
            <a:r>
              <a:rPr lang="ru-RU" dirty="0" err="1">
                <a:solidFill>
                  <a:srgbClr val="000000"/>
                </a:solidFill>
                <a:latin typeface="Times New Roman" panose="02020603050405020304" pitchFamily="18" charset="0"/>
                <a:ea typeface="Times New Roman" panose="02020603050405020304" pitchFamily="18" charset="0"/>
              </a:rPr>
              <a:t>умови</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якого</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передбачають</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виконання</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цієї</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операції</a:t>
            </a:r>
            <a:r>
              <a:rPr lang="ru-RU" dirty="0">
                <a:solidFill>
                  <a:srgbClr val="000000"/>
                </a:solidFill>
                <a:latin typeface="Times New Roman" panose="02020603050405020304" pitchFamily="18" charset="0"/>
                <a:ea typeface="Times New Roman" panose="02020603050405020304" pitchFamily="18" charset="0"/>
              </a:rPr>
              <a:t> в день </a:t>
            </a:r>
            <a:r>
              <a:rPr lang="ru-RU" dirty="0" err="1">
                <a:solidFill>
                  <a:srgbClr val="000000"/>
                </a:solidFill>
                <a:latin typeface="Times New Roman" panose="02020603050405020304" pitchFamily="18" charset="0"/>
                <a:ea typeface="Times New Roman" panose="02020603050405020304" pitchFamily="18" charset="0"/>
              </a:rPr>
              <a:t>укладення</a:t>
            </a:r>
            <a:r>
              <a:rPr lang="ru-RU" dirty="0">
                <a:solidFill>
                  <a:srgbClr val="000000"/>
                </a:solidFill>
                <a:latin typeface="Times New Roman" panose="02020603050405020304" pitchFamily="18" charset="0"/>
                <a:ea typeface="Times New Roman" panose="02020603050405020304" pitchFamily="18" charset="0"/>
              </a:rPr>
              <a:t> договору;</a:t>
            </a:r>
            <a:endParaRPr lang="ru-RU" sz="1600" dirty="0">
              <a:latin typeface="Times New Roman" panose="02020603050405020304" pitchFamily="18" charset="0"/>
              <a:ea typeface="Times New Roman" panose="02020603050405020304" pitchFamily="18" charset="0"/>
            </a:endParaRPr>
          </a:p>
          <a:p>
            <a:pPr indent="285750" algn="just" fontAlgn="base"/>
            <a:r>
              <a:rPr lang="ru-RU" dirty="0" err="1">
                <a:solidFill>
                  <a:srgbClr val="000000"/>
                </a:solidFill>
                <a:latin typeface="Times New Roman" panose="02020603050405020304" pitchFamily="18" charset="0"/>
                <a:ea typeface="Times New Roman" panose="02020603050405020304" pitchFamily="18" charset="0"/>
              </a:rPr>
              <a:t>валютна</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операція</a:t>
            </a:r>
            <a:r>
              <a:rPr lang="ru-RU" dirty="0">
                <a:solidFill>
                  <a:srgbClr val="000000"/>
                </a:solidFill>
                <a:latin typeface="Times New Roman" panose="02020603050405020304" pitchFamily="18" charset="0"/>
                <a:ea typeface="Times New Roman" panose="02020603050405020304" pitchFamily="18" charset="0"/>
              </a:rPr>
              <a:t> на </a:t>
            </a:r>
            <a:r>
              <a:rPr lang="ru-RU" dirty="0" err="1">
                <a:solidFill>
                  <a:srgbClr val="000000"/>
                </a:solidFill>
                <a:latin typeface="Times New Roman" panose="02020603050405020304" pitchFamily="18" charset="0"/>
                <a:ea typeface="Times New Roman" panose="02020603050405020304" pitchFamily="18" charset="0"/>
              </a:rPr>
              <a:t>умовах</a:t>
            </a:r>
            <a:r>
              <a:rPr lang="ru-RU" dirty="0">
                <a:solidFill>
                  <a:srgbClr val="000000"/>
                </a:solidFill>
                <a:latin typeface="Times New Roman" panose="02020603050405020304" pitchFamily="18" charset="0"/>
                <a:ea typeface="Times New Roman" panose="02020603050405020304" pitchFamily="18" charset="0"/>
              </a:rPr>
              <a:t> "том" - </a:t>
            </a:r>
            <a:r>
              <a:rPr lang="ru-RU" dirty="0" err="1">
                <a:solidFill>
                  <a:srgbClr val="000000"/>
                </a:solidFill>
                <a:latin typeface="Times New Roman" panose="02020603050405020304" pitchFamily="18" charset="0"/>
                <a:ea typeface="Times New Roman" panose="02020603050405020304" pitchFamily="18" charset="0"/>
              </a:rPr>
              <a:t>валютна</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операція</a:t>
            </a:r>
            <a:r>
              <a:rPr lang="ru-RU" dirty="0">
                <a:solidFill>
                  <a:srgbClr val="000000"/>
                </a:solidFill>
                <a:latin typeface="Times New Roman" panose="02020603050405020304" pitchFamily="18" charset="0"/>
                <a:ea typeface="Times New Roman" panose="02020603050405020304" pitchFamily="18" charset="0"/>
              </a:rPr>
              <a:t> за договором, </a:t>
            </a:r>
            <a:r>
              <a:rPr lang="ru-RU" dirty="0" err="1">
                <a:solidFill>
                  <a:srgbClr val="000000"/>
                </a:solidFill>
                <a:latin typeface="Times New Roman" panose="02020603050405020304" pitchFamily="18" charset="0"/>
                <a:ea typeface="Times New Roman" panose="02020603050405020304" pitchFamily="18" charset="0"/>
              </a:rPr>
              <a:t>умови</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якого</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передбачають</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виконання</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цієї</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операції</a:t>
            </a:r>
            <a:r>
              <a:rPr lang="ru-RU" dirty="0">
                <a:solidFill>
                  <a:srgbClr val="000000"/>
                </a:solidFill>
                <a:latin typeface="Times New Roman" panose="02020603050405020304" pitchFamily="18" charset="0"/>
                <a:ea typeface="Times New Roman" panose="02020603050405020304" pitchFamily="18" charset="0"/>
              </a:rPr>
              <a:t> в перший </a:t>
            </a:r>
            <a:r>
              <a:rPr lang="ru-RU" dirty="0" err="1">
                <a:solidFill>
                  <a:srgbClr val="000000"/>
                </a:solidFill>
                <a:latin typeface="Times New Roman" panose="02020603050405020304" pitchFamily="18" charset="0"/>
                <a:ea typeface="Times New Roman" panose="02020603050405020304" pitchFamily="18" charset="0"/>
              </a:rPr>
              <a:t>робочий</a:t>
            </a:r>
            <a:r>
              <a:rPr lang="ru-RU" dirty="0">
                <a:solidFill>
                  <a:srgbClr val="000000"/>
                </a:solidFill>
                <a:latin typeface="Times New Roman" panose="02020603050405020304" pitchFamily="18" charset="0"/>
                <a:ea typeface="Times New Roman" panose="02020603050405020304" pitchFamily="18" charset="0"/>
              </a:rPr>
              <a:t> день </a:t>
            </a:r>
            <a:r>
              <a:rPr lang="ru-RU" dirty="0" err="1">
                <a:solidFill>
                  <a:srgbClr val="000000"/>
                </a:solidFill>
                <a:latin typeface="Times New Roman" panose="02020603050405020304" pitchFamily="18" charset="0"/>
                <a:ea typeface="Times New Roman" panose="02020603050405020304" pitchFamily="18" charset="0"/>
              </a:rPr>
              <a:t>після</a:t>
            </a:r>
            <a:r>
              <a:rPr lang="ru-RU" dirty="0">
                <a:solidFill>
                  <a:srgbClr val="000000"/>
                </a:solidFill>
                <a:latin typeface="Times New Roman" panose="02020603050405020304" pitchFamily="18" charset="0"/>
                <a:ea typeface="Times New Roman" panose="02020603050405020304" pitchFamily="18" charset="0"/>
              </a:rPr>
              <a:t> дня </a:t>
            </a:r>
            <a:r>
              <a:rPr lang="ru-RU" dirty="0" err="1">
                <a:solidFill>
                  <a:srgbClr val="000000"/>
                </a:solidFill>
                <a:latin typeface="Times New Roman" panose="02020603050405020304" pitchFamily="18" charset="0"/>
                <a:ea typeface="Times New Roman" panose="02020603050405020304" pitchFamily="18" charset="0"/>
              </a:rPr>
              <a:t>укладення</a:t>
            </a:r>
            <a:r>
              <a:rPr lang="ru-RU" dirty="0">
                <a:solidFill>
                  <a:srgbClr val="000000"/>
                </a:solidFill>
                <a:latin typeface="Times New Roman" panose="02020603050405020304" pitchFamily="18" charset="0"/>
                <a:ea typeface="Times New Roman" panose="02020603050405020304" pitchFamily="18" charset="0"/>
              </a:rPr>
              <a:t> договору;</a:t>
            </a:r>
            <a:endParaRPr lang="ru-RU" sz="1600" dirty="0">
              <a:latin typeface="Times New Roman" panose="02020603050405020304" pitchFamily="18" charset="0"/>
              <a:ea typeface="Times New Roman" panose="02020603050405020304" pitchFamily="18" charset="0"/>
            </a:endParaRPr>
          </a:p>
          <a:p>
            <a:pPr indent="285750" algn="just" fontAlgn="base">
              <a:spcAft>
                <a:spcPts val="750"/>
              </a:spcAft>
            </a:pPr>
            <a:r>
              <a:rPr lang="ru-RU" dirty="0" err="1">
                <a:solidFill>
                  <a:srgbClr val="000000"/>
                </a:solidFill>
                <a:latin typeface="Times New Roman" panose="02020603050405020304" pitchFamily="18" charset="0"/>
                <a:ea typeface="Times New Roman" panose="02020603050405020304" pitchFamily="18" charset="0"/>
              </a:rPr>
              <a:t>валютна</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операція</a:t>
            </a:r>
            <a:r>
              <a:rPr lang="ru-RU" dirty="0">
                <a:solidFill>
                  <a:srgbClr val="000000"/>
                </a:solidFill>
                <a:latin typeface="Times New Roman" panose="02020603050405020304" pitchFamily="18" charset="0"/>
                <a:ea typeface="Times New Roman" panose="02020603050405020304" pitchFamily="18" charset="0"/>
              </a:rPr>
              <a:t> на </a:t>
            </a:r>
            <a:r>
              <a:rPr lang="ru-RU" dirty="0" err="1">
                <a:solidFill>
                  <a:srgbClr val="000000"/>
                </a:solidFill>
                <a:latin typeface="Times New Roman" panose="02020603050405020304" pitchFamily="18" charset="0"/>
                <a:ea typeface="Times New Roman" panose="02020603050405020304" pitchFamily="18" charset="0"/>
              </a:rPr>
              <a:t>умовах</a:t>
            </a:r>
            <a:r>
              <a:rPr lang="ru-RU" dirty="0">
                <a:solidFill>
                  <a:srgbClr val="000000"/>
                </a:solidFill>
                <a:latin typeface="Times New Roman" panose="02020603050405020304" pitchFamily="18" charset="0"/>
                <a:ea typeface="Times New Roman" panose="02020603050405020304" pitchFamily="18" charset="0"/>
              </a:rPr>
              <a:t> "спот" - </a:t>
            </a:r>
            <a:r>
              <a:rPr lang="ru-RU" dirty="0" err="1">
                <a:solidFill>
                  <a:srgbClr val="000000"/>
                </a:solidFill>
                <a:latin typeface="Times New Roman" panose="02020603050405020304" pitchFamily="18" charset="0"/>
                <a:ea typeface="Times New Roman" panose="02020603050405020304" pitchFamily="18" charset="0"/>
              </a:rPr>
              <a:t>валютна</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операція</a:t>
            </a:r>
            <a:r>
              <a:rPr lang="ru-RU" dirty="0">
                <a:solidFill>
                  <a:srgbClr val="000000"/>
                </a:solidFill>
                <a:latin typeface="Times New Roman" panose="02020603050405020304" pitchFamily="18" charset="0"/>
                <a:ea typeface="Times New Roman" panose="02020603050405020304" pitchFamily="18" charset="0"/>
              </a:rPr>
              <a:t> за договором, </a:t>
            </a:r>
            <a:r>
              <a:rPr lang="ru-RU" dirty="0" err="1">
                <a:solidFill>
                  <a:srgbClr val="000000"/>
                </a:solidFill>
                <a:latin typeface="Times New Roman" panose="02020603050405020304" pitchFamily="18" charset="0"/>
                <a:ea typeface="Times New Roman" panose="02020603050405020304" pitchFamily="18" charset="0"/>
              </a:rPr>
              <a:t>умови</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якого</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передбачають</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виконання</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цієї</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операції</a:t>
            </a:r>
            <a:r>
              <a:rPr lang="ru-RU" dirty="0">
                <a:solidFill>
                  <a:srgbClr val="000000"/>
                </a:solidFill>
                <a:latin typeface="Times New Roman" panose="02020603050405020304" pitchFamily="18" charset="0"/>
                <a:ea typeface="Times New Roman" panose="02020603050405020304" pitchFamily="18" charset="0"/>
              </a:rPr>
              <a:t> на </a:t>
            </a:r>
            <a:r>
              <a:rPr lang="ru-RU" dirty="0" err="1">
                <a:solidFill>
                  <a:srgbClr val="000000"/>
                </a:solidFill>
                <a:latin typeface="Times New Roman" panose="02020603050405020304" pitchFamily="18" charset="0"/>
                <a:ea typeface="Times New Roman" panose="02020603050405020304" pitchFamily="18" charset="0"/>
              </a:rPr>
              <a:t>другий</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робочий</a:t>
            </a:r>
            <a:r>
              <a:rPr lang="ru-RU" dirty="0">
                <a:solidFill>
                  <a:srgbClr val="000000"/>
                </a:solidFill>
                <a:latin typeface="Times New Roman" panose="02020603050405020304" pitchFamily="18" charset="0"/>
                <a:ea typeface="Times New Roman" panose="02020603050405020304" pitchFamily="18" charset="0"/>
              </a:rPr>
              <a:t> день </a:t>
            </a:r>
            <a:r>
              <a:rPr lang="ru-RU" dirty="0" err="1">
                <a:solidFill>
                  <a:srgbClr val="000000"/>
                </a:solidFill>
                <a:latin typeface="Times New Roman" panose="02020603050405020304" pitchFamily="18" charset="0"/>
                <a:ea typeface="Times New Roman" panose="02020603050405020304" pitchFamily="18" charset="0"/>
              </a:rPr>
              <a:t>після</a:t>
            </a:r>
            <a:r>
              <a:rPr lang="ru-RU" dirty="0">
                <a:solidFill>
                  <a:srgbClr val="000000"/>
                </a:solidFill>
                <a:latin typeface="Times New Roman" panose="02020603050405020304" pitchFamily="18" charset="0"/>
                <a:ea typeface="Times New Roman" panose="02020603050405020304" pitchFamily="18" charset="0"/>
              </a:rPr>
              <a:t> дня </a:t>
            </a:r>
            <a:r>
              <a:rPr lang="ru-RU" dirty="0" err="1">
                <a:solidFill>
                  <a:srgbClr val="000000"/>
                </a:solidFill>
                <a:latin typeface="Times New Roman" panose="02020603050405020304" pitchFamily="18" charset="0"/>
                <a:ea typeface="Times New Roman" panose="02020603050405020304" pitchFamily="18" charset="0"/>
              </a:rPr>
              <a:t>укладення</a:t>
            </a:r>
            <a:r>
              <a:rPr lang="ru-RU" dirty="0">
                <a:solidFill>
                  <a:srgbClr val="000000"/>
                </a:solidFill>
                <a:latin typeface="Times New Roman" panose="02020603050405020304" pitchFamily="18" charset="0"/>
                <a:ea typeface="Times New Roman" panose="02020603050405020304" pitchFamily="18" charset="0"/>
              </a:rPr>
              <a:t> </a:t>
            </a:r>
            <a:r>
              <a:rPr lang="ru-RU" dirty="0" smtClean="0">
                <a:solidFill>
                  <a:srgbClr val="000000"/>
                </a:solidFill>
                <a:latin typeface="Times New Roman" panose="02020603050405020304" pitchFamily="18" charset="0"/>
                <a:ea typeface="Times New Roman" panose="02020603050405020304" pitchFamily="18" charset="0"/>
              </a:rPr>
              <a:t>договору;</a:t>
            </a:r>
            <a:endParaRPr lang="ru-RU" sz="1600" dirty="0" smtClean="0">
              <a:latin typeface="Times New Roman" panose="02020603050405020304" pitchFamily="18" charset="0"/>
              <a:ea typeface="Times New Roman" panose="02020603050405020304" pitchFamily="18" charset="0"/>
            </a:endParaRPr>
          </a:p>
          <a:p>
            <a:pPr indent="0" algn="just" fontAlgn="base">
              <a:spcAft>
                <a:spcPts val="750"/>
              </a:spcAft>
              <a:buNone/>
            </a:pPr>
            <a:r>
              <a:rPr lang="ru-RU" i="1" dirty="0" smtClean="0">
                <a:latin typeface="Times New Roman" panose="02020603050405020304" pitchFamily="18" charset="0"/>
                <a:ea typeface="Times New Roman" panose="02020603050405020304" pitchFamily="18" charset="0"/>
                <a:cs typeface="Times New Roman,Italic"/>
              </a:rPr>
              <a:t>Дата </a:t>
            </a:r>
            <a:r>
              <a:rPr lang="ru-RU" i="1" dirty="0" err="1">
                <a:latin typeface="Times New Roman" panose="02020603050405020304" pitchFamily="18" charset="0"/>
                <a:ea typeface="Times New Roman" panose="02020603050405020304" pitchFamily="18" charset="0"/>
                <a:cs typeface="Times New Roman,Italic"/>
              </a:rPr>
              <a:t>валютування</a:t>
            </a:r>
            <a:r>
              <a:rPr lang="ru-RU" i="1" dirty="0">
                <a:latin typeface="Times New Roman" panose="02020603050405020304" pitchFamily="18" charset="0"/>
                <a:ea typeface="Times New Roman" panose="02020603050405020304" pitchFamily="18" charset="0"/>
                <a:cs typeface="Times New Roman,Italic"/>
              </a:rPr>
              <a:t> </a:t>
            </a:r>
            <a:r>
              <a:rPr lang="ru-RU" dirty="0">
                <a:latin typeface="Times New Roman" panose="02020603050405020304" pitchFamily="18" charset="0"/>
                <a:ea typeface="Times New Roman" panose="02020603050405020304" pitchFamily="18" charset="0"/>
              </a:rPr>
              <a:t>– день, коли за </a:t>
            </a:r>
            <a:r>
              <a:rPr lang="ru-RU" dirty="0" err="1">
                <a:latin typeface="Times New Roman" panose="02020603050405020304" pitchFamily="18" charset="0"/>
                <a:ea typeface="Times New Roman" panose="02020603050405020304" pitchFamily="18" charset="0"/>
              </a:rPr>
              <a:t>укладеною</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угодою</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здійснюються</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платежі</a:t>
            </a:r>
            <a:r>
              <a:rPr lang="ru-RU" dirty="0">
                <a:latin typeface="Times New Roman" panose="02020603050405020304" pitchFamily="18" charset="0"/>
                <a:ea typeface="Times New Roman" panose="02020603050405020304" pitchFamily="18" charset="0"/>
              </a:rPr>
              <a:t>.</a:t>
            </a:r>
            <a:endParaRPr lang="ru-RU" sz="1600" dirty="0">
              <a:latin typeface="Times New Roman" panose="02020603050405020304" pitchFamily="18" charset="0"/>
              <a:ea typeface="Times New Roman" panose="02020603050405020304" pitchFamily="18" charset="0"/>
            </a:endParaRPr>
          </a:p>
          <a:p>
            <a:pPr indent="0" algn="just" fontAlgn="base">
              <a:buNone/>
            </a:pPr>
            <a:r>
              <a:rPr lang="ru-RU" dirty="0" err="1">
                <a:latin typeface="Times New Roman" panose="02020603050405020304" pitchFamily="18" charset="0"/>
                <a:ea typeface="Times New Roman" panose="02020603050405020304" pitchFamily="18" charset="0"/>
              </a:rPr>
              <a:t>Валютні</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операції</a:t>
            </a:r>
            <a:r>
              <a:rPr lang="ru-RU" dirty="0">
                <a:latin typeface="Times New Roman" panose="02020603050405020304" pitchFamily="18" charset="0"/>
                <a:ea typeface="Times New Roman" panose="02020603050405020304" pitchFamily="18" charset="0"/>
              </a:rPr>
              <a:t> «спот» </a:t>
            </a:r>
            <a:r>
              <a:rPr lang="ru-RU" dirty="0" err="1">
                <a:latin typeface="Times New Roman" panose="02020603050405020304" pitchFamily="18" charset="0"/>
                <a:ea typeface="Times New Roman" panose="02020603050405020304" pitchFamily="18" charset="0"/>
              </a:rPr>
              <a:t>становлять</a:t>
            </a:r>
            <a:r>
              <a:rPr lang="ru-RU" dirty="0">
                <a:latin typeface="Times New Roman" panose="02020603050405020304" pitchFamily="18" charset="0"/>
                <a:ea typeface="Times New Roman" panose="02020603050405020304" pitchFamily="18" charset="0"/>
              </a:rPr>
              <a:t> 60 % </a:t>
            </a:r>
            <a:r>
              <a:rPr lang="ru-RU" dirty="0" err="1">
                <a:latin typeface="Times New Roman" panose="02020603050405020304" pitchFamily="18" charset="0"/>
                <a:ea typeface="Times New Roman" panose="02020603050405020304" pitchFamily="18" charset="0"/>
              </a:rPr>
              <a:t>від</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загального</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обсягу</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міжбанківського</a:t>
            </a:r>
            <a:r>
              <a:rPr lang="ru-RU" dirty="0">
                <a:latin typeface="Times New Roman" panose="02020603050405020304" pitchFamily="18" charset="0"/>
                <a:ea typeface="Times New Roman" panose="02020603050405020304" pitchFamily="18" charset="0"/>
              </a:rPr>
              <a:t> ринку. </a:t>
            </a:r>
            <a:r>
              <a:rPr lang="ru-RU" dirty="0" err="1">
                <a:latin typeface="Times New Roman" panose="02020603050405020304" pitchFamily="18" charset="0"/>
                <a:ea typeface="Times New Roman" panose="02020603050405020304" pitchFamily="18" charset="0"/>
              </a:rPr>
              <a:t>Більше</a:t>
            </a:r>
            <a:r>
              <a:rPr lang="ru-RU" dirty="0">
                <a:latin typeface="Times New Roman" panose="02020603050405020304" pitchFamily="18" charset="0"/>
                <a:ea typeface="Times New Roman" panose="02020603050405020304" pitchFamily="18" charset="0"/>
              </a:rPr>
              <a:t> 5% </a:t>
            </a:r>
            <a:r>
              <a:rPr lang="ru-RU" dirty="0" err="1">
                <a:latin typeface="Times New Roman" panose="02020603050405020304" pitchFamily="18" charset="0"/>
                <a:ea typeface="Times New Roman" panose="02020603050405020304" pitchFamily="18" charset="0"/>
              </a:rPr>
              <a:t>обсягу</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торгівлі</a:t>
            </a:r>
            <a:r>
              <a:rPr lang="ru-RU" dirty="0">
                <a:latin typeface="Times New Roman" panose="02020603050405020304" pitchFamily="18" charset="0"/>
                <a:ea typeface="Times New Roman" panose="02020603050405020304" pitchFamily="18" charset="0"/>
              </a:rPr>
              <a:t> на ринку </a:t>
            </a:r>
            <a:r>
              <a:rPr lang="ru-RU" dirty="0" err="1">
                <a:latin typeface="Times New Roman" panose="02020603050405020304" pitchFamily="18" charset="0"/>
                <a:ea typeface="Times New Roman" panose="02020603050405020304" pitchFamily="18" charset="0"/>
              </a:rPr>
              <a:t>валютних</a:t>
            </a:r>
            <a:r>
              <a:rPr lang="ru-RU" dirty="0">
                <a:latin typeface="Times New Roman" panose="02020603050405020304" pitchFamily="18" charset="0"/>
                <a:ea typeface="Times New Roman" panose="02020603050405020304" pitchFamily="18" charset="0"/>
              </a:rPr>
              <a:t> спот-</a:t>
            </a:r>
            <a:r>
              <a:rPr lang="ru-RU" dirty="0" err="1">
                <a:latin typeface="Times New Roman" panose="02020603050405020304" pitchFamily="18" charset="0"/>
                <a:ea typeface="Times New Roman" panose="02020603050405020304" pitchFamily="18" charset="0"/>
              </a:rPr>
              <a:t>контрактів</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відносяться</a:t>
            </a:r>
            <a:r>
              <a:rPr lang="ru-RU" dirty="0">
                <a:latin typeface="Times New Roman" panose="02020603050405020304" pitchFamily="18" charset="0"/>
                <a:ea typeface="Times New Roman" panose="02020603050405020304" pitchFamily="18" charset="0"/>
              </a:rPr>
              <a:t> до </a:t>
            </a:r>
            <a:r>
              <a:rPr lang="ru-RU" dirty="0" err="1">
                <a:latin typeface="Times New Roman" panose="02020603050405020304" pitchFamily="18" charset="0"/>
                <a:ea typeface="Times New Roman" panose="02020603050405020304" pitchFamily="18" charset="0"/>
              </a:rPr>
              <a:t>реальних</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угод</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що</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обслуговують</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реальний</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рух</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товарів</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послуг</a:t>
            </a:r>
            <a:r>
              <a:rPr lang="ru-RU" dirty="0">
                <a:latin typeface="Times New Roman" panose="02020603050405020304" pitchFamily="18" charset="0"/>
                <a:ea typeface="Times New Roman" panose="02020603050405020304" pitchFamily="18" charset="0"/>
              </a:rPr>
              <a:t> і </a:t>
            </a:r>
            <a:r>
              <a:rPr lang="ru-RU" dirty="0" err="1">
                <a:latin typeface="Times New Roman" panose="02020603050405020304" pitchFamily="18" charset="0"/>
                <a:ea typeface="Times New Roman" panose="02020603050405020304" pitchFamily="18" charset="0"/>
              </a:rPr>
              <a:t>капіталу</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Решта</a:t>
            </a:r>
            <a:r>
              <a:rPr lang="ru-RU" dirty="0">
                <a:latin typeface="Times New Roman" panose="02020603050405020304" pitchFamily="18" charset="0"/>
                <a:ea typeface="Times New Roman" panose="02020603050405020304" pitchFamily="18" charset="0"/>
              </a:rPr>
              <a:t> 95% є </a:t>
            </a:r>
            <a:r>
              <a:rPr lang="ru-RU" dirty="0" err="1">
                <a:latin typeface="Times New Roman" panose="02020603050405020304" pitchFamily="18" charset="0"/>
                <a:ea typeface="Times New Roman" panose="02020603050405020304" pitchFamily="18" charset="0"/>
              </a:rPr>
              <a:t>виключно</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спекулятивним</a:t>
            </a:r>
            <a:r>
              <a:rPr lang="ru-RU" dirty="0">
                <a:latin typeface="Times New Roman" panose="02020603050405020304" pitchFamily="18" charset="0"/>
                <a:ea typeface="Times New Roman" panose="02020603050405020304" pitchFamily="18" charset="0"/>
              </a:rPr>
              <a:t> оборотом.</a:t>
            </a:r>
            <a:endParaRPr lang="ru-RU" sz="1600" dirty="0">
              <a:latin typeface="Times New Roman" panose="02020603050405020304" pitchFamily="18" charset="0"/>
              <a:ea typeface="Times New Roman" panose="02020603050405020304" pitchFamily="18" charset="0"/>
            </a:endParaRPr>
          </a:p>
          <a:p>
            <a:endParaRPr lang="ru-RU" dirty="0"/>
          </a:p>
        </p:txBody>
      </p:sp>
    </p:spTree>
    <p:extLst>
      <p:ext uri="{BB962C8B-B14F-4D97-AF65-F5344CB8AC3E}">
        <p14:creationId xmlns:p14="http://schemas.microsoft.com/office/powerpoint/2010/main" val="12819010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518615"/>
            <a:ext cx="9899681" cy="5522747"/>
          </a:xfrm>
        </p:spPr>
        <p:txBody>
          <a:bodyPr/>
          <a:lstStyle/>
          <a:p>
            <a:pPr indent="285750" algn="just" fontAlgn="base"/>
            <a:r>
              <a:rPr lang="ru-RU" dirty="0">
                <a:latin typeface="Times New Roman" panose="02020603050405020304" pitchFamily="18" charset="0"/>
                <a:ea typeface="Times New Roman" panose="02020603050405020304" pitchFamily="18" charset="0"/>
              </a:rPr>
              <a:t>В </a:t>
            </a:r>
            <a:r>
              <a:rPr lang="ru-RU" dirty="0" err="1">
                <a:latin typeface="Times New Roman" panose="02020603050405020304" pitchFamily="18" charset="0"/>
                <a:ea typeface="Times New Roman" panose="02020603050405020304" pitchFamily="18" charset="0"/>
              </a:rPr>
              <a:t>міжнародній</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практиці</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використовують</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електронну</a:t>
            </a:r>
            <a:r>
              <a:rPr lang="ru-RU" dirty="0">
                <a:latin typeface="Times New Roman" panose="02020603050405020304" pitchFamily="18" charset="0"/>
                <a:ea typeface="Times New Roman" panose="02020603050405020304" pitchFamily="18" charset="0"/>
              </a:rPr>
              <a:t> систему «SWIFT – </a:t>
            </a:r>
            <a:r>
              <a:rPr lang="ru-RU" dirty="0" err="1">
                <a:latin typeface="Times New Roman" panose="02020603050405020304" pitchFamily="18" charset="0"/>
                <a:ea typeface="Times New Roman" panose="02020603050405020304" pitchFamily="18" charset="0"/>
              </a:rPr>
              <a:t>Society</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for</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Worldwide</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Interbank</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Financial</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Telecommunication</a:t>
            </a:r>
            <a:r>
              <a:rPr lang="ru-RU" dirty="0">
                <a:latin typeface="Times New Roman" panose="02020603050405020304" pitchFamily="18" charset="0"/>
                <a:ea typeface="Times New Roman" panose="02020603050405020304" pitchFamily="18" charset="0"/>
              </a:rPr>
              <a:t> – </a:t>
            </a:r>
            <a:r>
              <a:rPr lang="ru-RU" dirty="0" err="1">
                <a:latin typeface="Times New Roman" panose="02020603050405020304" pitchFamily="18" charset="0"/>
                <a:ea typeface="Times New Roman" panose="02020603050405020304" pitchFamily="18" charset="0"/>
              </a:rPr>
              <a:t>Товариство</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міжнародних</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міжбанківських</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фінансових</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комунікацій</a:t>
            </a:r>
            <a:r>
              <a:rPr lang="ru-RU" dirty="0">
                <a:latin typeface="Times New Roman" panose="02020603050405020304" pitchFamily="18" charset="0"/>
                <a:ea typeface="Times New Roman" panose="02020603050405020304" pitchFamily="18" charset="0"/>
              </a:rPr>
              <a:t>), членом </a:t>
            </a:r>
            <a:r>
              <a:rPr lang="ru-RU" dirty="0" err="1">
                <a:latin typeface="Times New Roman" panose="02020603050405020304" pitchFamily="18" charset="0"/>
                <a:ea typeface="Times New Roman" panose="02020603050405020304" pitchFamily="18" charset="0"/>
              </a:rPr>
              <a:t>якої</a:t>
            </a:r>
            <a:r>
              <a:rPr lang="ru-RU" dirty="0">
                <a:latin typeface="Times New Roman" panose="02020603050405020304" pitchFamily="18" charset="0"/>
                <a:ea typeface="Times New Roman" panose="02020603050405020304" pitchFamily="18" charset="0"/>
              </a:rPr>
              <a:t> є НБУ і </a:t>
            </a:r>
            <a:r>
              <a:rPr lang="ru-RU" dirty="0" err="1">
                <a:latin typeface="Times New Roman" panose="02020603050405020304" pitchFamily="18" charset="0"/>
                <a:ea typeface="Times New Roman" panose="02020603050405020304" pitchFamily="18" charset="0"/>
              </a:rPr>
              <a:t>провідні</a:t>
            </a:r>
            <a:r>
              <a:rPr lang="ru-RU" dirty="0">
                <a:latin typeface="Times New Roman" panose="02020603050405020304" pitchFamily="18" charset="0"/>
                <a:ea typeface="Times New Roman" panose="02020603050405020304" pitchFamily="18" charset="0"/>
              </a:rPr>
              <a:t> банки </a:t>
            </a:r>
            <a:r>
              <a:rPr lang="ru-RU" dirty="0" err="1">
                <a:latin typeface="Times New Roman" panose="02020603050405020304" pitchFamily="18" charset="0"/>
                <a:ea typeface="Times New Roman" panose="02020603050405020304" pitchFamily="18" charset="0"/>
              </a:rPr>
              <a:t>України</a:t>
            </a:r>
            <a:r>
              <a:rPr lang="ru-RU" dirty="0">
                <a:latin typeface="Times New Roman" panose="02020603050405020304" pitchFamily="18" charset="0"/>
                <a:ea typeface="Times New Roman" panose="02020603050405020304" pitchFamily="18" charset="0"/>
              </a:rPr>
              <a:t>. </a:t>
            </a:r>
            <a:endParaRPr lang="ru-RU" sz="1600" dirty="0">
              <a:latin typeface="Times New Roman" panose="02020603050405020304" pitchFamily="18" charset="0"/>
              <a:ea typeface="Times New Roman" panose="02020603050405020304" pitchFamily="18" charset="0"/>
            </a:endParaRPr>
          </a:p>
          <a:p>
            <a:pPr indent="285750" algn="just" fontAlgn="base"/>
            <a:r>
              <a:rPr lang="ru-RU" dirty="0" err="1">
                <a:latin typeface="Times New Roman" panose="02020603050405020304" pitchFamily="18" charset="0"/>
                <a:ea typeface="Times New Roman" panose="02020603050405020304" pitchFamily="18" charset="0"/>
              </a:rPr>
              <a:t>Стандартним</a:t>
            </a:r>
            <a:r>
              <a:rPr lang="ru-RU" dirty="0">
                <a:latin typeface="Times New Roman" panose="02020603050405020304" pitchFamily="18" charset="0"/>
                <a:ea typeface="Times New Roman" panose="02020603050405020304" pitchFamily="18" charset="0"/>
              </a:rPr>
              <a:t> у </a:t>
            </a:r>
            <a:r>
              <a:rPr lang="ru-RU" dirty="0" err="1">
                <a:latin typeface="Times New Roman" panose="02020603050405020304" pitchFamily="18" charset="0"/>
                <a:ea typeface="Times New Roman" panose="02020603050405020304" pitchFamily="18" charset="0"/>
              </a:rPr>
              <a:t>здійсненні</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операцій</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між</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двома</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валютними</a:t>
            </a:r>
            <a:r>
              <a:rPr lang="ru-RU" dirty="0">
                <a:latin typeface="Times New Roman" panose="02020603050405020304" pitchFamily="18" charset="0"/>
                <a:ea typeface="Times New Roman" panose="02020603050405020304" pitchFamily="18" charset="0"/>
              </a:rPr>
              <a:t> дилерами ринку </a:t>
            </a:r>
            <a:r>
              <a:rPr lang="ru-RU" dirty="0" err="1">
                <a:latin typeface="Times New Roman" panose="02020603050405020304" pitchFamily="18" charset="0"/>
                <a:ea typeface="Times New Roman" panose="02020603050405020304" pitchFamily="18" charset="0"/>
              </a:rPr>
              <a:t>поточних</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операцій</a:t>
            </a:r>
            <a:r>
              <a:rPr lang="ru-RU" dirty="0">
                <a:latin typeface="Times New Roman" panose="02020603050405020304" pitchFamily="18" charset="0"/>
                <a:ea typeface="Times New Roman" panose="02020603050405020304" pitchFamily="18" charset="0"/>
              </a:rPr>
              <a:t> є </a:t>
            </a:r>
            <a:r>
              <a:rPr lang="ru-RU" dirty="0" err="1">
                <a:latin typeface="Times New Roman" panose="02020603050405020304" pitchFamily="18" charset="0"/>
                <a:ea typeface="Times New Roman" panose="02020603050405020304" pitchFamily="18" charset="0"/>
              </a:rPr>
              <a:t>здійснення</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котирування</a:t>
            </a:r>
            <a:r>
              <a:rPr lang="ru-RU" dirty="0">
                <a:latin typeface="Times New Roman" panose="02020603050405020304" pitchFamily="18" charset="0"/>
                <a:ea typeface="Times New Roman" panose="02020603050405020304" pitchFamily="18" charset="0"/>
              </a:rPr>
              <a:t> валют з </a:t>
            </a:r>
            <a:r>
              <a:rPr lang="ru-RU" dirty="0" err="1">
                <a:latin typeface="Times New Roman" panose="02020603050405020304" pitchFamily="18" charset="0"/>
                <a:ea typeface="Times New Roman" panose="02020603050405020304" pitchFamily="18" charset="0"/>
              </a:rPr>
              <a:t>використанням</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двох</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сторін</a:t>
            </a:r>
            <a:r>
              <a:rPr lang="ru-RU" dirty="0">
                <a:latin typeface="Times New Roman" panose="02020603050405020304" pitchFamily="18" charset="0"/>
                <a:ea typeface="Times New Roman" panose="02020603050405020304" pitchFamily="18" charset="0"/>
              </a:rPr>
              <a:t> BID та ASK (</a:t>
            </a:r>
            <a:r>
              <a:rPr lang="ru-RU" dirty="0" err="1">
                <a:latin typeface="Times New Roman" panose="02020603050405020304" pitchFamily="18" charset="0"/>
                <a:ea typeface="Times New Roman" panose="02020603050405020304" pitchFamily="18" charset="0"/>
              </a:rPr>
              <a:t>offer</a:t>
            </a:r>
            <a:r>
              <a:rPr lang="ru-RU" dirty="0">
                <a:latin typeface="Times New Roman" panose="02020603050405020304" pitchFamily="18" charset="0"/>
                <a:ea typeface="Times New Roman" panose="02020603050405020304" pitchFamily="18" charset="0"/>
              </a:rPr>
              <a:t>). Дилер, </a:t>
            </a:r>
            <a:r>
              <a:rPr lang="ru-RU" dirty="0" err="1">
                <a:latin typeface="Times New Roman" panose="02020603050405020304" pitchFamily="18" charset="0"/>
                <a:ea typeface="Times New Roman" panose="02020603050405020304" pitchFamily="18" charset="0"/>
              </a:rPr>
              <a:t>який</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робить</a:t>
            </a:r>
            <a:r>
              <a:rPr lang="ru-RU" dirty="0">
                <a:latin typeface="Times New Roman" panose="02020603050405020304" pitchFamily="18" charset="0"/>
                <a:ea typeface="Times New Roman" panose="02020603050405020304" pitchFamily="18" charset="0"/>
              </a:rPr>
              <a:t> запит (ASK) </a:t>
            </a:r>
            <a:r>
              <a:rPr lang="ru-RU" dirty="0" err="1">
                <a:latin typeface="Times New Roman" panose="02020603050405020304" pitchFamily="18" charset="0"/>
                <a:ea typeface="Times New Roman" panose="02020603050405020304" pitchFamily="18" charset="0"/>
              </a:rPr>
              <a:t>стосовно</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котирування</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якоїсь</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конкретної</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валюти</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навмисне</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називає</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тільки</a:t>
            </a:r>
            <a:r>
              <a:rPr lang="ru-RU" dirty="0">
                <a:latin typeface="Times New Roman" panose="02020603050405020304" pitchFamily="18" charset="0"/>
                <a:ea typeface="Times New Roman" panose="02020603050405020304" pitchFamily="18" charset="0"/>
              </a:rPr>
              <a:t> суму, на яку </a:t>
            </a:r>
            <a:r>
              <a:rPr lang="ru-RU" dirty="0" err="1">
                <a:latin typeface="Times New Roman" panose="02020603050405020304" pitchFamily="18" charset="0"/>
                <a:ea typeface="Times New Roman" panose="02020603050405020304" pitchFamily="18" charset="0"/>
              </a:rPr>
              <a:t>планував</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здійснити</a:t>
            </a:r>
            <a:r>
              <a:rPr lang="ru-RU" dirty="0">
                <a:latin typeface="Times New Roman" panose="02020603050405020304" pitchFamily="18" charset="0"/>
                <a:ea typeface="Times New Roman" panose="02020603050405020304" pitchFamily="18" charset="0"/>
              </a:rPr>
              <a:t> </a:t>
            </a:r>
            <a:r>
              <a:rPr lang="ru-RU" dirty="0" err="1" smtClean="0">
                <a:latin typeface="Times New Roman" panose="02020603050405020304" pitchFamily="18" charset="0"/>
                <a:ea typeface="Times New Roman" panose="02020603050405020304" pitchFamily="18" charset="0"/>
              </a:rPr>
              <a:t>операцію</a:t>
            </a:r>
            <a:r>
              <a:rPr lang="ru-RU" i="1" dirty="0" smtClean="0">
                <a:latin typeface="Times New Roman" panose="02020603050405020304" pitchFamily="18" charset="0"/>
                <a:ea typeface="Times New Roman" panose="02020603050405020304" pitchFamily="18" charset="0"/>
              </a:rPr>
              <a:t>.</a:t>
            </a:r>
            <a:endParaRPr lang="ru-RU" sz="1600" dirty="0">
              <a:latin typeface="Times New Roman" panose="02020603050405020304" pitchFamily="18" charset="0"/>
              <a:ea typeface="Times New Roman" panose="02020603050405020304" pitchFamily="18" charset="0"/>
            </a:endParaRPr>
          </a:p>
          <a:p>
            <a:pPr indent="285750" algn="just" fontAlgn="base"/>
            <a:r>
              <a:rPr lang="ru-RU" dirty="0" err="1">
                <a:latin typeface="Times New Roman" panose="02020603050405020304" pitchFamily="18" charset="0"/>
                <a:ea typeface="Times New Roman" panose="02020603050405020304" pitchFamily="18" charset="0"/>
              </a:rPr>
              <a:t>Єдиною</a:t>
            </a:r>
            <a:r>
              <a:rPr lang="ru-RU" dirty="0">
                <a:latin typeface="Times New Roman" panose="02020603050405020304" pitchFamily="18" charset="0"/>
                <a:ea typeface="Times New Roman" panose="02020603050405020304" pitchFamily="18" charset="0"/>
              </a:rPr>
              <a:t> платою за </a:t>
            </a:r>
            <a:r>
              <a:rPr lang="ru-RU" dirty="0" err="1">
                <a:latin typeface="Times New Roman" panose="02020603050405020304" pitchFamily="18" charset="0"/>
                <a:ea typeface="Times New Roman" panose="02020603050405020304" pitchFamily="18" charset="0"/>
              </a:rPr>
              <a:t>здійснення</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операції</a:t>
            </a:r>
            <a:r>
              <a:rPr lang="ru-RU" dirty="0">
                <a:latin typeface="Times New Roman" panose="02020603050405020304" pitchFamily="18" charset="0"/>
                <a:ea typeface="Times New Roman" panose="02020603050405020304" pitchFamily="18" charset="0"/>
              </a:rPr>
              <a:t> на ринку «спот» є </a:t>
            </a:r>
            <a:r>
              <a:rPr lang="ru-RU" dirty="0" err="1">
                <a:latin typeface="Times New Roman" panose="02020603050405020304" pitchFamily="18" charset="0"/>
                <a:ea typeface="Times New Roman" panose="02020603050405020304" pitchFamily="18" charset="0"/>
              </a:rPr>
              <a:t>саме</a:t>
            </a:r>
            <a:r>
              <a:rPr lang="ru-RU" dirty="0">
                <a:latin typeface="Times New Roman" panose="02020603050405020304" pitchFamily="18" charset="0"/>
                <a:ea typeface="Times New Roman" panose="02020603050405020304" pitchFamily="18" charset="0"/>
              </a:rPr>
              <a:t> «спред». </a:t>
            </a:r>
            <a:r>
              <a:rPr lang="ru-RU" dirty="0" err="1">
                <a:latin typeface="Times New Roman" panose="02020603050405020304" pitchFamily="18" charset="0"/>
                <a:ea typeface="Times New Roman" panose="02020603050405020304" pitchFamily="18" charset="0"/>
              </a:rPr>
              <a:t>Комісійні</a:t>
            </a:r>
            <a:r>
              <a:rPr lang="ru-RU" dirty="0">
                <a:latin typeface="Times New Roman" panose="02020603050405020304" pitchFamily="18" charset="0"/>
                <a:ea typeface="Times New Roman" panose="02020603050405020304" pitchFamily="18" charset="0"/>
              </a:rPr>
              <a:t> на </a:t>
            </a:r>
            <a:r>
              <a:rPr lang="ru-RU" dirty="0" err="1">
                <a:latin typeface="Times New Roman" panose="02020603050405020304" pitchFamily="18" charset="0"/>
                <a:ea typeface="Times New Roman" panose="02020603050405020304" pitchFamily="18" charset="0"/>
              </a:rPr>
              <a:t>даному</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сегменті</a:t>
            </a:r>
            <a:r>
              <a:rPr lang="ru-RU" dirty="0">
                <a:latin typeface="Times New Roman" panose="02020603050405020304" pitchFamily="18" charset="0"/>
                <a:ea typeface="Times New Roman" panose="02020603050405020304" pitchFamily="18" charset="0"/>
              </a:rPr>
              <a:t> валютного ринку, як правило, не </a:t>
            </a:r>
            <a:r>
              <a:rPr lang="ru-RU" dirty="0" err="1">
                <a:latin typeface="Times New Roman" panose="02020603050405020304" pitchFamily="18" charset="0"/>
                <a:ea typeface="Times New Roman" panose="02020603050405020304" pitchFamily="18" charset="0"/>
              </a:rPr>
              <a:t>стягуються</a:t>
            </a:r>
            <a:endParaRPr lang="ru-RU" sz="1600" dirty="0">
              <a:latin typeface="Times New Roman" panose="02020603050405020304" pitchFamily="18" charset="0"/>
              <a:ea typeface="Times New Roman" panose="02020603050405020304" pitchFamily="18" charset="0"/>
            </a:endParaRPr>
          </a:p>
          <a:p>
            <a:r>
              <a:rPr lang="ru-RU" b="1" dirty="0">
                <a:solidFill>
                  <a:srgbClr val="000000"/>
                </a:solidFill>
                <a:latin typeface="Times New Roman" panose="02020603050405020304" pitchFamily="18" charset="0"/>
                <a:ea typeface="Calibri" panose="020F0502020204030204" pitchFamily="34" charset="0"/>
              </a:rPr>
              <a:t>Мета </a:t>
            </a:r>
            <a:r>
              <a:rPr lang="ru-RU" b="1" dirty="0" err="1">
                <a:solidFill>
                  <a:srgbClr val="000000"/>
                </a:solidFill>
                <a:latin typeface="Times New Roman" panose="02020603050405020304" pitchFamily="18" charset="0"/>
                <a:ea typeface="Calibri" panose="020F0502020204030204" pitchFamily="34" charset="0"/>
              </a:rPr>
              <a:t>угод</a:t>
            </a:r>
            <a:r>
              <a:rPr lang="ru-RU" b="1" dirty="0">
                <a:solidFill>
                  <a:srgbClr val="000000"/>
                </a:solidFill>
                <a:latin typeface="Times New Roman" panose="02020603050405020304" pitchFamily="18" charset="0"/>
                <a:ea typeface="Calibri" panose="020F0502020204030204" pitchFamily="34" charset="0"/>
              </a:rPr>
              <a:t> «спот»: </a:t>
            </a:r>
            <a:endParaRPr lang="ru-RU" sz="1600" dirty="0">
              <a:solidFill>
                <a:srgbClr val="000000"/>
              </a:solidFill>
              <a:latin typeface="Times New Roman" panose="02020603050405020304" pitchFamily="18" charset="0"/>
              <a:ea typeface="Calibri" panose="020F0502020204030204" pitchFamily="34" charset="0"/>
            </a:endParaRPr>
          </a:p>
          <a:p>
            <a:pPr>
              <a:lnSpc>
                <a:spcPct val="107000"/>
              </a:lnSpc>
              <a:spcAft>
                <a:spcPts val="800"/>
              </a:spcAft>
            </a:pP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забезпечення</a:t>
            </a:r>
            <a:r>
              <a:rPr lang="ru-RU" dirty="0">
                <a:latin typeface="Times New Roman" panose="02020603050405020304" pitchFamily="18" charset="0"/>
                <a:ea typeface="Calibri" panose="020F0502020204030204" pitchFamily="34" charset="0"/>
                <a:cs typeface="Times New Roman" panose="02020603050405020304" pitchFamily="18" charset="0"/>
              </a:rPr>
              <a:t> потреб </a:t>
            </a:r>
            <a:r>
              <a:rPr lang="ru-RU" dirty="0" err="1">
                <a:latin typeface="Times New Roman" panose="02020603050405020304" pitchFamily="18" charset="0"/>
                <a:ea typeface="Calibri" panose="020F0502020204030204" pitchFamily="34" charset="0"/>
                <a:cs typeface="Times New Roman" panose="02020603050405020304" pitchFamily="18" charset="0"/>
              </a:rPr>
              <a:t>клієнтів</a:t>
            </a:r>
            <a:r>
              <a:rPr lang="ru-RU" dirty="0">
                <a:latin typeface="Times New Roman" panose="02020603050405020304" pitchFamily="18" charset="0"/>
                <a:ea typeface="Calibri" panose="020F0502020204030204" pitchFamily="34" charset="0"/>
                <a:cs typeface="Times New Roman" panose="02020603050405020304" pitchFamily="18" charset="0"/>
              </a:rPr>
              <a:t> банку в </a:t>
            </a:r>
            <a:r>
              <a:rPr lang="ru-RU" dirty="0" err="1">
                <a:latin typeface="Times New Roman" panose="02020603050405020304" pitchFamily="18" charset="0"/>
                <a:ea typeface="Calibri" panose="020F0502020204030204" pitchFamily="34" charset="0"/>
                <a:cs typeface="Times New Roman" panose="02020603050405020304" pitchFamily="18" charset="0"/>
              </a:rPr>
              <a:t>іноземній</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валюті</a:t>
            </a:r>
            <a:r>
              <a:rPr lang="ru-RU" dirty="0">
                <a:latin typeface="Times New Roman" panose="02020603050405020304" pitchFamily="18" charset="0"/>
                <a:ea typeface="Calibri" panose="020F0502020204030204" pitchFamily="34" charset="0"/>
                <a:cs typeface="Times New Roman" panose="02020603050405020304" pitchFamily="18" charset="0"/>
              </a:rPr>
              <a:t>; – «перелив» </a:t>
            </a:r>
            <a:r>
              <a:rPr lang="ru-RU" dirty="0" err="1">
                <a:latin typeface="Times New Roman" panose="02020603050405020304" pitchFamily="18" charset="0"/>
                <a:ea typeface="Calibri" panose="020F0502020204030204" pitchFamily="34" charset="0"/>
                <a:cs typeface="Times New Roman" panose="02020603050405020304" pitchFamily="18" charset="0"/>
              </a:rPr>
              <a:t>коштів</a:t>
            </a:r>
            <a:r>
              <a:rPr lang="ru-RU" dirty="0">
                <a:latin typeface="Times New Roman" panose="02020603050405020304" pitchFamily="18" charset="0"/>
                <a:ea typeface="Calibri" panose="020F0502020204030204" pitchFamily="34" charset="0"/>
                <a:cs typeface="Times New Roman" panose="02020603050405020304" pitchFamily="18" charset="0"/>
              </a:rPr>
              <a:t> з </a:t>
            </a:r>
            <a:r>
              <a:rPr lang="ru-RU" dirty="0" err="1">
                <a:latin typeface="Times New Roman" panose="02020603050405020304" pitchFamily="18" charset="0"/>
                <a:ea typeface="Calibri" panose="020F0502020204030204" pitchFamily="34" charset="0"/>
                <a:cs typeface="Times New Roman" panose="02020603050405020304" pitchFamily="18" charset="0"/>
              </a:rPr>
              <a:t>однієї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валюти</a:t>
            </a:r>
            <a:r>
              <a:rPr lang="ru-RU" dirty="0">
                <a:latin typeface="Times New Roman" panose="02020603050405020304" pitchFamily="18" charset="0"/>
                <a:ea typeface="Calibri" panose="020F0502020204030204" pitchFamily="34" charset="0"/>
                <a:cs typeface="Times New Roman" panose="02020603050405020304" pitchFamily="18" charset="0"/>
              </a:rPr>
              <a:t> в </a:t>
            </a:r>
            <a:r>
              <a:rPr lang="ru-RU" dirty="0" err="1">
                <a:latin typeface="Times New Roman" panose="02020603050405020304" pitchFamily="18" charset="0"/>
                <a:ea typeface="Calibri" panose="020F0502020204030204" pitchFamily="34" charset="0"/>
                <a:cs typeface="Times New Roman" panose="02020603050405020304" pitchFamily="18" charset="0"/>
              </a:rPr>
              <a:t>іншу</a:t>
            </a:r>
            <a:r>
              <a:rPr lang="ru-RU" dirty="0">
                <a:latin typeface="Times New Roman" panose="02020603050405020304" pitchFamily="18" charset="0"/>
                <a:ea typeface="Calibri" panose="020F0502020204030204" pitchFamily="34" charset="0"/>
                <a:cs typeface="Times New Roman" panose="02020603050405020304" pitchFamily="18" charset="0"/>
              </a:rPr>
              <a:t>; – </a:t>
            </a:r>
            <a:r>
              <a:rPr lang="ru-RU" dirty="0" err="1">
                <a:latin typeface="Times New Roman" panose="02020603050405020304" pitchFamily="18" charset="0"/>
                <a:ea typeface="Calibri" panose="020F0502020204030204" pitchFamily="34" charset="0"/>
                <a:cs typeface="Times New Roman" panose="02020603050405020304" pitchFamily="18" charset="0"/>
              </a:rPr>
              <a:t>проведення</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спекуляції</a:t>
            </a:r>
            <a:r>
              <a:rPr lang="ru-RU" dirty="0">
                <a:latin typeface="Times New Roman" panose="02020603050405020304" pitchFamily="18" charset="0"/>
                <a:ea typeface="Calibri" panose="020F0502020204030204" pitchFamily="34" charset="0"/>
                <a:cs typeface="Times New Roman" panose="02020603050405020304" pitchFamily="18" charset="0"/>
              </a:rPr>
              <a:t>.</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dirty="0" err="1">
                <a:latin typeface="Times New Roman" panose="02020603050405020304" pitchFamily="18" charset="0"/>
                <a:ea typeface="Times New Roman" panose="02020603050405020304" pitchFamily="18" charset="0"/>
                <a:cs typeface="Times New Roman" panose="02020603050405020304" pitchFamily="18" charset="0"/>
              </a:rPr>
              <a:t>Курси</a:t>
            </a:r>
            <a:r>
              <a:rPr lang="ru-RU" dirty="0">
                <a:latin typeface="Times New Roman" panose="02020603050405020304" pitchFamily="18" charset="0"/>
                <a:ea typeface="Times New Roman" panose="02020603050405020304" pitchFamily="18" charset="0"/>
                <a:cs typeface="Times New Roman" panose="02020603050405020304" pitchFamily="18" charset="0"/>
              </a:rPr>
              <a:t> «спот» –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це</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поточні</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ціни</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купівлі</a:t>
            </a:r>
            <a:r>
              <a:rPr lang="ru-RU" dirty="0">
                <a:latin typeface="Times New Roman" panose="02020603050405020304" pitchFamily="18" charset="0"/>
                <a:ea typeface="Times New Roman" panose="02020603050405020304" pitchFamily="18" charset="0"/>
                <a:cs typeface="Times New Roman" panose="02020603050405020304" pitchFamily="18" charset="0"/>
              </a:rPr>
              <a:t> і продажу за «спот»-</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угодою</a:t>
            </a:r>
            <a:r>
              <a:rPr lang="ru-RU" dirty="0">
                <a:latin typeface="Times New Roman" panose="02020603050405020304" pitchFamily="18" charset="0"/>
                <a:ea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валюті</a:t>
            </a:r>
            <a:r>
              <a:rPr lang="ru-RU" dirty="0">
                <a:latin typeface="Times New Roman" panose="02020603050405020304" pitchFamily="18" charset="0"/>
                <a:ea typeface="Times New Roman" panose="02020603050405020304" pitchFamily="18" charset="0"/>
                <a:cs typeface="Times New Roman" panose="02020603050405020304" pitchFamily="18" charset="0"/>
              </a:rPr>
              <a:t>. Вони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застосовуються</a:t>
            </a:r>
            <a:r>
              <a:rPr lang="ru-RU" dirty="0">
                <a:latin typeface="Times New Roman" panose="02020603050405020304" pitchFamily="18" charset="0"/>
                <a:ea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угод</a:t>
            </a:r>
            <a:r>
              <a:rPr lang="ru-RU" dirty="0">
                <a:latin typeface="Times New Roman" panose="02020603050405020304" pitchFamily="18" charset="0"/>
                <a:ea typeface="Times New Roman" panose="02020603050405020304" pitchFamily="18" charset="0"/>
                <a:cs typeface="Times New Roman" panose="02020603050405020304" pitchFamily="18" charset="0"/>
              </a:rPr>
              <a:t> на суму,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що</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перевищує</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певний</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розмір</a:t>
            </a:r>
            <a:r>
              <a:rPr lang="ru-RU" dirty="0">
                <a:latin typeface="Times New Roman" panose="02020603050405020304" pitchFamily="18" charset="0"/>
                <a:ea typeface="Times New Roman" panose="02020603050405020304" pitchFamily="18" charset="0"/>
                <a:cs typeface="Times New Roman" panose="02020603050405020304" pitchFamily="18" charset="0"/>
              </a:rPr>
              <a:t>, і є основою для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встановлення</a:t>
            </a:r>
            <a:r>
              <a:rPr lang="ru-RU" dirty="0">
                <a:latin typeface="Times New Roman" panose="02020603050405020304" pitchFamily="18" charset="0"/>
                <a:ea typeface="Times New Roman" panose="02020603050405020304" pitchFamily="18" charset="0"/>
                <a:cs typeface="Times New Roman" panose="02020603050405020304" pitchFamily="18" charset="0"/>
              </a:rPr>
              <a:t> валютного курсу за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угодами</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меншого</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розміру</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3125423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559559"/>
            <a:ext cx="9804147" cy="5691116"/>
          </a:xfrm>
        </p:spPr>
        <p:txBody>
          <a:bodyPr/>
          <a:lstStyle/>
          <a:p>
            <a:pPr marL="457200" indent="0" algn="just">
              <a:lnSpc>
                <a:spcPct val="120000"/>
              </a:lnSpc>
              <a:buNone/>
            </a:pPr>
            <a:r>
              <a:rPr lang="uk-UA" dirty="0">
                <a:latin typeface="Times New Roman" panose="02020603050405020304" pitchFamily="18" charset="0"/>
                <a:ea typeface="Times New Roman" panose="02020603050405020304" pitchFamily="18" charset="0"/>
                <a:cs typeface="Times New Roman" panose="02020603050405020304" pitchFamily="18" charset="0"/>
              </a:rPr>
              <a:t>3.4. Форвардні операції.</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20000"/>
              </a:lnSpc>
              <a:buNone/>
            </a:pP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pPr>
            <a:r>
              <a:rPr lang="ru-RU" b="1" dirty="0" err="1">
                <a:latin typeface="Times New Roman" panose="02020603050405020304" pitchFamily="18" charset="0"/>
                <a:ea typeface="Times New Roman" panose="02020603050405020304" pitchFamily="18" charset="0"/>
                <a:cs typeface="Times New Roman" panose="02020603050405020304" pitchFamily="18" charset="0"/>
              </a:rPr>
              <a:t>Форвардний</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договір</a:t>
            </a:r>
            <a:r>
              <a:rPr lang="ru-RU" dirty="0">
                <a:latin typeface="Times New Roman" panose="02020603050405020304" pitchFamily="18" charset="0"/>
                <a:ea typeface="Times New Roman" panose="02020603050405020304" pitchFamily="18" charset="0"/>
                <a:cs typeface="Times New Roman" panose="02020603050405020304" pitchFamily="18" charset="0"/>
              </a:rPr>
              <a:t> -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двосторонній</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договір</a:t>
            </a:r>
            <a:r>
              <a:rPr lang="ru-RU" dirty="0">
                <a:latin typeface="Times New Roman" panose="02020603050405020304" pitchFamily="18" charset="0"/>
                <a:ea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підставі</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якого</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виникають</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обов’язки</a:t>
            </a:r>
            <a:r>
              <a:rPr lang="ru-RU" dirty="0">
                <a:latin typeface="Times New Roman" panose="02020603050405020304" pitchFamily="18" charset="0"/>
                <a:ea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сторін</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цього</a:t>
            </a:r>
            <a:r>
              <a:rPr lang="ru-RU" dirty="0">
                <a:latin typeface="Times New Roman" panose="02020603050405020304" pitchFamily="18" charset="0"/>
                <a:ea typeface="Times New Roman" panose="02020603050405020304" pitchFamily="18" charset="0"/>
                <a:cs typeface="Times New Roman" panose="02020603050405020304" pitchFamily="18" charset="0"/>
              </a:rPr>
              <a:t> договору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щодо</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купівлі</a:t>
            </a:r>
            <a:r>
              <a:rPr lang="ru-RU" dirty="0">
                <a:latin typeface="Times New Roman" panose="02020603050405020304" pitchFamily="18" charset="0"/>
                <a:ea typeface="Times New Roman" panose="02020603050405020304" pitchFamily="18" charset="0"/>
                <a:cs typeface="Times New Roman" panose="02020603050405020304" pitchFamily="18" charset="0"/>
              </a:rPr>
              <a:t>, продажу,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обміну</a:t>
            </a:r>
            <a:r>
              <a:rPr lang="ru-RU" dirty="0">
                <a:latin typeface="Times New Roman" panose="02020603050405020304" pitchFamily="18" charset="0"/>
                <a:ea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майбутньому</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іноземної</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валюти</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банківських</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металів</a:t>
            </a:r>
            <a:r>
              <a:rPr lang="ru-RU" dirty="0">
                <a:latin typeface="Times New Roman" panose="02020603050405020304" pitchFamily="18" charset="0"/>
                <a:ea typeface="Times New Roman" panose="02020603050405020304" pitchFamily="18" charset="0"/>
                <a:cs typeface="Times New Roman" panose="02020603050405020304" pitchFamily="18" charset="0"/>
              </a:rPr>
              <a:t> у строк та за курсом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іноземної</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валюти</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банківського</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металу</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встановленими</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під</a:t>
            </a:r>
            <a:r>
              <a:rPr lang="ru-RU" dirty="0">
                <a:latin typeface="Times New Roman" panose="02020603050405020304" pitchFamily="18" charset="0"/>
                <a:ea typeface="Times New Roman" panose="02020603050405020304" pitchFamily="18" charset="0"/>
                <a:cs typeface="Times New Roman" panose="02020603050405020304" pitchFamily="18" charset="0"/>
              </a:rPr>
              <a:t> час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укладення</a:t>
            </a:r>
            <a:r>
              <a:rPr lang="ru-RU" dirty="0">
                <a:latin typeface="Times New Roman" panose="02020603050405020304" pitchFamily="18" charset="0"/>
                <a:ea typeface="Times New Roman" panose="02020603050405020304" pitchFamily="18" charset="0"/>
                <a:cs typeface="Times New Roman" panose="02020603050405020304" pitchFamily="18" charset="0"/>
              </a:rPr>
              <a:t> такого договору.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Умови</a:t>
            </a:r>
            <a:r>
              <a:rPr lang="ru-RU" dirty="0">
                <a:latin typeface="Times New Roman" panose="02020603050405020304" pitchFamily="18" charset="0"/>
                <a:ea typeface="Times New Roman" panose="02020603050405020304" pitchFamily="18" charset="0"/>
                <a:cs typeface="Times New Roman" panose="02020603050405020304" pitchFamily="18" charset="0"/>
              </a:rPr>
              <a:t> форвардного договору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можуть</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передбачати</a:t>
            </a:r>
            <a:r>
              <a:rPr lang="ru-RU" dirty="0">
                <a:latin typeface="Times New Roman" panose="02020603050405020304" pitchFamily="18" charset="0"/>
                <a:ea typeface="Times New Roman" panose="02020603050405020304" pitchFamily="18" charset="0"/>
                <a:cs typeface="Times New Roman" panose="02020603050405020304" pitchFamily="18" charset="0"/>
              </a:rPr>
              <a:t> поставку базового активу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іноземної</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валюти</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банківських</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металів</a:t>
            </a:r>
            <a:r>
              <a:rPr lang="ru-RU" dirty="0">
                <a:latin typeface="Times New Roman" panose="02020603050405020304" pitchFamily="18" charset="0"/>
                <a:ea typeface="Times New Roman" panose="02020603050405020304" pitchFamily="18" charset="0"/>
                <a:cs typeface="Times New Roman" panose="02020603050405020304" pitchFamily="18" charset="0"/>
              </a:rPr>
              <a:t>) шляхом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його</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відчуження</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або</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здійснення</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розрахунків</a:t>
            </a:r>
            <a:r>
              <a:rPr lang="ru-RU" dirty="0">
                <a:latin typeface="Times New Roman" panose="02020603050405020304" pitchFamily="18" charset="0"/>
                <a:ea typeface="Times New Roman" panose="02020603050405020304" pitchFamily="18" charset="0"/>
                <a:cs typeface="Times New Roman" panose="02020603050405020304" pitchFamily="18" charset="0"/>
              </a:rPr>
              <a:t> за таким договором без поставки базового активу.</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ru-RU" b="1" dirty="0">
                <a:latin typeface="Times New Roman" panose="02020603050405020304" pitchFamily="18" charset="0"/>
                <a:ea typeface="Times New Roman" panose="02020603050405020304" pitchFamily="18" charset="0"/>
                <a:cs typeface="Times New Roman" panose="02020603050405020304" pitchFamily="18" charset="0"/>
              </a:rPr>
              <a:t>Мета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застосування</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форвардних</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угод</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страхування</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від</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зміни</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курсів</a:t>
            </a:r>
            <a:r>
              <a:rPr lang="ru-RU" dirty="0">
                <a:latin typeface="Times New Roman" panose="02020603050405020304" pitchFamily="18" charset="0"/>
                <a:ea typeface="Times New Roman" panose="02020603050405020304" pitchFamily="18" charset="0"/>
                <a:cs typeface="Times New Roman" panose="02020603050405020304" pitchFamily="18" charset="0"/>
              </a:rPr>
              <a:t> валют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або</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одержання</a:t>
            </a:r>
            <a:r>
              <a:rPr lang="ru-RU" dirty="0">
                <a:latin typeface="Times New Roman" panose="02020603050405020304" pitchFamily="18" charset="0"/>
                <a:ea typeface="Times New Roman" panose="02020603050405020304" pitchFamily="18" charset="0"/>
                <a:cs typeface="Times New Roman" panose="02020603050405020304" pitchFamily="18" charset="0"/>
              </a:rPr>
              <a:t> спекулятивного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прибутку</a:t>
            </a:r>
            <a:r>
              <a:rPr lang="ru-RU" dirty="0">
                <a:latin typeface="Times New Roman" panose="02020603050405020304" pitchFamily="18" charset="0"/>
                <a:ea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захисту</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експортера</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або</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імпортера</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від</a:t>
            </a:r>
            <a:r>
              <a:rPr lang="ru-RU" dirty="0">
                <a:latin typeface="Times New Roman" panose="02020603050405020304" pitchFamily="18" charset="0"/>
                <a:ea typeface="Times New Roman" panose="02020603050405020304" pitchFamily="18" charset="0"/>
                <a:cs typeface="Times New Roman" panose="02020603050405020304" pitchFamily="18" charset="0"/>
              </a:rPr>
              <a:t> валютного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ризику</a:t>
            </a:r>
            <a:r>
              <a:rPr lang="ru-RU" dirty="0">
                <a:latin typeface="Times New Roman" panose="02020603050405020304" pitchFamily="18" charset="0"/>
                <a:ea typeface="Times New Roman" panose="02020603050405020304" pitchFamily="18" charset="0"/>
                <a:cs typeface="Times New Roman" panose="02020603050405020304" pitchFamily="18" charset="0"/>
              </a:rPr>
              <a:t> з банком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укладаються</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форвардний</a:t>
            </a:r>
            <a:r>
              <a:rPr lang="ru-RU" dirty="0">
                <a:latin typeface="Times New Roman" panose="02020603050405020304" pitchFamily="18" charset="0"/>
                <a:ea typeface="Times New Roman" panose="02020603050405020304" pitchFamily="18" charset="0"/>
                <a:cs typeface="Times New Roman" panose="02020603050405020304" pitchFamily="18" charset="0"/>
              </a:rPr>
              <a:t> контракт –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це</a:t>
            </a:r>
            <a:r>
              <a:rPr lang="ru-RU" dirty="0">
                <a:latin typeface="Times New Roman" panose="02020603050405020304" pitchFamily="18" charset="0"/>
                <a:ea typeface="Times New Roman" panose="02020603050405020304" pitchFamily="18" charset="0"/>
                <a:cs typeface="Times New Roman" panose="02020603050405020304" pitchFamily="18" charset="0"/>
              </a:rPr>
              <a:t> угода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між</a:t>
            </a:r>
            <a:r>
              <a:rPr lang="ru-RU" dirty="0">
                <a:latin typeface="Times New Roman" panose="02020603050405020304" pitchFamily="18" charset="0"/>
                <a:ea typeface="Times New Roman" panose="02020603050405020304" pitchFamily="18" charset="0"/>
                <a:cs typeface="Times New Roman" panose="02020603050405020304" pitchFamily="18" charset="0"/>
              </a:rPr>
              <a:t> банком та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клієнтом</a:t>
            </a:r>
            <a:r>
              <a:rPr lang="ru-RU" dirty="0">
                <a:latin typeface="Times New Roman" panose="02020603050405020304" pitchFamily="18" charset="0"/>
                <a:ea typeface="Times New Roman" panose="02020603050405020304" pitchFamily="18" charset="0"/>
                <a:cs typeface="Times New Roman" panose="02020603050405020304" pitchFamily="18" charset="0"/>
              </a:rPr>
              <a:t> про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купівлю</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або</a:t>
            </a:r>
            <a:r>
              <a:rPr lang="ru-RU" dirty="0">
                <a:latin typeface="Times New Roman" panose="02020603050405020304" pitchFamily="18" charset="0"/>
                <a:ea typeface="Times New Roman" panose="02020603050405020304" pitchFamily="18" charset="0"/>
                <a:cs typeface="Times New Roman" panose="02020603050405020304" pitchFamily="18" charset="0"/>
              </a:rPr>
              <a:t> продаж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певної</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кількості</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іноземної</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валюти</a:t>
            </a:r>
            <a:r>
              <a:rPr lang="ru-RU" dirty="0">
                <a:latin typeface="Times New Roman" panose="02020603050405020304" pitchFamily="18" charset="0"/>
                <a:ea typeface="Times New Roman" panose="02020603050405020304" pitchFamily="18" charset="0"/>
                <a:cs typeface="Times New Roman" panose="02020603050405020304" pitchFamily="18" charset="0"/>
              </a:rPr>
              <a:t> в установлений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термін</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або</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протягом</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встановленого</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періоду</a:t>
            </a:r>
            <a:r>
              <a:rPr lang="ru-RU" dirty="0">
                <a:latin typeface="Times New Roman" panose="02020603050405020304" pitchFamily="18" charset="0"/>
                <a:ea typeface="Times New Roman" panose="02020603050405020304" pitchFamily="18" charset="0"/>
                <a:cs typeface="Times New Roman" panose="02020603050405020304" pitchFamily="18" charset="0"/>
              </a:rPr>
              <a:t>) за курсом,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який</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визначається</a:t>
            </a:r>
            <a:r>
              <a:rPr lang="ru-RU" dirty="0">
                <a:latin typeface="Times New Roman" panose="02020603050405020304" pitchFamily="18" charset="0"/>
                <a:ea typeface="Times New Roman" panose="02020603050405020304" pitchFamily="18" charset="0"/>
                <a:cs typeface="Times New Roman" panose="02020603050405020304" pitchFamily="18" charset="0"/>
              </a:rPr>
              <a:t> в момент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укладання</a:t>
            </a:r>
            <a:r>
              <a:rPr lang="ru-RU" dirty="0">
                <a:latin typeface="Times New Roman" panose="02020603050405020304" pitchFamily="18" charset="0"/>
                <a:ea typeface="Times New Roman" panose="02020603050405020304" pitchFamily="18" charset="0"/>
                <a:cs typeface="Times New Roman" panose="02020603050405020304" pitchFamily="18" charset="0"/>
              </a:rPr>
              <a:t> угоди.</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2689392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436729"/>
            <a:ext cx="9149054" cy="5800298"/>
          </a:xfrm>
        </p:spPr>
        <p:txBody>
          <a:bodyPr/>
          <a:lstStyle/>
          <a:p>
            <a:pPr algn="just">
              <a:lnSpc>
                <a:spcPct val="107000"/>
              </a:lnSpc>
              <a:spcAft>
                <a:spcPts val="800"/>
              </a:spcAft>
            </a:pP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Форвардні</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операції</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здійснюються</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не на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біржі</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а на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банківському</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ринку,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тобто</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вигляді</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міжбанківських</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операцій</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та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операцій</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банку з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клієнтурою</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Форвардні</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операції</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можуть</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укладаються</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на будь-</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який</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зручний</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для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клієнта</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термін</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від</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1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тижня</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 5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років</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але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найбільш</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ліквідними</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і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найпоширенішими</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термін</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до 1 року).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Зазвичай</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банк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дає</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котирування</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форвардних</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курсів</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на так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звані</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стандартні</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дати</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1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тиждень</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2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тижні</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1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місяць</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2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місяці</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3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місяці</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6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місяців</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12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місяців</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Для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форвардних</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контрактів</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так само, як і для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операцій</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спот,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вживають</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терміни</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sz="2000" dirty="0">
                <a:latin typeface="Times New Roman" panose="02020603050405020304" pitchFamily="18" charset="0"/>
                <a:ea typeface="Times New Roman" panose="02020603050405020304" pitchFamily="18" charset="0"/>
                <a:cs typeface="Times New Roman" panose="02020603050405020304" pitchFamily="18" charset="0"/>
              </a:rPr>
              <a:t>Дата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укладання</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це</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дата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укладання</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угоди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між</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клієнтом</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та банком,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саме</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на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цю</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дату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фіксуються</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всі</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умови</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суми</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курс,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термін</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sz="2000" dirty="0">
                <a:latin typeface="Times New Roman" panose="02020603050405020304" pitchFamily="18" charset="0"/>
                <a:ea typeface="Times New Roman" panose="02020603050405020304" pitchFamily="18" charset="0"/>
                <a:cs typeface="Times New Roman" panose="02020603050405020304" pitchFamily="18" charset="0"/>
              </a:rPr>
              <a:t>Дата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валютування</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 дата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зарахування</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коштів</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на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кореспондентський</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рахунок</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банку.</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sz="2000" dirty="0">
                <a:latin typeface="Times New Roman" panose="02020603050405020304" pitchFamily="18" charset="0"/>
                <a:ea typeface="Times New Roman" panose="02020603050405020304" pitchFamily="18" charset="0"/>
                <a:cs typeface="Times New Roman" panose="02020603050405020304" pitchFamily="18" charset="0"/>
              </a:rPr>
              <a:t>Дата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валютування</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віддалена</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від</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дати</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укладання</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на дату спот +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термін</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дії</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форвардної</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угоди.</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8416706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32013"/>
            <a:ext cx="9285532" cy="6018662"/>
          </a:xfrm>
        </p:spPr>
        <p:txBody>
          <a:bodyPr/>
          <a:lstStyle/>
          <a:p>
            <a:pPr marL="0" indent="0" algn="just">
              <a:lnSpc>
                <a:spcPct val="107000"/>
              </a:lnSpc>
              <a:spcAft>
                <a:spcPts val="800"/>
              </a:spcAft>
              <a:buNone/>
            </a:pPr>
            <a:r>
              <a:rPr lang="ru-RU" dirty="0" err="1">
                <a:latin typeface="Times New Roman" panose="02020603050405020304" pitchFamily="18" charset="0"/>
                <a:ea typeface="Times New Roman" panose="02020603050405020304" pitchFamily="18" charset="0"/>
                <a:cs typeface="Times New Roman" panose="02020603050405020304" pitchFamily="18" charset="0"/>
              </a:rPr>
              <a:t>Хоча</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форвардний</a:t>
            </a:r>
            <a:r>
              <a:rPr lang="ru-RU" dirty="0">
                <a:latin typeface="Times New Roman" panose="02020603050405020304" pitchFamily="18" charset="0"/>
                <a:ea typeface="Times New Roman" panose="02020603050405020304" pitchFamily="18" charset="0"/>
                <a:cs typeface="Times New Roman" panose="02020603050405020304" pitchFamily="18" charset="0"/>
              </a:rPr>
              <a:t> контракт є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обов'язковим</a:t>
            </a:r>
            <a:r>
              <a:rPr lang="ru-RU" dirty="0">
                <a:latin typeface="Times New Roman" panose="02020603050405020304" pitchFamily="18" charset="0"/>
                <a:ea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виконання</a:t>
            </a:r>
            <a:r>
              <a:rPr lang="ru-RU" dirty="0">
                <a:latin typeface="Times New Roman" panose="02020603050405020304" pitchFamily="18" charset="0"/>
                <a:ea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відміну</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від</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біржових</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угод</a:t>
            </a:r>
            <a:r>
              <a:rPr lang="ru-RU" dirty="0">
                <a:latin typeface="Times New Roman" panose="02020603050405020304" pitchFamily="18" charset="0"/>
                <a:ea typeface="Times New Roman" panose="02020603050405020304" pitchFamily="18" charset="0"/>
                <a:cs typeface="Times New Roman" panose="02020603050405020304" pitchFamily="18" charset="0"/>
              </a:rPr>
              <a:t>, де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виконання</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контрактів</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гарантується</a:t>
            </a:r>
            <a:r>
              <a:rPr lang="ru-RU" dirty="0">
                <a:latin typeface="Times New Roman" panose="02020603050405020304" pitchFamily="18" charset="0"/>
                <a:ea typeface="Times New Roman" panose="02020603050405020304" pitchFamily="18" charset="0"/>
                <a:cs typeface="Times New Roman" panose="02020603050405020304" pitchFamily="18" charset="0"/>
              </a:rPr>
              <a:t> системою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маржинальних</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внесків</a:t>
            </a:r>
            <a:r>
              <a:rPr lang="ru-RU" dirty="0">
                <a:latin typeface="Times New Roman" panose="02020603050405020304" pitchFamily="18" charset="0"/>
                <a:ea typeface="Times New Roman" panose="02020603050405020304" pitchFamily="18" charset="0"/>
                <a:cs typeface="Times New Roman" panose="02020603050405020304" pitchFamily="18" charset="0"/>
              </a:rPr>
              <a:t>, банк не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має</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твердої</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гарантії</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виконання</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клієнтом</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своїх</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зобов’язань</a:t>
            </a:r>
            <a:r>
              <a:rPr lang="ru-RU" dirty="0">
                <a:latin typeface="Times New Roman" panose="02020603050405020304" pitchFamily="18" charset="0"/>
                <a:ea typeface="Times New Roman" panose="02020603050405020304" pitchFamily="18" charset="0"/>
                <a:cs typeface="Times New Roman" panose="02020603050405020304" pitchFamily="18" charset="0"/>
              </a:rPr>
              <a:t>, тому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форвардні</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контракти</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пов'язані</a:t>
            </a:r>
            <a:r>
              <a:rPr lang="ru-RU" dirty="0">
                <a:latin typeface="Times New Roman" panose="02020603050405020304" pitchFamily="18" charset="0"/>
                <a:ea typeface="Times New Roman" panose="02020603050405020304" pitchFamily="18" charset="0"/>
                <a:cs typeface="Times New Roman" panose="02020603050405020304" pitchFamily="18" charset="0"/>
              </a:rPr>
              <a:t> з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певним</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ризиком</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dirty="0">
                <a:latin typeface="Times New Roman" panose="02020603050405020304" pitchFamily="18" charset="0"/>
                <a:ea typeface="Times New Roman" panose="02020603050405020304" pitchFamily="18" charset="0"/>
                <a:cs typeface="Times New Roman" panose="02020603050405020304" pitchFamily="18" charset="0"/>
              </a:rPr>
              <a:t>- для банку –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клієнт</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може</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відмовитися</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або</a:t>
            </a:r>
            <a:r>
              <a:rPr lang="ru-RU" dirty="0">
                <a:latin typeface="Times New Roman" panose="02020603050405020304" pitchFamily="18" charset="0"/>
                <a:ea typeface="Times New Roman" panose="02020603050405020304" pitchFamily="18" charset="0"/>
                <a:cs typeface="Times New Roman" panose="02020603050405020304" pitchFamily="18" charset="0"/>
              </a:rPr>
              <a:t> буде не в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змозі</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виконати</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форвардний</a:t>
            </a:r>
            <a:r>
              <a:rPr lang="ru-RU" dirty="0">
                <a:latin typeface="Times New Roman" panose="02020603050405020304" pitchFamily="18" charset="0"/>
                <a:ea typeface="Times New Roman" panose="02020603050405020304" pitchFamily="18" charset="0"/>
                <a:cs typeface="Times New Roman" panose="02020603050405020304" pitchFamily="18" charset="0"/>
              </a:rPr>
              <a:t> контракт; </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dirty="0">
                <a:latin typeface="Times New Roman" panose="02020603050405020304" pitchFamily="18" charset="0"/>
                <a:ea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клієнта</a:t>
            </a:r>
            <a:r>
              <a:rPr lang="ru-RU" dirty="0">
                <a:latin typeface="Times New Roman" panose="02020603050405020304" pitchFamily="18" charset="0"/>
                <a:ea typeface="Times New Roman" panose="02020603050405020304" pitchFamily="18" charset="0"/>
                <a:cs typeface="Times New Roman" panose="02020603050405020304" pitchFamily="18" charset="0"/>
              </a:rPr>
              <a:t> –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він</a:t>
            </a:r>
            <a:r>
              <a:rPr lang="ru-RU" dirty="0">
                <a:latin typeface="Times New Roman" panose="02020603050405020304" pitchFamily="18" charset="0"/>
                <a:ea typeface="Times New Roman" panose="02020603050405020304" pitchFamily="18" charset="0"/>
                <a:cs typeface="Times New Roman" panose="02020603050405020304" pitchFamily="18" charset="0"/>
              </a:rPr>
              <a:t> не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матиме</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достатньо</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коштів</a:t>
            </a:r>
            <a:r>
              <a:rPr lang="ru-RU" dirty="0">
                <a:latin typeface="Times New Roman" panose="02020603050405020304" pitchFamily="18" charset="0"/>
                <a:ea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виконання</a:t>
            </a:r>
            <a:r>
              <a:rPr lang="ru-RU" dirty="0">
                <a:latin typeface="Times New Roman" panose="02020603050405020304" pitchFamily="18" charset="0"/>
                <a:ea typeface="Times New Roman" panose="02020603050405020304" pitchFamily="18" charset="0"/>
                <a:cs typeface="Times New Roman" panose="02020603050405020304" pitchFamily="18" charset="0"/>
              </a:rPr>
              <a:t> угоди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адже</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форвардні</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операції</a:t>
            </a:r>
            <a:r>
              <a:rPr lang="ru-RU" dirty="0">
                <a:latin typeface="Times New Roman" panose="02020603050405020304" pitchFamily="18" charset="0"/>
                <a:ea typeface="Times New Roman" panose="02020603050405020304" pitchFamily="18" charset="0"/>
                <a:cs typeface="Times New Roman" panose="02020603050405020304" pitchFamily="18" charset="0"/>
              </a:rPr>
              <a:t> є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обов'язковими</a:t>
            </a:r>
            <a:r>
              <a:rPr lang="ru-RU" dirty="0">
                <a:latin typeface="Times New Roman" panose="02020603050405020304" pitchFamily="18" charset="0"/>
                <a:ea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виконання</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ru-RU" dirty="0">
                <a:latin typeface="Times New Roman" panose="02020603050405020304" pitchFamily="18" charset="0"/>
                <a:ea typeface="Times New Roman" panose="02020603050405020304" pitchFamily="18" charset="0"/>
                <a:cs typeface="Times New Roman" panose="02020603050405020304" pitchFamily="18" charset="0"/>
              </a:rPr>
              <a:t>Тому банк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вимагає</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від</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клієнта</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підтримувати</a:t>
            </a:r>
            <a:r>
              <a:rPr lang="ru-RU" dirty="0">
                <a:latin typeface="Times New Roman" panose="02020603050405020304" pitchFamily="18" charset="0"/>
                <a:ea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своєму</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розрахунковому</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рахунку</a:t>
            </a:r>
            <a:r>
              <a:rPr lang="ru-RU" dirty="0">
                <a:latin typeface="Times New Roman" panose="02020603050405020304" pitchFamily="18" charset="0"/>
                <a:ea typeface="Times New Roman" panose="02020603050405020304" pitchFamily="18" charset="0"/>
                <a:cs typeface="Times New Roman" panose="02020603050405020304" pitchFamily="18" charset="0"/>
              </a:rPr>
              <a:t> в банку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постійний</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залишок</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коштів</a:t>
            </a:r>
            <a:r>
              <a:rPr lang="ru-RU" dirty="0">
                <a:latin typeface="Times New Roman" panose="02020603050405020304" pitchFamily="18" charset="0"/>
                <a:ea typeface="Times New Roman" panose="02020603050405020304" pitchFamily="18" charset="0"/>
                <a:cs typeface="Times New Roman" panose="02020603050405020304" pitchFamily="18" charset="0"/>
              </a:rPr>
              <a:t> ( ≥ 5-20%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від</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суми</a:t>
            </a:r>
            <a:r>
              <a:rPr lang="ru-RU" dirty="0">
                <a:latin typeface="Times New Roman" panose="02020603050405020304" pitchFamily="18" charset="0"/>
                <a:ea typeface="Times New Roman" panose="02020603050405020304" pitchFamily="18" charset="0"/>
                <a:cs typeface="Times New Roman" panose="02020603050405020304" pitchFamily="18" charset="0"/>
              </a:rPr>
              <a:t> контракту),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що</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дає</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змогу</a:t>
            </a:r>
            <a:r>
              <a:rPr lang="ru-RU" dirty="0">
                <a:latin typeface="Times New Roman" panose="02020603050405020304" pitchFamily="18" charset="0"/>
                <a:ea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разі</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неможливості</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виконання</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клієнтом</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зобов'язань</a:t>
            </a:r>
            <a:r>
              <a:rPr lang="ru-RU" dirty="0">
                <a:latin typeface="Times New Roman" panose="02020603050405020304" pitchFamily="18" charset="0"/>
                <a:ea typeface="Times New Roman" panose="02020603050405020304" pitchFamily="18" charset="0"/>
                <a:cs typeface="Times New Roman" panose="02020603050405020304" pitchFamily="18" charset="0"/>
              </a:rPr>
              <a:t> за форвардною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угодою</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закрити</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її</a:t>
            </a:r>
            <a:r>
              <a:rPr lang="ru-RU" dirty="0">
                <a:latin typeface="Times New Roman" panose="02020603050405020304" pitchFamily="18" charset="0"/>
                <a:ea typeface="Times New Roman" panose="02020603050405020304" pitchFamily="18" charset="0"/>
                <a:cs typeface="Times New Roman" panose="02020603050405020304" pitchFamily="18" charset="0"/>
              </a:rPr>
              <a:t> за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допомогою</a:t>
            </a:r>
            <a:r>
              <a:rPr lang="ru-RU" dirty="0">
                <a:latin typeface="Times New Roman" panose="02020603050405020304" pitchFamily="18" charset="0"/>
                <a:ea typeface="Times New Roman" panose="02020603050405020304" pitchFamily="18" charset="0"/>
                <a:cs typeface="Times New Roman" panose="02020603050405020304" pitchFamily="18" charset="0"/>
              </a:rPr>
              <a:t> ринку спот. На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відміну</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від</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ф'ючерсу</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форвардна</a:t>
            </a:r>
            <a:r>
              <a:rPr lang="ru-RU" dirty="0">
                <a:latin typeface="Times New Roman" panose="02020603050405020304" pitchFamily="18" charset="0"/>
                <a:ea typeface="Times New Roman" panose="02020603050405020304" pitchFamily="18" charset="0"/>
                <a:cs typeface="Times New Roman" panose="02020603050405020304" pitchFamily="18" charset="0"/>
              </a:rPr>
              <a:t> угода не є стандартною,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що</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визначає</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низьку</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ліквідність</a:t>
            </a:r>
            <a:r>
              <a:rPr lang="ru-RU" dirty="0">
                <a:latin typeface="Times New Roman" panose="02020603050405020304" pitchFamily="18" charset="0"/>
                <a:ea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вторинному</a:t>
            </a:r>
            <a:r>
              <a:rPr lang="ru-RU" dirty="0">
                <a:latin typeface="Times New Roman" panose="02020603050405020304" pitchFamily="18" charset="0"/>
                <a:ea typeface="Times New Roman" panose="02020603050405020304" pitchFamily="18" charset="0"/>
                <a:cs typeface="Times New Roman" panose="02020603050405020304" pitchFamily="18" charset="0"/>
              </a:rPr>
              <a:t> ринку і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відповідно</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низький</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ступінь</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розвитку</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останнього</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ru-RU" dirty="0" err="1">
                <a:latin typeface="Times New Roman" panose="02020603050405020304" pitchFamily="18" charset="0"/>
                <a:ea typeface="Times New Roman" panose="02020603050405020304" pitchFamily="18" charset="0"/>
                <a:cs typeface="Times New Roman" panose="02020603050405020304" pitchFamily="18" charset="0"/>
              </a:rPr>
              <a:t>Форвардний</a:t>
            </a:r>
            <a:r>
              <a:rPr lang="ru-RU" dirty="0">
                <a:latin typeface="Times New Roman" panose="02020603050405020304" pitchFamily="18" charset="0"/>
                <a:ea typeface="Times New Roman" panose="02020603050405020304" pitchFamily="18" charset="0"/>
                <a:cs typeface="Times New Roman" panose="02020603050405020304" pitchFamily="18" charset="0"/>
              </a:rPr>
              <a:t> курс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відрізняється</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від</a:t>
            </a:r>
            <a:r>
              <a:rPr lang="ru-RU" dirty="0">
                <a:latin typeface="Times New Roman" panose="02020603050405020304" pitchFamily="18" charset="0"/>
                <a:ea typeface="Times New Roman" panose="02020603050405020304" pitchFamily="18" charset="0"/>
                <a:cs typeface="Times New Roman" panose="02020603050405020304" pitchFamily="18" charset="0"/>
              </a:rPr>
              <a:t> курсу за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поточними</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операціями</a:t>
            </a:r>
            <a:r>
              <a:rPr lang="ru-RU" dirty="0">
                <a:latin typeface="Times New Roman" panose="02020603050405020304" pitchFamily="18" charset="0"/>
                <a:ea typeface="Times New Roman" panose="02020603050405020304" pitchFamily="18" charset="0"/>
                <a:cs typeface="Times New Roman" panose="02020603050405020304" pitchFamily="18" charset="0"/>
              </a:rPr>
              <a:t> на величину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форвардної</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маржі</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премії</a:t>
            </a:r>
            <a:r>
              <a:rPr lang="ru-RU" dirty="0">
                <a:latin typeface="Times New Roman" panose="02020603050405020304" pitchFamily="18" charset="0"/>
                <a:ea typeface="Times New Roman" panose="02020603050405020304" pitchFamily="18" charset="0"/>
                <a:cs typeface="Times New Roman" panose="02020603050405020304" pitchFamily="18" charset="0"/>
              </a:rPr>
              <a:t>, коли курс «форвард»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вищий</a:t>
            </a:r>
            <a:r>
              <a:rPr lang="ru-RU" dirty="0">
                <a:latin typeface="Times New Roman" panose="02020603050405020304" pitchFamily="18" charset="0"/>
                <a:ea typeface="Times New Roman" panose="02020603050405020304" pitchFamily="18" charset="0"/>
                <a:cs typeface="Times New Roman" panose="02020603050405020304" pitchFamily="18" charset="0"/>
              </a:rPr>
              <a:t> за курс «спот»)</a:t>
            </a:r>
            <a:r>
              <a:rPr lang="uk-UA"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7469108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464025"/>
            <a:ext cx="9094463" cy="5868536"/>
          </a:xfrm>
        </p:spPr>
        <p:txBody>
          <a:bodyPr>
            <a:normAutofit/>
          </a:bodyPr>
          <a:lstStyle/>
          <a:p>
            <a:pPr marL="0" indent="0" algn="just">
              <a:lnSpc>
                <a:spcPct val="107000"/>
              </a:lnSpc>
              <a:spcAft>
                <a:spcPts val="800"/>
              </a:spcAft>
              <a:buNone/>
            </a:pPr>
            <a:r>
              <a:rPr lang="uk-UA" sz="2000" dirty="0">
                <a:latin typeface="Times New Roman" panose="02020603050405020304" pitchFamily="18" charset="0"/>
                <a:ea typeface="Times New Roman" panose="02020603050405020304" pitchFamily="18" charset="0"/>
                <a:cs typeface="Times New Roman" panose="02020603050405020304" pitchFamily="18" charset="0"/>
              </a:rPr>
              <a:t>При виконанні форвардних контрактів може виникнути ситуація, коли клієнт або не може або не бажає виконати свої зобов'язання за цим контрактом, що зветься закриттям форвардного валютного контракту. Закриття може бути повним або частковим. Повне закриття має місце, коли клієнт виявляє, що:</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2000" dirty="0">
                <a:latin typeface="Times New Roman" panose="02020603050405020304" pitchFamily="18" charset="0"/>
                <a:ea typeface="Times New Roman" panose="02020603050405020304" pitchFamily="18" charset="0"/>
                <a:cs typeface="Times New Roman" panose="02020603050405020304" pitchFamily="18" charset="0"/>
              </a:rPr>
              <a:t>- він не може отримати іноземну валюту, яку за контрактом повинен продати банку;</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2000" dirty="0">
                <a:latin typeface="Times New Roman" panose="02020603050405020304" pitchFamily="18" charset="0"/>
                <a:ea typeface="Times New Roman" panose="02020603050405020304" pitchFamily="18" charset="0"/>
                <a:cs typeface="Times New Roman" panose="02020603050405020304" pitchFamily="18" charset="0"/>
              </a:rPr>
              <a:t>- йому більше не потрібна іноземна валюта, яку він за контрактом повинен купити у банку.</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uk-UA" sz="2000" dirty="0">
                <a:latin typeface="Times New Roman" panose="02020603050405020304" pitchFamily="18" charset="0"/>
                <a:ea typeface="Times New Roman" panose="02020603050405020304" pitchFamily="18" charset="0"/>
                <a:cs typeface="Times New Roman" panose="02020603050405020304" pitchFamily="18" charset="0"/>
              </a:rPr>
              <a:t>Часткове закриття банк здійснює, коли клієнт виявляє, що:</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2000" dirty="0">
                <a:latin typeface="Times New Roman" panose="02020603050405020304" pitchFamily="18" charset="0"/>
                <a:ea typeface="Times New Roman" panose="02020603050405020304" pitchFamily="18" charset="0"/>
                <a:cs typeface="Times New Roman" panose="02020603050405020304" pitchFamily="18" charset="0"/>
              </a:rPr>
              <a:t>- він не може отримати повну суму іноземної валюти, яку за контрактом повинен продати банку;</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sz="2000" dirty="0">
                <a:latin typeface="Times New Roman" panose="02020603050405020304" pitchFamily="18" charset="0"/>
                <a:ea typeface="Times New Roman" panose="02020603050405020304" pitchFamily="18" charset="0"/>
                <a:cs typeface="Times New Roman" panose="02020603050405020304" pitchFamily="18" charset="0"/>
              </a:rPr>
              <a:t>- йому більше не потрібна вся іноземна валюта, яку він за контрактом повинен купити у банку</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051945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54843"/>
            <a:ext cx="9872385" cy="5991366"/>
          </a:xfrm>
        </p:spPr>
        <p:txBody>
          <a:bodyPr/>
          <a:lstStyle/>
          <a:p>
            <a:pPr marL="457200" indent="0" algn="just">
              <a:lnSpc>
                <a:spcPct val="120000"/>
              </a:lnSpc>
              <a:buNone/>
            </a:pPr>
            <a:r>
              <a:rPr lang="uk-UA" b="1" dirty="0">
                <a:latin typeface="Times New Roman" panose="02020603050405020304" pitchFamily="18" charset="0"/>
                <a:ea typeface="Times New Roman" panose="02020603050405020304" pitchFamily="18" charset="0"/>
                <a:cs typeface="Times New Roman" panose="02020603050405020304" pitchFamily="18" charset="0"/>
              </a:rPr>
              <a:t>3.1. Поняття, функції та структура валютних </a:t>
            </a:r>
            <a:r>
              <a:rPr lang="uk-UA" b="1" dirty="0" smtClean="0">
                <a:latin typeface="Times New Roman" panose="02020603050405020304" pitchFamily="18" charset="0"/>
                <a:ea typeface="Times New Roman" panose="02020603050405020304" pitchFamily="18" charset="0"/>
                <a:cs typeface="Times New Roman" panose="02020603050405020304" pitchFamily="18" charset="0"/>
              </a:rPr>
              <a:t>ринків.</a:t>
            </a:r>
            <a:endParaRPr lang="ru-RU" sz="1400" dirty="0" smtClean="0">
              <a:latin typeface="Calibri" panose="020F0502020204030204" pitchFamily="34" charset="0"/>
              <a:ea typeface="Times New Roman" panose="02020603050405020304" pitchFamily="18" charset="0"/>
              <a:cs typeface="Times New Roman" panose="02020603050405020304" pitchFamily="18" charset="0"/>
            </a:endParaRPr>
          </a:p>
          <a:p>
            <a:pPr marL="457200" indent="0" algn="just">
              <a:lnSpc>
                <a:spcPct val="120000"/>
              </a:lnSpc>
              <a:buNone/>
            </a:pPr>
            <a:r>
              <a:rPr lang="uk-UA" b="1" dirty="0" smtClean="0">
                <a:latin typeface="Times New Roman" panose="02020603050405020304" pitchFamily="18" charset="0"/>
                <a:ea typeface="Times New Roman" panose="02020603050405020304" pitchFamily="18" charset="0"/>
                <a:cs typeface="Times New Roman" panose="02020603050405020304" pitchFamily="18" charset="0"/>
              </a:rPr>
              <a:t>Торгівля </a:t>
            </a:r>
            <a:r>
              <a:rPr lang="uk-UA" b="1" dirty="0">
                <a:latin typeface="Times New Roman" panose="02020603050405020304" pitchFamily="18" charset="0"/>
                <a:ea typeface="Times New Roman" panose="02020603050405020304" pitchFamily="18" charset="0"/>
                <a:cs typeface="Times New Roman" panose="02020603050405020304" pitchFamily="18" charset="0"/>
              </a:rPr>
              <a:t>валютними цінностями</a:t>
            </a:r>
            <a:r>
              <a:rPr lang="uk-UA" dirty="0">
                <a:latin typeface="Times New Roman" panose="02020603050405020304" pitchFamily="18" charset="0"/>
                <a:ea typeface="Times New Roman" panose="02020603050405020304" pitchFamily="18" charset="0"/>
                <a:cs typeface="Times New Roman" panose="02020603050405020304" pitchFamily="18" charset="0"/>
              </a:rPr>
              <a:t> - операції з купівлі, продажу або обміну валютних цінностей, що здійснюються як у готівковій формі (для банківських металів - із фізичною поставкою), так і безготівковій формі (для банківських металів - без фізичної поставки)</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20000"/>
              </a:lnSpc>
              <a:buNone/>
              <a:tabLst>
                <a:tab pos="3547110" algn="ctr"/>
              </a:tabLst>
            </a:pPr>
            <a:r>
              <a:rPr lang="uk-UA" dirty="0">
                <a:latin typeface="Times New Roman" panose="02020603050405020304" pitchFamily="18" charset="0"/>
                <a:ea typeface="Times New Roman" panose="02020603050405020304" pitchFamily="18" charset="0"/>
                <a:cs typeface="Times New Roman" panose="02020603050405020304" pitchFamily="18" charset="0"/>
              </a:rPr>
              <a:t>Торгівля валютними цінностями здійснюється на валютному ринку України та на міжнародних валютних ринках.</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20000"/>
              </a:lnSpc>
              <a:buNone/>
              <a:tabLst>
                <a:tab pos="3547110" algn="ctr"/>
              </a:tabLst>
            </a:pPr>
            <a:r>
              <a:rPr lang="uk-UA" b="1" dirty="0">
                <a:latin typeface="Times New Roman" panose="02020603050405020304" pitchFamily="18" charset="0"/>
                <a:ea typeface="Times New Roman" panose="02020603050405020304" pitchFamily="18" charset="0"/>
                <a:cs typeface="Times New Roman" panose="02020603050405020304" pitchFamily="18" charset="0"/>
              </a:rPr>
              <a:t>Міжнародний валютний ринок</a:t>
            </a:r>
            <a:r>
              <a:rPr lang="uk-UA" dirty="0">
                <a:latin typeface="Times New Roman" panose="02020603050405020304" pitchFamily="18" charset="0"/>
                <a:ea typeface="Times New Roman" panose="02020603050405020304" pitchFamily="18" charset="0"/>
                <a:cs typeface="Times New Roman" panose="02020603050405020304" pitchFamily="18" charset="0"/>
              </a:rPr>
              <a:t> - це сукупність відносин у сфері торгівлі іноземною валютою та банківськими металами за межами України між банками та іноземними контрагентами, між іноземними контрагентами;</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20000"/>
              </a:lnSpc>
              <a:buNone/>
              <a:tabLst>
                <a:tab pos="3547110" algn="ctr"/>
              </a:tabLst>
            </a:pPr>
            <a:r>
              <a:rPr lang="uk-UA" b="1" dirty="0">
                <a:latin typeface="Times New Roman" panose="02020603050405020304" pitchFamily="18" charset="0"/>
                <a:ea typeface="Times New Roman" panose="02020603050405020304" pitchFamily="18" charset="0"/>
                <a:cs typeface="Times New Roman" panose="02020603050405020304" pitchFamily="18" charset="0"/>
              </a:rPr>
              <a:t>Валютний ринок України</a:t>
            </a:r>
            <a:r>
              <a:rPr lang="uk-UA" dirty="0">
                <a:latin typeface="Times New Roman" panose="02020603050405020304" pitchFamily="18" charset="0"/>
                <a:ea typeface="Times New Roman" panose="02020603050405020304" pitchFamily="18" charset="0"/>
                <a:cs typeface="Times New Roman" panose="02020603050405020304" pitchFamily="18" charset="0"/>
              </a:rPr>
              <a:t> - це сукупність відносин у сфері торгівлі валютними цінностями в Україні між суб’єктами валютного ринку України (далі - суб’єкти ринку), між суб’єктами ринку та їх клієнтами (уключаючи банки-нерезиденти), між суб’єктами ринку і Національним банком України (далі - Національний банк), а також між Національним банком і його клієнтами, у яких суб'єкти ринку або Національний банк є стороною договору з купівлі, продажу або обміну валютних цінностей.</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435382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41195"/>
            <a:ext cx="9503896" cy="5977718"/>
          </a:xfrm>
        </p:spPr>
        <p:txBody>
          <a:bodyPr>
            <a:normAutofit lnSpcReduction="10000"/>
          </a:bodyPr>
          <a:lstStyle/>
          <a:p>
            <a:pPr algn="just">
              <a:lnSpc>
                <a:spcPct val="107000"/>
              </a:lnSpc>
              <a:spcAft>
                <a:spcPts val="800"/>
              </a:spcAft>
            </a:pPr>
            <a:r>
              <a:rPr lang="uk-UA" dirty="0">
                <a:latin typeface="Times New Roman" panose="02020603050405020304" pitchFamily="18" charset="0"/>
                <a:ea typeface="Times New Roman" panose="02020603050405020304" pitchFamily="18" charset="0"/>
                <a:cs typeface="Times New Roman" panose="02020603050405020304" pitchFamily="18" charset="0"/>
              </a:rPr>
              <a:t>3.5. Ф’ючерсні валютні операції</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b="1" dirty="0" err="1">
                <a:latin typeface="Times New Roman" panose="02020603050405020304" pitchFamily="18" charset="0"/>
                <a:ea typeface="Times New Roman" panose="02020603050405020304" pitchFamily="18" charset="0"/>
                <a:cs typeface="Times New Roman" panose="02020603050405020304" pitchFamily="18" charset="0"/>
              </a:rPr>
              <a:t>Ф’ючерсний</a:t>
            </a:r>
            <a:r>
              <a:rPr lang="ru-RU" b="1" dirty="0">
                <a:latin typeface="Times New Roman" panose="02020603050405020304" pitchFamily="18" charset="0"/>
                <a:ea typeface="Times New Roman" panose="02020603050405020304" pitchFamily="18" charset="0"/>
                <a:cs typeface="Times New Roman" panose="02020603050405020304" pitchFamily="18" charset="0"/>
              </a:rPr>
              <a:t> контракт </a:t>
            </a:r>
            <a:r>
              <a:rPr lang="ru-RU" dirty="0">
                <a:latin typeface="Times New Roman" panose="02020603050405020304" pitchFamily="18" charset="0"/>
                <a:ea typeface="Times New Roman" panose="02020603050405020304" pitchFamily="18" charset="0"/>
                <a:cs typeface="Times New Roman" panose="02020603050405020304" pitchFamily="18" charset="0"/>
              </a:rPr>
              <a:t>– контракт на поставку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певного</a:t>
            </a:r>
            <a:r>
              <a:rPr lang="ru-RU" dirty="0">
                <a:latin typeface="Times New Roman" panose="02020603050405020304" pitchFamily="18" charset="0"/>
                <a:ea typeface="Times New Roman" panose="02020603050405020304" pitchFamily="18" charset="0"/>
                <a:cs typeface="Times New Roman" panose="02020603050405020304" pitchFamily="18" charset="0"/>
              </a:rPr>
              <a:t> активу на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узгоджену</a:t>
            </a:r>
            <a:r>
              <a:rPr lang="ru-RU" dirty="0">
                <a:latin typeface="Times New Roman" panose="02020603050405020304" pitchFamily="18" charset="0"/>
                <a:ea typeface="Times New Roman" panose="02020603050405020304" pitchFamily="18" charset="0"/>
                <a:cs typeface="Times New Roman" panose="02020603050405020304" pitchFamily="18" charset="0"/>
              </a:rPr>
              <a:t> дату в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майбутньому</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Такий</a:t>
            </a:r>
            <a:r>
              <a:rPr lang="ru-RU" dirty="0">
                <a:latin typeface="Times New Roman" panose="02020603050405020304" pitchFamily="18" charset="0"/>
                <a:ea typeface="Times New Roman" panose="02020603050405020304" pitchFamily="18" charset="0"/>
                <a:cs typeface="Times New Roman" panose="02020603050405020304" pitchFamily="18" charset="0"/>
              </a:rPr>
              <a:t> контракт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враховує</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певні</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вимоги</a:t>
            </a:r>
            <a:r>
              <a:rPr lang="ru-RU" dirty="0">
                <a:latin typeface="Times New Roman" panose="02020603050405020304" pitchFamily="18" charset="0"/>
                <a:ea typeface="Times New Roman" panose="02020603050405020304" pitchFamily="18" charset="0"/>
                <a:cs typeface="Times New Roman" panose="02020603050405020304" pitchFamily="18" charset="0"/>
              </a:rPr>
              <a:t>: –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усі</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умови</a:t>
            </a:r>
            <a:r>
              <a:rPr lang="ru-RU" dirty="0">
                <a:latin typeface="Times New Roman" panose="02020603050405020304" pitchFamily="18" charset="0"/>
                <a:ea typeface="Times New Roman" panose="02020603050405020304" pitchFamily="18" charset="0"/>
                <a:cs typeface="Times New Roman" panose="02020603050405020304" pitchFamily="18" charset="0"/>
              </a:rPr>
              <a:t> контракту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стандартизовані</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встановлені</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біржею</a:t>
            </a:r>
            <a:r>
              <a:rPr lang="ru-RU" dirty="0">
                <a:latin typeface="Times New Roman" panose="02020603050405020304" pitchFamily="18" charset="0"/>
                <a:ea typeface="Times New Roman" panose="02020603050405020304" pitchFamily="18" charset="0"/>
                <a:cs typeface="Times New Roman" panose="02020603050405020304" pitchFamily="18" charset="0"/>
              </a:rPr>
              <a:t>); –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сторони</a:t>
            </a:r>
            <a:r>
              <a:rPr lang="ru-RU" dirty="0">
                <a:latin typeface="Times New Roman" panose="02020603050405020304" pitchFamily="18" charset="0"/>
                <a:ea typeface="Times New Roman" panose="02020603050405020304" pitchFamily="18" charset="0"/>
                <a:cs typeface="Times New Roman" panose="02020603050405020304" pitchFamily="18" charset="0"/>
              </a:rPr>
              <a:t> контракту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вносять</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грошовий</a:t>
            </a:r>
            <a:r>
              <a:rPr lang="ru-RU" dirty="0">
                <a:latin typeface="Times New Roman" panose="02020603050405020304" pitchFamily="18" charset="0"/>
                <a:ea typeface="Times New Roman" panose="02020603050405020304" pitchFamily="18" charset="0"/>
                <a:cs typeface="Times New Roman" panose="02020603050405020304" pitchFamily="18" charset="0"/>
              </a:rPr>
              <a:t> депозит і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підтримують</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необхідний</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розмір</a:t>
            </a:r>
            <a:r>
              <a:rPr lang="ru-RU" dirty="0">
                <a:latin typeface="Times New Roman" panose="02020603050405020304" pitchFamily="18" charset="0"/>
                <a:ea typeface="Times New Roman" panose="02020603050405020304" pitchFamily="18" charset="0"/>
                <a:cs typeface="Times New Roman" panose="02020603050405020304" pitchFamily="18" charset="0"/>
              </a:rPr>
              <a:t> депозиту до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дати</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виконання</a:t>
            </a:r>
            <a:r>
              <a:rPr lang="ru-RU" dirty="0">
                <a:latin typeface="Times New Roman" panose="02020603050405020304" pitchFamily="18" charset="0"/>
                <a:ea typeface="Times New Roman" panose="02020603050405020304" pitchFamily="18" charset="0"/>
                <a:cs typeface="Times New Roman" panose="02020603050405020304" pitchFamily="18" charset="0"/>
              </a:rPr>
              <a:t> контракту,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чим</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гарантується</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його</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виконання</a:t>
            </a:r>
            <a:r>
              <a:rPr lang="ru-RU" dirty="0">
                <a:latin typeface="Times New Roman" panose="02020603050405020304" pitchFamily="18" charset="0"/>
                <a:ea typeface="Times New Roman" panose="02020603050405020304" pitchFamily="18" charset="0"/>
                <a:cs typeface="Times New Roman" panose="02020603050405020304" pitchFamily="18" charset="0"/>
              </a:rPr>
              <a:t>; –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виконання</a:t>
            </a:r>
            <a:r>
              <a:rPr lang="ru-RU" dirty="0">
                <a:latin typeface="Times New Roman" panose="02020603050405020304" pitchFamily="18" charset="0"/>
                <a:ea typeface="Times New Roman" panose="02020603050405020304" pitchFamily="18" charset="0"/>
                <a:cs typeface="Times New Roman" panose="02020603050405020304" pitchFamily="18" charset="0"/>
              </a:rPr>
              <a:t> контракту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здійснюється</a:t>
            </a:r>
            <a:r>
              <a:rPr lang="ru-RU" dirty="0">
                <a:latin typeface="Times New Roman" panose="02020603050405020304" pitchFamily="18" charset="0"/>
                <a:ea typeface="Times New Roman" panose="02020603050405020304" pitchFamily="18" charset="0"/>
                <a:cs typeface="Times New Roman" panose="02020603050405020304" pitchFamily="18" charset="0"/>
              </a:rPr>
              <a:t> через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розрахунково-клірингову</a:t>
            </a:r>
            <a:r>
              <a:rPr lang="ru-RU" dirty="0">
                <a:latin typeface="Times New Roman" panose="02020603050405020304" pitchFamily="18" charset="0"/>
                <a:ea typeface="Times New Roman" panose="02020603050405020304" pitchFamily="18" charset="0"/>
                <a:cs typeface="Times New Roman" panose="02020603050405020304" pitchFamily="18" charset="0"/>
              </a:rPr>
              <a:t> палату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біржі</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або</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розрахунково-кліринговий</a:t>
            </a:r>
            <a:r>
              <a:rPr lang="ru-RU" dirty="0">
                <a:latin typeface="Times New Roman" panose="02020603050405020304" pitchFamily="18" charset="0"/>
                <a:ea typeface="Times New Roman" panose="02020603050405020304" pitchFamily="18" charset="0"/>
                <a:cs typeface="Times New Roman" panose="02020603050405020304" pitchFamily="18" charset="0"/>
              </a:rPr>
              <a:t> банк.</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b="1" dirty="0" err="1">
                <a:latin typeface="Times New Roman" panose="02020603050405020304" pitchFamily="18" charset="0"/>
                <a:ea typeface="Times New Roman" panose="02020603050405020304" pitchFamily="18" charset="0"/>
                <a:cs typeface="Times New Roman" panose="02020603050405020304" pitchFamily="18" charset="0"/>
              </a:rPr>
              <a:t>Переваги</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ф’ючерсів</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низька</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вартість</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бо</a:t>
            </a:r>
            <a:r>
              <a:rPr lang="ru-RU" dirty="0">
                <a:latin typeface="Times New Roman" panose="02020603050405020304" pitchFamily="18" charset="0"/>
                <a:ea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укладання</a:t>
            </a:r>
            <a:r>
              <a:rPr lang="ru-RU" dirty="0">
                <a:latin typeface="Times New Roman" panose="02020603050405020304" pitchFamily="18" charset="0"/>
                <a:ea typeface="Times New Roman" panose="02020603050405020304" pitchFamily="18" charset="0"/>
                <a:cs typeface="Times New Roman" panose="02020603050405020304" pitchFamily="18" charset="0"/>
              </a:rPr>
              <a:t> угоди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резервується</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лише</a:t>
            </a:r>
            <a:r>
              <a:rPr lang="ru-RU" dirty="0">
                <a:latin typeface="Times New Roman" panose="02020603050405020304" pitchFamily="18" charset="0"/>
                <a:ea typeface="Times New Roman" panose="02020603050405020304" pitchFamily="18" charset="0"/>
                <a:cs typeface="Times New Roman" panose="02020603050405020304" pitchFamily="18" charset="0"/>
              </a:rPr>
              <a:t> 20%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вартості</a:t>
            </a:r>
            <a:r>
              <a:rPr lang="ru-RU" dirty="0">
                <a:latin typeface="Times New Roman" panose="02020603050405020304" pitchFamily="18" charset="0"/>
                <a:ea typeface="Times New Roman" panose="02020603050405020304" pitchFamily="18" charset="0"/>
                <a:cs typeface="Times New Roman" panose="02020603050405020304" pitchFamily="18" charset="0"/>
              </a:rPr>
              <a:t> базового активу); –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низькі</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біржові</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внески</a:t>
            </a:r>
            <a:r>
              <a:rPr lang="ru-RU" dirty="0">
                <a:latin typeface="Times New Roman" panose="02020603050405020304" pitchFamily="18" charset="0"/>
                <a:ea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відсутність</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зайвих</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витрат</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наприклад</a:t>
            </a:r>
            <a:r>
              <a:rPr lang="ru-RU" dirty="0">
                <a:latin typeface="Times New Roman" panose="02020603050405020304" pitchFamily="18" charset="0"/>
                <a:ea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зберігання</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приваблюють</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інвесторів</a:t>
            </a:r>
            <a:r>
              <a:rPr lang="ru-RU" dirty="0">
                <a:latin typeface="Times New Roman" panose="02020603050405020304" pitchFamily="18" charset="0"/>
                <a:ea typeface="Times New Roman" panose="02020603050405020304" pitchFamily="18" charset="0"/>
                <a:cs typeface="Times New Roman" panose="02020603050405020304" pitchFamily="18" charset="0"/>
              </a:rPr>
              <a:t> з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несуттєвого</a:t>
            </a:r>
            <a:r>
              <a:rPr lang="ru-RU" dirty="0">
                <a:latin typeface="Times New Roman" panose="02020603050405020304" pitchFamily="18" charset="0"/>
                <a:ea typeface="Times New Roman" panose="02020603050405020304" pitchFamily="18" charset="0"/>
                <a:cs typeface="Times New Roman" panose="02020603050405020304" pitchFamily="18" charset="0"/>
              </a:rPr>
              <a:t> стартовою сумою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капіталу</a:t>
            </a:r>
            <a:r>
              <a:rPr lang="ru-RU" dirty="0">
                <a:latin typeface="Times New Roman" panose="02020603050405020304" pitchFamily="18" charset="0"/>
                <a:ea typeface="Times New Roman" panose="02020603050405020304" pitchFamily="18" charset="0"/>
                <a:cs typeface="Times New Roman" panose="02020603050405020304" pitchFamily="18" charset="0"/>
              </a:rPr>
              <a:t>; –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зручність</a:t>
            </a:r>
            <a:r>
              <a:rPr lang="ru-RU" dirty="0">
                <a:latin typeface="Times New Roman" panose="02020603050405020304" pitchFamily="18" charset="0"/>
                <a:ea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практичність</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використання</a:t>
            </a:r>
            <a:r>
              <a:rPr lang="ru-RU" dirty="0">
                <a:latin typeface="Times New Roman" panose="02020603050405020304" pitchFamily="18" charset="0"/>
                <a:ea typeface="Times New Roman" panose="02020603050405020304" pitchFamily="18" charset="0"/>
                <a:cs typeface="Times New Roman" panose="02020603050405020304" pitchFamily="18" charset="0"/>
              </a:rPr>
              <a:t> при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зниженні</a:t>
            </a:r>
            <a:r>
              <a:rPr lang="ru-RU" dirty="0">
                <a:latin typeface="Times New Roman" panose="02020603050405020304" pitchFamily="18" charset="0"/>
                <a:ea typeface="Times New Roman" panose="02020603050405020304" pitchFamily="18" charset="0"/>
                <a:cs typeface="Times New Roman" panose="02020603050405020304" pitchFamily="18" charset="0"/>
              </a:rPr>
              <a:t> ринку. </a:t>
            </a:r>
            <a:r>
              <a:rPr lang="ru-RU" b="1" dirty="0">
                <a:latin typeface="Times New Roman" panose="02020603050405020304" pitchFamily="18" charset="0"/>
                <a:ea typeface="Times New Roman" panose="02020603050405020304" pitchFamily="18" charset="0"/>
                <a:cs typeface="Times New Roman" panose="02020603050405020304" pitchFamily="18" charset="0"/>
              </a:rPr>
              <a:t>Днем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виконання</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ф’ючерсного</a:t>
            </a:r>
            <a:r>
              <a:rPr lang="ru-RU" dirty="0">
                <a:latin typeface="Times New Roman" panose="02020603050405020304" pitchFamily="18" charset="0"/>
                <a:ea typeface="Times New Roman" panose="02020603050405020304" pitchFamily="18" charset="0"/>
                <a:cs typeface="Times New Roman" panose="02020603050405020304" pitchFamily="18" charset="0"/>
              </a:rPr>
              <a:t> контракту є день, у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який</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сторони</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повинні</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виконати</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умови</a:t>
            </a:r>
            <a:r>
              <a:rPr lang="ru-RU" dirty="0">
                <a:latin typeface="Times New Roman" panose="02020603050405020304" pitchFamily="18" charset="0"/>
                <a:ea typeface="Times New Roman" panose="02020603050405020304" pitchFamily="18" charset="0"/>
                <a:cs typeface="Times New Roman" panose="02020603050405020304" pitchFamily="18" charset="0"/>
              </a:rPr>
              <a:t> контракту.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Базовий</a:t>
            </a:r>
            <a:r>
              <a:rPr lang="ru-RU" b="1" dirty="0">
                <a:latin typeface="Times New Roman" panose="02020603050405020304" pitchFamily="18" charset="0"/>
                <a:ea typeface="Times New Roman" panose="02020603050405020304" pitchFamily="18" charset="0"/>
                <a:cs typeface="Times New Roman" panose="02020603050405020304" pitchFamily="18" charset="0"/>
              </a:rPr>
              <a:t> актив </a:t>
            </a:r>
            <a:r>
              <a:rPr lang="ru-RU" dirty="0">
                <a:latin typeface="Times New Roman" panose="02020603050405020304" pitchFamily="18" charset="0"/>
                <a:ea typeface="Times New Roman" panose="02020603050405020304" pitchFamily="18" charset="0"/>
                <a:cs typeface="Times New Roman" panose="02020603050405020304" pitchFamily="18" charset="0"/>
              </a:rPr>
              <a:t>– актив,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який</a:t>
            </a:r>
            <a:r>
              <a:rPr lang="ru-RU" dirty="0">
                <a:latin typeface="Times New Roman" panose="02020603050405020304" pitchFamily="18" charset="0"/>
                <a:ea typeface="Times New Roman" panose="02020603050405020304" pitchFamily="18" charset="0"/>
                <a:cs typeface="Times New Roman" panose="02020603050405020304" pitchFamily="18" charset="0"/>
              </a:rPr>
              <a:t> поставлено в день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виконання</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відповідно</a:t>
            </a:r>
            <a:r>
              <a:rPr lang="ru-RU" dirty="0">
                <a:latin typeface="Times New Roman" panose="02020603050405020304" pitchFamily="18" charset="0"/>
                <a:ea typeface="Times New Roman" panose="02020603050405020304" pitchFamily="18" charset="0"/>
                <a:cs typeface="Times New Roman" panose="02020603050405020304" pitchFamily="18" charset="0"/>
              </a:rPr>
              <a:t> до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ф’ючерсного</a:t>
            </a:r>
            <a:r>
              <a:rPr lang="ru-RU" dirty="0">
                <a:latin typeface="Times New Roman" panose="02020603050405020304" pitchFamily="18" charset="0"/>
                <a:ea typeface="Times New Roman" panose="02020603050405020304" pitchFamily="18" charset="0"/>
                <a:cs typeface="Times New Roman" panose="02020603050405020304" pitchFamily="18" charset="0"/>
              </a:rPr>
              <a:t> контракту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матеріальні</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активи</a:t>
            </a:r>
            <a:r>
              <a:rPr lang="ru-RU" dirty="0">
                <a:latin typeface="Times New Roman" panose="02020603050405020304" pitchFamily="18" charset="0"/>
                <a:ea typeface="Times New Roman" panose="02020603050405020304" pitchFamily="18" charset="0"/>
                <a:cs typeface="Times New Roman" panose="02020603050405020304" pitchFamily="18" charset="0"/>
              </a:rPr>
              <a:t>: газ,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нафта</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електроенергія</a:t>
            </a:r>
            <a:r>
              <a:rPr lang="ru-RU" dirty="0">
                <a:latin typeface="Times New Roman" panose="02020603050405020304" pitchFamily="18" charset="0"/>
                <a:ea typeface="Times New Roman" panose="02020603050405020304" pitchFamily="18" charset="0"/>
                <a:cs typeface="Times New Roman" panose="02020603050405020304" pitchFamily="18" charset="0"/>
              </a:rPr>
              <a:t>, золото,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срібло</a:t>
            </a:r>
            <a:r>
              <a:rPr lang="ru-RU" dirty="0">
                <a:latin typeface="Times New Roman" panose="02020603050405020304" pitchFamily="18" charset="0"/>
                <a:ea typeface="Times New Roman" panose="02020603050405020304" pitchFamily="18" charset="0"/>
                <a:cs typeface="Times New Roman" panose="02020603050405020304" pitchFamily="18" charset="0"/>
              </a:rPr>
              <a:t>, платина, зерно,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олія</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м'ясо</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кава</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цукор</a:t>
            </a:r>
            <a:r>
              <a:rPr lang="ru-RU" dirty="0">
                <a:latin typeface="Times New Roman" panose="02020603050405020304" pitchFamily="18" charset="0"/>
                <a:ea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цьому</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випадку</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мають</a:t>
            </a:r>
            <a:r>
              <a:rPr lang="ru-RU" dirty="0">
                <a:latin typeface="Times New Roman" panose="02020603050405020304" pitchFamily="18" charset="0"/>
                <a:ea typeface="Times New Roman" panose="02020603050405020304" pitchFamily="18" charset="0"/>
                <a:cs typeface="Times New Roman" panose="02020603050405020304" pitchFamily="18" charset="0"/>
              </a:rPr>
              <a:t> справу з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товарними</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ф’ючерсами</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Якщо</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згідно</a:t>
            </a:r>
            <a:r>
              <a:rPr lang="ru-RU" dirty="0">
                <a:latin typeface="Times New Roman" panose="02020603050405020304" pitchFamily="18" charset="0"/>
                <a:ea typeface="Times New Roman" panose="02020603050405020304" pitchFamily="18" charset="0"/>
                <a:cs typeface="Times New Roman" panose="02020603050405020304" pitchFamily="18" charset="0"/>
              </a:rPr>
              <a:t> з контрактом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здійснюється</a:t>
            </a:r>
            <a:r>
              <a:rPr lang="ru-RU" dirty="0">
                <a:latin typeface="Times New Roman" panose="02020603050405020304" pitchFamily="18" charset="0"/>
                <a:ea typeface="Times New Roman" panose="02020603050405020304" pitchFamily="18" charset="0"/>
                <a:cs typeface="Times New Roman" panose="02020603050405020304" pitchFamily="18" charset="0"/>
              </a:rPr>
              <a:t> поставка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фінансового</a:t>
            </a:r>
            <a:r>
              <a:rPr lang="ru-RU" dirty="0">
                <a:latin typeface="Times New Roman" panose="02020603050405020304" pitchFamily="18" charset="0"/>
                <a:ea typeface="Times New Roman" panose="02020603050405020304" pitchFamily="18" charset="0"/>
                <a:cs typeface="Times New Roman" panose="02020603050405020304" pitchFamily="18" charset="0"/>
              </a:rPr>
              <a:t> активу, то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такий</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ф’ючерсний</a:t>
            </a:r>
            <a:r>
              <a:rPr lang="ru-RU" dirty="0">
                <a:latin typeface="Times New Roman" panose="02020603050405020304" pitchFamily="18" charset="0"/>
                <a:ea typeface="Times New Roman" panose="02020603050405020304" pitchFamily="18" charset="0"/>
                <a:cs typeface="Times New Roman" panose="02020603050405020304" pitchFamily="18" charset="0"/>
              </a:rPr>
              <a:t> контракт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називається</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фінансовим</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ф’ючерсом</a:t>
            </a:r>
            <a:r>
              <a:rPr lang="ru-RU" b="1"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b="1" dirty="0" err="1">
                <a:latin typeface="Times New Roman" panose="02020603050405020304" pitchFamily="18" charset="0"/>
                <a:ea typeface="Times New Roman" panose="02020603050405020304" pitchFamily="18" charset="0"/>
                <a:cs typeface="Times New Roman" panose="02020603050405020304" pitchFamily="18" charset="0"/>
              </a:rPr>
              <a:t>Терміни</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виконання</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стандартизовані</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березень</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червень</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вересень</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жовтень</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8570843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82137"/>
            <a:ext cx="9353770" cy="5977720"/>
          </a:xfrm>
        </p:spPr>
        <p:txBody>
          <a:bodyPr>
            <a:normAutofit/>
          </a:bodyPr>
          <a:lstStyle/>
          <a:p>
            <a:pPr algn="just">
              <a:lnSpc>
                <a:spcPct val="107000"/>
              </a:lnSpc>
              <a:spcAft>
                <a:spcPts val="800"/>
              </a:spcAft>
            </a:pPr>
            <a:r>
              <a:rPr lang="ru-RU" sz="2000" b="1" dirty="0" err="1">
                <a:latin typeface="Times New Roman" panose="02020603050405020304" pitchFamily="18" charset="0"/>
                <a:ea typeface="Times New Roman" panose="02020603050405020304" pitchFamily="18" charset="0"/>
                <a:cs typeface="Times New Roman" panose="02020603050405020304" pitchFamily="18" charset="0"/>
              </a:rPr>
              <a:t>Сторони</a:t>
            </a:r>
            <a:r>
              <a:rPr lang="ru-RU" sz="20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ea typeface="Times New Roman" panose="02020603050405020304" pitchFamily="18" charset="0"/>
                <a:cs typeface="Times New Roman" panose="02020603050405020304" pitchFamily="18" charset="0"/>
              </a:rPr>
              <a:t>ф’ючерсного</a:t>
            </a:r>
            <a:r>
              <a:rPr lang="ru-RU" sz="2000" b="1" dirty="0">
                <a:latin typeface="Times New Roman" panose="02020603050405020304" pitchFamily="18" charset="0"/>
                <a:ea typeface="Times New Roman" panose="02020603050405020304" pitchFamily="18" charset="0"/>
                <a:cs typeface="Times New Roman" panose="02020603050405020304" pitchFamily="18" charset="0"/>
              </a:rPr>
              <a:t> контракту: </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sz="2000" dirty="0">
                <a:latin typeface="Times New Roman" panose="02020603050405020304" pitchFamily="18" charset="0"/>
                <a:ea typeface="Times New Roman" panose="02020603050405020304" pitchFamily="18" charset="0"/>
                <a:cs typeface="Times New Roman" panose="02020603050405020304" pitchFamily="18" charset="0"/>
              </a:rPr>
              <a:t>1. </a:t>
            </a:r>
            <a:r>
              <a:rPr lang="ru-RU" sz="2000" i="1" dirty="0" err="1">
                <a:latin typeface="Times New Roman" panose="02020603050405020304" pitchFamily="18" charset="0"/>
                <a:ea typeface="Times New Roman" panose="02020603050405020304" pitchFamily="18" charset="0"/>
                <a:cs typeface="Times New Roman" panose="02020603050405020304" pitchFamily="18" charset="0"/>
              </a:rPr>
              <a:t>Продавець</a:t>
            </a:r>
            <a:r>
              <a:rPr lang="ru-RU" sz="2000" i="1" dirty="0">
                <a:latin typeface="Times New Roman" panose="02020603050405020304" pitchFamily="18" charset="0"/>
                <a:ea typeface="Times New Roman" panose="02020603050405020304" pitchFamily="18" charset="0"/>
                <a:cs typeface="Times New Roman" panose="02020603050405020304" pitchFamily="18" charset="0"/>
              </a:rPr>
              <a:t> – </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сторона, яка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зобов’язана</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виконати</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поставки базового активу. </a:t>
            </a:r>
            <a:r>
              <a:rPr lang="ru-RU" sz="2000" i="1" dirty="0" err="1">
                <a:latin typeface="Times New Roman" panose="02020603050405020304" pitchFamily="18" charset="0"/>
                <a:ea typeface="Times New Roman" panose="02020603050405020304" pitchFamily="18" charset="0"/>
                <a:cs typeface="Times New Roman" panose="02020603050405020304" pitchFamily="18" charset="0"/>
              </a:rPr>
              <a:t>Займає</a:t>
            </a:r>
            <a:r>
              <a:rPr lang="ru-RU" sz="2000" i="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ea typeface="Times New Roman" panose="02020603050405020304" pitchFamily="18" charset="0"/>
                <a:cs typeface="Times New Roman" panose="02020603050405020304" pitchFamily="18" charset="0"/>
              </a:rPr>
              <a:t>коротку</a:t>
            </a:r>
            <a:r>
              <a:rPr lang="ru-RU" sz="2000" i="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ea typeface="Times New Roman" panose="02020603050405020304" pitchFamily="18" charset="0"/>
                <a:cs typeface="Times New Roman" panose="02020603050405020304" pitchFamily="18" charset="0"/>
              </a:rPr>
              <a:t>позицію</a:t>
            </a:r>
            <a:r>
              <a:rPr lang="ru-RU" sz="2000" i="1"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sz="2000" i="1" dirty="0">
                <a:latin typeface="Times New Roman" panose="02020603050405020304" pitchFamily="18" charset="0"/>
                <a:ea typeface="Times New Roman" panose="02020603050405020304" pitchFamily="18" charset="0"/>
                <a:cs typeface="Times New Roman" panose="02020603050405020304" pitchFamily="18" charset="0"/>
              </a:rPr>
              <a:t>2. </a:t>
            </a:r>
            <a:r>
              <a:rPr lang="ru-RU" sz="2000" i="1" dirty="0" err="1">
                <a:latin typeface="Times New Roman" panose="02020603050405020304" pitchFamily="18" charset="0"/>
                <a:ea typeface="Times New Roman" panose="02020603050405020304" pitchFamily="18" charset="0"/>
                <a:cs typeface="Times New Roman" panose="02020603050405020304" pitchFamily="18" charset="0"/>
              </a:rPr>
              <a:t>Покупець</a:t>
            </a:r>
            <a:r>
              <a:rPr lang="ru-RU" sz="2000" i="1" dirty="0">
                <a:latin typeface="Times New Roman" panose="02020603050405020304" pitchFamily="18" charset="0"/>
                <a:ea typeface="Times New Roman" panose="02020603050405020304" pitchFamily="18" charset="0"/>
                <a:cs typeface="Times New Roman" panose="02020603050405020304" pitchFamily="18" charset="0"/>
              </a:rPr>
              <a:t> – </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сторона, яка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зобов’язана</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перерахувати</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грошові</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кошти</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проти</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поставки активу. </a:t>
            </a:r>
            <a:r>
              <a:rPr lang="ru-RU" sz="2000" i="1" dirty="0" err="1">
                <a:latin typeface="Times New Roman" panose="02020603050405020304" pitchFamily="18" charset="0"/>
                <a:ea typeface="Times New Roman" panose="02020603050405020304" pitchFamily="18" charset="0"/>
                <a:cs typeface="Times New Roman" panose="02020603050405020304" pitchFamily="18" charset="0"/>
              </a:rPr>
              <a:t>Займає</a:t>
            </a:r>
            <a:r>
              <a:rPr lang="ru-RU" sz="2000" i="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ea typeface="Times New Roman" panose="02020603050405020304" pitchFamily="18" charset="0"/>
                <a:cs typeface="Times New Roman" panose="02020603050405020304" pitchFamily="18" charset="0"/>
              </a:rPr>
              <a:t>довгу</a:t>
            </a:r>
            <a:r>
              <a:rPr lang="ru-RU" sz="2000" i="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i="1" dirty="0" err="1">
                <a:latin typeface="Times New Roman" panose="02020603050405020304" pitchFamily="18" charset="0"/>
                <a:ea typeface="Times New Roman" panose="02020603050405020304" pitchFamily="18" charset="0"/>
                <a:cs typeface="Times New Roman" panose="02020603050405020304" pitchFamily="18" charset="0"/>
              </a:rPr>
              <a:t>позицію</a:t>
            </a:r>
            <a:r>
              <a:rPr lang="ru-RU" sz="2000" i="1"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Довга</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або</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коротка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позиції</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можуть</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бути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закриті</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за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допомогою</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рівнозначної</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за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обсягом</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і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протилежної</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угоди з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тим</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же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базовим</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активом (офсетною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угодою</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ea typeface="Times New Roman" panose="02020603050405020304" pitchFamily="18" charset="0"/>
                <a:cs typeface="Times New Roman" panose="02020603050405020304" pitchFamily="18" charset="0"/>
              </a:rPr>
              <a:t>Офсетна</a:t>
            </a:r>
            <a:r>
              <a:rPr lang="ru-RU" sz="2000" b="1" dirty="0">
                <a:latin typeface="Times New Roman" panose="02020603050405020304" pitchFamily="18" charset="0"/>
                <a:ea typeface="Times New Roman" panose="02020603050405020304" pitchFamily="18" charset="0"/>
                <a:cs typeface="Times New Roman" panose="02020603050405020304" pitchFamily="18" charset="0"/>
              </a:rPr>
              <a:t> угода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ліквідує</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попередню</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позицію</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тобто</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зобов’язання</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відносно</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купівлі</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продажу активу в день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виконання</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В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цьому</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разі</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виникають</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курсові</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прибутки-збитки</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які</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визначаються</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на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основі</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цін</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відкриття</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і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закриття</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позиції</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та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її</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обсягу</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r>
              <a:rPr lang="ru-RU" sz="2000" dirty="0" err="1">
                <a:latin typeface="Times New Roman" panose="02020603050405020304" pitchFamily="18" charset="0"/>
                <a:ea typeface="Times New Roman" panose="02020603050405020304" pitchFamily="18" charset="0"/>
              </a:rPr>
              <a:t>Усі</a:t>
            </a:r>
            <a:r>
              <a:rPr lang="ru-RU" sz="2000" dirty="0">
                <a:latin typeface="Times New Roman" panose="02020603050405020304" pitchFamily="18" charset="0"/>
                <a:ea typeface="Times New Roman" panose="02020603050405020304" pitchFamily="18" charset="0"/>
              </a:rPr>
              <a:t> </a:t>
            </a:r>
            <a:r>
              <a:rPr lang="ru-RU" sz="2000" b="1" dirty="0" err="1">
                <a:latin typeface="Times New Roman" panose="02020603050405020304" pitchFamily="18" charset="0"/>
                <a:ea typeface="Times New Roman" panose="02020603050405020304" pitchFamily="18" charset="0"/>
              </a:rPr>
              <a:t>умови</a:t>
            </a:r>
            <a:r>
              <a:rPr lang="ru-RU" sz="2000" b="1" dirty="0">
                <a:latin typeface="Times New Roman" panose="02020603050405020304" pitchFamily="18" charset="0"/>
                <a:ea typeface="Times New Roman" panose="02020603050405020304" pitchFamily="18" charset="0"/>
              </a:rPr>
              <a:t> </a:t>
            </a:r>
            <a:r>
              <a:rPr lang="ru-RU" sz="2000" b="1" dirty="0" err="1">
                <a:latin typeface="Times New Roman" panose="02020603050405020304" pitchFamily="18" charset="0"/>
                <a:ea typeface="Times New Roman" panose="02020603050405020304" pitchFamily="18" charset="0"/>
              </a:rPr>
              <a:t>ф’ючерсного</a:t>
            </a:r>
            <a:r>
              <a:rPr lang="ru-RU" sz="2000" b="1" dirty="0">
                <a:latin typeface="Times New Roman" panose="02020603050405020304" pitchFamily="18" charset="0"/>
                <a:ea typeface="Times New Roman" panose="02020603050405020304" pitchFamily="18" charset="0"/>
              </a:rPr>
              <a:t> контракту </a:t>
            </a:r>
            <a:r>
              <a:rPr lang="ru-RU" sz="2000" dirty="0">
                <a:latin typeface="Times New Roman" panose="02020603050405020304" pitchFamily="18" charset="0"/>
                <a:ea typeface="Times New Roman" panose="02020603050405020304" pitchFamily="18" charset="0"/>
              </a:rPr>
              <a:t>(вид та </a:t>
            </a:r>
            <a:r>
              <a:rPr lang="ru-RU" sz="2000" dirty="0" err="1">
                <a:latin typeface="Times New Roman" panose="02020603050405020304" pitchFamily="18" charset="0"/>
                <a:ea typeface="Times New Roman" panose="02020603050405020304" pitchFamily="18" charset="0"/>
              </a:rPr>
              <a:t>обсяг</a:t>
            </a:r>
            <a:r>
              <a:rPr lang="ru-RU" sz="2000" dirty="0">
                <a:latin typeface="Times New Roman" panose="02020603050405020304" pitchFamily="18" charset="0"/>
                <a:ea typeface="Times New Roman" panose="02020603050405020304" pitchFamily="18" charset="0"/>
              </a:rPr>
              <a:t> активу, день поставки) </a:t>
            </a:r>
            <a:r>
              <a:rPr lang="ru-RU" sz="2000" dirty="0" err="1">
                <a:latin typeface="Times New Roman" panose="02020603050405020304" pitchFamily="18" charset="0"/>
                <a:ea typeface="Times New Roman" panose="02020603050405020304" pitchFamily="18" charset="0"/>
              </a:rPr>
              <a:t>встановлюються</a:t>
            </a:r>
            <a:r>
              <a:rPr lang="ru-RU" sz="2000" dirty="0">
                <a:latin typeface="Times New Roman" panose="02020603050405020304" pitchFamily="18" charset="0"/>
                <a:ea typeface="Times New Roman" panose="02020603050405020304" pitchFamily="18" charset="0"/>
              </a:rPr>
              <a:t> </a:t>
            </a:r>
            <a:r>
              <a:rPr lang="ru-RU" sz="2000" b="1" dirty="0" err="1">
                <a:latin typeface="Times New Roman" panose="02020603050405020304" pitchFamily="18" charset="0"/>
                <a:ea typeface="Times New Roman" panose="02020603050405020304" pitchFamily="18" charset="0"/>
              </a:rPr>
              <a:t>біржею</a:t>
            </a:r>
            <a:r>
              <a:rPr lang="ru-RU" sz="2000" b="1"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Покупці</a:t>
            </a:r>
            <a:r>
              <a:rPr lang="ru-RU" sz="2000" dirty="0">
                <a:latin typeface="Times New Roman" panose="02020603050405020304" pitchFamily="18" charset="0"/>
                <a:ea typeface="Times New Roman" panose="02020603050405020304" pitchFamily="18" charset="0"/>
              </a:rPr>
              <a:t> та </a:t>
            </a:r>
            <a:r>
              <a:rPr lang="ru-RU" sz="2000" dirty="0" err="1">
                <a:latin typeface="Times New Roman" panose="02020603050405020304" pitchFamily="18" charset="0"/>
                <a:ea typeface="Times New Roman" panose="02020603050405020304" pitchFamily="18" charset="0"/>
              </a:rPr>
              <a:t>продавці</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погоджують</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лише</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єдину</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ціну</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відповідно</a:t>
            </a:r>
            <a:r>
              <a:rPr lang="ru-RU" sz="2000" dirty="0">
                <a:latin typeface="Times New Roman" panose="02020603050405020304" pitchFamily="18" charset="0"/>
                <a:ea typeface="Times New Roman" panose="02020603050405020304" pitchFamily="18" charset="0"/>
              </a:rPr>
              <a:t> до правил </a:t>
            </a:r>
            <a:r>
              <a:rPr lang="ru-RU" sz="2000" dirty="0" err="1">
                <a:latin typeface="Times New Roman" panose="02020603050405020304" pitchFamily="18" charset="0"/>
                <a:ea typeface="Times New Roman" panose="02020603050405020304" pitchFamily="18" charset="0"/>
              </a:rPr>
              <a:t>торгівлі</a:t>
            </a:r>
            <a:r>
              <a:rPr lang="uk-UA" sz="2000" dirty="0">
                <a:latin typeface="Times New Roman" panose="02020603050405020304" pitchFamily="18" charset="0"/>
                <a:ea typeface="Times New Roman" panose="02020603050405020304" pitchFamily="18" charset="0"/>
              </a:rPr>
              <a:t>.</a:t>
            </a:r>
            <a:endParaRPr lang="ru-RU" sz="2000" dirty="0"/>
          </a:p>
        </p:txBody>
      </p:sp>
    </p:spTree>
    <p:extLst>
      <p:ext uri="{BB962C8B-B14F-4D97-AF65-F5344CB8AC3E}">
        <p14:creationId xmlns:p14="http://schemas.microsoft.com/office/powerpoint/2010/main" val="30534280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82137"/>
            <a:ext cx="9735908" cy="5991367"/>
          </a:xfrm>
        </p:spPr>
        <p:txBody>
          <a:bodyPr>
            <a:normAutofit lnSpcReduction="10000"/>
          </a:bodyPr>
          <a:lstStyle/>
          <a:p>
            <a:pPr algn="just">
              <a:lnSpc>
                <a:spcPct val="107000"/>
              </a:lnSpc>
              <a:spcAft>
                <a:spcPts val="800"/>
              </a:spcAft>
            </a:pPr>
            <a:r>
              <a:rPr lang="uk-UA" dirty="0">
                <a:latin typeface="Times New Roman" panose="02020603050405020304" pitchFamily="18" charset="0"/>
                <a:ea typeface="Times New Roman" panose="02020603050405020304" pitchFamily="18" charset="0"/>
                <a:cs typeface="Times New Roman" panose="02020603050405020304" pitchFamily="18" charset="0"/>
              </a:rPr>
              <a:t>3.6. Опціонні угоди та їх особливості.</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b="1" dirty="0" err="1">
                <a:latin typeface="Times New Roman" panose="02020603050405020304" pitchFamily="18" charset="0"/>
                <a:ea typeface="Times New Roman" panose="02020603050405020304" pitchFamily="18" charset="0"/>
                <a:cs typeface="Times New Roman" panose="02020603050405020304" pitchFamily="18" charset="0"/>
              </a:rPr>
              <a:t>Опціони</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фінансові</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інструменти</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які</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дають</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їх</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власнику</a:t>
            </a:r>
            <a:r>
              <a:rPr lang="ru-RU" dirty="0">
                <a:latin typeface="Times New Roman" panose="02020603050405020304" pitchFamily="18" charset="0"/>
                <a:ea typeface="Times New Roman" panose="02020603050405020304" pitchFamily="18" charset="0"/>
                <a:cs typeface="Times New Roman" panose="02020603050405020304" pitchFamily="18" charset="0"/>
              </a:rPr>
              <a:t> право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купити</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або</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продати</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певний</a:t>
            </a:r>
            <a:r>
              <a:rPr lang="ru-RU" dirty="0">
                <a:latin typeface="Times New Roman" panose="02020603050405020304" pitchFamily="18" charset="0"/>
                <a:ea typeface="Times New Roman" panose="02020603050405020304" pitchFamily="18" charset="0"/>
                <a:cs typeface="Times New Roman" panose="02020603050405020304" pitchFamily="18" charset="0"/>
              </a:rPr>
              <a:t> актив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протягом</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встановленого</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терміну</a:t>
            </a:r>
            <a:r>
              <a:rPr lang="ru-RU" dirty="0">
                <a:latin typeface="Times New Roman" panose="02020603050405020304" pitchFamily="18" charset="0"/>
                <a:ea typeface="Times New Roman" panose="02020603050405020304" pitchFamily="18" charset="0"/>
                <a:cs typeface="Times New Roman" panose="02020603050405020304" pitchFamily="18" charset="0"/>
              </a:rPr>
              <a:t> за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здалегідь</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визначеною</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ціною</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Продавець</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опціону</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бере</a:t>
            </a:r>
            <a:r>
              <a:rPr lang="ru-RU" dirty="0">
                <a:latin typeface="Times New Roman" panose="02020603050405020304" pitchFamily="18" charset="0"/>
                <a:ea typeface="Times New Roman" panose="02020603050405020304" pitchFamily="18" charset="0"/>
                <a:cs typeface="Times New Roman" panose="02020603050405020304" pitchFamily="18" charset="0"/>
              </a:rPr>
              <a:t> на себе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зобов’язання</a:t>
            </a:r>
            <a:r>
              <a:rPr lang="ru-RU" dirty="0">
                <a:latin typeface="Times New Roman" panose="02020603050405020304" pitchFamily="18" charset="0"/>
                <a:ea typeface="Times New Roman" panose="02020603050405020304" pitchFamily="18" charset="0"/>
                <a:cs typeface="Times New Roman" panose="02020603050405020304" pitchFamily="18" charset="0"/>
              </a:rPr>
              <a:t>, за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яким</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він</a:t>
            </a:r>
            <a:r>
              <a:rPr lang="ru-RU" dirty="0">
                <a:latin typeface="Times New Roman" panose="02020603050405020304" pitchFamily="18" charset="0"/>
                <a:ea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залежності</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від</a:t>
            </a:r>
            <a:r>
              <a:rPr lang="ru-RU" dirty="0">
                <a:latin typeface="Times New Roman" panose="02020603050405020304" pitchFamily="18" charset="0"/>
                <a:ea typeface="Times New Roman" panose="02020603050405020304" pitchFamily="18" charset="0"/>
                <a:cs typeface="Times New Roman" panose="02020603050405020304" pitchFamily="18" charset="0"/>
              </a:rPr>
              <a:t> виду контракту повинен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або</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придбати</a:t>
            </a:r>
            <a:r>
              <a:rPr lang="ru-RU" dirty="0">
                <a:latin typeface="Times New Roman" panose="02020603050405020304" pitchFamily="18" charset="0"/>
                <a:ea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покупця</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відповідний</a:t>
            </a:r>
            <a:r>
              <a:rPr lang="ru-RU" dirty="0">
                <a:latin typeface="Times New Roman" panose="02020603050405020304" pitchFamily="18" charset="0"/>
                <a:ea typeface="Times New Roman" panose="02020603050405020304" pitchFamily="18" charset="0"/>
                <a:cs typeface="Times New Roman" panose="02020603050405020304" pitchFamily="18" charset="0"/>
              </a:rPr>
              <a:t> актив,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або</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продати</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його</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йому</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Покупець</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приймає</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рішення</a:t>
            </a:r>
            <a:r>
              <a:rPr lang="ru-RU" dirty="0">
                <a:latin typeface="Times New Roman" panose="02020603050405020304" pitchFamily="18" charset="0"/>
                <a:ea typeface="Times New Roman" panose="02020603050405020304" pitchFamily="18" charset="0"/>
                <a:cs typeface="Times New Roman" panose="02020603050405020304" pitchFamily="18" charset="0"/>
              </a:rPr>
              <a:t> про те,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чи</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реалізовувати</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йому</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куплене</a:t>
            </a:r>
            <a:r>
              <a:rPr lang="ru-RU" dirty="0">
                <a:latin typeface="Times New Roman" panose="02020603050405020304" pitchFamily="18" charset="0"/>
                <a:ea typeface="Times New Roman" panose="02020603050405020304" pitchFamily="18" charset="0"/>
                <a:cs typeface="Times New Roman" panose="02020603050405020304" pitchFamily="18" charset="0"/>
              </a:rPr>
              <a:t> право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чи</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ні</a:t>
            </a:r>
            <a:r>
              <a:rPr lang="ru-RU" dirty="0">
                <a:latin typeface="Times New Roman" panose="02020603050405020304" pitchFamily="18" charset="0"/>
                <a:ea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залежності</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від</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руху</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вартості</a:t>
            </a:r>
            <a:r>
              <a:rPr lang="ru-RU" dirty="0">
                <a:latin typeface="Times New Roman" panose="02020603050405020304" pitchFamily="18" charset="0"/>
                <a:ea typeface="Times New Roman" panose="02020603050405020304" pitchFamily="18" charset="0"/>
                <a:cs typeface="Times New Roman" panose="02020603050405020304" pitchFamily="18" charset="0"/>
              </a:rPr>
              <a:t> базового активу в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період</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дії</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опціону</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Якщо</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опціон</a:t>
            </a:r>
            <a:r>
              <a:rPr lang="ru-RU" dirty="0">
                <a:latin typeface="Times New Roman" panose="02020603050405020304" pitchFamily="18" charset="0"/>
                <a:ea typeface="Times New Roman" panose="02020603050405020304" pitchFamily="18" charset="0"/>
                <a:cs typeface="Times New Roman" panose="02020603050405020304" pitchFamily="18" charset="0"/>
              </a:rPr>
              <a:t> не буде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реалізованим</a:t>
            </a:r>
            <a:r>
              <a:rPr lang="ru-RU" dirty="0">
                <a:latin typeface="Times New Roman" panose="02020603050405020304" pitchFamily="18" charset="0"/>
                <a:ea typeface="Times New Roman" panose="02020603050405020304" pitchFamily="18" charset="0"/>
                <a:cs typeface="Times New Roman" panose="02020603050405020304" pitchFamily="18" charset="0"/>
              </a:rPr>
              <a:t>, доход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продавця</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дорівнюватиме</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сумі</a:t>
            </a:r>
            <a:r>
              <a:rPr lang="ru-RU" dirty="0">
                <a:latin typeface="Times New Roman" panose="02020603050405020304" pitchFamily="18" charset="0"/>
                <a:ea typeface="Times New Roman" panose="02020603050405020304" pitchFamily="18" charset="0"/>
                <a:cs typeface="Times New Roman" panose="02020603050405020304" pitchFamily="18" charset="0"/>
              </a:rPr>
              <a:t>, яку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покупець</a:t>
            </a:r>
            <a:r>
              <a:rPr lang="ru-RU" dirty="0">
                <a:latin typeface="Times New Roman" panose="02020603050405020304" pitchFamily="18" charset="0"/>
                <a:ea typeface="Times New Roman" panose="02020603050405020304" pitchFamily="18" charset="0"/>
                <a:cs typeface="Times New Roman" panose="02020603050405020304" pitchFamily="18" charset="0"/>
              </a:rPr>
              <a:t> заплатив за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опціон</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тобто</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премії</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Премія</a:t>
            </a:r>
            <a:r>
              <a:rPr lang="ru-RU" b="1" dirty="0">
                <a:latin typeface="Times New Roman" panose="02020603050405020304" pitchFamily="18" charset="0"/>
                <a:ea typeface="Times New Roman" panose="02020603050405020304" pitchFamily="18" charset="0"/>
                <a:cs typeface="Times New Roman" panose="02020603050405020304" pitchFamily="18" charset="0"/>
              </a:rPr>
              <a:t> –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це</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ціна</a:t>
            </a:r>
            <a:r>
              <a:rPr lang="ru-RU" dirty="0">
                <a:latin typeface="Times New Roman" panose="02020603050405020304" pitchFamily="18" charset="0"/>
                <a:ea typeface="Times New Roman" panose="02020603050405020304" pitchFamily="18" charset="0"/>
                <a:cs typeface="Times New Roman" panose="02020603050405020304" pitchFamily="18" charset="0"/>
              </a:rPr>
              <a:t>, яку платить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покупець</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опціону</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його</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продавцеві</a:t>
            </a:r>
            <a:r>
              <a:rPr lang="ru-RU" dirty="0">
                <a:latin typeface="Times New Roman" panose="02020603050405020304" pitchFamily="18" charset="0"/>
                <a:ea typeface="Times New Roman" panose="02020603050405020304" pitchFamily="18" charset="0"/>
                <a:cs typeface="Times New Roman" panose="02020603050405020304" pitchFamily="18" charset="0"/>
              </a:rPr>
              <a:t> за право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виконання</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опціонного</a:t>
            </a:r>
            <a:r>
              <a:rPr lang="ru-RU" dirty="0">
                <a:latin typeface="Times New Roman" panose="02020603050405020304" pitchFamily="18" charset="0"/>
                <a:ea typeface="Times New Roman" panose="02020603050405020304" pitchFamily="18" charset="0"/>
                <a:cs typeface="Times New Roman" panose="02020603050405020304" pitchFamily="18" charset="0"/>
              </a:rPr>
              <a:t> контракту.</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b="1" dirty="0">
                <a:latin typeface="Times New Roman" panose="02020603050405020304" pitchFamily="18" charset="0"/>
                <a:ea typeface="Times New Roman" panose="02020603050405020304" pitchFamily="18" charset="0"/>
                <a:cs typeface="Times New Roman" panose="02020603050405020304" pitchFamily="18" charset="0"/>
              </a:rPr>
              <a:t>Предметом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опціону</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a:latin typeface="Times New Roman" panose="02020603050405020304" pitchFamily="18" charset="0"/>
                <a:ea typeface="Times New Roman" panose="02020603050405020304" pitchFamily="18" charset="0"/>
                <a:cs typeface="Times New Roman" panose="02020603050405020304" pitchFamily="18" charset="0"/>
              </a:rPr>
              <a:t>є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саме</a:t>
            </a:r>
            <a:r>
              <a:rPr lang="ru-RU" dirty="0">
                <a:latin typeface="Times New Roman" panose="02020603050405020304" pitchFamily="18" charset="0"/>
                <a:ea typeface="Times New Roman" panose="02020603050405020304" pitchFamily="18" charset="0"/>
                <a:cs typeface="Times New Roman" panose="02020603050405020304" pitchFamily="18" charset="0"/>
              </a:rPr>
              <a:t> право, а не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базовий</a:t>
            </a:r>
            <a:r>
              <a:rPr lang="ru-RU" dirty="0">
                <a:latin typeface="Times New Roman" panose="02020603050405020304" pitchFamily="18" charset="0"/>
                <a:ea typeface="Times New Roman" panose="02020603050405020304" pitchFamily="18" charset="0"/>
                <a:cs typeface="Times New Roman" panose="02020603050405020304" pitchFamily="18" charset="0"/>
              </a:rPr>
              <a:t> актив</a:t>
            </a:r>
            <a:r>
              <a:rPr lang="uk-UA"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tabLst>
                <a:tab pos="2171700" algn="l"/>
              </a:tabLst>
            </a:pPr>
            <a:r>
              <a:rPr lang="uk-UA" b="1" dirty="0">
                <a:latin typeface="Times New Roman" panose="02020603050405020304" pitchFamily="18" charset="0"/>
                <a:ea typeface="Times New Roman" panose="02020603050405020304" pitchFamily="18" charset="0"/>
                <a:cs typeface="Times New Roman" panose="02020603050405020304" pitchFamily="18" charset="0"/>
              </a:rPr>
              <a:t>Види опціонів: 	</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dirty="0">
                <a:latin typeface="Times New Roman" panose="02020603050405020304" pitchFamily="18" charset="0"/>
                <a:ea typeface="Times New Roman" panose="02020603050405020304" pitchFamily="18" charset="0"/>
                <a:cs typeface="Times New Roman" panose="02020603050405020304" pitchFamily="18" charset="0"/>
              </a:rPr>
              <a:t>1.Опціон </a:t>
            </a:r>
            <a:r>
              <a:rPr lang="uk-UA" dirty="0" err="1">
                <a:latin typeface="Times New Roman" panose="02020603050405020304" pitchFamily="18" charset="0"/>
                <a:ea typeface="Times New Roman" panose="02020603050405020304" pitchFamily="18" charset="0"/>
                <a:cs typeface="Times New Roman" panose="02020603050405020304" pitchFamily="18" charset="0"/>
              </a:rPr>
              <a:t>колл</a:t>
            </a:r>
            <a:r>
              <a:rPr lang="uk-UA"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call</a:t>
            </a:r>
            <a:r>
              <a:rPr lang="uk-UA" dirty="0">
                <a:latin typeface="Times New Roman" panose="02020603050405020304" pitchFamily="18" charset="0"/>
                <a:ea typeface="Times New Roman" panose="02020603050405020304" pitchFamily="18" charset="0"/>
                <a:cs typeface="Times New Roman" panose="02020603050405020304" pitchFamily="18" charset="0"/>
              </a:rPr>
              <a:t>) – контракт, що надає покупцеві право купити стандартну кількість базового активу; продавець опціону зобов’язаний продати цей актив (за ціною, визначеною в момент здійснення угоди).</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uk-UA" dirty="0">
                <a:latin typeface="Times New Roman" panose="02020603050405020304" pitchFamily="18" charset="0"/>
                <a:ea typeface="Times New Roman" panose="02020603050405020304" pitchFamily="18" charset="0"/>
                <a:cs typeface="Times New Roman" panose="02020603050405020304" pitchFamily="18" charset="0"/>
              </a:rPr>
              <a:t>2.Опціон пут (</a:t>
            </a:r>
            <a:r>
              <a:rPr lang="uk-UA" dirty="0" err="1">
                <a:latin typeface="Times New Roman" panose="02020603050405020304" pitchFamily="18" charset="0"/>
                <a:ea typeface="Times New Roman" panose="02020603050405020304" pitchFamily="18" charset="0"/>
                <a:cs typeface="Times New Roman" panose="02020603050405020304" pitchFamily="18" charset="0"/>
              </a:rPr>
              <a:t>Put</a:t>
            </a:r>
            <a:r>
              <a:rPr lang="uk-UA" dirty="0">
                <a:latin typeface="Times New Roman" panose="02020603050405020304" pitchFamily="18" charset="0"/>
                <a:ea typeface="Times New Roman" panose="02020603050405020304" pitchFamily="18" charset="0"/>
                <a:cs typeface="Times New Roman" panose="02020603050405020304" pitchFamily="18" charset="0"/>
              </a:rPr>
              <a:t>) – контракт, що надає покупцеві опціону право продати стандартну кількість базового активу; продавець – зобов’язаний купити актив за встановленою в момент здійснення угоди ціною.</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6917409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41194"/>
            <a:ext cx="8985282" cy="6045957"/>
          </a:xfrm>
        </p:spPr>
        <p:txBody>
          <a:bodyPr>
            <a:normAutofit/>
          </a:bodyPr>
          <a:lstStyle/>
          <a:p>
            <a:pPr algn="just">
              <a:lnSpc>
                <a:spcPct val="107000"/>
              </a:lnSpc>
              <a:spcAft>
                <a:spcPts val="800"/>
              </a:spcAft>
            </a:pP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Датою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закінчення</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опціону</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називається</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дата, на яку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опціон</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може</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бути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виконаний</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проданий</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або</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куплений</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Ціна</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виконання</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(Р) </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ціна</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за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якою</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відбувається</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поставка базового активу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від</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продавця</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до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покупця</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В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залежності</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від</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того, коли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саме</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можна</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виконати</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опціон</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виділяють</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два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їх</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типи</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sz="2400" dirty="0">
                <a:latin typeface="Times New Roman" panose="02020603050405020304" pitchFamily="18" charset="0"/>
                <a:ea typeface="Times New Roman" panose="02020603050405020304" pitchFamily="18" charset="0"/>
                <a:cs typeface="Times New Roman" panose="02020603050405020304" pitchFamily="18" charset="0"/>
              </a:rPr>
              <a:t>1.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Американський</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опціон</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який</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може</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бути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виконаний</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в будь-</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який</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день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від</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дати</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укладення</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до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дати</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закінчення</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опціону</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Наприклад</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проїзний</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квиток. </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sz="2400" dirty="0">
                <a:latin typeface="Times New Roman" panose="02020603050405020304" pitchFamily="18" charset="0"/>
                <a:ea typeface="Times New Roman" panose="02020603050405020304" pitchFamily="18" charset="0"/>
                <a:cs typeface="Times New Roman" panose="02020603050405020304" pitchFamily="18" charset="0"/>
              </a:rPr>
              <a:t>2.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Європейський</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може</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бути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виконаний</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тільки</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на дату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закінчення</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опціону</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останній</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день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обігу</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опціону</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365440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77083" y="259308"/>
            <a:ext cx="9845090" cy="5895832"/>
          </a:xfrm>
        </p:spPr>
        <p:txBody>
          <a:bodyPr/>
          <a:lstStyle/>
          <a:p>
            <a:pPr algn="just">
              <a:lnSpc>
                <a:spcPct val="107000"/>
              </a:lnSpc>
              <a:spcAft>
                <a:spcPts val="800"/>
              </a:spcAft>
            </a:pPr>
            <a:r>
              <a:rPr lang="uk-UA" dirty="0">
                <a:latin typeface="Times New Roman" panose="02020603050405020304" pitchFamily="18" charset="0"/>
                <a:ea typeface="Times New Roman" panose="02020603050405020304" pitchFamily="18" charset="0"/>
                <a:cs typeface="Times New Roman" panose="02020603050405020304" pitchFamily="18" charset="0"/>
              </a:rPr>
              <a:t>3.7.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Поняття</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валютних</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свопів</a:t>
            </a:r>
            <a:r>
              <a:rPr lang="uk-UA" dirty="0">
                <a:latin typeface="Times New Roman" panose="02020603050405020304" pitchFamily="18" charset="0"/>
                <a:ea typeface="Times New Roman" panose="02020603050405020304" pitchFamily="18" charset="0"/>
                <a:cs typeface="Times New Roman" panose="02020603050405020304" pitchFamily="18" charset="0"/>
              </a:rPr>
              <a:t> та їх характеристика.</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b="1" dirty="0" err="1">
                <a:latin typeface="Times New Roman" panose="02020603050405020304" pitchFamily="18" charset="0"/>
                <a:ea typeface="Times New Roman" panose="02020603050405020304" pitchFamily="18" charset="0"/>
                <a:cs typeface="Times New Roman" panose="02020603050405020304" pitchFamily="18" charset="0"/>
              </a:rPr>
              <a:t>Валютний</a:t>
            </a:r>
            <a:r>
              <a:rPr lang="ru-RU" b="1" dirty="0">
                <a:latin typeface="Times New Roman" panose="02020603050405020304" pitchFamily="18" charset="0"/>
                <a:ea typeface="Times New Roman" panose="02020603050405020304" pitchFamily="18" charset="0"/>
                <a:cs typeface="Times New Roman" panose="02020603050405020304" pitchFamily="18" charset="0"/>
              </a:rPr>
              <a:t> своп </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це</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комбінація</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двох</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протилежних</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конверсійних</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угод</a:t>
            </a:r>
            <a:r>
              <a:rPr lang="ru-RU" dirty="0">
                <a:latin typeface="Times New Roman" panose="02020603050405020304" pitchFamily="18" charset="0"/>
                <a:ea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однакову</a:t>
            </a:r>
            <a:r>
              <a:rPr lang="ru-RU" dirty="0">
                <a:latin typeface="Times New Roman" panose="02020603050405020304" pitchFamily="18" charset="0"/>
                <a:ea typeface="Times New Roman" panose="02020603050405020304" pitchFamily="18" charset="0"/>
                <a:cs typeface="Times New Roman" panose="02020603050405020304" pitchFamily="18" charset="0"/>
              </a:rPr>
              <a:t> суму з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різними</a:t>
            </a:r>
            <a:r>
              <a:rPr lang="ru-RU" dirty="0">
                <a:latin typeface="Times New Roman" panose="02020603050405020304" pitchFamily="18" charset="0"/>
                <a:ea typeface="Times New Roman" panose="02020603050405020304" pitchFamily="18" charset="0"/>
                <a:cs typeface="Times New Roman" panose="02020603050405020304" pitchFamily="18" charset="0"/>
              </a:rPr>
              <a:t> датами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валютування</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Також</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це</a:t>
            </a:r>
            <a:r>
              <a:rPr lang="ru-RU" dirty="0">
                <a:latin typeface="Times New Roman" panose="02020603050405020304" pitchFamily="18" charset="0"/>
                <a:ea typeface="Times New Roman" panose="02020603050405020304" pitchFamily="18" charset="0"/>
                <a:cs typeface="Times New Roman" panose="02020603050405020304" pitchFamily="18" charset="0"/>
              </a:rPr>
              <a:t> –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обмін</a:t>
            </a:r>
            <a:r>
              <a:rPr lang="ru-RU" dirty="0">
                <a:latin typeface="Times New Roman" panose="02020603050405020304" pitchFamily="18" charset="0"/>
                <a:ea typeface="Times New Roman" panose="02020603050405020304" pitchFamily="18" charset="0"/>
                <a:cs typeface="Times New Roman" panose="02020603050405020304" pitchFamily="18" charset="0"/>
              </a:rPr>
              <a:t> потоками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двох</a:t>
            </a:r>
            <a:r>
              <a:rPr lang="ru-RU" dirty="0">
                <a:latin typeface="Times New Roman" panose="02020603050405020304" pitchFamily="18" charset="0"/>
                <a:ea typeface="Times New Roman" panose="02020603050405020304" pitchFamily="18" charset="0"/>
                <a:cs typeface="Times New Roman" panose="02020603050405020304" pitchFamily="18" charset="0"/>
              </a:rPr>
              <a:t> валют за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певний</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період</a:t>
            </a:r>
            <a:r>
              <a:rPr lang="ru-RU" dirty="0">
                <a:latin typeface="Times New Roman" panose="02020603050405020304" pitchFamily="18" charset="0"/>
                <a:ea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майбутньому</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між</a:t>
            </a:r>
            <a:r>
              <a:rPr lang="ru-RU" dirty="0">
                <a:latin typeface="Times New Roman" panose="02020603050405020304" pitchFamily="18" charset="0"/>
                <a:ea typeface="Times New Roman" panose="02020603050405020304" pitchFamily="18" charset="0"/>
                <a:cs typeface="Times New Roman" panose="02020603050405020304" pitchFamily="18" charset="0"/>
              </a:rPr>
              <a:t> сторонами угоди.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Стосовно</a:t>
            </a:r>
            <a:r>
              <a:rPr lang="ru-RU" dirty="0">
                <a:latin typeface="Times New Roman" panose="02020603050405020304" pitchFamily="18" charset="0"/>
                <a:ea typeface="Times New Roman" panose="02020603050405020304" pitchFamily="18" charset="0"/>
                <a:cs typeface="Times New Roman" panose="02020603050405020304" pitchFamily="18" charset="0"/>
              </a:rPr>
              <a:t> свопу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дати</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виконання</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більш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близької</a:t>
            </a:r>
            <a:r>
              <a:rPr lang="ru-RU" dirty="0">
                <a:latin typeface="Times New Roman" panose="02020603050405020304" pitchFamily="18" charset="0"/>
                <a:ea typeface="Times New Roman" panose="02020603050405020304" pitchFamily="18" charset="0"/>
                <a:cs typeface="Times New Roman" panose="02020603050405020304" pitchFamily="18" charset="0"/>
              </a:rPr>
              <a:t> угоди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називається</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a:latin typeface="Times New Roman" panose="02020603050405020304" pitchFamily="18" charset="0"/>
                <a:ea typeface="Times New Roman" panose="02020603050405020304" pitchFamily="18" charset="0"/>
                <a:cs typeface="Times New Roman" panose="02020603050405020304" pitchFamily="18" charset="0"/>
              </a:rPr>
              <a:t>датою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валютування</a:t>
            </a:r>
            <a:r>
              <a:rPr lang="ru-RU" dirty="0">
                <a:latin typeface="Times New Roman" panose="02020603050405020304" pitchFamily="18" charset="0"/>
                <a:ea typeface="Times New Roman" panose="02020603050405020304" pitchFamily="18" charset="0"/>
                <a:cs typeface="Times New Roman" panose="02020603050405020304" pitchFamily="18" charset="0"/>
              </a:rPr>
              <a:t>, а дата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виконання</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більш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віддаленої</a:t>
            </a:r>
            <a:r>
              <a:rPr lang="ru-RU" dirty="0">
                <a:latin typeface="Times New Roman" panose="02020603050405020304" pitchFamily="18" charset="0"/>
                <a:ea typeface="Times New Roman" panose="02020603050405020304" pitchFamily="18" charset="0"/>
                <a:cs typeface="Times New Roman" panose="02020603050405020304" pitchFamily="18" charset="0"/>
              </a:rPr>
              <a:t> за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терміном</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зворотної</a:t>
            </a:r>
            <a:r>
              <a:rPr lang="ru-RU" dirty="0">
                <a:latin typeface="Times New Roman" panose="02020603050405020304" pitchFamily="18" charset="0"/>
                <a:ea typeface="Times New Roman" panose="02020603050405020304" pitchFamily="18" charset="0"/>
                <a:cs typeface="Times New Roman" panose="02020603050405020304" pitchFamily="18" charset="0"/>
              </a:rPr>
              <a:t> угоди – </a:t>
            </a:r>
            <a:r>
              <a:rPr lang="ru-RU" b="1" dirty="0">
                <a:latin typeface="Times New Roman" panose="02020603050405020304" pitchFamily="18" charset="0"/>
                <a:ea typeface="Times New Roman" panose="02020603050405020304" pitchFamily="18" charset="0"/>
                <a:cs typeface="Times New Roman" panose="02020603050405020304" pitchFamily="18" charset="0"/>
              </a:rPr>
              <a:t>датою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закінчення</a:t>
            </a:r>
            <a:r>
              <a:rPr lang="ru-RU" b="1" dirty="0">
                <a:latin typeface="Times New Roman" panose="02020603050405020304" pitchFamily="18" charset="0"/>
                <a:ea typeface="Times New Roman" panose="02020603050405020304" pitchFamily="18" charset="0"/>
                <a:cs typeface="Times New Roman" panose="02020603050405020304" pitchFamily="18" charset="0"/>
              </a:rPr>
              <a:t> свопу</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pic>
        <p:nvPicPr>
          <p:cNvPr id="4" name="Рисунок 3"/>
          <p:cNvPicPr>
            <a:picLocks noChangeAspect="1"/>
          </p:cNvPicPr>
          <p:nvPr/>
        </p:nvPicPr>
        <p:blipFill rotWithShape="1">
          <a:blip r:embed="rId2"/>
          <a:srcRect b="15441"/>
          <a:stretch/>
        </p:blipFill>
        <p:spPr>
          <a:xfrm>
            <a:off x="902286" y="2283043"/>
            <a:ext cx="8009701" cy="3818134"/>
          </a:xfrm>
          <a:prstGeom prst="rect">
            <a:avLst/>
          </a:prstGeom>
        </p:spPr>
      </p:pic>
    </p:spTree>
    <p:extLst>
      <p:ext uri="{BB962C8B-B14F-4D97-AF65-F5344CB8AC3E}">
        <p14:creationId xmlns:p14="http://schemas.microsoft.com/office/powerpoint/2010/main" val="1004982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22994" y="327546"/>
            <a:ext cx="9353770" cy="6045959"/>
          </a:xfrm>
        </p:spPr>
        <p:txBody>
          <a:bodyPr/>
          <a:lstStyle/>
          <a:p>
            <a:r>
              <a:rPr lang="ru-RU" b="1" dirty="0">
                <a:solidFill>
                  <a:srgbClr val="000000"/>
                </a:solidFill>
                <a:latin typeface="Times New Roman" panose="02020603050405020304" pitchFamily="18" charset="0"/>
                <a:ea typeface="Calibri" panose="020F0502020204030204" pitchFamily="34" charset="0"/>
              </a:rPr>
              <a:t>Угоди своп </a:t>
            </a:r>
            <a:r>
              <a:rPr lang="ru-RU" b="1" dirty="0" err="1">
                <a:solidFill>
                  <a:srgbClr val="000000"/>
                </a:solidFill>
                <a:latin typeface="Times New Roman" panose="02020603050405020304" pitchFamily="18" charset="0"/>
                <a:ea typeface="Calibri" panose="020F0502020204030204" pitchFamily="34" charset="0"/>
              </a:rPr>
              <a:t>можуть</a:t>
            </a:r>
            <a:r>
              <a:rPr lang="ru-RU" b="1" dirty="0">
                <a:solidFill>
                  <a:srgbClr val="000000"/>
                </a:solidFill>
                <a:latin typeface="Times New Roman" panose="02020603050405020304" pitchFamily="18" charset="0"/>
                <a:ea typeface="Calibri" panose="020F0502020204030204" pitchFamily="34" charset="0"/>
              </a:rPr>
              <a:t> </a:t>
            </a:r>
            <a:r>
              <a:rPr lang="ru-RU" b="1" dirty="0" err="1">
                <a:solidFill>
                  <a:srgbClr val="000000"/>
                </a:solidFill>
                <a:latin typeface="Times New Roman" panose="02020603050405020304" pitchFamily="18" charset="0"/>
                <a:ea typeface="Calibri" panose="020F0502020204030204" pitchFamily="34" charset="0"/>
              </a:rPr>
              <a:t>використовуватися</a:t>
            </a:r>
            <a:r>
              <a:rPr lang="ru-RU" b="1" dirty="0">
                <a:solidFill>
                  <a:srgbClr val="000000"/>
                </a:solidFill>
                <a:latin typeface="Times New Roman" panose="02020603050405020304" pitchFamily="18" charset="0"/>
                <a:ea typeface="Calibri" panose="020F0502020204030204" pitchFamily="34" charset="0"/>
              </a:rPr>
              <a:t>: </a:t>
            </a:r>
            <a:endParaRPr lang="ru-RU" sz="1600" dirty="0">
              <a:solidFill>
                <a:srgbClr val="000000"/>
              </a:solidFill>
              <a:latin typeface="Times New Roman" panose="02020603050405020304" pitchFamily="18" charset="0"/>
              <a:ea typeface="Calibri" panose="020F0502020204030204" pitchFamily="34" charset="0"/>
            </a:endParaRPr>
          </a:p>
          <a:p>
            <a:r>
              <a:rPr lang="ru-RU" dirty="0">
                <a:solidFill>
                  <a:srgbClr val="000000"/>
                </a:solidFill>
                <a:latin typeface="Times New Roman" panose="02020603050405020304" pitchFamily="18" charset="0"/>
                <a:ea typeface="Calibri" panose="020F0502020204030204" pitchFamily="34" charset="0"/>
              </a:rPr>
              <a:t>а) для </a:t>
            </a:r>
            <a:r>
              <a:rPr lang="ru-RU" dirty="0" err="1">
                <a:solidFill>
                  <a:srgbClr val="000000"/>
                </a:solidFill>
                <a:latin typeface="Times New Roman" panose="02020603050405020304" pitchFamily="18" charset="0"/>
                <a:ea typeface="Calibri" panose="020F0502020204030204" pitchFamily="34" charset="0"/>
              </a:rPr>
              <a:t>пролангацій</a:t>
            </a:r>
            <a:r>
              <a:rPr lang="ru-RU" dirty="0">
                <a:solidFill>
                  <a:srgbClr val="000000"/>
                </a:solidFill>
                <a:latin typeface="Times New Roman" panose="02020603050405020304" pitchFamily="18" charset="0"/>
                <a:ea typeface="Calibri" panose="020F0502020204030204" pitchFamily="34" charset="0"/>
              </a:rPr>
              <a:t> </a:t>
            </a:r>
            <a:r>
              <a:rPr lang="ru-RU" dirty="0" err="1">
                <a:solidFill>
                  <a:srgbClr val="000000"/>
                </a:solidFill>
                <a:latin typeface="Times New Roman" panose="02020603050405020304" pitchFamily="18" charset="0"/>
                <a:ea typeface="Calibri" panose="020F0502020204030204" pitchFamily="34" charset="0"/>
              </a:rPr>
              <a:t>відкритої</a:t>
            </a:r>
            <a:r>
              <a:rPr lang="ru-RU" dirty="0">
                <a:solidFill>
                  <a:srgbClr val="000000"/>
                </a:solidFill>
                <a:latin typeface="Times New Roman" panose="02020603050405020304" pitchFamily="18" charset="0"/>
                <a:ea typeface="Calibri" panose="020F0502020204030204" pitchFamily="34" charset="0"/>
              </a:rPr>
              <a:t> </a:t>
            </a:r>
            <a:r>
              <a:rPr lang="ru-RU" dirty="0" err="1">
                <a:solidFill>
                  <a:srgbClr val="000000"/>
                </a:solidFill>
                <a:latin typeface="Times New Roman" panose="02020603050405020304" pitchFamily="18" charset="0"/>
                <a:ea typeface="Calibri" panose="020F0502020204030204" pitchFamily="34" charset="0"/>
              </a:rPr>
              <a:t>валютної</a:t>
            </a:r>
            <a:r>
              <a:rPr lang="ru-RU" dirty="0">
                <a:solidFill>
                  <a:srgbClr val="000000"/>
                </a:solidFill>
                <a:latin typeface="Times New Roman" panose="02020603050405020304" pitchFamily="18" charset="0"/>
                <a:ea typeface="Calibri" panose="020F0502020204030204" pitchFamily="34" charset="0"/>
              </a:rPr>
              <a:t> </a:t>
            </a:r>
            <a:r>
              <a:rPr lang="ru-RU" dirty="0" err="1">
                <a:solidFill>
                  <a:srgbClr val="000000"/>
                </a:solidFill>
                <a:latin typeface="Times New Roman" panose="02020603050405020304" pitchFamily="18" charset="0"/>
                <a:ea typeface="Calibri" panose="020F0502020204030204" pitchFamily="34" charset="0"/>
              </a:rPr>
              <a:t>позиції</a:t>
            </a:r>
            <a:r>
              <a:rPr lang="ru-RU" dirty="0">
                <a:solidFill>
                  <a:srgbClr val="000000"/>
                </a:solidFill>
                <a:latin typeface="Times New Roman" panose="02020603050405020304" pitchFamily="18" charset="0"/>
                <a:ea typeface="Calibri" panose="020F0502020204030204" pitchFamily="34" charset="0"/>
              </a:rPr>
              <a:t> на </a:t>
            </a:r>
            <a:r>
              <a:rPr lang="ru-RU" dirty="0" err="1">
                <a:solidFill>
                  <a:srgbClr val="000000"/>
                </a:solidFill>
                <a:latin typeface="Times New Roman" panose="02020603050405020304" pitchFamily="18" charset="0"/>
                <a:ea typeface="Calibri" panose="020F0502020204030204" pitchFamily="34" charset="0"/>
              </a:rPr>
              <a:t>майбутнє</a:t>
            </a:r>
            <a:r>
              <a:rPr lang="ru-RU" dirty="0">
                <a:solidFill>
                  <a:srgbClr val="000000"/>
                </a:solidFill>
                <a:latin typeface="Times New Roman" panose="02020603050405020304" pitchFamily="18" charset="0"/>
                <a:ea typeface="Calibri" panose="020F0502020204030204" pitchFamily="34" charset="0"/>
              </a:rPr>
              <a:t>. </a:t>
            </a:r>
            <a:r>
              <a:rPr lang="ru-RU" dirty="0" err="1">
                <a:solidFill>
                  <a:srgbClr val="000000"/>
                </a:solidFill>
                <a:latin typeface="Times New Roman" panose="02020603050405020304" pitchFamily="18" charset="0"/>
                <a:ea typeface="Calibri" panose="020F0502020204030204" pitchFamily="34" charset="0"/>
              </a:rPr>
              <a:t>Пролонгувати</a:t>
            </a:r>
            <a:r>
              <a:rPr lang="ru-RU" dirty="0">
                <a:solidFill>
                  <a:srgbClr val="000000"/>
                </a:solidFill>
                <a:latin typeface="Times New Roman" panose="02020603050405020304" pitchFamily="18" charset="0"/>
                <a:ea typeface="Calibri" panose="020F0502020204030204" pitchFamily="34" charset="0"/>
              </a:rPr>
              <a:t> (</a:t>
            </a:r>
            <a:r>
              <a:rPr lang="ru-RU" dirty="0" err="1">
                <a:solidFill>
                  <a:srgbClr val="000000"/>
                </a:solidFill>
                <a:latin typeface="Times New Roman" panose="02020603050405020304" pitchFamily="18" charset="0"/>
                <a:ea typeface="Calibri" panose="020F0502020204030204" pitchFamily="34" charset="0"/>
              </a:rPr>
              <a:t>або</a:t>
            </a:r>
            <a:r>
              <a:rPr lang="ru-RU" dirty="0">
                <a:solidFill>
                  <a:srgbClr val="000000"/>
                </a:solidFill>
                <a:latin typeface="Times New Roman" panose="02020603050405020304" pitchFamily="18" charset="0"/>
                <a:ea typeface="Calibri" panose="020F0502020204030204" pitchFamily="34" charset="0"/>
              </a:rPr>
              <a:t> «</a:t>
            </a:r>
            <a:r>
              <a:rPr lang="ru-RU" dirty="0" err="1">
                <a:solidFill>
                  <a:srgbClr val="000000"/>
                </a:solidFill>
                <a:latin typeface="Times New Roman" panose="02020603050405020304" pitchFamily="18" charset="0"/>
                <a:ea typeface="Calibri" panose="020F0502020204030204" pitchFamily="34" charset="0"/>
              </a:rPr>
              <a:t>свопувати</a:t>
            </a:r>
            <a:r>
              <a:rPr lang="ru-RU" dirty="0">
                <a:solidFill>
                  <a:srgbClr val="000000"/>
                </a:solidFill>
                <a:latin typeface="Times New Roman" panose="02020603050405020304" pitchFamily="18" charset="0"/>
                <a:ea typeface="Calibri" panose="020F0502020204030204" pitchFamily="34" charset="0"/>
              </a:rPr>
              <a:t>») </a:t>
            </a:r>
            <a:r>
              <a:rPr lang="ru-RU" dirty="0" err="1">
                <a:solidFill>
                  <a:srgbClr val="000000"/>
                </a:solidFill>
                <a:latin typeface="Times New Roman" panose="02020603050405020304" pitchFamily="18" charset="0"/>
                <a:ea typeface="Calibri" panose="020F0502020204030204" pitchFamily="34" charset="0"/>
              </a:rPr>
              <a:t>відкриту</a:t>
            </a:r>
            <a:r>
              <a:rPr lang="ru-RU" dirty="0">
                <a:solidFill>
                  <a:srgbClr val="000000"/>
                </a:solidFill>
                <a:latin typeface="Times New Roman" panose="02020603050405020304" pitchFamily="18" charset="0"/>
                <a:ea typeface="Calibri" panose="020F0502020204030204" pitchFamily="34" charset="0"/>
              </a:rPr>
              <a:t> </a:t>
            </a:r>
            <a:r>
              <a:rPr lang="ru-RU" dirty="0" err="1">
                <a:solidFill>
                  <a:srgbClr val="000000"/>
                </a:solidFill>
                <a:latin typeface="Times New Roman" panose="02020603050405020304" pitchFamily="18" charset="0"/>
                <a:ea typeface="Calibri" panose="020F0502020204030204" pitchFamily="34" charset="0"/>
              </a:rPr>
              <a:t>валютну</a:t>
            </a:r>
            <a:r>
              <a:rPr lang="ru-RU" dirty="0">
                <a:solidFill>
                  <a:srgbClr val="000000"/>
                </a:solidFill>
                <a:latin typeface="Times New Roman" panose="02020603050405020304" pitchFamily="18" charset="0"/>
                <a:ea typeface="Calibri" panose="020F0502020204030204" pitchFamily="34" charset="0"/>
              </a:rPr>
              <a:t> </a:t>
            </a:r>
            <a:r>
              <a:rPr lang="ru-RU" dirty="0" err="1">
                <a:solidFill>
                  <a:srgbClr val="000000"/>
                </a:solidFill>
                <a:latin typeface="Times New Roman" panose="02020603050405020304" pitchFamily="18" charset="0"/>
                <a:ea typeface="Calibri" panose="020F0502020204030204" pitchFamily="34" charset="0"/>
              </a:rPr>
              <a:t>позицію</a:t>
            </a:r>
            <a:r>
              <a:rPr lang="ru-RU" dirty="0">
                <a:solidFill>
                  <a:srgbClr val="000000"/>
                </a:solidFill>
                <a:latin typeface="Times New Roman" panose="02020603050405020304" pitchFamily="18" charset="0"/>
                <a:ea typeface="Calibri" panose="020F0502020204030204" pitchFamily="34" charset="0"/>
              </a:rPr>
              <a:t> </a:t>
            </a:r>
            <a:r>
              <a:rPr lang="ru-RU" dirty="0" err="1">
                <a:solidFill>
                  <a:srgbClr val="000000"/>
                </a:solidFill>
                <a:latin typeface="Times New Roman" panose="02020603050405020304" pitchFamily="18" charset="0"/>
                <a:ea typeface="Calibri" panose="020F0502020204030204" pitchFamily="34" charset="0"/>
              </a:rPr>
              <a:t>означає</a:t>
            </a:r>
            <a:r>
              <a:rPr lang="ru-RU" dirty="0">
                <a:solidFill>
                  <a:srgbClr val="000000"/>
                </a:solidFill>
                <a:latin typeface="Times New Roman" panose="02020603050405020304" pitchFamily="18" charset="0"/>
                <a:ea typeface="Calibri" panose="020F0502020204030204" pitchFamily="34" charset="0"/>
              </a:rPr>
              <a:t> </a:t>
            </a:r>
            <a:r>
              <a:rPr lang="ru-RU" dirty="0" err="1">
                <a:solidFill>
                  <a:srgbClr val="000000"/>
                </a:solidFill>
                <a:latin typeface="Times New Roman" panose="02020603050405020304" pitchFamily="18" charset="0"/>
                <a:ea typeface="Calibri" panose="020F0502020204030204" pitchFamily="34" charset="0"/>
              </a:rPr>
              <a:t>зберегти</a:t>
            </a:r>
            <a:r>
              <a:rPr lang="ru-RU" dirty="0">
                <a:solidFill>
                  <a:srgbClr val="000000"/>
                </a:solidFill>
                <a:latin typeface="Times New Roman" panose="02020603050405020304" pitchFamily="18" charset="0"/>
                <a:ea typeface="Calibri" panose="020F0502020204030204" pitchFamily="34" charset="0"/>
              </a:rPr>
              <a:t> стан </a:t>
            </a:r>
            <a:r>
              <a:rPr lang="ru-RU" dirty="0" err="1">
                <a:solidFill>
                  <a:srgbClr val="000000"/>
                </a:solidFill>
                <a:latin typeface="Times New Roman" panose="02020603050405020304" pitchFamily="18" charset="0"/>
                <a:ea typeface="Calibri" panose="020F0502020204030204" pitchFamily="34" charset="0"/>
              </a:rPr>
              <a:t>позиції</a:t>
            </a:r>
            <a:r>
              <a:rPr lang="ru-RU" dirty="0">
                <a:solidFill>
                  <a:srgbClr val="000000"/>
                </a:solidFill>
                <a:latin typeface="Times New Roman" panose="02020603050405020304" pitchFamily="18" charset="0"/>
                <a:ea typeface="Calibri" panose="020F0502020204030204" pitchFamily="34" charset="0"/>
              </a:rPr>
              <a:t> (</a:t>
            </a:r>
            <a:r>
              <a:rPr lang="ru-RU" dirty="0" err="1">
                <a:solidFill>
                  <a:srgbClr val="000000"/>
                </a:solidFill>
                <a:latin typeface="Times New Roman" panose="02020603050405020304" pitchFamily="18" charset="0"/>
                <a:ea typeface="Calibri" panose="020F0502020204030204" pitchFamily="34" charset="0"/>
              </a:rPr>
              <a:t>розмір</a:t>
            </a:r>
            <a:r>
              <a:rPr lang="ru-RU" dirty="0">
                <a:solidFill>
                  <a:srgbClr val="000000"/>
                </a:solidFill>
                <a:latin typeface="Times New Roman" panose="02020603050405020304" pitchFamily="18" charset="0"/>
                <a:ea typeface="Calibri" panose="020F0502020204030204" pitchFamily="34" charset="0"/>
              </a:rPr>
              <a:t> і знак) на </a:t>
            </a:r>
            <a:r>
              <a:rPr lang="ru-RU" dirty="0" err="1">
                <a:solidFill>
                  <a:srgbClr val="000000"/>
                </a:solidFill>
                <a:latin typeface="Times New Roman" panose="02020603050405020304" pitchFamily="18" charset="0"/>
                <a:ea typeface="Calibri" panose="020F0502020204030204" pitchFamily="34" charset="0"/>
              </a:rPr>
              <a:t>певний</a:t>
            </a:r>
            <a:r>
              <a:rPr lang="ru-RU" dirty="0">
                <a:solidFill>
                  <a:srgbClr val="000000"/>
                </a:solidFill>
                <a:latin typeface="Times New Roman" panose="02020603050405020304" pitchFamily="18" charset="0"/>
                <a:ea typeface="Calibri" panose="020F0502020204030204" pitchFamily="34" charset="0"/>
              </a:rPr>
              <a:t> строк у </a:t>
            </a:r>
            <a:r>
              <a:rPr lang="ru-RU" dirty="0" err="1">
                <a:solidFill>
                  <a:srgbClr val="000000"/>
                </a:solidFill>
                <a:latin typeface="Times New Roman" panose="02020603050405020304" pitchFamily="18" charset="0"/>
                <a:ea typeface="Calibri" panose="020F0502020204030204" pitchFamily="34" charset="0"/>
              </a:rPr>
              <a:t>майбутньому</a:t>
            </a:r>
            <a:r>
              <a:rPr lang="ru-RU" dirty="0">
                <a:solidFill>
                  <a:srgbClr val="000000"/>
                </a:solidFill>
                <a:latin typeface="Times New Roman" panose="02020603050405020304" pitchFamily="18" charset="0"/>
                <a:ea typeface="Calibri" panose="020F0502020204030204" pitchFamily="34" charset="0"/>
              </a:rPr>
              <a:t>; </a:t>
            </a:r>
            <a:endParaRPr lang="ru-RU" sz="1600" dirty="0">
              <a:solidFill>
                <a:srgbClr val="000000"/>
              </a:solidFill>
              <a:latin typeface="Times New Roman" panose="02020603050405020304" pitchFamily="18" charset="0"/>
              <a:ea typeface="Calibri" panose="020F0502020204030204" pitchFamily="34" charset="0"/>
            </a:endParaRPr>
          </a:p>
          <a:p>
            <a:r>
              <a:rPr lang="ru-RU" dirty="0">
                <a:solidFill>
                  <a:srgbClr val="000000"/>
                </a:solidFill>
                <a:latin typeface="Times New Roman" panose="02020603050405020304" pitchFamily="18" charset="0"/>
                <a:ea typeface="Calibri" panose="020F0502020204030204" pitchFamily="34" charset="0"/>
              </a:rPr>
              <a:t>б) для </a:t>
            </a:r>
            <a:r>
              <a:rPr lang="ru-RU" dirty="0" err="1">
                <a:solidFill>
                  <a:srgbClr val="000000"/>
                </a:solidFill>
                <a:latin typeface="Times New Roman" panose="02020603050405020304" pitchFamily="18" charset="0"/>
                <a:ea typeface="Calibri" panose="020F0502020204030204" pitchFamily="34" charset="0"/>
              </a:rPr>
              <a:t>керування</a:t>
            </a:r>
            <a:r>
              <a:rPr lang="ru-RU" dirty="0">
                <a:solidFill>
                  <a:srgbClr val="000000"/>
                </a:solidFill>
                <a:latin typeface="Times New Roman" panose="02020603050405020304" pitchFamily="18" charset="0"/>
                <a:ea typeface="Calibri" panose="020F0502020204030204" pitchFamily="34" charset="0"/>
              </a:rPr>
              <a:t> </a:t>
            </a:r>
            <a:r>
              <a:rPr lang="ru-RU" dirty="0" err="1">
                <a:solidFill>
                  <a:srgbClr val="000000"/>
                </a:solidFill>
                <a:latin typeface="Times New Roman" panose="02020603050405020304" pitchFamily="18" charset="0"/>
                <a:ea typeface="Calibri" panose="020F0502020204030204" pitchFamily="34" charset="0"/>
              </a:rPr>
              <a:t>своїми</a:t>
            </a:r>
            <a:r>
              <a:rPr lang="ru-RU" dirty="0">
                <a:solidFill>
                  <a:srgbClr val="000000"/>
                </a:solidFill>
                <a:latin typeface="Times New Roman" panose="02020603050405020304" pitchFamily="18" charset="0"/>
                <a:ea typeface="Calibri" panose="020F0502020204030204" pitchFamily="34" charset="0"/>
              </a:rPr>
              <a:t> активами та </a:t>
            </a:r>
            <a:r>
              <a:rPr lang="ru-RU" dirty="0" err="1">
                <a:solidFill>
                  <a:srgbClr val="000000"/>
                </a:solidFill>
                <a:latin typeface="Times New Roman" panose="02020603050405020304" pitchFamily="18" charset="0"/>
                <a:ea typeface="Calibri" panose="020F0502020204030204" pitchFamily="34" charset="0"/>
              </a:rPr>
              <a:t>зобов’язаннями</a:t>
            </a:r>
            <a:r>
              <a:rPr lang="ru-RU" dirty="0">
                <a:solidFill>
                  <a:srgbClr val="000000"/>
                </a:solidFill>
                <a:latin typeface="Times New Roman" panose="02020603050405020304" pitchFamily="18" charset="0"/>
                <a:ea typeface="Calibri" panose="020F0502020204030204" pitchFamily="34" charset="0"/>
              </a:rPr>
              <a:t> для </a:t>
            </a:r>
            <a:r>
              <a:rPr lang="ru-RU" dirty="0" err="1">
                <a:solidFill>
                  <a:srgbClr val="000000"/>
                </a:solidFill>
                <a:latin typeface="Times New Roman" panose="02020603050405020304" pitchFamily="18" charset="0"/>
                <a:ea typeface="Calibri" panose="020F0502020204030204" pitchFamily="34" charset="0"/>
              </a:rPr>
              <a:t>збільшення</a:t>
            </a:r>
            <a:r>
              <a:rPr lang="ru-RU" dirty="0">
                <a:solidFill>
                  <a:srgbClr val="000000"/>
                </a:solidFill>
                <a:latin typeface="Times New Roman" panose="02020603050405020304" pitchFamily="18" charset="0"/>
                <a:ea typeface="Calibri" panose="020F0502020204030204" pitchFamily="34" charset="0"/>
              </a:rPr>
              <a:t> </a:t>
            </a:r>
            <a:r>
              <a:rPr lang="ru-RU" dirty="0" err="1">
                <a:solidFill>
                  <a:srgbClr val="000000"/>
                </a:solidFill>
                <a:latin typeface="Times New Roman" panose="02020603050405020304" pitchFamily="18" charset="0"/>
                <a:ea typeface="Calibri" panose="020F0502020204030204" pitchFamily="34" charset="0"/>
              </a:rPr>
              <a:t>прибутковості</a:t>
            </a:r>
            <a:r>
              <a:rPr lang="ru-RU" dirty="0">
                <a:solidFill>
                  <a:srgbClr val="000000"/>
                </a:solidFill>
                <a:latin typeface="Times New Roman" panose="02020603050405020304" pitchFamily="18" charset="0"/>
                <a:ea typeface="Calibri" panose="020F0502020204030204" pitchFamily="34" charset="0"/>
              </a:rPr>
              <a:t>; </a:t>
            </a:r>
            <a:endParaRPr lang="ru-RU" sz="1600" dirty="0">
              <a:solidFill>
                <a:srgbClr val="000000"/>
              </a:solidFill>
              <a:latin typeface="Times New Roman" panose="02020603050405020304" pitchFamily="18" charset="0"/>
              <a:ea typeface="Calibri" panose="020F0502020204030204" pitchFamily="34" charset="0"/>
            </a:endParaRPr>
          </a:p>
          <a:p>
            <a:r>
              <a:rPr lang="ru-RU" dirty="0">
                <a:solidFill>
                  <a:srgbClr val="000000"/>
                </a:solidFill>
                <a:latin typeface="Times New Roman" panose="02020603050405020304" pitchFamily="18" charset="0"/>
                <a:ea typeface="Calibri" panose="020F0502020204030204" pitchFamily="34" charset="0"/>
              </a:rPr>
              <a:t>в) для </a:t>
            </a:r>
            <a:r>
              <a:rPr lang="ru-RU" dirty="0" err="1">
                <a:solidFill>
                  <a:srgbClr val="000000"/>
                </a:solidFill>
                <a:latin typeface="Times New Roman" panose="02020603050405020304" pitchFamily="18" charset="0"/>
                <a:ea typeface="Calibri" panose="020F0502020204030204" pitchFamily="34" charset="0"/>
              </a:rPr>
              <a:t>зменшення</a:t>
            </a:r>
            <a:r>
              <a:rPr lang="ru-RU" dirty="0">
                <a:solidFill>
                  <a:srgbClr val="000000"/>
                </a:solidFill>
                <a:latin typeface="Times New Roman" panose="02020603050405020304" pitchFamily="18" charset="0"/>
                <a:ea typeface="Calibri" panose="020F0502020204030204" pitchFamily="34" charset="0"/>
              </a:rPr>
              <a:t> валютного </a:t>
            </a:r>
            <a:r>
              <a:rPr lang="ru-RU" dirty="0" err="1">
                <a:solidFill>
                  <a:srgbClr val="000000"/>
                </a:solidFill>
                <a:latin typeface="Times New Roman" panose="02020603050405020304" pitchFamily="18" charset="0"/>
                <a:ea typeface="Calibri" panose="020F0502020204030204" pitchFamily="34" charset="0"/>
              </a:rPr>
              <a:t>ризику</a:t>
            </a:r>
            <a:r>
              <a:rPr lang="ru-RU" dirty="0">
                <a:solidFill>
                  <a:srgbClr val="000000"/>
                </a:solidFill>
                <a:latin typeface="Times New Roman" panose="02020603050405020304" pitchFamily="18" charset="0"/>
                <a:ea typeface="Calibri" panose="020F0502020204030204" pitchFamily="34" charset="0"/>
              </a:rPr>
              <a:t>; </a:t>
            </a:r>
            <a:endParaRPr lang="ru-RU" sz="1600" dirty="0">
              <a:solidFill>
                <a:srgbClr val="000000"/>
              </a:solidFill>
              <a:latin typeface="Times New Roman" panose="02020603050405020304" pitchFamily="18" charset="0"/>
              <a:ea typeface="Calibri" panose="020F0502020204030204" pitchFamily="34" charset="0"/>
            </a:endParaRPr>
          </a:p>
          <a:p>
            <a:r>
              <a:rPr lang="ru-RU" dirty="0">
                <a:solidFill>
                  <a:srgbClr val="000000"/>
                </a:solidFill>
                <a:latin typeface="Times New Roman" panose="02020603050405020304" pitchFamily="18" charset="0"/>
                <a:ea typeface="Calibri" panose="020F0502020204030204" pitchFamily="34" charset="0"/>
              </a:rPr>
              <a:t>г) для </a:t>
            </a:r>
            <a:r>
              <a:rPr lang="ru-RU" dirty="0" err="1">
                <a:solidFill>
                  <a:srgbClr val="000000"/>
                </a:solidFill>
                <a:latin typeface="Times New Roman" panose="02020603050405020304" pitchFamily="18" charset="0"/>
                <a:ea typeface="Calibri" panose="020F0502020204030204" pitchFamily="34" charset="0"/>
              </a:rPr>
              <a:t>хеджування</a:t>
            </a:r>
            <a:r>
              <a:rPr lang="ru-RU" dirty="0">
                <a:solidFill>
                  <a:srgbClr val="000000"/>
                </a:solidFill>
                <a:latin typeface="Times New Roman" panose="02020603050405020304" pitchFamily="18" charset="0"/>
                <a:ea typeface="Calibri" panose="020F0502020204030204" pitchFamily="34" charset="0"/>
              </a:rPr>
              <a:t> </a:t>
            </a:r>
            <a:r>
              <a:rPr lang="ru-RU" dirty="0" err="1">
                <a:solidFill>
                  <a:srgbClr val="000000"/>
                </a:solidFill>
                <a:latin typeface="Times New Roman" panose="02020603050405020304" pitchFamily="18" charset="0"/>
                <a:ea typeface="Calibri" panose="020F0502020204030204" pitchFamily="34" charset="0"/>
              </a:rPr>
              <a:t>операцій</a:t>
            </a:r>
            <a:r>
              <a:rPr lang="ru-RU" dirty="0">
                <a:solidFill>
                  <a:srgbClr val="000000"/>
                </a:solidFill>
                <a:latin typeface="Times New Roman" panose="02020603050405020304" pitchFamily="18" charset="0"/>
                <a:ea typeface="Calibri" panose="020F0502020204030204" pitchFamily="34" charset="0"/>
              </a:rPr>
              <a:t> форвард. </a:t>
            </a:r>
            <a:endParaRPr lang="ru-RU" sz="1600" dirty="0">
              <a:solidFill>
                <a:srgbClr val="000000"/>
              </a:solidFill>
              <a:latin typeface="Times New Roman" panose="02020603050405020304" pitchFamily="18" charset="0"/>
              <a:ea typeface="Calibri" panose="020F0502020204030204" pitchFamily="34" charset="0"/>
            </a:endParaRPr>
          </a:p>
          <a:p>
            <a:pPr algn="just">
              <a:lnSpc>
                <a:spcPct val="107000"/>
              </a:lnSpc>
              <a:spcAft>
                <a:spcPts val="800"/>
              </a:spcAft>
            </a:pPr>
            <a:r>
              <a:rPr lang="ru-RU" b="1" dirty="0" err="1">
                <a:latin typeface="Times New Roman" panose="02020603050405020304" pitchFamily="18" charset="0"/>
                <a:ea typeface="Times New Roman" panose="02020603050405020304" pitchFamily="18" charset="0"/>
                <a:cs typeface="Times New Roman" panose="02020603050405020304" pitchFamily="18" charset="0"/>
              </a:rPr>
              <a:t>Переваги</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використання</a:t>
            </a:r>
            <a:r>
              <a:rPr lang="ru-RU" b="1" dirty="0">
                <a:latin typeface="Times New Roman" panose="02020603050405020304" pitchFamily="18" charset="0"/>
                <a:ea typeface="Times New Roman" panose="02020603050405020304" pitchFamily="18" charset="0"/>
                <a:cs typeface="Times New Roman" panose="02020603050405020304" pitchFamily="18" charset="0"/>
              </a:rPr>
              <a:t> своп-</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угод</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1400"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07000"/>
              </a:lnSpc>
              <a:spcAft>
                <a:spcPts val="800"/>
              </a:spcAft>
            </a:pPr>
            <a:r>
              <a:rPr lang="ru-RU"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ru-RU" dirty="0">
                <a:latin typeface="Times New Roman" panose="02020603050405020304" pitchFamily="18" charset="0"/>
                <a:ea typeface="Times New Roman" panose="02020603050405020304" pitchFamily="18" charset="0"/>
                <a:cs typeface="Times New Roman" panose="02020603050405020304" pitchFamily="18" charset="0"/>
              </a:rPr>
              <a:t>при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здійсненні</a:t>
            </a:r>
            <a:r>
              <a:rPr lang="ru-RU" dirty="0">
                <a:latin typeface="Times New Roman" panose="02020603050405020304" pitchFamily="18" charset="0"/>
                <a:ea typeface="Times New Roman" panose="02020603050405020304" pitchFamily="18" charset="0"/>
                <a:cs typeface="Times New Roman" panose="02020603050405020304" pitchFamily="18" charset="0"/>
              </a:rPr>
              <a:t> валютного свопу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значно</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зменшується</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валютний</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ризик</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бо</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він</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розподіляється</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між</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учасниками</a:t>
            </a:r>
            <a:r>
              <a:rPr lang="ru-RU" dirty="0">
                <a:latin typeface="Times New Roman" panose="02020603050405020304" pitchFamily="18" charset="0"/>
                <a:ea typeface="Times New Roman" panose="02020603050405020304" pitchFamily="18" charset="0"/>
                <a:cs typeface="Times New Roman" panose="02020603050405020304" pitchFamily="18" charset="0"/>
              </a:rPr>
              <a:t> угоди </a:t>
            </a:r>
            <a:endParaRPr lang="ru-RU"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800"/>
              </a:spcAft>
            </a:pPr>
            <a:r>
              <a:rPr lang="ru-RU"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фіксується</a:t>
            </a:r>
            <a:r>
              <a:rPr lang="ru-RU" dirty="0">
                <a:latin typeface="Times New Roman" panose="02020603050405020304" pitchFamily="18" charset="0"/>
                <a:ea typeface="Times New Roman" panose="02020603050405020304" pitchFamily="18" charset="0"/>
                <a:cs typeface="Times New Roman" panose="02020603050405020304" pitchFamily="18" charset="0"/>
              </a:rPr>
              <a:t> курс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форвардної</a:t>
            </a:r>
            <a:r>
              <a:rPr lang="ru-RU" dirty="0">
                <a:latin typeface="Times New Roman" panose="02020603050405020304" pitchFamily="18" charset="0"/>
                <a:ea typeface="Times New Roman" panose="02020603050405020304" pitchFamily="18" charset="0"/>
                <a:cs typeface="Times New Roman" panose="02020603050405020304" pitchFamily="18" charset="0"/>
              </a:rPr>
              <a:t> угоди, а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позиція</a:t>
            </a:r>
            <a:r>
              <a:rPr lang="ru-RU" dirty="0">
                <a:latin typeface="Times New Roman" panose="02020603050405020304" pitchFamily="18" charset="0"/>
                <a:ea typeface="Times New Roman" panose="02020603050405020304" pitchFamily="18" charset="0"/>
                <a:cs typeface="Times New Roman" panose="02020603050405020304" pitchFamily="18" charset="0"/>
              </a:rPr>
              <a:t> кожного з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учасників</a:t>
            </a:r>
            <a:r>
              <a:rPr lang="ru-RU" dirty="0">
                <a:latin typeface="Times New Roman" panose="02020603050405020304" pitchFamily="18" charset="0"/>
                <a:ea typeface="Times New Roman" panose="02020603050405020304" pitchFamily="18" charset="0"/>
                <a:cs typeface="Times New Roman" panose="02020603050405020304" pitchFamily="18" charset="0"/>
              </a:rPr>
              <a:t> угоди своп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дорівнює</a:t>
            </a:r>
            <a:r>
              <a:rPr lang="ru-RU" dirty="0">
                <a:latin typeface="Times New Roman" panose="02020603050405020304" pitchFamily="18" charset="0"/>
                <a:ea typeface="Times New Roman" panose="02020603050405020304" pitchFamily="18" charset="0"/>
                <a:cs typeface="Times New Roman" panose="02020603050405020304" pitchFamily="18" charset="0"/>
              </a:rPr>
              <a:t> 0; </a:t>
            </a:r>
            <a:endParaRPr lang="ru-RU"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800"/>
              </a:spcAft>
            </a:pPr>
            <a:r>
              <a:rPr lang="ru-RU"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використання</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свопів</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дає</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можливість</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забезпечити</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хеджування</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довгострокових</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операційних</a:t>
            </a:r>
            <a:r>
              <a:rPr lang="ru-RU" dirty="0">
                <a:latin typeface="Times New Roman" panose="02020603050405020304" pitchFamily="18" charset="0"/>
                <a:ea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економічних</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ризиків</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7555940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95785"/>
            <a:ext cx="9531191" cy="6005015"/>
          </a:xfrm>
        </p:spPr>
        <p:txBody>
          <a:bodyPr/>
          <a:lstStyle/>
          <a:p>
            <a:pPr marL="457200" indent="228600" algn="just">
              <a:lnSpc>
                <a:spcPct val="120000"/>
              </a:lnSpc>
              <a:tabLst>
                <a:tab pos="3547110" algn="ctr"/>
              </a:tabLst>
            </a:pPr>
            <a:r>
              <a:rPr lang="uk-UA" b="1" dirty="0">
                <a:latin typeface="Times New Roman" panose="02020603050405020304" pitchFamily="18" charset="0"/>
                <a:ea typeface="Times New Roman" panose="02020603050405020304" pitchFamily="18" charset="0"/>
                <a:cs typeface="Times New Roman" panose="02020603050405020304" pitchFamily="18" charset="0"/>
              </a:rPr>
              <a:t>3.8. Валютний арбітраж</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15000"/>
              </a:lnSpc>
            </a:pPr>
            <a:r>
              <a:rPr lang="uk-UA" dirty="0">
                <a:latin typeface="Times New Roman" panose="02020603050405020304" pitchFamily="18" charset="0"/>
                <a:ea typeface="TimesNewRoman"/>
                <a:cs typeface="Times New Roman" panose="02020603050405020304" pitchFamily="18" charset="0"/>
              </a:rPr>
              <a:t> </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15000"/>
              </a:lnSpc>
            </a:pPr>
            <a:r>
              <a:rPr lang="uk-UA" b="1" dirty="0">
                <a:latin typeface="Times New Roman" panose="02020603050405020304" pitchFamily="18" charset="0"/>
                <a:ea typeface="TimesNewRoman"/>
                <a:cs typeface="Times New Roman" panose="02020603050405020304" pitchFamily="18" charset="0"/>
              </a:rPr>
              <a:t>Операції на умовах маржинальної торгівлі</a:t>
            </a:r>
            <a:r>
              <a:rPr lang="uk-UA" dirty="0">
                <a:latin typeface="Times New Roman" panose="02020603050405020304" pitchFamily="18" charset="0"/>
                <a:ea typeface="TimesNewRoman"/>
                <a:cs typeface="Times New Roman" panose="02020603050405020304" pitchFamily="18" charset="0"/>
              </a:rPr>
              <a:t> - безготівкові операції (для банківських металів - без фізичної поставки), які передбачають виконання двох зустрічних зобов’язань з купівлі та продажу однієї іноземної валюти за іншу іноземну валюту/гривні (банківського металу за інший банківський метал/іноземну валюту) та здійснюються без їх реальної поставки на валютному ринку України або міжнародному валютному ринку з метою отримання прибутку від зміни валютного курсу або хеджування ризиків;</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15000"/>
              </a:lnSpc>
            </a:pPr>
            <a:r>
              <a:rPr lang="uk-UA" dirty="0">
                <a:latin typeface="Times New Roman" panose="02020603050405020304" pitchFamily="18" charset="0"/>
                <a:ea typeface="TimesNewRoman"/>
                <a:cs typeface="Times New Roman" panose="02020603050405020304" pitchFamily="18" charset="0"/>
              </a:rPr>
              <a:t>До спекулятивних операцій можна віднести також </a:t>
            </a:r>
            <a:r>
              <a:rPr lang="uk-UA" b="1" dirty="0">
                <a:latin typeface="Times New Roman" panose="02020603050405020304" pitchFamily="18" charset="0"/>
                <a:ea typeface="TimesNewRoman"/>
                <a:cs typeface="Times New Roman" panose="02020603050405020304" pitchFamily="18" charset="0"/>
              </a:rPr>
              <a:t>операції валютного арбітражу</a:t>
            </a:r>
            <a:r>
              <a:rPr lang="uk-UA" dirty="0">
                <a:latin typeface="Times New Roman" panose="02020603050405020304" pitchFamily="18" charset="0"/>
                <a:ea typeface="TimesNewRoman"/>
                <a:cs typeface="Times New Roman" panose="02020603050405020304" pitchFamily="18" charset="0"/>
              </a:rPr>
              <a:t>. </a:t>
            </a:r>
            <a:r>
              <a:rPr lang="uk-UA" i="1" dirty="0">
                <a:latin typeface="Times New Roman" panose="02020603050405020304" pitchFamily="18" charset="0"/>
                <a:ea typeface="TimesNewRoman"/>
                <a:cs typeface="Times New Roman" panose="02020603050405020304" pitchFamily="18" charset="0"/>
              </a:rPr>
              <a:t>Валютний арбітраж</a:t>
            </a:r>
            <a:r>
              <a:rPr lang="uk-UA" dirty="0">
                <a:latin typeface="Times New Roman" panose="02020603050405020304" pitchFamily="18" charset="0"/>
                <a:ea typeface="TimesNewRoman"/>
                <a:cs typeface="Times New Roman" panose="02020603050405020304" pitchFamily="18" charset="0"/>
              </a:rPr>
              <a:t> є операцією, що поєднує купівлю (продаж) валюти з подальшим здійсненням </a:t>
            </a:r>
            <a:r>
              <a:rPr lang="uk-UA" dirty="0" err="1">
                <a:latin typeface="Times New Roman" panose="02020603050405020304" pitchFamily="18" charset="0"/>
                <a:ea typeface="TimesNewRoman"/>
                <a:cs typeface="Times New Roman" panose="02020603050405020304" pitchFamily="18" charset="0"/>
              </a:rPr>
              <a:t>контроперації</a:t>
            </a:r>
            <a:r>
              <a:rPr lang="uk-UA" dirty="0">
                <a:latin typeface="Times New Roman" panose="02020603050405020304" pitchFamily="18" charset="0"/>
                <a:ea typeface="TimesNewRoman"/>
                <a:cs typeface="Times New Roman" panose="02020603050405020304" pitchFamily="18" charset="0"/>
              </a:rPr>
              <a:t> з метою отримання прибутку за рахунок різниці в курсах валют на різних ринках (</a:t>
            </a:r>
            <a:r>
              <a:rPr lang="uk-UA" i="1" dirty="0">
                <a:latin typeface="Times New Roman" panose="02020603050405020304" pitchFamily="18" charset="0"/>
                <a:ea typeface="TimesNewRoman"/>
                <a:cs typeface="Times New Roman" panose="02020603050405020304" pitchFamily="18" charset="0"/>
              </a:rPr>
              <a:t>просторовий валютний арбітраж</a:t>
            </a:r>
            <a:r>
              <a:rPr lang="uk-UA" dirty="0">
                <a:latin typeface="Times New Roman" panose="02020603050405020304" pitchFamily="18" charset="0"/>
                <a:ea typeface="TimesNewRoman"/>
                <a:cs typeface="Times New Roman" panose="02020603050405020304" pitchFamily="18" charset="0"/>
              </a:rPr>
              <a:t>) або за рахунок курсових коливань, протягом певного періоду (</a:t>
            </a:r>
            <a:r>
              <a:rPr lang="uk-UA" i="1" dirty="0">
                <a:latin typeface="Times New Roman" panose="02020603050405020304" pitchFamily="18" charset="0"/>
                <a:ea typeface="TimesNewRoman"/>
                <a:cs typeface="Times New Roman" panose="02020603050405020304" pitchFamily="18" charset="0"/>
              </a:rPr>
              <a:t>часовий валютний арбітраж</a:t>
            </a:r>
            <a:r>
              <a:rPr lang="uk-UA" dirty="0">
                <a:latin typeface="Times New Roman" panose="02020603050405020304" pitchFamily="18" charset="0"/>
                <a:ea typeface="TimesNewRoman"/>
                <a:cs typeface="Times New Roman" panose="02020603050405020304" pitchFamily="18" charset="0"/>
              </a:rPr>
              <a:t>).</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15000"/>
              </a:lnSpc>
            </a:pPr>
            <a:r>
              <a:rPr lang="uk-UA" dirty="0">
                <a:latin typeface="Times New Roman" panose="02020603050405020304" pitchFamily="18" charset="0"/>
                <a:ea typeface="TimesNewRoman"/>
                <a:cs typeface="Times New Roman" panose="02020603050405020304" pitchFamily="18" charset="0"/>
              </a:rPr>
              <a:t>Основний принцип валютного арбітражу — купити валюту дешевше, а продати її дорожче.</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680984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36729"/>
            <a:ext cx="10254523" cy="5813946"/>
          </a:xfrm>
        </p:spPr>
        <p:txBody>
          <a:bodyPr/>
          <a:lstStyle/>
          <a:p>
            <a:pPr marL="0" indent="0" algn="just">
              <a:lnSpc>
                <a:spcPct val="120000"/>
              </a:lnSpc>
              <a:buNone/>
              <a:tabLst>
                <a:tab pos="3547110" algn="ctr"/>
              </a:tabLst>
            </a:pPr>
            <a:r>
              <a:rPr lang="uk-UA" sz="2000" dirty="0">
                <a:latin typeface="Times New Roman" panose="02020603050405020304" pitchFamily="18" charset="0"/>
                <a:ea typeface="Times New Roman" panose="02020603050405020304" pitchFamily="18" charset="0"/>
                <a:cs typeface="Times New Roman" panose="02020603050405020304" pitchFamily="18" charset="0"/>
              </a:rPr>
              <a:t>Торгівлю іноземною валютою та/або банківськими металами на валютному ринку України дозволяється здійснювати виключно Національному банку та суб’єктам ринку або через таких суб’єктів.</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20000"/>
              </a:lnSpc>
              <a:buNone/>
              <a:tabLst>
                <a:tab pos="3547110" algn="ctr"/>
              </a:tabLst>
            </a:pPr>
            <a:r>
              <a:rPr lang="uk-UA" sz="2000" b="1" dirty="0">
                <a:latin typeface="Times New Roman" panose="02020603050405020304" pitchFamily="18" charset="0"/>
                <a:ea typeface="Times New Roman" panose="02020603050405020304" pitchFamily="18" charset="0"/>
                <a:cs typeface="Times New Roman" panose="02020603050405020304" pitchFamily="18" charset="0"/>
              </a:rPr>
              <a:t>Структура валютного ринку</a:t>
            </a:r>
            <a:r>
              <a:rPr lang="uk-UA" sz="2000" dirty="0">
                <a:latin typeface="Times New Roman" panose="02020603050405020304" pitchFamily="18" charset="0"/>
                <a:ea typeface="Times New Roman" panose="02020603050405020304" pitchFamily="18" charset="0"/>
                <a:cs typeface="Times New Roman" panose="02020603050405020304" pitchFamily="18" charset="0"/>
              </a:rPr>
              <a:t> включає в себе суб’єктів та об’єктів, операції та функції, що відбувається на даному ринку.</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20000"/>
              </a:lnSpc>
              <a:buNone/>
              <a:tabLst>
                <a:tab pos="3547110" algn="ctr"/>
              </a:tabLst>
            </a:pPr>
            <a:r>
              <a:rPr lang="ru-RU" sz="2000" b="1" dirty="0" err="1">
                <a:latin typeface="Times New Roman" panose="02020603050405020304" pitchFamily="18" charset="0"/>
                <a:ea typeface="Times New Roman" panose="02020603050405020304" pitchFamily="18" charset="0"/>
                <a:cs typeface="Times New Roman" panose="02020603050405020304" pitchFamily="18" charset="0"/>
              </a:rPr>
              <a:t>Суб’єктами</a:t>
            </a:r>
            <a:r>
              <a:rPr lang="ru-RU" sz="2000" b="1" dirty="0">
                <a:latin typeface="Times New Roman" panose="02020603050405020304" pitchFamily="18" charset="0"/>
                <a:ea typeface="Times New Roman" panose="02020603050405020304" pitchFamily="18" charset="0"/>
                <a:cs typeface="Times New Roman" panose="02020603050405020304" pitchFamily="18" charset="0"/>
              </a:rPr>
              <a:t> ринку</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є:</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tabLst>
                <a:tab pos="3547110" algn="ctr"/>
              </a:tabLst>
            </a:pPr>
            <a:r>
              <a:rPr lang="ru-RU" sz="2000" dirty="0">
                <a:latin typeface="Times New Roman" panose="02020603050405020304" pitchFamily="18" charset="0"/>
                <a:ea typeface="Times New Roman" panose="02020603050405020304" pitchFamily="18" charset="0"/>
                <a:cs typeface="Times New Roman" panose="02020603050405020304" pitchFamily="18" charset="0"/>
              </a:rPr>
              <a:t>1) банки,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що</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отримали</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банківську</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ліцензію</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tabLst>
                <a:tab pos="3547110" algn="ctr"/>
              </a:tabLst>
            </a:pPr>
            <a:r>
              <a:rPr lang="ru-RU" sz="2000" dirty="0">
                <a:latin typeface="Times New Roman" panose="02020603050405020304" pitchFamily="18" charset="0"/>
                <a:ea typeface="Times New Roman" panose="02020603050405020304" pitchFamily="18" charset="0"/>
                <a:cs typeface="Times New Roman" panose="02020603050405020304" pitchFamily="18" charset="0"/>
              </a:rPr>
              <a:t>2)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небанківські</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фінансові</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установи,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що</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отримали</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ліцензію</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tabLst>
                <a:tab pos="3547110" algn="ctr"/>
              </a:tabLst>
            </a:pPr>
            <a:r>
              <a:rPr lang="ru-RU" sz="2000" dirty="0">
                <a:latin typeface="Times New Roman" panose="02020603050405020304" pitchFamily="18" charset="0"/>
                <a:ea typeface="Times New Roman" panose="02020603050405020304" pitchFamily="18" charset="0"/>
                <a:cs typeface="Times New Roman" panose="02020603050405020304" pitchFamily="18" charset="0"/>
              </a:rPr>
              <a:t>3)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оператори</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поштового</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зв’язку</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що</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отримали</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ліцензію</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20000"/>
              </a:lnSpc>
              <a:buNone/>
              <a:tabLst>
                <a:tab pos="3547110" algn="ctr"/>
              </a:tabLst>
            </a:pPr>
            <a:r>
              <a:rPr lang="ru-RU" sz="2000" b="1" dirty="0" err="1">
                <a:latin typeface="Times New Roman" panose="02020603050405020304" pitchFamily="18" charset="0"/>
                <a:ea typeface="Times New Roman" panose="02020603050405020304" pitchFamily="18" charset="0"/>
                <a:cs typeface="Times New Roman" panose="02020603050405020304" pitchFamily="18" charset="0"/>
              </a:rPr>
              <a:t>Небанківська</a:t>
            </a:r>
            <a:r>
              <a:rPr lang="ru-RU" sz="20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ea typeface="Times New Roman" panose="02020603050405020304" pitchFamily="18" charset="0"/>
                <a:cs typeface="Times New Roman" panose="02020603050405020304" pitchFamily="18" charset="0"/>
              </a:rPr>
              <a:t>фінансова</a:t>
            </a:r>
            <a:r>
              <a:rPr lang="ru-RU" sz="20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ea typeface="Times New Roman" panose="02020603050405020304" pitchFamily="18" charset="0"/>
                <a:cs typeface="Times New Roman" panose="02020603050405020304" pitchFamily="18" charset="0"/>
              </a:rPr>
              <a:t>установа</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фінансова</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установа</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крім</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банку;</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20000"/>
              </a:lnSpc>
              <a:buNone/>
              <a:tabLst>
                <a:tab pos="3547110" algn="ctr"/>
              </a:tabLst>
            </a:pPr>
            <a:r>
              <a:rPr lang="ru-RU" sz="2000" b="1" dirty="0" err="1">
                <a:latin typeface="Times New Roman" panose="02020603050405020304" pitchFamily="18" charset="0"/>
                <a:ea typeface="Times New Roman" panose="02020603050405020304" pitchFamily="18" charset="0"/>
                <a:cs typeface="Times New Roman" panose="02020603050405020304" pitchFamily="18" charset="0"/>
              </a:rPr>
              <a:t>Уповноважені</a:t>
            </a:r>
            <a:r>
              <a:rPr lang="ru-RU" sz="2000" b="1" dirty="0">
                <a:latin typeface="Times New Roman" panose="02020603050405020304" pitchFamily="18" charset="0"/>
                <a:ea typeface="Times New Roman" panose="02020603050405020304" pitchFamily="18" charset="0"/>
                <a:cs typeface="Times New Roman" panose="02020603050405020304" pitchFamily="18" charset="0"/>
              </a:rPr>
              <a:t> установи</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 банки,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небанківські</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фінансові</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установи та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оператори</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поштового</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зв’язку</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які</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отримали</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ліцензію</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Національного</a:t>
            </a:r>
            <a:r>
              <a:rPr lang="ru-RU" sz="2000" dirty="0">
                <a:latin typeface="Times New Roman" panose="02020603050405020304" pitchFamily="18" charset="0"/>
                <a:ea typeface="Times New Roman" panose="02020603050405020304" pitchFamily="18" charset="0"/>
                <a:cs typeface="Times New Roman" panose="02020603050405020304" pitchFamily="18" charset="0"/>
              </a:rPr>
              <a:t> банку </a:t>
            </a:r>
            <a:r>
              <a:rPr lang="ru-RU" sz="2000" dirty="0" err="1">
                <a:latin typeface="Times New Roman" panose="02020603050405020304" pitchFamily="18" charset="0"/>
                <a:ea typeface="Times New Roman" panose="02020603050405020304" pitchFamily="18" charset="0"/>
                <a:cs typeface="Times New Roman" panose="02020603050405020304" pitchFamily="18" charset="0"/>
              </a:rPr>
              <a:t>України</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7490655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91319"/>
            <a:ext cx="10254523" cy="5827594"/>
          </a:xfrm>
        </p:spPr>
        <p:txBody>
          <a:bodyPr>
            <a:normAutofit/>
          </a:bodyPr>
          <a:lstStyle/>
          <a:p>
            <a:pPr marL="0" indent="0" algn="just">
              <a:lnSpc>
                <a:spcPct val="120000"/>
              </a:lnSpc>
              <a:buNone/>
              <a:tabLst>
                <a:tab pos="3547110" algn="ctr"/>
              </a:tabLst>
            </a:pPr>
            <a:r>
              <a:rPr lang="uk-UA" b="1" dirty="0">
                <a:latin typeface="Times New Roman" panose="02020603050405020304" pitchFamily="18" charset="0"/>
                <a:ea typeface="Times New Roman" panose="02020603050405020304" pitchFamily="18" charset="0"/>
                <a:cs typeface="Times New Roman" panose="02020603050405020304" pitchFamily="18" charset="0"/>
              </a:rPr>
              <a:t>До головних функцій валютних ринків можна віднести:</a:t>
            </a:r>
            <a:endParaRPr lang="ru-RU" sz="1400" b="1"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0000"/>
              </a:lnSpc>
              <a:spcBef>
                <a:spcPts val="600"/>
              </a:spcBef>
              <a:tabLst>
                <a:tab pos="3547110" algn="ctr"/>
              </a:tabLst>
            </a:pPr>
            <a:r>
              <a:rPr lang="uk-UA" i="1" dirty="0" smtClean="0">
                <a:latin typeface="Times New Roman" panose="02020603050405020304" pitchFamily="18" charset="0"/>
                <a:ea typeface="Times New Roman" panose="02020603050405020304" pitchFamily="18" charset="0"/>
                <a:cs typeface="Times New Roman" panose="02020603050405020304" pitchFamily="18" charset="0"/>
              </a:rPr>
              <a:t>забезпечення </a:t>
            </a:r>
            <a:r>
              <a:rPr lang="uk-UA" i="1" dirty="0">
                <a:latin typeface="Times New Roman" panose="02020603050405020304" pitchFamily="18" charset="0"/>
                <a:ea typeface="Times New Roman" panose="02020603050405020304" pitchFamily="18" charset="0"/>
                <a:cs typeface="Times New Roman" panose="02020603050405020304" pitchFamily="18" charset="0"/>
              </a:rPr>
              <a:t>виконання міжнародних розрахунків</a:t>
            </a:r>
            <a:r>
              <a:rPr lang="uk-UA"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0000"/>
              </a:lnSpc>
              <a:spcBef>
                <a:spcPts val="600"/>
              </a:spcBef>
              <a:tabLst>
                <a:tab pos="3547110" algn="ctr"/>
              </a:tabLst>
            </a:pPr>
            <a:r>
              <a:rPr lang="uk-UA" i="1" dirty="0" smtClean="0">
                <a:latin typeface="Times New Roman" panose="02020603050405020304" pitchFamily="18" charset="0"/>
                <a:ea typeface="Times New Roman" panose="02020603050405020304" pitchFamily="18" charset="0"/>
                <a:cs typeface="Times New Roman" panose="02020603050405020304" pitchFamily="18" charset="0"/>
              </a:rPr>
              <a:t>забезпечення </a:t>
            </a:r>
            <a:r>
              <a:rPr lang="uk-UA" i="1" dirty="0">
                <a:latin typeface="Times New Roman" panose="02020603050405020304" pitchFamily="18" charset="0"/>
                <a:ea typeface="Times New Roman" panose="02020603050405020304" pitchFamily="18" charset="0"/>
                <a:cs typeface="Times New Roman" panose="02020603050405020304" pitchFamily="18" charset="0"/>
              </a:rPr>
              <a:t>ефективного функціонування світових кредитних та фінансових ринків </a:t>
            </a:r>
            <a:r>
              <a:rPr lang="uk-UA" dirty="0">
                <a:latin typeface="Times New Roman" panose="02020603050405020304" pitchFamily="18" charset="0"/>
                <a:ea typeface="Times New Roman" panose="02020603050405020304" pitchFamily="18" charset="0"/>
                <a:cs typeface="Times New Roman" panose="02020603050405020304" pitchFamily="18" charset="0"/>
              </a:rPr>
              <a:t>— валютний ринок дозволяє суб'єктам МЕВ користуватися національними кредитними та фінансовими ринками для фінансування та проведення операцій по всьому світу;</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0000"/>
              </a:lnSpc>
              <a:spcBef>
                <a:spcPts val="600"/>
              </a:spcBef>
              <a:tabLst>
                <a:tab pos="3547110" algn="ctr"/>
              </a:tabLst>
            </a:pPr>
            <a:r>
              <a:rPr lang="uk-UA" i="1" dirty="0" smtClean="0">
                <a:latin typeface="Times New Roman" panose="02020603050405020304" pitchFamily="18" charset="0"/>
                <a:ea typeface="Times New Roman" panose="02020603050405020304" pitchFamily="18" charset="0"/>
                <a:cs typeface="Times New Roman" panose="02020603050405020304" pitchFamily="18" charset="0"/>
              </a:rPr>
              <a:t>страхування </a:t>
            </a:r>
            <a:r>
              <a:rPr lang="uk-UA" i="1" dirty="0">
                <a:latin typeface="Times New Roman" panose="02020603050405020304" pitchFamily="18" charset="0"/>
                <a:ea typeface="Times New Roman" panose="02020603050405020304" pitchFamily="18" charset="0"/>
                <a:cs typeface="Times New Roman" panose="02020603050405020304" pitchFamily="18" charset="0"/>
              </a:rPr>
              <a:t>валютних та кредитних ризиків </a:t>
            </a:r>
            <a:r>
              <a:rPr lang="uk-UA" dirty="0">
                <a:latin typeface="Times New Roman" panose="02020603050405020304" pitchFamily="18" charset="0"/>
                <a:ea typeface="Times New Roman" panose="02020603050405020304" pitchFamily="18" charset="0"/>
                <a:cs typeface="Times New Roman" panose="02020603050405020304" pitchFamily="18" charset="0"/>
              </a:rPr>
              <a:t>—валютні ринки надають можливість суб'єктам МЕВ за допомогою відповідних інструментів (опціони, ф'ючерси, форвардні контракти, валютні </a:t>
            </a:r>
            <a:r>
              <a:rPr lang="uk-UA" dirty="0" err="1">
                <a:latin typeface="Times New Roman" panose="02020603050405020304" pitchFamily="18" charset="0"/>
                <a:ea typeface="Times New Roman" panose="02020603050405020304" pitchFamily="18" charset="0"/>
                <a:cs typeface="Times New Roman" panose="02020603050405020304" pitchFamily="18" charset="0"/>
              </a:rPr>
              <a:t>свопи</a:t>
            </a:r>
            <a:r>
              <a:rPr lang="uk-UA" dirty="0">
                <a:latin typeface="Times New Roman" panose="02020603050405020304" pitchFamily="18" charset="0"/>
                <a:ea typeface="Times New Roman" panose="02020603050405020304" pitchFamily="18" charset="0"/>
                <a:cs typeface="Times New Roman" panose="02020603050405020304" pitchFamily="18" charset="0"/>
              </a:rPr>
              <a:t>) зменшити або зовсім уникнути валютних ризиків які пов'язані з проведенням операцій в різних валютах;</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0000"/>
              </a:lnSpc>
              <a:spcBef>
                <a:spcPts val="600"/>
              </a:spcBef>
              <a:tabLst>
                <a:tab pos="3547110" algn="ctr"/>
              </a:tabLst>
            </a:pPr>
            <a:r>
              <a:rPr lang="uk-UA" i="1" dirty="0" smtClean="0">
                <a:latin typeface="Times New Roman" panose="02020603050405020304" pitchFamily="18" charset="0"/>
                <a:ea typeface="Times New Roman" panose="02020603050405020304" pitchFamily="18" charset="0"/>
                <a:cs typeface="Times New Roman" panose="02020603050405020304" pitchFamily="18" charset="0"/>
              </a:rPr>
              <a:t>отримання </a:t>
            </a:r>
            <a:r>
              <a:rPr lang="uk-UA" i="1" dirty="0">
                <a:latin typeface="Times New Roman" panose="02020603050405020304" pitchFamily="18" charset="0"/>
                <a:ea typeface="Times New Roman" panose="02020603050405020304" pitchFamily="18" charset="0"/>
                <a:cs typeface="Times New Roman" panose="02020603050405020304" pitchFamily="18" charset="0"/>
              </a:rPr>
              <a:t>спекулятивного прибутку </a:t>
            </a:r>
            <a:r>
              <a:rPr lang="uk-UA" dirty="0">
                <a:latin typeface="Times New Roman" panose="02020603050405020304" pitchFamily="18" charset="0"/>
                <a:ea typeface="Times New Roman" panose="02020603050405020304" pitchFamily="18" charset="0"/>
                <a:cs typeface="Times New Roman" panose="02020603050405020304" pitchFamily="18" charset="0"/>
              </a:rPr>
              <a:t>учасниками ринку у вигляді різниці </a:t>
            </a:r>
            <a:r>
              <a:rPr lang="uk-UA" dirty="0" err="1">
                <a:latin typeface="Times New Roman" panose="02020603050405020304" pitchFamily="18" charset="0"/>
                <a:ea typeface="Times New Roman" panose="02020603050405020304" pitchFamily="18" charset="0"/>
                <a:cs typeface="Times New Roman" panose="02020603050405020304" pitchFamily="18" charset="0"/>
              </a:rPr>
              <a:t>курсiв</a:t>
            </a:r>
            <a:r>
              <a:rPr lang="uk-UA" dirty="0">
                <a:latin typeface="Times New Roman" panose="02020603050405020304" pitchFamily="18" charset="0"/>
                <a:ea typeface="Times New Roman" panose="02020603050405020304" pitchFamily="18" charset="0"/>
                <a:cs typeface="Times New Roman" panose="02020603050405020304" pitchFamily="18" charset="0"/>
              </a:rPr>
              <a:t> валют;</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0000"/>
              </a:lnSpc>
              <a:spcBef>
                <a:spcPts val="600"/>
              </a:spcBef>
              <a:tabLst>
                <a:tab pos="3547110" algn="ctr"/>
              </a:tabLst>
            </a:pPr>
            <a:r>
              <a:rPr lang="uk-UA" i="1" dirty="0" smtClean="0">
                <a:latin typeface="Times New Roman" panose="02020603050405020304" pitchFamily="18" charset="0"/>
                <a:ea typeface="Times New Roman" panose="02020603050405020304" pitchFamily="18" charset="0"/>
                <a:cs typeface="Times New Roman" panose="02020603050405020304" pitchFamily="18" charset="0"/>
              </a:rPr>
              <a:t>визначення </a:t>
            </a:r>
            <a:r>
              <a:rPr lang="uk-UA" i="1" dirty="0">
                <a:latin typeface="Times New Roman" panose="02020603050405020304" pitchFamily="18" charset="0"/>
                <a:ea typeface="Times New Roman" panose="02020603050405020304" pitchFamily="18" charset="0"/>
                <a:cs typeface="Times New Roman" panose="02020603050405020304" pitchFamily="18" charset="0"/>
              </a:rPr>
              <a:t>валютних курсів</a:t>
            </a:r>
            <a:r>
              <a:rPr lang="uk-UA"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0000"/>
              </a:lnSpc>
              <a:spcBef>
                <a:spcPts val="600"/>
              </a:spcBef>
              <a:tabLst>
                <a:tab pos="3547110" algn="ctr"/>
              </a:tabLst>
            </a:pPr>
            <a:r>
              <a:rPr lang="uk-UA" i="1" dirty="0" err="1" smtClean="0">
                <a:latin typeface="Times New Roman" panose="02020603050405020304" pitchFamily="18" charset="0"/>
                <a:ea typeface="Times New Roman" panose="02020603050405020304" pitchFamily="18" charset="0"/>
                <a:cs typeface="Times New Roman" panose="02020603050405020304" pitchFamily="18" charset="0"/>
              </a:rPr>
              <a:t>диверсифiкацiя</a:t>
            </a:r>
            <a:r>
              <a:rPr lang="uk-UA" i="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uk-UA" i="1" dirty="0">
                <a:latin typeface="Times New Roman" panose="02020603050405020304" pitchFamily="18" charset="0"/>
                <a:ea typeface="Times New Roman" panose="02020603050405020304" pitchFamily="18" charset="0"/>
                <a:cs typeface="Times New Roman" panose="02020603050405020304" pitchFamily="18" charset="0"/>
              </a:rPr>
              <a:t>валютних резервів банків, підприємств, держав </a:t>
            </a:r>
            <a:r>
              <a:rPr lang="uk-UA" dirty="0">
                <a:latin typeface="Times New Roman" panose="02020603050405020304" pitchFamily="18" charset="0"/>
                <a:ea typeface="Times New Roman" panose="02020603050405020304" pitchFamily="18" charset="0"/>
                <a:cs typeface="Times New Roman" panose="02020603050405020304" pitchFamily="18" charset="0"/>
              </a:rPr>
              <a:t>— суб'єкти МЕВ можуть певним чином застрахувати себе від змін валютних курсів шляхом розосередження своїх грошових активів в різних валютах;</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0000"/>
              </a:lnSpc>
              <a:spcBef>
                <a:spcPts val="600"/>
              </a:spcBef>
              <a:tabLst>
                <a:tab pos="3547110" algn="ctr"/>
              </a:tabLst>
            </a:pPr>
            <a:r>
              <a:rPr lang="uk-UA" i="1" dirty="0" smtClean="0">
                <a:latin typeface="Times New Roman" panose="02020603050405020304" pitchFamily="18" charset="0"/>
                <a:ea typeface="Times New Roman" panose="02020603050405020304" pitchFamily="18" charset="0"/>
                <a:cs typeface="Times New Roman" panose="02020603050405020304" pitchFamily="18" charset="0"/>
              </a:rPr>
              <a:t>регулювання </a:t>
            </a:r>
            <a:r>
              <a:rPr lang="uk-UA" i="1" dirty="0">
                <a:latin typeface="Times New Roman" panose="02020603050405020304" pitchFamily="18" charset="0"/>
                <a:ea typeface="Times New Roman" panose="02020603050405020304" pitchFamily="18" charset="0"/>
                <a:cs typeface="Times New Roman" panose="02020603050405020304" pitchFamily="18" charset="0"/>
              </a:rPr>
              <a:t>економіки </a:t>
            </a:r>
            <a:r>
              <a:rPr lang="uk-UA" dirty="0">
                <a:latin typeface="Times New Roman" panose="02020603050405020304" pitchFamily="18" charset="0"/>
                <a:ea typeface="Times New Roman" panose="02020603050405020304" pitchFamily="18" charset="0"/>
                <a:cs typeface="Times New Roman" panose="02020603050405020304" pitchFamily="18" charset="0"/>
              </a:rPr>
              <a:t>— ця функція є похідною від функції визначення валютних курсів, бо через зміну валютного курсу відкрита економіка може регулювати диспропорції які виникають в ній.</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436636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82137"/>
            <a:ext cx="8521258" cy="5240741"/>
          </a:xfrm>
        </p:spPr>
        <p:txBody>
          <a:bodyPr/>
          <a:lstStyle/>
          <a:p>
            <a:r>
              <a:rPr lang="ru-RU" sz="2600" dirty="0" err="1"/>
              <a:t>Національний</a:t>
            </a:r>
            <a:r>
              <a:rPr lang="ru-RU" sz="2600" dirty="0"/>
              <a:t> банк </a:t>
            </a:r>
            <a:r>
              <a:rPr lang="ru-RU" sz="2600" dirty="0" err="1"/>
              <a:t>здійснює</a:t>
            </a:r>
            <a:r>
              <a:rPr lang="ru-RU" sz="2600" dirty="0"/>
              <a:t> </a:t>
            </a:r>
            <a:r>
              <a:rPr lang="ru-RU" sz="2600" dirty="0" err="1"/>
              <a:t>торгівлю</a:t>
            </a:r>
            <a:r>
              <a:rPr lang="ru-RU" sz="2600" dirty="0"/>
              <a:t> </a:t>
            </a:r>
            <a:r>
              <a:rPr lang="ru-RU" sz="2600" dirty="0" err="1"/>
              <a:t>іноземною</a:t>
            </a:r>
            <a:r>
              <a:rPr lang="ru-RU" sz="2600" dirty="0"/>
              <a:t> валютою та/</a:t>
            </a:r>
            <a:r>
              <a:rPr lang="ru-RU" sz="2600" dirty="0" err="1"/>
              <a:t>або</a:t>
            </a:r>
            <a:r>
              <a:rPr lang="ru-RU" sz="2600" dirty="0"/>
              <a:t> </a:t>
            </a:r>
            <a:r>
              <a:rPr lang="ru-RU" sz="2600" dirty="0" err="1"/>
              <a:t>банківськими</a:t>
            </a:r>
            <a:r>
              <a:rPr lang="ru-RU" sz="2600" dirty="0"/>
              <a:t> </a:t>
            </a:r>
            <a:r>
              <a:rPr lang="ru-RU" sz="2600" dirty="0" err="1"/>
              <a:t>металами</a:t>
            </a:r>
            <a:r>
              <a:rPr lang="ru-RU" sz="2600" dirty="0"/>
              <a:t> з метою </a:t>
            </a:r>
            <a:r>
              <a:rPr lang="ru-RU" sz="2600" dirty="0" err="1"/>
              <a:t>забезпечення</a:t>
            </a:r>
            <a:r>
              <a:rPr lang="ru-RU" sz="2600" dirty="0"/>
              <a:t> </a:t>
            </a:r>
            <a:r>
              <a:rPr lang="ru-RU" sz="2600" dirty="0" err="1"/>
              <a:t>виконання</a:t>
            </a:r>
            <a:r>
              <a:rPr lang="ru-RU" sz="2600" dirty="0"/>
              <a:t> </a:t>
            </a:r>
            <a:r>
              <a:rPr lang="ru-RU" sz="2600" dirty="0" err="1"/>
              <a:t>функцій</a:t>
            </a:r>
            <a:r>
              <a:rPr lang="ru-RU" sz="2600" dirty="0"/>
              <a:t>, </a:t>
            </a:r>
            <a:r>
              <a:rPr lang="ru-RU" sz="2600" dirty="0" err="1"/>
              <a:t>покладених</a:t>
            </a:r>
            <a:r>
              <a:rPr lang="ru-RU" sz="2600" dirty="0"/>
              <a:t> на </a:t>
            </a:r>
            <a:r>
              <a:rPr lang="ru-RU" sz="2600" dirty="0" err="1"/>
              <a:t>нього</a:t>
            </a:r>
            <a:r>
              <a:rPr lang="ru-RU" sz="2600" dirty="0"/>
              <a:t> </a:t>
            </a:r>
            <a:r>
              <a:rPr lang="ru-RU" sz="2600" dirty="0" err="1"/>
              <a:t>законодавством</a:t>
            </a:r>
            <a:r>
              <a:rPr lang="ru-RU" sz="2600" dirty="0"/>
              <a:t> </a:t>
            </a:r>
            <a:r>
              <a:rPr lang="ru-RU" sz="2600" dirty="0" err="1"/>
              <a:t>України</a:t>
            </a:r>
            <a:r>
              <a:rPr lang="ru-RU" sz="2600" dirty="0"/>
              <a:t>.</a:t>
            </a:r>
          </a:p>
          <a:p>
            <a:r>
              <a:rPr lang="ru-RU" sz="2600" dirty="0" err="1"/>
              <a:t>Національний</a:t>
            </a:r>
            <a:r>
              <a:rPr lang="ru-RU" sz="2600" dirty="0"/>
              <a:t> банк </a:t>
            </a:r>
            <a:r>
              <a:rPr lang="ru-RU" sz="2600" dirty="0" err="1"/>
              <a:t>має</a:t>
            </a:r>
            <a:r>
              <a:rPr lang="ru-RU" sz="2600" dirty="0"/>
              <a:t> право </a:t>
            </a:r>
            <a:r>
              <a:rPr lang="ru-RU" sz="2600" dirty="0" err="1"/>
              <a:t>здійснювати</a:t>
            </a:r>
            <a:r>
              <a:rPr lang="ru-RU" sz="2600" dirty="0"/>
              <a:t> </a:t>
            </a:r>
            <a:r>
              <a:rPr lang="ru-RU" sz="2600" dirty="0" err="1"/>
              <a:t>операції</a:t>
            </a:r>
            <a:r>
              <a:rPr lang="ru-RU" sz="2600" dirty="0"/>
              <a:t> з </a:t>
            </a:r>
            <a:r>
              <a:rPr lang="ru-RU" sz="2600" dirty="0" err="1"/>
              <a:t>купівлі</a:t>
            </a:r>
            <a:r>
              <a:rPr lang="ru-RU" sz="2600" dirty="0"/>
              <a:t>-продажу </a:t>
            </a:r>
            <a:r>
              <a:rPr lang="ru-RU" sz="2600" dirty="0" err="1"/>
              <a:t>іноземної</a:t>
            </a:r>
            <a:r>
              <a:rPr lang="ru-RU" sz="2600" dirty="0"/>
              <a:t> </a:t>
            </a:r>
            <a:r>
              <a:rPr lang="ru-RU" sz="2600" dirty="0" err="1"/>
              <a:t>валюти</a:t>
            </a:r>
            <a:r>
              <a:rPr lang="ru-RU" sz="2600" dirty="0"/>
              <a:t> на </a:t>
            </a:r>
            <a:r>
              <a:rPr lang="ru-RU" sz="2600" dirty="0" err="1"/>
              <a:t>умовах</a:t>
            </a:r>
            <a:r>
              <a:rPr lang="ru-RU" sz="2600" dirty="0"/>
              <a:t> “своп” </a:t>
            </a:r>
            <a:r>
              <a:rPr lang="ru-RU" sz="2600" dirty="0" err="1"/>
              <a:t>із</a:t>
            </a:r>
            <a:r>
              <a:rPr lang="ru-RU" sz="2600" dirty="0"/>
              <a:t> банками.</a:t>
            </a:r>
          </a:p>
          <a:p>
            <a:r>
              <a:rPr lang="ru-RU" sz="2600" dirty="0" err="1"/>
              <a:t>Національний</a:t>
            </a:r>
            <a:r>
              <a:rPr lang="ru-RU" sz="2600" dirty="0"/>
              <a:t> банк </a:t>
            </a:r>
            <a:r>
              <a:rPr lang="ru-RU" sz="2600" dirty="0" err="1"/>
              <a:t>має</a:t>
            </a:r>
            <a:r>
              <a:rPr lang="ru-RU" sz="2600" dirty="0"/>
              <a:t> право </a:t>
            </a:r>
            <a:r>
              <a:rPr lang="ru-RU" sz="2600" dirty="0" err="1"/>
              <a:t>здійснювати</a:t>
            </a:r>
            <a:r>
              <a:rPr lang="ru-RU" sz="2600" dirty="0"/>
              <a:t> </a:t>
            </a:r>
            <a:r>
              <a:rPr lang="ru-RU" sz="2600" dirty="0" err="1"/>
              <a:t>операції</a:t>
            </a:r>
            <a:r>
              <a:rPr lang="ru-RU" sz="2600" dirty="0"/>
              <a:t> з </a:t>
            </a:r>
            <a:r>
              <a:rPr lang="ru-RU" sz="2600" dirty="0" err="1"/>
              <a:t>купівлі</a:t>
            </a:r>
            <a:r>
              <a:rPr lang="ru-RU" sz="2600" dirty="0"/>
              <a:t>-продажу </a:t>
            </a:r>
            <a:r>
              <a:rPr lang="ru-RU" sz="2600" dirty="0" err="1"/>
              <a:t>іноземної</a:t>
            </a:r>
            <a:r>
              <a:rPr lang="ru-RU" sz="2600" dirty="0"/>
              <a:t> </a:t>
            </a:r>
            <a:r>
              <a:rPr lang="ru-RU" sz="2600" dirty="0" err="1"/>
              <a:t>валюти</a:t>
            </a:r>
            <a:r>
              <a:rPr lang="ru-RU" sz="2600" dirty="0"/>
              <a:t> на </a:t>
            </a:r>
            <a:r>
              <a:rPr lang="ru-RU" sz="2600" dirty="0" err="1"/>
              <a:t>умовах</a:t>
            </a:r>
            <a:r>
              <a:rPr lang="ru-RU" sz="2600" dirty="0"/>
              <a:t> “своп” </a:t>
            </a:r>
            <a:r>
              <a:rPr lang="ru-RU" sz="2600" dirty="0" err="1"/>
              <a:t>із</a:t>
            </a:r>
            <a:r>
              <a:rPr lang="ru-RU" sz="2600" dirty="0"/>
              <a:t> </a:t>
            </a:r>
            <a:r>
              <a:rPr lang="ru-RU" sz="2600" dirty="0" err="1"/>
              <a:t>міжнародними</a:t>
            </a:r>
            <a:r>
              <a:rPr lang="ru-RU" sz="2600" dirty="0"/>
              <a:t> </a:t>
            </a:r>
            <a:r>
              <a:rPr lang="ru-RU" sz="2600" dirty="0" err="1"/>
              <a:t>фінансовими</a:t>
            </a:r>
            <a:r>
              <a:rPr lang="ru-RU" sz="2600" dirty="0"/>
              <a:t> </a:t>
            </a:r>
            <a:r>
              <a:rPr lang="ru-RU" sz="2600" dirty="0" err="1"/>
              <a:t>організаціями</a:t>
            </a:r>
            <a:r>
              <a:rPr lang="ru-RU" sz="2600" dirty="0"/>
              <a:t>.</a:t>
            </a:r>
          </a:p>
          <a:p>
            <a:endParaRPr lang="ru-RU" dirty="0"/>
          </a:p>
        </p:txBody>
      </p:sp>
    </p:spTree>
    <p:extLst>
      <p:ext uri="{BB962C8B-B14F-4D97-AF65-F5344CB8AC3E}">
        <p14:creationId xmlns:p14="http://schemas.microsoft.com/office/powerpoint/2010/main" val="32803129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177420"/>
            <a:ext cx="10486535" cy="6168787"/>
          </a:xfrm>
        </p:spPr>
        <p:txBody>
          <a:bodyPr/>
          <a:lstStyle/>
          <a:p>
            <a:pPr marL="0" indent="0">
              <a:buNone/>
            </a:pPr>
            <a:r>
              <a:rPr lang="ru-RU" b="1" dirty="0"/>
              <a:t>Порядок </a:t>
            </a:r>
            <a:r>
              <a:rPr lang="ru-RU" b="1" dirty="0" err="1"/>
              <a:t>здійснення</a:t>
            </a:r>
            <a:r>
              <a:rPr lang="ru-RU" b="1" dirty="0"/>
              <a:t> банками </a:t>
            </a:r>
            <a:r>
              <a:rPr lang="ru-RU" b="1" dirty="0" err="1"/>
              <a:t>торгівлі</a:t>
            </a:r>
            <a:r>
              <a:rPr lang="ru-RU" b="1" dirty="0"/>
              <a:t> </a:t>
            </a:r>
            <a:r>
              <a:rPr lang="ru-RU" b="1" dirty="0" err="1"/>
              <a:t>безготівковою</a:t>
            </a:r>
            <a:r>
              <a:rPr lang="ru-RU" b="1" dirty="0"/>
              <a:t> </a:t>
            </a:r>
            <a:r>
              <a:rPr lang="ru-RU" b="1" dirty="0" err="1"/>
              <a:t>іноземною</a:t>
            </a:r>
            <a:r>
              <a:rPr lang="ru-RU" b="1" dirty="0"/>
              <a:t> валютою та </a:t>
            </a:r>
            <a:r>
              <a:rPr lang="ru-RU" b="1" dirty="0" err="1"/>
              <a:t>банківськими</a:t>
            </a:r>
            <a:r>
              <a:rPr lang="ru-RU" b="1" dirty="0"/>
              <a:t> </a:t>
            </a:r>
            <a:r>
              <a:rPr lang="ru-RU" b="1" dirty="0" err="1"/>
              <a:t>металами</a:t>
            </a:r>
            <a:r>
              <a:rPr lang="ru-RU" b="1" dirty="0"/>
              <a:t> без </a:t>
            </a:r>
            <a:r>
              <a:rPr lang="ru-RU" b="1" dirty="0" err="1"/>
              <a:t>фізичної</a:t>
            </a:r>
            <a:r>
              <a:rPr lang="ru-RU" b="1" dirty="0"/>
              <a:t> поставки</a:t>
            </a:r>
            <a:endParaRPr lang="ru-RU" dirty="0"/>
          </a:p>
          <a:p>
            <a:pPr marL="0" indent="0">
              <a:buNone/>
            </a:pPr>
            <a:r>
              <a:rPr lang="ru-RU" sz="2000" dirty="0"/>
              <a:t>Банки </a:t>
            </a:r>
            <a:r>
              <a:rPr lang="ru-RU" sz="2000" dirty="0" err="1"/>
              <a:t>здійснюють</a:t>
            </a:r>
            <a:r>
              <a:rPr lang="ru-RU" sz="2000" dirty="0"/>
              <a:t>:</a:t>
            </a:r>
          </a:p>
          <a:p>
            <a:r>
              <a:rPr lang="ru-RU" sz="2000" dirty="0"/>
              <a:t>1) </a:t>
            </a:r>
            <a:r>
              <a:rPr lang="ru-RU" sz="2000" dirty="0" err="1"/>
              <a:t>купівлю</a:t>
            </a:r>
            <a:r>
              <a:rPr lang="ru-RU" sz="2000" dirty="0"/>
              <a:t>, продаж, </a:t>
            </a:r>
            <a:r>
              <a:rPr lang="ru-RU" sz="2000" dirty="0" err="1"/>
              <a:t>обмін</a:t>
            </a:r>
            <a:r>
              <a:rPr lang="ru-RU" sz="2000" dirty="0"/>
              <a:t> </a:t>
            </a:r>
            <a:r>
              <a:rPr lang="ru-RU" sz="2000" dirty="0" err="1"/>
              <a:t>іноземної</a:t>
            </a:r>
            <a:r>
              <a:rPr lang="ru-RU" sz="2000" dirty="0"/>
              <a:t> </a:t>
            </a:r>
            <a:r>
              <a:rPr lang="ru-RU" sz="2000" dirty="0" err="1"/>
              <a:t>валюти</a:t>
            </a:r>
            <a:r>
              <a:rPr lang="ru-RU" sz="2000" dirty="0"/>
              <a:t> та/</a:t>
            </a:r>
            <a:r>
              <a:rPr lang="ru-RU" sz="2000" dirty="0" err="1"/>
              <a:t>або</a:t>
            </a:r>
            <a:r>
              <a:rPr lang="ru-RU" sz="2000" dirty="0"/>
              <a:t> </a:t>
            </a:r>
            <a:r>
              <a:rPr lang="ru-RU" sz="2000" dirty="0" err="1"/>
              <a:t>банківських</a:t>
            </a:r>
            <a:r>
              <a:rPr lang="ru-RU" sz="2000" dirty="0"/>
              <a:t> </a:t>
            </a:r>
            <a:r>
              <a:rPr lang="ru-RU" sz="2000" dirty="0" err="1"/>
              <a:t>металів</a:t>
            </a:r>
            <a:r>
              <a:rPr lang="ru-RU" sz="2000" dirty="0"/>
              <a:t> на валютному ринку </a:t>
            </a:r>
            <a:r>
              <a:rPr lang="ru-RU" sz="2000" dirty="0" err="1"/>
              <a:t>України</a:t>
            </a:r>
            <a:r>
              <a:rPr lang="ru-RU" sz="2000" dirty="0"/>
              <a:t> та/</a:t>
            </a:r>
            <a:r>
              <a:rPr lang="ru-RU" sz="2000" dirty="0" err="1"/>
              <a:t>або</a:t>
            </a:r>
            <a:r>
              <a:rPr lang="ru-RU" sz="2000" dirty="0"/>
              <a:t> на </a:t>
            </a:r>
            <a:r>
              <a:rPr lang="ru-RU" sz="2000" dirty="0" err="1"/>
              <a:t>міжнародному</a:t>
            </a:r>
            <a:r>
              <a:rPr lang="ru-RU" sz="2000" dirty="0"/>
              <a:t> валютному ринку;</a:t>
            </a:r>
          </a:p>
          <a:p>
            <a:r>
              <a:rPr lang="ru-RU" sz="2000" dirty="0"/>
              <a:t>2) </a:t>
            </a:r>
            <a:r>
              <a:rPr lang="ru-RU" sz="2000" dirty="0" err="1"/>
              <a:t>власні</a:t>
            </a:r>
            <a:r>
              <a:rPr lang="ru-RU" sz="2000" dirty="0"/>
              <a:t> </a:t>
            </a:r>
            <a:r>
              <a:rPr lang="ru-RU" sz="2000" dirty="0" err="1"/>
              <a:t>операції</a:t>
            </a:r>
            <a:r>
              <a:rPr lang="ru-RU" sz="2000" dirty="0"/>
              <a:t> з </a:t>
            </a:r>
            <a:r>
              <a:rPr lang="ru-RU" sz="2000" dirty="0" err="1"/>
              <a:t>торгівлі</a:t>
            </a:r>
            <a:r>
              <a:rPr lang="ru-RU" sz="2000" dirty="0"/>
              <a:t> </a:t>
            </a:r>
            <a:r>
              <a:rPr lang="ru-RU" sz="2000" dirty="0" err="1"/>
              <a:t>іноземною</a:t>
            </a:r>
            <a:r>
              <a:rPr lang="ru-RU" sz="2000" dirty="0"/>
              <a:t> валютою/</a:t>
            </a:r>
            <a:r>
              <a:rPr lang="ru-RU" sz="2000" dirty="0" err="1"/>
              <a:t>банківськими</a:t>
            </a:r>
            <a:r>
              <a:rPr lang="ru-RU" sz="2000" dirty="0"/>
              <a:t> </a:t>
            </a:r>
            <a:r>
              <a:rPr lang="ru-RU" sz="2000" dirty="0" err="1"/>
              <a:t>металами</a:t>
            </a:r>
            <a:r>
              <a:rPr lang="ru-RU" sz="2000" dirty="0"/>
              <a:t> в межах </a:t>
            </a:r>
            <a:r>
              <a:rPr lang="ru-RU" sz="2000" dirty="0" err="1"/>
              <a:t>установлених</a:t>
            </a:r>
            <a:r>
              <a:rPr lang="ru-RU" sz="2000" dirty="0"/>
              <a:t> </a:t>
            </a:r>
            <a:r>
              <a:rPr lang="ru-RU" sz="2000" dirty="0" err="1"/>
              <a:t>лімітів</a:t>
            </a:r>
            <a:r>
              <a:rPr lang="ru-RU" sz="2000" dirty="0"/>
              <a:t> </a:t>
            </a:r>
            <a:r>
              <a:rPr lang="ru-RU" sz="2000" dirty="0" err="1"/>
              <a:t>відкритої</a:t>
            </a:r>
            <a:r>
              <a:rPr lang="ru-RU" sz="2000" dirty="0"/>
              <a:t> </a:t>
            </a:r>
            <a:r>
              <a:rPr lang="ru-RU" sz="2000" dirty="0" err="1"/>
              <a:t>валютної</a:t>
            </a:r>
            <a:r>
              <a:rPr lang="ru-RU" sz="2000" dirty="0"/>
              <a:t> </a:t>
            </a:r>
            <a:r>
              <a:rPr lang="ru-RU" sz="2000" dirty="0" err="1"/>
              <a:t>позиції</a:t>
            </a:r>
            <a:r>
              <a:rPr lang="ru-RU" sz="2000" dirty="0"/>
              <a:t>;</a:t>
            </a:r>
          </a:p>
          <a:p>
            <a:r>
              <a:rPr lang="ru-RU" sz="2000" dirty="0"/>
              <a:t>3) </a:t>
            </a:r>
            <a:r>
              <a:rPr lang="ru-RU" sz="2000" dirty="0" err="1"/>
              <a:t>операції</a:t>
            </a:r>
            <a:r>
              <a:rPr lang="ru-RU" sz="2000" dirty="0"/>
              <a:t> з </a:t>
            </a:r>
            <a:r>
              <a:rPr lang="ru-RU" sz="2000" dirty="0" err="1"/>
              <a:t>банківським</a:t>
            </a:r>
            <a:r>
              <a:rPr lang="ru-RU" sz="2000" dirty="0"/>
              <a:t> </a:t>
            </a:r>
            <a:r>
              <a:rPr lang="ru-RU" sz="2000" dirty="0" err="1"/>
              <a:t>металами</a:t>
            </a:r>
            <a:r>
              <a:rPr lang="ru-RU" sz="2000" dirty="0"/>
              <a:t> в </a:t>
            </a:r>
            <a:r>
              <a:rPr lang="ru-RU" sz="2000" dirty="0" err="1"/>
              <a:t>найвищих</a:t>
            </a:r>
            <a:r>
              <a:rPr lang="ru-RU" sz="2000" dirty="0"/>
              <a:t> пробах </a:t>
            </a:r>
            <a:r>
              <a:rPr lang="ru-RU" sz="2000" dirty="0" err="1"/>
              <a:t>банківських</a:t>
            </a:r>
            <a:r>
              <a:rPr lang="ru-RU" sz="2000" dirty="0"/>
              <a:t> </a:t>
            </a:r>
            <a:r>
              <a:rPr lang="ru-RU" sz="2000" dirty="0" err="1"/>
              <a:t>металів</a:t>
            </a:r>
            <a:r>
              <a:rPr lang="ru-RU" sz="2000" dirty="0"/>
              <a:t> у </a:t>
            </a:r>
            <a:r>
              <a:rPr lang="ru-RU" sz="2000" dirty="0" err="1"/>
              <a:t>зливках</a:t>
            </a:r>
            <a:r>
              <a:rPr lang="ru-RU" sz="2000" dirty="0"/>
              <a:t> і порошках </a:t>
            </a:r>
            <a:r>
              <a:rPr lang="ru-RU" sz="2000" dirty="0" err="1"/>
              <a:t>із</a:t>
            </a:r>
            <a:r>
              <a:rPr lang="ru-RU" sz="2000" dirty="0"/>
              <a:t> </a:t>
            </a:r>
            <a:r>
              <a:rPr lang="ru-RU" sz="2000" dirty="0" err="1"/>
              <a:t>сертифікатами</a:t>
            </a:r>
            <a:r>
              <a:rPr lang="ru-RU" sz="2000" dirty="0"/>
              <a:t> </a:t>
            </a:r>
            <a:r>
              <a:rPr lang="ru-RU" sz="2000" dirty="0" err="1"/>
              <a:t>якості</a:t>
            </a:r>
            <a:r>
              <a:rPr lang="ru-RU" sz="2000" dirty="0"/>
              <a:t>, а </a:t>
            </a:r>
            <a:r>
              <a:rPr lang="ru-RU" sz="2000" dirty="0" err="1"/>
              <a:t>також</a:t>
            </a:r>
            <a:r>
              <a:rPr lang="ru-RU" sz="2000" dirty="0"/>
              <a:t> </a:t>
            </a:r>
            <a:r>
              <a:rPr lang="ru-RU" sz="2000" dirty="0" err="1"/>
              <a:t>із</a:t>
            </a:r>
            <a:r>
              <a:rPr lang="ru-RU" sz="2000" dirty="0"/>
              <a:t> монетами;</a:t>
            </a:r>
          </a:p>
          <a:p>
            <a:r>
              <a:rPr lang="ru-RU" sz="2000" dirty="0"/>
              <a:t>4) </a:t>
            </a:r>
            <a:r>
              <a:rPr lang="ru-RU" sz="2000" dirty="0" err="1"/>
              <a:t>операції</a:t>
            </a:r>
            <a:r>
              <a:rPr lang="ru-RU" sz="2000" dirty="0"/>
              <a:t> з </a:t>
            </a:r>
            <a:r>
              <a:rPr lang="ru-RU" sz="2000" dirty="0" err="1"/>
              <a:t>купівлі</a:t>
            </a:r>
            <a:r>
              <a:rPr lang="ru-RU" sz="2000" dirty="0"/>
              <a:t>-продажу </a:t>
            </a:r>
            <a:r>
              <a:rPr lang="ru-RU" sz="2000" dirty="0" err="1"/>
              <a:t>банківських</a:t>
            </a:r>
            <a:r>
              <a:rPr lang="ru-RU" sz="2000" dirty="0"/>
              <a:t> </a:t>
            </a:r>
            <a:r>
              <a:rPr lang="ru-RU" sz="2000" dirty="0" err="1"/>
              <a:t>металів</a:t>
            </a:r>
            <a:r>
              <a:rPr lang="ru-RU" sz="2000" dirty="0"/>
              <a:t> без </a:t>
            </a:r>
            <a:r>
              <a:rPr lang="ru-RU" sz="2000" dirty="0" err="1"/>
              <a:t>фізичної</a:t>
            </a:r>
            <a:r>
              <a:rPr lang="ru-RU" sz="2000" dirty="0"/>
              <a:t> поставки за </a:t>
            </a:r>
            <a:r>
              <a:rPr lang="ru-RU" sz="2000" dirty="0" err="1"/>
              <a:t>дорученням</a:t>
            </a:r>
            <a:r>
              <a:rPr lang="ru-RU" sz="2000" dirty="0"/>
              <a:t> </a:t>
            </a:r>
            <a:r>
              <a:rPr lang="ru-RU" sz="2000" dirty="0" err="1"/>
              <a:t>клієнтів-юридичних</a:t>
            </a:r>
            <a:r>
              <a:rPr lang="ru-RU" sz="2000" dirty="0"/>
              <a:t> </a:t>
            </a:r>
            <a:r>
              <a:rPr lang="ru-RU" sz="2000" dirty="0" err="1"/>
              <a:t>осіб</a:t>
            </a:r>
            <a:r>
              <a:rPr lang="ru-RU" sz="2000" dirty="0"/>
              <a:t> (</a:t>
            </a:r>
            <a:r>
              <a:rPr lang="ru-RU" sz="2000" dirty="0" err="1"/>
              <a:t>окрім</a:t>
            </a:r>
            <a:r>
              <a:rPr lang="ru-RU" sz="2000" dirty="0"/>
              <a:t> </a:t>
            </a:r>
            <a:r>
              <a:rPr lang="ru-RU" sz="2000" dirty="0" err="1"/>
              <a:t>банків</a:t>
            </a:r>
            <a:r>
              <a:rPr lang="ru-RU" sz="2000" dirty="0"/>
              <a:t>) за </a:t>
            </a:r>
            <a:r>
              <a:rPr lang="ru-RU" sz="2000" dirty="0" err="1"/>
              <a:t>безготівкові</a:t>
            </a:r>
            <a:r>
              <a:rPr lang="ru-RU" sz="2000" dirty="0"/>
              <a:t> </a:t>
            </a:r>
            <a:r>
              <a:rPr lang="ru-RU" sz="2000" dirty="0" err="1"/>
              <a:t>гривні</a:t>
            </a:r>
            <a:r>
              <a:rPr lang="ru-RU" sz="2000" dirty="0"/>
              <a:t> </a:t>
            </a:r>
            <a:r>
              <a:rPr lang="ru-RU" sz="2000" dirty="0" err="1"/>
              <a:t>виключно</a:t>
            </a:r>
            <a:r>
              <a:rPr lang="ru-RU" sz="2000" dirty="0"/>
              <a:t> з </a:t>
            </a:r>
            <a:r>
              <a:rPr lang="ru-RU" sz="2000" dirty="0" err="1"/>
              <a:t>використанням</a:t>
            </a:r>
            <a:r>
              <a:rPr lang="ru-RU" sz="2000" dirty="0"/>
              <a:t> </a:t>
            </a:r>
            <a:r>
              <a:rPr lang="ru-RU" sz="2000" dirty="0" err="1"/>
              <a:t>поточних</a:t>
            </a:r>
            <a:r>
              <a:rPr lang="ru-RU" sz="2000" dirty="0"/>
              <a:t> </a:t>
            </a:r>
            <a:r>
              <a:rPr lang="ru-RU" sz="2000" dirty="0" err="1"/>
              <a:t>рахунків</a:t>
            </a:r>
            <a:r>
              <a:rPr lang="ru-RU" sz="2000" dirty="0"/>
              <a:t>;</a:t>
            </a:r>
          </a:p>
          <a:p>
            <a:r>
              <a:rPr lang="ru-RU" sz="2000" dirty="0"/>
              <a:t>5) </a:t>
            </a:r>
            <a:r>
              <a:rPr lang="ru-RU" sz="2000" dirty="0" err="1"/>
              <a:t>операції</a:t>
            </a:r>
            <a:r>
              <a:rPr lang="ru-RU" sz="2000" dirty="0"/>
              <a:t> з </a:t>
            </a:r>
            <a:r>
              <a:rPr lang="ru-RU" sz="2000" dirty="0" err="1"/>
              <a:t>торгівлі</a:t>
            </a:r>
            <a:r>
              <a:rPr lang="ru-RU" sz="2000" dirty="0"/>
              <a:t> </a:t>
            </a:r>
            <a:r>
              <a:rPr lang="ru-RU" sz="2000" dirty="0" err="1"/>
              <a:t>банківськими</a:t>
            </a:r>
            <a:r>
              <a:rPr lang="ru-RU" sz="2000" dirty="0"/>
              <a:t> </a:t>
            </a:r>
            <a:r>
              <a:rPr lang="ru-RU" sz="2000" dirty="0" err="1"/>
              <a:t>металами</a:t>
            </a:r>
            <a:r>
              <a:rPr lang="ru-RU" sz="2000" dirty="0"/>
              <a:t> на </a:t>
            </a:r>
            <a:r>
              <a:rPr lang="ru-RU" sz="2000" dirty="0" err="1"/>
              <a:t>міжнародних</a:t>
            </a:r>
            <a:r>
              <a:rPr lang="ru-RU" sz="2000" dirty="0"/>
              <a:t> ринках </a:t>
            </a:r>
            <a:r>
              <a:rPr lang="ru-RU" sz="2000" dirty="0" err="1"/>
              <a:t>із</a:t>
            </a:r>
            <a:r>
              <a:rPr lang="ru-RU" sz="2000" dirty="0"/>
              <a:t> </a:t>
            </a:r>
            <a:r>
              <a:rPr lang="ru-RU" sz="2000" dirty="0" err="1"/>
              <a:t>визнаними</a:t>
            </a:r>
            <a:r>
              <a:rPr lang="ru-RU" sz="2000" dirty="0"/>
              <a:t> </a:t>
            </a:r>
            <a:r>
              <a:rPr lang="ru-RU" sz="2000" dirty="0" err="1"/>
              <a:t>виробниками</a:t>
            </a:r>
            <a:r>
              <a:rPr lang="ru-RU" sz="2000" dirty="0"/>
              <a:t> (</a:t>
            </a:r>
            <a:r>
              <a:rPr lang="ru-RU" sz="2000" dirty="0" err="1"/>
              <a:t>або</a:t>
            </a:r>
            <a:r>
              <a:rPr lang="ru-RU" sz="2000" dirty="0"/>
              <a:t> </a:t>
            </a:r>
            <a:r>
              <a:rPr lang="ru-RU" sz="2000" dirty="0" err="1"/>
              <a:t>їх</a:t>
            </a:r>
            <a:r>
              <a:rPr lang="ru-RU" sz="2000" dirty="0"/>
              <a:t> </a:t>
            </a:r>
            <a:r>
              <a:rPr lang="ru-RU" sz="2000" dirty="0" err="1"/>
              <a:t>представниками</a:t>
            </a:r>
            <a:r>
              <a:rPr lang="ru-RU" sz="2000" dirty="0"/>
              <a:t>), </a:t>
            </a:r>
            <a:r>
              <a:rPr lang="ru-RU" sz="2000" dirty="0" err="1"/>
              <a:t>юридичними</a:t>
            </a:r>
            <a:r>
              <a:rPr lang="ru-RU" sz="2000" dirty="0"/>
              <a:t> особами, </a:t>
            </a:r>
            <a:r>
              <a:rPr lang="ru-RU" sz="2000" dirty="0" err="1"/>
              <a:t>що</a:t>
            </a:r>
            <a:r>
              <a:rPr lang="ru-RU" sz="2000" dirty="0"/>
              <a:t> </a:t>
            </a:r>
            <a:r>
              <a:rPr lang="ru-RU" sz="2000" dirty="0" err="1"/>
              <a:t>здійснюють</a:t>
            </a:r>
            <a:r>
              <a:rPr lang="ru-RU" sz="2000" dirty="0"/>
              <a:t> </a:t>
            </a:r>
            <a:r>
              <a:rPr lang="ru-RU" sz="2000" dirty="0" err="1"/>
              <a:t>виготовлення</a:t>
            </a:r>
            <a:r>
              <a:rPr lang="ru-RU" sz="2000" dirty="0"/>
              <a:t> (</a:t>
            </a:r>
            <a:r>
              <a:rPr lang="ru-RU" sz="2000" dirty="0" err="1"/>
              <a:t>карбування</a:t>
            </a:r>
            <a:r>
              <a:rPr lang="ru-RU" sz="2000" dirty="0"/>
              <a:t>) монет </a:t>
            </a:r>
            <a:r>
              <a:rPr lang="ru-RU" sz="2000" dirty="0" err="1"/>
              <a:t>із</a:t>
            </a:r>
            <a:r>
              <a:rPr lang="ru-RU" sz="2000" dirty="0"/>
              <a:t> </a:t>
            </a:r>
            <a:r>
              <a:rPr lang="ru-RU" sz="2000" dirty="0" err="1"/>
              <a:t>дорогоцінних</a:t>
            </a:r>
            <a:r>
              <a:rPr lang="ru-RU" sz="2000" dirty="0"/>
              <a:t> </a:t>
            </a:r>
            <a:r>
              <a:rPr lang="ru-RU" sz="2000" dirty="0" err="1"/>
              <a:t>металів</a:t>
            </a:r>
            <a:r>
              <a:rPr lang="ru-RU" sz="2000" dirty="0"/>
              <a:t> (</a:t>
            </a:r>
            <a:r>
              <a:rPr lang="ru-RU" sz="2000" dirty="0" err="1"/>
              <a:t>або</a:t>
            </a:r>
            <a:r>
              <a:rPr lang="ru-RU" sz="2000" dirty="0"/>
              <a:t> </a:t>
            </a:r>
            <a:r>
              <a:rPr lang="ru-RU" sz="2000" dirty="0" err="1"/>
              <a:t>їх</a:t>
            </a:r>
            <a:r>
              <a:rPr lang="ru-RU" sz="2000" dirty="0"/>
              <a:t> </a:t>
            </a:r>
            <a:r>
              <a:rPr lang="ru-RU" sz="2000" dirty="0" err="1"/>
              <a:t>представниками</a:t>
            </a:r>
            <a:r>
              <a:rPr lang="ru-RU" sz="2000" dirty="0"/>
              <a:t>) та банками-нерезидентами;</a:t>
            </a:r>
          </a:p>
          <a:p>
            <a:endParaRPr lang="ru-RU" dirty="0"/>
          </a:p>
        </p:txBody>
      </p:sp>
    </p:spTree>
    <p:extLst>
      <p:ext uri="{BB962C8B-B14F-4D97-AF65-F5344CB8AC3E}">
        <p14:creationId xmlns:p14="http://schemas.microsoft.com/office/powerpoint/2010/main" val="7304672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86603"/>
            <a:ext cx="10063454" cy="6086901"/>
          </a:xfrm>
        </p:spPr>
        <p:txBody>
          <a:bodyPr>
            <a:normAutofit/>
          </a:bodyPr>
          <a:lstStyle/>
          <a:p>
            <a:pPr marL="0" indent="0">
              <a:buNone/>
            </a:pPr>
            <a:r>
              <a:rPr lang="ru-RU" dirty="0"/>
              <a:t>Банки </a:t>
            </a:r>
            <a:r>
              <a:rPr lang="ru-RU" dirty="0" err="1"/>
              <a:t>здійснюють</a:t>
            </a:r>
            <a:r>
              <a:rPr lang="ru-RU" dirty="0"/>
              <a:t>:</a:t>
            </a:r>
          </a:p>
          <a:p>
            <a:r>
              <a:rPr lang="ru-RU" dirty="0" smtClean="0"/>
              <a:t>6</a:t>
            </a:r>
            <a:r>
              <a:rPr lang="ru-RU" dirty="0"/>
              <a:t>) </a:t>
            </a:r>
            <a:r>
              <a:rPr lang="ru-RU" dirty="0" err="1"/>
              <a:t>операції</a:t>
            </a:r>
            <a:r>
              <a:rPr lang="ru-RU" dirty="0"/>
              <a:t> на </a:t>
            </a:r>
            <a:r>
              <a:rPr lang="ru-RU" dirty="0" err="1"/>
              <a:t>умовах</a:t>
            </a:r>
            <a:r>
              <a:rPr lang="ru-RU" dirty="0"/>
              <a:t> </a:t>
            </a:r>
            <a:r>
              <a:rPr lang="ru-RU" dirty="0" err="1"/>
              <a:t>маржинальної</a:t>
            </a:r>
            <a:r>
              <a:rPr lang="ru-RU" dirty="0"/>
              <a:t> </a:t>
            </a:r>
            <a:r>
              <a:rPr lang="ru-RU" dirty="0" err="1"/>
              <a:t>торгівлі</a:t>
            </a:r>
            <a:r>
              <a:rPr lang="ru-RU" dirty="0"/>
              <a:t> з </a:t>
            </a:r>
            <a:r>
              <a:rPr lang="ru-RU" dirty="0" err="1"/>
              <a:t>іноземними</a:t>
            </a:r>
            <a:r>
              <a:rPr lang="ru-RU" dirty="0"/>
              <a:t> контрагентами (</a:t>
            </a:r>
            <a:r>
              <a:rPr lang="ru-RU" dirty="0" err="1"/>
              <a:t>власні</a:t>
            </a:r>
            <a:r>
              <a:rPr lang="ru-RU" dirty="0"/>
              <a:t> </a:t>
            </a:r>
            <a:r>
              <a:rPr lang="ru-RU" dirty="0" err="1"/>
              <a:t>операції</a:t>
            </a:r>
            <a:r>
              <a:rPr lang="ru-RU" dirty="0"/>
              <a:t> та </a:t>
            </a:r>
            <a:r>
              <a:rPr lang="ru-RU" dirty="0" err="1"/>
              <a:t>операції</a:t>
            </a:r>
            <a:r>
              <a:rPr lang="ru-RU" dirty="0"/>
              <a:t> за </a:t>
            </a:r>
            <a:r>
              <a:rPr lang="ru-RU" dirty="0" err="1"/>
              <a:t>дорученням</a:t>
            </a:r>
            <a:r>
              <a:rPr lang="ru-RU" dirty="0"/>
              <a:t> </a:t>
            </a:r>
            <a:r>
              <a:rPr lang="ru-RU" dirty="0" err="1"/>
              <a:t>клієнтів</a:t>
            </a:r>
            <a:r>
              <a:rPr lang="ru-RU" dirty="0"/>
              <a:t>). Банки </a:t>
            </a:r>
            <a:r>
              <a:rPr lang="ru-RU" dirty="0" err="1"/>
              <a:t>здійснюють</a:t>
            </a:r>
            <a:r>
              <a:rPr lang="ru-RU" dirty="0"/>
              <a:t> </a:t>
            </a:r>
            <a:r>
              <a:rPr lang="ru-RU" dirty="0" err="1"/>
              <a:t>такі</a:t>
            </a:r>
            <a:r>
              <a:rPr lang="ru-RU" dirty="0"/>
              <a:t> </a:t>
            </a:r>
            <a:r>
              <a:rPr lang="ru-RU" dirty="0" err="1"/>
              <a:t>операції</a:t>
            </a:r>
            <a:r>
              <a:rPr lang="ru-RU" dirty="0"/>
              <a:t> </a:t>
            </a:r>
            <a:r>
              <a:rPr lang="ru-RU" dirty="0" err="1"/>
              <a:t>виключно</a:t>
            </a:r>
            <a:r>
              <a:rPr lang="ru-RU" dirty="0"/>
              <a:t> з </a:t>
            </a:r>
            <a:r>
              <a:rPr lang="ru-RU" dirty="0" err="1"/>
              <a:t>іноземними</a:t>
            </a:r>
            <a:r>
              <a:rPr lang="ru-RU" dirty="0"/>
              <a:t> банками та/</a:t>
            </a:r>
            <a:r>
              <a:rPr lang="ru-RU" dirty="0" err="1"/>
              <a:t>або</a:t>
            </a:r>
            <a:r>
              <a:rPr lang="ru-RU" dirty="0"/>
              <a:t> </a:t>
            </a:r>
            <a:r>
              <a:rPr lang="ru-RU" dirty="0" err="1"/>
              <a:t>іноземними</a:t>
            </a:r>
            <a:r>
              <a:rPr lang="ru-RU" dirty="0"/>
              <a:t> </a:t>
            </a:r>
            <a:r>
              <a:rPr lang="ru-RU" dirty="0" err="1"/>
              <a:t>небанківськими</a:t>
            </a:r>
            <a:r>
              <a:rPr lang="ru-RU" dirty="0"/>
              <a:t> </a:t>
            </a:r>
            <a:r>
              <a:rPr lang="ru-RU" dirty="0" err="1"/>
              <a:t>фінансовими</a:t>
            </a:r>
            <a:r>
              <a:rPr lang="ru-RU" dirty="0"/>
              <a:t> </a:t>
            </a:r>
            <a:r>
              <a:rPr lang="ru-RU" dirty="0" err="1"/>
              <a:t>установами</a:t>
            </a:r>
            <a:r>
              <a:rPr lang="ru-RU" dirty="0"/>
              <a:t>, </a:t>
            </a:r>
            <a:r>
              <a:rPr lang="ru-RU" dirty="0" err="1"/>
              <a:t>якщо</a:t>
            </a:r>
            <a:r>
              <a:rPr lang="ru-RU" dirty="0"/>
              <a:t> </a:t>
            </a:r>
            <a:r>
              <a:rPr lang="ru-RU" dirty="0" err="1"/>
              <a:t>ці</a:t>
            </a:r>
            <a:r>
              <a:rPr lang="ru-RU" dirty="0"/>
              <a:t> установи </a:t>
            </a:r>
            <a:r>
              <a:rPr lang="ru-RU" dirty="0" err="1"/>
              <a:t>мають</a:t>
            </a:r>
            <a:r>
              <a:rPr lang="ru-RU" dirty="0"/>
              <a:t> право </a:t>
            </a:r>
            <a:r>
              <a:rPr lang="ru-RU" dirty="0" err="1"/>
              <a:t>здійснювати</a:t>
            </a:r>
            <a:r>
              <a:rPr lang="ru-RU" dirty="0"/>
              <a:t> </a:t>
            </a:r>
            <a:r>
              <a:rPr lang="ru-RU" dirty="0" err="1"/>
              <a:t>торгівлю</a:t>
            </a:r>
            <a:r>
              <a:rPr lang="ru-RU" dirty="0"/>
              <a:t> </a:t>
            </a:r>
            <a:r>
              <a:rPr lang="ru-RU" dirty="0" err="1"/>
              <a:t>іноземною</a:t>
            </a:r>
            <a:r>
              <a:rPr lang="ru-RU" dirty="0"/>
              <a:t> валютою/</a:t>
            </a:r>
            <a:r>
              <a:rPr lang="ru-RU" dirty="0" err="1"/>
              <a:t>банківськими</a:t>
            </a:r>
            <a:r>
              <a:rPr lang="ru-RU" dirty="0"/>
              <a:t> </a:t>
            </a:r>
            <a:r>
              <a:rPr lang="ru-RU" dirty="0" err="1"/>
              <a:t>металами</a:t>
            </a:r>
            <a:r>
              <a:rPr lang="ru-RU" dirty="0"/>
              <a:t> </a:t>
            </a:r>
            <a:r>
              <a:rPr lang="ru-RU" dirty="0" err="1"/>
              <a:t>відповідно</a:t>
            </a:r>
            <a:r>
              <a:rPr lang="ru-RU" dirty="0"/>
              <a:t> до </a:t>
            </a:r>
            <a:r>
              <a:rPr lang="ru-RU" dirty="0" err="1"/>
              <a:t>законодавства</a:t>
            </a:r>
            <a:r>
              <a:rPr lang="ru-RU" dirty="0"/>
              <a:t> </a:t>
            </a:r>
            <a:r>
              <a:rPr lang="ru-RU" dirty="0" err="1"/>
              <a:t>країни</a:t>
            </a:r>
            <a:r>
              <a:rPr lang="ru-RU" dirty="0"/>
              <a:t>, де вони </a:t>
            </a:r>
            <a:r>
              <a:rPr lang="ru-RU" dirty="0" err="1"/>
              <a:t>зареєстровані</a:t>
            </a:r>
            <a:r>
              <a:rPr lang="ru-RU" dirty="0"/>
              <a:t>, та </a:t>
            </a:r>
            <a:r>
              <a:rPr lang="ru-RU" dirty="0" err="1"/>
              <a:t>підпадають</a:t>
            </a:r>
            <a:r>
              <a:rPr lang="ru-RU" dirty="0"/>
              <a:t> </a:t>
            </a:r>
            <a:r>
              <a:rPr lang="ru-RU" dirty="0" err="1"/>
              <a:t>під</a:t>
            </a:r>
            <a:r>
              <a:rPr lang="ru-RU" dirty="0"/>
              <a:t> </a:t>
            </a:r>
            <a:r>
              <a:rPr lang="ru-RU" dirty="0" err="1"/>
              <a:t>наглядову</a:t>
            </a:r>
            <a:r>
              <a:rPr lang="ru-RU" dirty="0"/>
              <a:t> </a:t>
            </a:r>
            <a:r>
              <a:rPr lang="ru-RU" dirty="0" err="1"/>
              <a:t>діяльність</a:t>
            </a:r>
            <a:r>
              <a:rPr lang="ru-RU" dirty="0"/>
              <a:t> </a:t>
            </a:r>
            <a:r>
              <a:rPr lang="ru-RU" dirty="0" err="1"/>
              <a:t>відповідних</a:t>
            </a:r>
            <a:r>
              <a:rPr lang="ru-RU" dirty="0"/>
              <a:t> </a:t>
            </a:r>
            <a:r>
              <a:rPr lang="ru-RU" dirty="0" err="1"/>
              <a:t>органів</a:t>
            </a:r>
            <a:r>
              <a:rPr lang="ru-RU" dirty="0"/>
              <a:t> </a:t>
            </a:r>
            <a:r>
              <a:rPr lang="ru-RU" dirty="0" err="1"/>
              <a:t>нагляду</a:t>
            </a:r>
            <a:r>
              <a:rPr lang="ru-RU" dirty="0"/>
              <a:t> за </a:t>
            </a:r>
            <a:r>
              <a:rPr lang="ru-RU" dirty="0" err="1"/>
              <a:t>фінансовими</a:t>
            </a:r>
            <a:r>
              <a:rPr lang="ru-RU" dirty="0"/>
              <a:t> </a:t>
            </a:r>
            <a:r>
              <a:rPr lang="ru-RU" dirty="0" err="1"/>
              <a:t>установами</a:t>
            </a:r>
            <a:r>
              <a:rPr lang="ru-RU" dirty="0"/>
              <a:t> </a:t>
            </a:r>
            <a:r>
              <a:rPr lang="ru-RU" dirty="0" err="1"/>
              <a:t>іноземних</a:t>
            </a:r>
            <a:r>
              <a:rPr lang="ru-RU" dirty="0"/>
              <a:t> держав;</a:t>
            </a:r>
          </a:p>
          <a:p>
            <a:r>
              <a:rPr lang="ru-RU" dirty="0"/>
              <a:t>7) </a:t>
            </a:r>
            <a:r>
              <a:rPr lang="ru-RU" dirty="0" err="1"/>
              <a:t>операції</a:t>
            </a:r>
            <a:r>
              <a:rPr lang="ru-RU" dirty="0"/>
              <a:t> з </a:t>
            </a:r>
            <a:r>
              <a:rPr lang="ru-RU" dirty="0" err="1"/>
              <a:t>торгівлі</a:t>
            </a:r>
            <a:r>
              <a:rPr lang="ru-RU" dirty="0"/>
              <a:t> </a:t>
            </a:r>
            <a:r>
              <a:rPr lang="ru-RU" dirty="0" err="1"/>
              <a:t>іноземною</a:t>
            </a:r>
            <a:r>
              <a:rPr lang="ru-RU" dirty="0"/>
              <a:t> валютою, </a:t>
            </a:r>
            <a:r>
              <a:rPr lang="ru-RU" dirty="0" err="1"/>
              <a:t>банківськими</a:t>
            </a:r>
            <a:r>
              <a:rPr lang="ru-RU" dirty="0"/>
              <a:t> </a:t>
            </a:r>
            <a:r>
              <a:rPr lang="ru-RU" dirty="0" err="1"/>
              <a:t>металами</a:t>
            </a:r>
            <a:r>
              <a:rPr lang="ru-RU" dirty="0"/>
              <a:t> за </a:t>
            </a:r>
            <a:r>
              <a:rPr lang="ru-RU" dirty="0" err="1"/>
              <a:t>дорученням</a:t>
            </a:r>
            <a:r>
              <a:rPr lang="ru-RU" dirty="0"/>
              <a:t> </a:t>
            </a:r>
            <a:r>
              <a:rPr lang="ru-RU" dirty="0" err="1"/>
              <a:t>клієнта</a:t>
            </a:r>
            <a:r>
              <a:rPr lang="ru-RU" dirty="0"/>
              <a:t> за курсом та в </a:t>
            </a:r>
            <a:r>
              <a:rPr lang="ru-RU" dirty="0" err="1"/>
              <a:t>сумі</a:t>
            </a:r>
            <a:r>
              <a:rPr lang="ru-RU" dirty="0"/>
              <a:t>, </a:t>
            </a:r>
            <a:r>
              <a:rPr lang="ru-RU" dirty="0" err="1"/>
              <a:t>визначеними</a:t>
            </a:r>
            <a:r>
              <a:rPr lang="ru-RU" dirty="0"/>
              <a:t> </a:t>
            </a:r>
            <a:r>
              <a:rPr lang="ru-RU" dirty="0" err="1"/>
              <a:t>клієнтом</a:t>
            </a:r>
            <a:r>
              <a:rPr lang="ru-RU" dirty="0"/>
              <a:t> у </a:t>
            </a:r>
            <a:r>
              <a:rPr lang="ru-RU" dirty="0" err="1"/>
              <a:t>його</a:t>
            </a:r>
            <a:r>
              <a:rPr lang="ru-RU" dirty="0"/>
              <a:t> </a:t>
            </a:r>
            <a:r>
              <a:rPr lang="ru-RU" dirty="0" err="1"/>
              <a:t>заяві</a:t>
            </a:r>
            <a:r>
              <a:rPr lang="ru-RU" dirty="0"/>
              <a:t> </a:t>
            </a:r>
            <a:r>
              <a:rPr lang="ru-RU" dirty="0" err="1"/>
              <a:t>або</a:t>
            </a:r>
            <a:r>
              <a:rPr lang="ru-RU" dirty="0"/>
              <a:t> </a:t>
            </a:r>
            <a:r>
              <a:rPr lang="ru-RU" dirty="0" err="1"/>
              <a:t>дорученні</a:t>
            </a:r>
            <a:r>
              <a:rPr lang="ru-RU" dirty="0"/>
              <a:t> на </a:t>
            </a:r>
            <a:r>
              <a:rPr lang="ru-RU" dirty="0" err="1"/>
              <a:t>проведення</a:t>
            </a:r>
            <a:r>
              <a:rPr lang="ru-RU" dirty="0"/>
              <a:t> </a:t>
            </a:r>
            <a:r>
              <a:rPr lang="ru-RU" dirty="0" err="1"/>
              <a:t>такої</a:t>
            </a:r>
            <a:r>
              <a:rPr lang="ru-RU" dirty="0"/>
              <a:t> </a:t>
            </a:r>
            <a:r>
              <a:rPr lang="ru-RU" dirty="0" err="1"/>
              <a:t>операції</a:t>
            </a:r>
            <a:r>
              <a:rPr lang="ru-RU" dirty="0"/>
              <a:t>, порядок </a:t>
            </a:r>
            <a:r>
              <a:rPr lang="ru-RU" dirty="0" err="1"/>
              <a:t>надання</a:t>
            </a:r>
            <a:r>
              <a:rPr lang="ru-RU" dirty="0"/>
              <a:t> </a:t>
            </a:r>
            <a:r>
              <a:rPr lang="ru-RU" dirty="0" err="1"/>
              <a:t>яких</a:t>
            </a:r>
            <a:r>
              <a:rPr lang="ru-RU" dirty="0"/>
              <a:t> </a:t>
            </a:r>
            <a:r>
              <a:rPr lang="ru-RU" dirty="0" err="1"/>
              <a:t>визначається</a:t>
            </a:r>
            <a:r>
              <a:rPr lang="ru-RU" dirty="0"/>
              <a:t> у </a:t>
            </a:r>
            <a:r>
              <a:rPr lang="ru-RU" dirty="0" err="1"/>
              <a:t>договорі</a:t>
            </a:r>
            <a:r>
              <a:rPr lang="ru-RU" dirty="0"/>
              <a:t> </a:t>
            </a:r>
            <a:r>
              <a:rPr lang="ru-RU" dirty="0" err="1"/>
              <a:t>між</a:t>
            </a:r>
            <a:r>
              <a:rPr lang="ru-RU" dirty="0"/>
              <a:t> </a:t>
            </a:r>
            <a:r>
              <a:rPr lang="ru-RU" dirty="0" err="1"/>
              <a:t>клієнтом</a:t>
            </a:r>
            <a:r>
              <a:rPr lang="ru-RU" dirty="0"/>
              <a:t> та банком;</a:t>
            </a:r>
          </a:p>
          <a:p>
            <a:r>
              <a:rPr lang="ru-RU" dirty="0"/>
              <a:t>8) </a:t>
            </a:r>
            <a:r>
              <a:rPr lang="ru-RU" dirty="0" err="1"/>
              <a:t>валютні</a:t>
            </a:r>
            <a:r>
              <a:rPr lang="ru-RU" dirty="0"/>
              <a:t> </a:t>
            </a:r>
            <a:r>
              <a:rPr lang="ru-RU" dirty="0" err="1"/>
              <a:t>операції</a:t>
            </a:r>
            <a:r>
              <a:rPr lang="ru-RU" dirty="0"/>
              <a:t> на </a:t>
            </a:r>
            <a:r>
              <a:rPr lang="ru-RU" dirty="0" err="1"/>
              <a:t>умовах</a:t>
            </a:r>
            <a:r>
              <a:rPr lang="ru-RU" dirty="0"/>
              <a:t> “своп” на валютному ринку </a:t>
            </a:r>
            <a:r>
              <a:rPr lang="ru-RU" dirty="0" err="1"/>
              <a:t>України</a:t>
            </a:r>
            <a:r>
              <a:rPr lang="ru-RU" dirty="0"/>
              <a:t>:</a:t>
            </a:r>
          </a:p>
          <a:p>
            <a:r>
              <a:rPr lang="ru-RU" dirty="0" err="1"/>
              <a:t>із</a:t>
            </a:r>
            <a:r>
              <a:rPr lang="ru-RU" dirty="0"/>
              <a:t> </a:t>
            </a:r>
            <a:r>
              <a:rPr lang="ru-RU" dirty="0" err="1"/>
              <a:t>Національним</a:t>
            </a:r>
            <a:r>
              <a:rPr lang="ru-RU" dirty="0"/>
              <a:t> банком - з </a:t>
            </a:r>
            <a:r>
              <a:rPr lang="ru-RU" dirty="0" err="1"/>
              <a:t>іноземною</a:t>
            </a:r>
            <a:r>
              <a:rPr lang="ru-RU" dirty="0"/>
              <a:t> валютою;</a:t>
            </a:r>
          </a:p>
          <a:p>
            <a:r>
              <a:rPr lang="ru-RU" dirty="0" err="1"/>
              <a:t>із</a:t>
            </a:r>
            <a:r>
              <a:rPr lang="ru-RU" dirty="0"/>
              <a:t> </a:t>
            </a:r>
            <a:r>
              <a:rPr lang="ru-RU" dirty="0" err="1"/>
              <a:t>іншими</a:t>
            </a:r>
            <a:r>
              <a:rPr lang="ru-RU" dirty="0"/>
              <a:t> банками, </a:t>
            </a:r>
            <a:r>
              <a:rPr lang="ru-RU" dirty="0" err="1"/>
              <a:t>клієнтами</a:t>
            </a:r>
            <a:r>
              <a:rPr lang="ru-RU" dirty="0"/>
              <a:t> банку (</a:t>
            </a:r>
            <a:r>
              <a:rPr lang="ru-RU" dirty="0" err="1"/>
              <a:t>уключаючи</a:t>
            </a:r>
            <a:r>
              <a:rPr lang="ru-RU" dirty="0"/>
              <a:t> </a:t>
            </a:r>
            <a:r>
              <a:rPr lang="ru-RU" dirty="0" err="1"/>
              <a:t>міжнародні</a:t>
            </a:r>
            <a:r>
              <a:rPr lang="ru-RU" dirty="0"/>
              <a:t> </a:t>
            </a:r>
            <a:r>
              <a:rPr lang="ru-RU" dirty="0" err="1"/>
              <a:t>фінансові</a:t>
            </a:r>
            <a:r>
              <a:rPr lang="ru-RU" dirty="0"/>
              <a:t> </a:t>
            </a:r>
            <a:r>
              <a:rPr lang="ru-RU" dirty="0" err="1"/>
              <a:t>організації</a:t>
            </a:r>
            <a:r>
              <a:rPr lang="ru-RU" dirty="0"/>
              <a:t>) - з </a:t>
            </a:r>
            <a:r>
              <a:rPr lang="ru-RU" dirty="0" err="1"/>
              <a:t>іноземною</a:t>
            </a:r>
            <a:r>
              <a:rPr lang="ru-RU" dirty="0"/>
              <a:t> валютою та </a:t>
            </a:r>
            <a:r>
              <a:rPr lang="ru-RU" dirty="0" err="1"/>
              <a:t>банківськими</a:t>
            </a:r>
            <a:r>
              <a:rPr lang="ru-RU" dirty="0"/>
              <a:t> </a:t>
            </a:r>
            <a:r>
              <a:rPr lang="ru-RU" dirty="0" err="1"/>
              <a:t>металами</a:t>
            </a:r>
            <a:r>
              <a:rPr lang="ru-RU" dirty="0"/>
              <a:t>;</a:t>
            </a:r>
          </a:p>
          <a:p>
            <a:r>
              <a:rPr lang="ru-RU" dirty="0"/>
              <a:t>9) </a:t>
            </a:r>
            <a:r>
              <a:rPr lang="ru-RU" dirty="0" err="1"/>
              <a:t>валютні</a:t>
            </a:r>
            <a:r>
              <a:rPr lang="ru-RU" dirty="0"/>
              <a:t> </a:t>
            </a:r>
            <a:r>
              <a:rPr lang="ru-RU" dirty="0" err="1"/>
              <a:t>операції</a:t>
            </a:r>
            <a:r>
              <a:rPr lang="ru-RU" dirty="0"/>
              <a:t> на </a:t>
            </a:r>
            <a:r>
              <a:rPr lang="ru-RU" dirty="0" err="1"/>
              <a:t>умовах</a:t>
            </a:r>
            <a:r>
              <a:rPr lang="ru-RU" dirty="0"/>
              <a:t> “форвард” на валютному ринку </a:t>
            </a:r>
            <a:r>
              <a:rPr lang="ru-RU" dirty="0" err="1"/>
              <a:t>України</a:t>
            </a:r>
            <a:r>
              <a:rPr lang="ru-RU" dirty="0"/>
              <a:t> з </a:t>
            </a:r>
            <a:r>
              <a:rPr lang="ru-RU" dirty="0" err="1"/>
              <a:t>іншими</a:t>
            </a:r>
            <a:r>
              <a:rPr lang="ru-RU" dirty="0"/>
              <a:t> банками та з </a:t>
            </a:r>
            <a:r>
              <a:rPr lang="ru-RU" dirty="0" err="1"/>
              <a:t>клієнтами</a:t>
            </a:r>
            <a:r>
              <a:rPr lang="ru-RU" dirty="0"/>
              <a:t> банку.</a:t>
            </a:r>
          </a:p>
          <a:p>
            <a:endParaRPr lang="ru-RU" dirty="0"/>
          </a:p>
        </p:txBody>
      </p:sp>
    </p:spTree>
    <p:extLst>
      <p:ext uri="{BB962C8B-B14F-4D97-AF65-F5344CB8AC3E}">
        <p14:creationId xmlns:p14="http://schemas.microsoft.com/office/powerpoint/2010/main" val="8238934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82137"/>
            <a:ext cx="10186284" cy="6018663"/>
          </a:xfrm>
        </p:spPr>
        <p:txBody>
          <a:bodyPr/>
          <a:lstStyle/>
          <a:p>
            <a:pPr marL="0" indent="0" algn="just">
              <a:lnSpc>
                <a:spcPct val="120000"/>
              </a:lnSpc>
              <a:buNone/>
              <a:tabLst>
                <a:tab pos="3547110" algn="ctr"/>
              </a:tabLst>
            </a:pPr>
            <a:r>
              <a:rPr lang="uk-UA" b="1" dirty="0">
                <a:latin typeface="Times New Roman" panose="02020603050405020304" pitchFamily="18" charset="0"/>
                <a:ea typeface="Times New Roman" panose="02020603050405020304" pitchFamily="18" charset="0"/>
                <a:cs typeface="Times New Roman" panose="02020603050405020304" pitchFamily="18" charset="0"/>
              </a:rPr>
              <a:t>3.2. 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Сутність</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валютних</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операцій</a:t>
            </a:r>
            <a:r>
              <a:rPr lang="uk-UA" b="1"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20000"/>
              </a:lnSpc>
              <a:buNone/>
              <a:tabLst>
                <a:tab pos="3547110" algn="ctr"/>
              </a:tabLst>
            </a:pPr>
            <a:r>
              <a:rPr lang="uk-UA"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20000"/>
              </a:lnSpc>
              <a:buNone/>
              <a:tabLst>
                <a:tab pos="3547110" algn="ctr"/>
              </a:tabLst>
            </a:pPr>
            <a:r>
              <a:rPr lang="uk-UA" sz="2000" b="1" dirty="0">
                <a:latin typeface="Times New Roman" panose="02020603050405020304" pitchFamily="18" charset="0"/>
                <a:ea typeface="Times New Roman" panose="02020603050405020304" pitchFamily="18" charset="0"/>
                <a:cs typeface="Times New Roman" panose="02020603050405020304" pitchFamily="18" charset="0"/>
              </a:rPr>
              <a:t>Валютна операція</a:t>
            </a:r>
            <a:r>
              <a:rPr lang="uk-UA" sz="2000" dirty="0">
                <a:latin typeface="Times New Roman" panose="02020603050405020304" pitchFamily="18" charset="0"/>
                <a:ea typeface="Times New Roman" panose="02020603050405020304" pitchFamily="18" charset="0"/>
                <a:cs typeface="Times New Roman" panose="02020603050405020304" pitchFamily="18" charset="0"/>
              </a:rPr>
              <a:t> - операція, що має хоча б одну з таких ознак:</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tabLst>
                <a:tab pos="3547110" algn="ctr"/>
              </a:tabLst>
            </a:pPr>
            <a:r>
              <a:rPr lang="uk-UA" sz="2000" dirty="0">
                <a:latin typeface="Times New Roman" panose="02020603050405020304" pitchFamily="18" charset="0"/>
                <a:ea typeface="Times New Roman" panose="02020603050405020304" pitchFamily="18" charset="0"/>
                <a:cs typeface="Times New Roman" panose="02020603050405020304" pitchFamily="18" charset="0"/>
              </a:rPr>
              <a:t>а) операція, пов’язана з переходом права власності на валютні цінності та (або) права вимоги і пов’язаних з цим зобов’язань, предметом яких є валютні цінності, між резидентами, нерезидентами, а також резидентами і нерезидентами, крім операцій, що здійснюються між резидентами, якщо такими валютними цінностями є національна валюта;</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tabLst>
                <a:tab pos="3547110" algn="ctr"/>
              </a:tabLst>
            </a:pPr>
            <a:r>
              <a:rPr lang="uk-UA" sz="2000" dirty="0">
                <a:latin typeface="Times New Roman" panose="02020603050405020304" pitchFamily="18" charset="0"/>
                <a:ea typeface="Times New Roman" panose="02020603050405020304" pitchFamily="18" charset="0"/>
                <a:cs typeface="Times New Roman" panose="02020603050405020304" pitchFamily="18" charset="0"/>
              </a:rPr>
              <a:t>б) торгівля валютними цінностями;</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tabLst>
                <a:tab pos="3547110" algn="ctr"/>
              </a:tabLst>
            </a:pPr>
            <a:r>
              <a:rPr lang="uk-UA" sz="2000" dirty="0">
                <a:latin typeface="Times New Roman" panose="02020603050405020304" pitchFamily="18" charset="0"/>
                <a:ea typeface="Times New Roman" panose="02020603050405020304" pitchFamily="18" charset="0"/>
                <a:cs typeface="Times New Roman" panose="02020603050405020304" pitchFamily="18" charset="0"/>
              </a:rPr>
              <a:t>в) транскордонний переказ валютних цінностей та транскордонне переміщення валютних цінностей;</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20000"/>
              </a:lnSpc>
              <a:buNone/>
              <a:tabLst>
                <a:tab pos="3547110" algn="ctr"/>
              </a:tabLst>
            </a:pPr>
            <a:r>
              <a:rPr lang="uk-UA" sz="2000" b="1" dirty="0">
                <a:latin typeface="Times New Roman" panose="02020603050405020304" pitchFamily="18" charset="0"/>
                <a:ea typeface="Times New Roman" panose="02020603050405020304" pitchFamily="18" charset="0"/>
                <a:cs typeface="Times New Roman" panose="02020603050405020304" pitchFamily="18" charset="0"/>
              </a:rPr>
              <a:t>Торгівля валютними цінностями</a:t>
            </a:r>
            <a:r>
              <a:rPr lang="uk-UA" sz="2000" dirty="0">
                <a:latin typeface="Times New Roman" panose="02020603050405020304" pitchFamily="18" charset="0"/>
                <a:ea typeface="Times New Roman" panose="02020603050405020304" pitchFamily="18" charset="0"/>
                <a:cs typeface="Times New Roman" panose="02020603050405020304" pitchFamily="18" charset="0"/>
              </a:rPr>
              <a:t> - операції з купівлі, продажу або обміну валютних цінностей, що здійснюються як у готівковій формі (для банківських металів - із фізичною поставкою), так і безготівковій формі (для банківських металів - без фізичної поставки);</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3688645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272955"/>
            <a:ext cx="10131693" cy="6005015"/>
          </a:xfrm>
        </p:spPr>
        <p:txBody>
          <a:bodyPr>
            <a:normAutofit lnSpcReduction="10000"/>
          </a:bodyPr>
          <a:lstStyle/>
          <a:p>
            <a:pPr algn="just">
              <a:lnSpc>
                <a:spcPct val="120000"/>
              </a:lnSpc>
              <a:tabLst>
                <a:tab pos="3547110" algn="ctr"/>
              </a:tabLst>
            </a:pP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Транскордонне</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переміщення</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валютних</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цінностей</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ввезення</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пересилання</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на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митну</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територію</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України</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вивезення</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пересилання</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з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митної</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території</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України</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або</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транзит через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митну</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територію</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України</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банківських</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металів</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готівкової</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валюти</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tabLst>
                <a:tab pos="3547110" algn="ctr"/>
              </a:tabLst>
            </a:pP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Транскордонне</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переміщення</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фізичними</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особами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валютних</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цінностей</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у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сумі</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що</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дорівнює</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або</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перевищує</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еквівалент</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10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тисяч</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євро</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за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офіційним</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курсом валют,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встановленим</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Національним</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банком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України</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на день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переміщення</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через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митний</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кордон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України</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підлягає</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письмовому</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декларуванню</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митним</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органам, у порядку,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визначеному</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Кабінетом</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Міністрів</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України</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tabLst>
                <a:tab pos="3547110" algn="ctr"/>
              </a:tabLst>
            </a:pP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Транскордонне</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переміщення</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валютних</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цінностей</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шляхом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поштових</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відправлень</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здійснюється</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лише</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шляхом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поштових</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відправлень</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з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оголошеною</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вартістю</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903977685"/>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60</TotalTime>
  <Words>2305</Words>
  <Application>Microsoft Office PowerPoint</Application>
  <PresentationFormat>Широкоэкранный</PresentationFormat>
  <Paragraphs>134</Paragraphs>
  <Slides>26</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26</vt:i4>
      </vt:variant>
    </vt:vector>
  </HeadingPairs>
  <TitlesOfParts>
    <vt:vector size="34" baseType="lpstr">
      <vt:lpstr>Arial</vt:lpstr>
      <vt:lpstr>Calibri</vt:lpstr>
      <vt:lpstr>Times New Roman</vt:lpstr>
      <vt:lpstr>Times New Roman,Italic</vt:lpstr>
      <vt:lpstr>TimesNewRoman</vt:lpstr>
      <vt:lpstr>Trebuchet MS</vt:lpstr>
      <vt:lpstr>Wingdings 3</vt:lpstr>
      <vt:lpstr>Грань</vt:lpstr>
      <vt:lpstr>Тема 3. Валютні ринки та валютні операції 3.1. Поняття, функції та структура валютних ринків. 3.2. Сутність валютних операцій. 3.3. Валютні операції «спот». Особливість, мета угод «спот». Спот – курс. 3.4. Форвардні операції. 3.5. Ф’ючерсні валютні операції. 3.6. Опціонні угоди та їх особливості. 3.7. Поняття валютних свопів та їх характеристика. 3.8. Валютний арбітраж</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3. Валютні ринки та валютні операції 3.1. Поняття, функції та структура валютних ринків. 3.2. Сутність валютних операцій. 3.3. Валютні операції «спот». Особливість, мета угод «спот». Спот – курс. 3.4. Форвардні операції. 3.5. Ф’ючерсні валютні операції. 3.6. Опціонні угоди та їх особливості. 3.7. Поняття валютних свопів та їх характеристика. 3.8. Валютний арбітраж</dc:title>
  <dc:creator>Оксана</dc:creator>
  <cp:lastModifiedBy>Оксана</cp:lastModifiedBy>
  <cp:revision>6</cp:revision>
  <dcterms:created xsi:type="dcterms:W3CDTF">2021-02-24T09:38:34Z</dcterms:created>
  <dcterms:modified xsi:type="dcterms:W3CDTF">2021-02-24T10:39:12Z</dcterms:modified>
</cp:coreProperties>
</file>