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59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5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28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74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6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02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7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5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40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3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1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67AD2-C30E-4062-989B-E4687C9F8930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C138C-E91A-4CD5-B09D-12FAB4B61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6542" y="619931"/>
            <a:ext cx="9144000" cy="952743"/>
          </a:xfrm>
        </p:spPr>
        <p:txBody>
          <a:bodyPr>
            <a:normAutofit fontScale="90000"/>
          </a:bodyPr>
          <a:lstStyle/>
          <a:p>
            <a:r>
              <a:rPr lang="ru-RU" sz="3200" dirty="0" err="1" smtClean="0"/>
              <a:t>Системні</a:t>
            </a:r>
            <a:r>
              <a:rPr lang="ru-RU" sz="3200" dirty="0" smtClean="0"/>
              <a:t> </a:t>
            </a:r>
            <a:r>
              <a:rPr lang="ru-RU" sz="3200" dirty="0" err="1" smtClean="0"/>
              <a:t>бази</a:t>
            </a:r>
            <a:r>
              <a:rPr lang="ru-RU" sz="3200" dirty="0" smtClean="0"/>
              <a:t> </a:t>
            </a:r>
            <a:r>
              <a:rPr lang="ru-RU" sz="3200" dirty="0" err="1" smtClean="0"/>
              <a:t>даних</a:t>
            </a:r>
            <a:r>
              <a:rPr lang="ru-RU" sz="3200" dirty="0" smtClean="0"/>
              <a:t>, </a:t>
            </a:r>
            <a:br>
              <a:rPr lang="ru-RU" sz="3200" dirty="0" smtClean="0"/>
            </a:br>
            <a:r>
              <a:rPr lang="ru-RU" sz="3200" dirty="0" err="1" smtClean="0"/>
              <a:t>протоколювання</a:t>
            </a:r>
            <a:r>
              <a:rPr lang="ru-RU" sz="3200" dirty="0" smtClean="0"/>
              <a:t> та </a:t>
            </a:r>
            <a:r>
              <a:rPr lang="ru-RU" sz="3200" dirty="0" err="1" smtClean="0"/>
              <a:t>резервування</a:t>
            </a:r>
            <a:r>
              <a:rPr lang="ru-RU" sz="3200" dirty="0" smtClean="0"/>
              <a:t> </a:t>
            </a:r>
            <a:r>
              <a:rPr lang="en-US" sz="3200" dirty="0" smtClean="0"/>
              <a:t>SQL Server</a:t>
            </a:r>
            <a:endParaRPr lang="en-US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7024" y="2331177"/>
            <a:ext cx="9144000" cy="1655762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uk-UA" sz="2800" dirty="0" smtClean="0"/>
              <a:t>Системні бази даних</a:t>
            </a:r>
          </a:p>
          <a:p>
            <a:pPr marL="457200" indent="-457200" algn="l">
              <a:buAutoNum type="arabicPeriod"/>
            </a:pPr>
            <a:r>
              <a:rPr lang="uk-UA" sz="2800" dirty="0" smtClean="0"/>
              <a:t>Журнал транзакцій</a:t>
            </a:r>
          </a:p>
          <a:p>
            <a:pPr marL="457200" indent="-457200" algn="l">
              <a:buAutoNum type="arabicPeriod"/>
            </a:pPr>
            <a:r>
              <a:rPr lang="uk-UA" sz="2800" dirty="0" smtClean="0"/>
              <a:t>Стратегії резервування БД</a:t>
            </a:r>
          </a:p>
          <a:p>
            <a:pPr algn="l"/>
            <a:endParaRPr lang="uk-UA" sz="2800" dirty="0" smtClean="0"/>
          </a:p>
          <a:p>
            <a:pPr algn="l"/>
            <a:r>
              <a:rPr lang="uk-UA" sz="2800" b="1" dirty="0" smtClean="0"/>
              <a:t>На самостійне вивчення: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sz="2800" dirty="0" smtClean="0"/>
              <a:t>Аудит баз даних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uk-UA" sz="2800" dirty="0" err="1" smtClean="0"/>
              <a:t>Планувальщик</a:t>
            </a:r>
            <a:r>
              <a:rPr lang="uk-UA" sz="2800" dirty="0" smtClean="0"/>
              <a:t> завдань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0093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7162" y="330653"/>
            <a:ext cx="5701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333333"/>
                </a:solidFill>
                <a:ea typeface="Times New Roman" panose="02020603050405020304" pitchFamily="18" charset="0"/>
              </a:rPr>
              <a:t>Типы резервного копирования SQL </a:t>
            </a:r>
            <a:r>
              <a:rPr lang="ru-RU" sz="24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Server</a:t>
            </a: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03845"/>
              </p:ext>
            </p:extLst>
          </p:nvPr>
        </p:nvGraphicFramePr>
        <p:xfrm>
          <a:off x="557162" y="962799"/>
          <a:ext cx="11004574" cy="521716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2832895">
                  <a:extLst>
                    <a:ext uri="{9D8B030D-6E8A-4147-A177-3AD203B41FA5}">
                      <a16:colId xmlns:a16="http://schemas.microsoft.com/office/drawing/2014/main" val="4209047736"/>
                    </a:ext>
                  </a:extLst>
                </a:gridCol>
                <a:gridCol w="8171679">
                  <a:extLst>
                    <a:ext uri="{9D8B030D-6E8A-4147-A177-3AD203B41FA5}">
                      <a16:colId xmlns:a16="http://schemas.microsoft.com/office/drawing/2014/main" val="13799036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Тип резервной копии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Описание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168554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Полная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Все файлы данных и часть журнала транзакций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621174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Журнал транзакций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Любые изменения базы данных, записанные в файлах журнала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88948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Заключительные фрагменты журнала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Активная часть журнала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10146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Разностная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Части базы данных, которые изменились с момента выполнения полного резервного копирования базы данных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030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Файл (файловая группа)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Указанные файлы или файловые группы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29917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Частичная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Первичная файловая группа, все файловые группы, доступные для чтения и записи, и любые указанные файловые группы, доступные только для чтения</a:t>
                      </a:r>
                      <a:endParaRPr lang="en-US" sz="2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9237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Доступная только для копирования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База данных или журнал (не оказывается влияния на последовательность резервного копирования)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28251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97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3530" y="511355"/>
            <a:ext cx="3329758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400" b="1" kern="0"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Модели восстановления</a:t>
            </a:r>
            <a:endParaRPr lang="en-US" sz="2400" b="1" kern="0" dirty="0">
              <a:solidFill>
                <a:srgbClr val="2E74B5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87047"/>
              </p:ext>
            </p:extLst>
          </p:nvPr>
        </p:nvGraphicFramePr>
        <p:xfrm>
          <a:off x="483530" y="1316328"/>
          <a:ext cx="10613256" cy="3686812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3034585">
                  <a:extLst>
                    <a:ext uri="{9D8B030D-6E8A-4147-A177-3AD203B41FA5}">
                      <a16:colId xmlns:a16="http://schemas.microsoft.com/office/drawing/2014/main" val="5266586"/>
                    </a:ext>
                  </a:extLst>
                </a:gridCol>
                <a:gridCol w="7578671">
                  <a:extLst>
                    <a:ext uri="{9D8B030D-6E8A-4147-A177-3AD203B41FA5}">
                      <a16:colId xmlns:a16="http://schemas.microsoft.com/office/drawing/2014/main" val="19878727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Модель восстановления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Описание</a:t>
                      </a:r>
                      <a:endParaRPr lang="en-U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8316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Простая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Использует полные или разностные резервные копии базы данных. Усекает журналы транзакций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667050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Полная</a:t>
                      </a:r>
                      <a:endParaRPr lang="en-U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Включает резервные копии как базы данных, так и журнала транзакций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115598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С неполным протоколированием</a:t>
                      </a:r>
                      <a:endParaRPr lang="en-US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Включает резервные копии как базы данных, так и журнала транзакций, но использует меньше пространства журнала для некоторых операций</a:t>
                      </a:r>
                      <a:endParaRPr lang="en-US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6114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6833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31742" y="364513"/>
            <a:ext cx="10544014" cy="5206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5B9BD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полного резервного копирования базы данных</a:t>
            </a:r>
            <a:endParaRPr lang="en-US" sz="2400" b="1" dirty="0" smtClean="0">
              <a:solidFill>
                <a:srgbClr val="5B9BD5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 </a:t>
            </a:r>
            <a:endParaRPr lang="en-US" sz="2400" dirty="0" smtClean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Полное резервное копирование выполняется, если: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База данных имеет небольшой размер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База данных подвергается незначительным изменениям или доступна только для чтения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5B9BD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резервного копирования базы данных и журнала транзакций</a:t>
            </a:r>
            <a:endParaRPr lang="en-US" sz="2400" b="1" dirty="0" smtClean="0">
              <a:solidFill>
                <a:srgbClr val="5B9BD5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 </a:t>
            </a:r>
            <a:endParaRPr lang="en-US" sz="2400" dirty="0" smtClean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Следует объединить резервное копирование базы данных и журнала транзакций, если: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База данных часто изменяется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4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Полное резервное копирование занимает слишком много времени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0029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1776" y="115998"/>
            <a:ext cx="11039960" cy="614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5B9BD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разностного резервного копирования</a:t>
            </a:r>
            <a:endParaRPr lang="en-US" sz="2000" b="1" dirty="0" smtClean="0">
              <a:solidFill>
                <a:srgbClr val="5B9BD5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Разностное резервное копирование следует использовать, если: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База данных часто изменяется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Необходимо сократить время резервного копирования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Резервное копирование журналов транзакций выполняется отдельно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5B9BD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резервного копирования файлов и файловых групп</a:t>
            </a:r>
            <a:endParaRPr lang="en-US" sz="2000" b="1" dirty="0" smtClean="0">
              <a:solidFill>
                <a:srgbClr val="5B9BD5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 smtClean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Файлы или файловые группы следует использовать, если: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База данных имеет большой размер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Полное резервное копирование занимает слишком много времени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Резервное копирование журналов транзакций выполняется отдельно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Возможны сложности с управлением</a:t>
            </a:r>
            <a:endParaRPr lang="en-US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Разрешение на выполнение резервного копирования базы данных имеют члены следующих ролей:</a:t>
            </a:r>
            <a:endParaRPr lang="en-US" sz="2000" dirty="0" smtClean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err="1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sysadmin</a:t>
            </a:r>
            <a:endParaRPr lang="en-US" sz="2000" dirty="0" smtClean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err="1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db_owner</a:t>
            </a:r>
            <a:endParaRPr lang="en-US" sz="2000" dirty="0" smtClean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 err="1" smtClean="0">
                <a:solidFill>
                  <a:srgbClr val="333333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db_backupoperator</a:t>
            </a:r>
            <a:endParaRPr lang="en-US" sz="2000" dirty="0">
              <a:solidFill>
                <a:srgbClr val="33333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639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11444" y="385683"/>
            <a:ext cx="11081289" cy="5668178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резервных копии SQL </a:t>
            </a:r>
            <a:r>
              <a:rPr kumimoji="0" lang="ru-RU" altLang="en-US" sz="2400" b="1" i="0" u="none" strike="noStrike" cap="none" normalizeH="0" baseline="0" dirty="0" err="1" smtClean="0">
                <a:ln>
                  <a:noFill/>
                </a:ln>
                <a:solidFill>
                  <a:srgbClr val="2E74B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endParaRPr kumimoji="0" lang="ru-RU" altLang="en-US" sz="2400" b="1" i="0" u="none" strike="noStrike" cap="none" normalizeH="0" baseline="0" dirty="0" smtClean="0">
              <a:ln>
                <a:noFill/>
              </a:ln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2400" b="1" i="0" u="none" strike="noStrike" cap="none" normalizeH="0" baseline="0" dirty="0" smtClean="0">
              <a:ln>
                <a:noFill/>
              </a:ln>
              <a:solidFill>
                <a:srgbClr val="2E74B5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1" i="0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Полное резервирование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BACKUP DATABASE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AdventureWorks_FullDbBkup.bak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INIT, NAME = ‘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Full Db backup’,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 = ‘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Full Database Backup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RESTORE DATABASE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AdventureWorks_FullDbBkup.BAK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WITH RECOVERY, REPLACE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Резервирование файла журнала с очисткой.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BACKUP LOG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TRUNCATE_ONLY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713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5464" y="163860"/>
            <a:ext cx="11158780" cy="6694140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выполнения полного резервирования с журналом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BACKUP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AdventureWorks_FullDbBkup.bak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INIT, NAME = ‘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Full Db backup’,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DESCRIPTION = ‘</a:t>
            </a:r>
            <a:r>
              <a:rPr kumimoji="0" lang="ru-RU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Backup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А затем следует выполнить резервирование журнала с помощью команды: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BACKUP LOG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AdventureWorks_TlogBkup.bak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NOINIT, NAME = ‘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Translog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backup’,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DESCRIPTION = ‘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Transaction Log Backup’, NOFORMAT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Для выполнения резервирования заключительного фрагмента журнала запустите команду: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BACKUP LOG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uk-UA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AdventureWorks_TaillogBkup.bak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WITH NORECOVER</a:t>
            </a: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60707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26941" y="807589"/>
            <a:ext cx="10414861" cy="3739485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Для полного восстановления из полной резервной </a:t>
            </a:r>
            <a:r>
              <a:rPr kumimoji="0" lang="ru-RU" altLang="en-US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копии </a:t>
            </a: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RESTORE DATABASE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FROM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AdventureWorks_FullDbBkup.bak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WITH NORECOVERY</a:t>
            </a: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Сразу за полным восстановлением должны быть восстановлены все резервные копии журналов транзакций с параметром NORECOVERY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RESTORE LOG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FROM DISK = ‘E:\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AdventureWorks_TlogBkup.bak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kumimoji="0" lang="uk-UA" altLang="en-U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WITH NORECOVERY</a:t>
            </a: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9792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07756" y="992419"/>
            <a:ext cx="1066800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altLang="en-U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Наконец, выполните восстановление заключительного фрагмента с параметром RECOVERY:</a:t>
            </a:r>
            <a:endParaRPr lang="en-US" altLang="en-US" sz="2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RESTORE LOG </a:t>
            </a:r>
            <a:r>
              <a:rPr lang="en-US" altLang="en-US" sz="24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lang="uk-UA" altLang="en-US" sz="24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DISK = ‘E:\</a:t>
            </a:r>
            <a:r>
              <a:rPr lang="en-US" alt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lang="en-US" alt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AdventureWorks_TaillogBkup.bak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endParaRPr lang="uk-UA" altLang="en-US" sz="24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WITH RECOVERY</a:t>
            </a:r>
            <a:endParaRPr lang="uk-UA" altLang="en-US" sz="24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altLang="en-US" sz="2400" dirty="0">
              <a:ea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altLang="en-U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Сохранение разностной резервной копии выполняется командой:</a:t>
            </a:r>
            <a:endParaRPr lang="en-US" altLang="en-US" sz="2400" dirty="0"/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BACKUP DATABASE </a:t>
            </a:r>
            <a:r>
              <a:rPr lang="en-US" altLang="en-US" sz="24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endParaRPr lang="uk-UA" altLang="en-US" sz="24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DISK = ‘E:\</a:t>
            </a:r>
            <a:r>
              <a:rPr lang="en-US" alt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SQLdata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\BACKUPS\</a:t>
            </a:r>
            <a:r>
              <a:rPr lang="en-US" alt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AdventureWorks_DiffDbBkup.bak</a:t>
            </a: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uk-UA" altLang="en-US" sz="24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INIT, DIFFERENTIAL, NAME = ‘</a:t>
            </a:r>
            <a:r>
              <a:rPr lang="en-US" alt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Diff Db backup</a:t>
            </a: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’,</a:t>
            </a:r>
            <a:endParaRPr lang="uk-UA" altLang="en-US" sz="24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en-US" altLang="en-US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DESCRIPTION 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= ‘</a:t>
            </a:r>
            <a:r>
              <a:rPr lang="en-US" altLang="en-US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AdventureWorks</a:t>
            </a:r>
            <a:r>
              <a:rPr lang="en-US" alt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Differential Database Backup’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7083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1540" y="0"/>
            <a:ext cx="10515600" cy="1325563"/>
          </a:xfrm>
        </p:spPr>
        <p:txBody>
          <a:bodyPr/>
          <a:lstStyle/>
          <a:p>
            <a:r>
              <a:rPr lang="uk-UA" dirty="0" smtClean="0"/>
              <a:t>Системні БД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983265"/>
              </p:ext>
            </p:extLst>
          </p:nvPr>
        </p:nvGraphicFramePr>
        <p:xfrm>
          <a:off x="961540" y="1325563"/>
          <a:ext cx="10268920" cy="4683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7226">
                  <a:extLst>
                    <a:ext uri="{9D8B030D-6E8A-4147-A177-3AD203B41FA5}">
                      <a16:colId xmlns:a16="http://schemas.microsoft.com/office/drawing/2014/main" val="3927781113"/>
                    </a:ext>
                  </a:extLst>
                </a:gridCol>
                <a:gridCol w="9091694">
                  <a:extLst>
                    <a:ext uri="{9D8B030D-6E8A-4147-A177-3AD203B41FA5}">
                      <a16:colId xmlns:a16="http://schemas.microsoft.com/office/drawing/2014/main" val="3401179841"/>
                    </a:ext>
                  </a:extLst>
                </a:gridCol>
              </a:tblGrid>
              <a:tr h="4397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2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5599" marR="175599" marT="65850" marB="6585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Описание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599" marR="175599" marT="65850" marB="65850" anchor="b"/>
                </a:tc>
                <a:extLst>
                  <a:ext uri="{0D108BD9-81ED-4DB2-BD59-A6C34878D82A}">
                    <a16:rowId xmlns:a16="http://schemas.microsoft.com/office/drawing/2014/main" val="439132634"/>
                  </a:ext>
                </a:extLst>
              </a:tr>
              <a:tr h="68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master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В этой базе данных хранятся все данные системного уровня для экземпляра SQL </a:t>
                      </a:r>
                      <a:r>
                        <a:rPr lang="ru-RU" sz="2400" dirty="0" err="1">
                          <a:effectLst/>
                        </a:rPr>
                        <a:t>Server</a:t>
                      </a:r>
                      <a:r>
                        <a:rPr lang="ru-RU" sz="2400" dirty="0">
                          <a:effectLst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extLst>
                  <a:ext uri="{0D108BD9-81ED-4DB2-BD59-A6C34878D82A}">
                    <a16:rowId xmlns:a16="http://schemas.microsoft.com/office/drawing/2014/main" val="1860412411"/>
                  </a:ext>
                </a:extLst>
              </a:tr>
              <a:tr h="68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tempdb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Рабочее пространство для временных объектов или взаимодействия результирующих наборов.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extLst>
                  <a:ext uri="{0D108BD9-81ED-4DB2-BD59-A6C34878D82A}">
                    <a16:rowId xmlns:a16="http://schemas.microsoft.com/office/drawing/2014/main" val="3229496342"/>
                  </a:ext>
                </a:extLst>
              </a:tr>
              <a:tr h="68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msdb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Используется агентом SQL </a:t>
                      </a:r>
                      <a:r>
                        <a:rPr lang="ru-RU" sz="2400" dirty="0" err="1">
                          <a:effectLst/>
                        </a:rPr>
                        <a:t>Server</a:t>
                      </a:r>
                      <a:r>
                        <a:rPr lang="ru-RU" sz="2400" dirty="0">
                          <a:effectLst/>
                        </a:rPr>
                        <a:t> для планирования предупреждений и задач.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extLst>
                  <a:ext uri="{0D108BD9-81ED-4DB2-BD59-A6C34878D82A}">
                    <a16:rowId xmlns:a16="http://schemas.microsoft.com/office/drawing/2014/main" val="2587453005"/>
                  </a:ext>
                </a:extLst>
              </a:tr>
              <a:tr h="6382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model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Используется в качестве шаблона для всех баз данных, создаваемых в экземпляре SQL </a:t>
                      </a:r>
                      <a:r>
                        <a:rPr lang="ru-RU" sz="2400" dirty="0" err="1" smtClean="0">
                          <a:effectLst/>
                        </a:rPr>
                        <a:t>Serverю</a:t>
                      </a:r>
                      <a:r>
                        <a:rPr lang="ru-RU" sz="2400" dirty="0" smtClean="0">
                          <a:effectLst/>
                        </a:rPr>
                        <a:t>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extLst>
                  <a:ext uri="{0D108BD9-81ED-4DB2-BD59-A6C34878D82A}">
                    <a16:rowId xmlns:a16="http://schemas.microsoft.com/office/drawing/2014/main" val="542915373"/>
                  </a:ext>
                </a:extLst>
              </a:tr>
              <a:tr h="681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resource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Системные объекты физически хранятся в базе данных </a:t>
                      </a:r>
                      <a:r>
                        <a:rPr lang="ru-RU" sz="2400" dirty="0" err="1">
                          <a:effectLst/>
                        </a:rPr>
                        <a:t>resource</a:t>
                      </a:r>
                      <a:r>
                        <a:rPr lang="ru-RU" sz="2400" dirty="0">
                          <a:effectLst/>
                        </a:rPr>
                        <a:t>, но логически отображаются в схеме </a:t>
                      </a:r>
                      <a:r>
                        <a:rPr lang="ru-RU" sz="2400" dirty="0" err="1">
                          <a:effectLst/>
                        </a:rPr>
                        <a:t>sys</a:t>
                      </a:r>
                      <a:r>
                        <a:rPr lang="ru-RU" sz="2400" dirty="0">
                          <a:effectLst/>
                        </a:rPr>
                        <a:t> любой базы данных.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17" marR="7317" marT="7317" marB="7317" anchor="b"/>
                </a:tc>
                <a:extLst>
                  <a:ext uri="{0D108BD9-81ED-4DB2-BD59-A6C34878D82A}">
                    <a16:rowId xmlns:a16="http://schemas.microsoft.com/office/drawing/2014/main" val="2112448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24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8753" y="781033"/>
            <a:ext cx="1028054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Информация, записывающаяся в журнал транзакций, включает: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Время начала каждой транзакции;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 внутри каждой транзакции и информацию для их отката (для этого используются снимки страниц данных до, и после транзакции);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о распределении памяти для страниц БД (выделении и изъятии экстента);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о завершении или откате каждой транзакции.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назначением журнала транзакций (</a:t>
            </a:r>
            <a:r>
              <a:rPr lang="ru-RU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ru-RU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 является протоколирование всех транзакций и сделанных ими изменений. Таким образом, поддерживается целостность данных.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99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7241" y="430530"/>
            <a:ext cx="6096000" cy="43127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 транзакций создается при создании базы данных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DATABASE test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ON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(Name='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test_data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FileName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='C:\MSSQL\Data\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Test_Data.mdf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'),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LOG ON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(Name='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test_log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FileName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='D:\MSSQL\Log\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Test_Log.ldf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34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7685" y="338768"/>
            <a:ext cx="61461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База данных с двумя журналами транзакций: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4284" y="886280"/>
            <a:ext cx="8591228" cy="228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DATABASE test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ON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(Name='test',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FileName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=' 'C:\MSSQL\Data\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Test_Data.mdf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'),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 ON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(NAME = test_log_1, FILENAME = 'D:\MSSQL\Log\Test_Log_1.ldf'),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(NAME = test_log_2, FILENAME = 'E:\MSSQL\Log\Test_Log_2.ldf')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</a:t>
            </a:r>
            <a:endParaRPr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39891" y="3166904"/>
            <a:ext cx="8152109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DATABASE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ON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(Name='test',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FileName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='C:\MSSQL\Data\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Test_Data.mdf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'),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LOG ON 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(NAME = test_log_1, FILENAME = ' D:\MSSQL\Log\Test_Log_1.ldf')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DATABASE test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ADD LOG FILE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(NAME = test_log_2, FILENAME = ' E:\MSSQL\Log\Test_Log_2.ldf')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0744" y="486594"/>
            <a:ext cx="6917411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 DATABASE test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MODIFY FILE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(NAME = test_log_1, 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SIZE = 10MB,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MAXSIZE = 25MB,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FILEGROWTH = 1MB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)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3572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3736" y="332540"/>
            <a:ext cx="10001572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 контрольной точки запускается в следующих случаях: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помощью инструкции CHECKPOINT.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изменении опции базы данных с помощью команды ALTER DATABASE.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SQL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нормально завершил работу, при останове контрольная точка запускается для каждой базы данных. </a:t>
            </a:r>
            <a:endParaRPr lang="ru-RU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Предполагаемое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восстановления превысило время, заданное параметром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recovery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системной хранимой процедуры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sp_configure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Когда установлена опция базы данных '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trunc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chkpt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' и журнал транзакций заполнен на 70%.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150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3437" y="456633"/>
            <a:ext cx="10740326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Процесс контрольной точки включает в себя выполнение следующих операций: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Запись в журнал транзакций факта начала процесса контрольной точки.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Запись на диск всех "грязных страниц", т.е. тех страниц, которые были изменены, но не были записаны со времени выполнения последней контрольной точки.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Сохраняется последовательный номер записи (LSN), с которой будет начат процесс восстановления базы данных.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Сохраняется информация о выполнении процесса контрольной точки.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Удаление записей обо всех зафиксированных транзакциях, если выбрана модель восстановления </a:t>
            </a:r>
            <a:r>
              <a:rPr lang="ru-RU" sz="2400" dirty="0" err="1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Запись факта окончания процесса контрольной точки.</a:t>
            </a: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59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 descr="http://www.sql.ru/subscribe/2003/167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744" y="915798"/>
            <a:ext cx="7441857" cy="209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3" name="Рисунок 6" descr="http://www.sql.ru/subscribe/2003/167_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744" y="3895241"/>
            <a:ext cx="7094000" cy="207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1478" y="298048"/>
            <a:ext cx="44155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журнал транзакций до усечения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1478" y="3175948"/>
            <a:ext cx="5335243" cy="830997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журнал транзакций после его усечения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762216" y="6122666"/>
            <a:ext cx="1473480" cy="461665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2</a:t>
            </a:r>
            <a:endParaRPr kumimoji="0" lang="ru-RU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23744" y="2929727"/>
            <a:ext cx="14734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en-US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Рисунок 1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64495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791</Words>
  <Application>Microsoft Office PowerPoint</Application>
  <PresentationFormat>Широкоэкранный</PresentationFormat>
  <Paragraphs>180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Symbol</vt:lpstr>
      <vt:lpstr>Times New Roman</vt:lpstr>
      <vt:lpstr>Тема Office</vt:lpstr>
      <vt:lpstr>Системні бази даних,  протоколювання та резервування SQL Server</vt:lpstr>
      <vt:lpstr>Системні БД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Системні бази даних,  протоколювання та резервування SQL Server</dc:title>
  <dc:creator>Уккала Пуккала</dc:creator>
  <cp:lastModifiedBy>Уккала Пуккала</cp:lastModifiedBy>
  <cp:revision>4</cp:revision>
  <dcterms:created xsi:type="dcterms:W3CDTF">2016-09-21T02:48:07Z</dcterms:created>
  <dcterms:modified xsi:type="dcterms:W3CDTF">2016-09-21T04:10:04Z</dcterms:modified>
</cp:coreProperties>
</file>