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9" autoAdjust="0"/>
    <p:restoredTop sz="94660"/>
  </p:normalViewPr>
  <p:slideViewPr>
    <p:cSldViewPr snapToGrid="0">
      <p:cViewPr varScale="1">
        <p:scale>
          <a:sx n="62" d="100"/>
          <a:sy n="62" d="100"/>
        </p:scale>
        <p:origin x="72" y="11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67AD2-C30E-4062-989B-E4687C9F8930}" type="datetimeFigureOut">
              <a:rPr lang="en-US" smtClean="0"/>
              <a:t>9/21/2016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C138C-E91A-4CD5-B09D-12FAB4B615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059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67AD2-C30E-4062-989B-E4687C9F8930}" type="datetimeFigureOut">
              <a:rPr lang="en-US" smtClean="0"/>
              <a:t>9/21/2016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C138C-E91A-4CD5-B09D-12FAB4B615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359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67AD2-C30E-4062-989B-E4687C9F8930}" type="datetimeFigureOut">
              <a:rPr lang="en-US" smtClean="0"/>
              <a:t>9/21/2016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C138C-E91A-4CD5-B09D-12FAB4B615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028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67AD2-C30E-4062-989B-E4687C9F8930}" type="datetimeFigureOut">
              <a:rPr lang="en-US" smtClean="0"/>
              <a:t>9/21/2016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C138C-E91A-4CD5-B09D-12FAB4B615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974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67AD2-C30E-4062-989B-E4687C9F8930}" type="datetimeFigureOut">
              <a:rPr lang="en-US" smtClean="0"/>
              <a:t>9/21/2016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C138C-E91A-4CD5-B09D-12FAB4B615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369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67AD2-C30E-4062-989B-E4687C9F8930}" type="datetimeFigureOut">
              <a:rPr lang="en-US" smtClean="0"/>
              <a:t>9/21/2016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C138C-E91A-4CD5-B09D-12FAB4B615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021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67AD2-C30E-4062-989B-E4687C9F8930}" type="datetimeFigureOut">
              <a:rPr lang="en-US" smtClean="0"/>
              <a:t>9/21/2016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C138C-E91A-4CD5-B09D-12FAB4B615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677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67AD2-C30E-4062-989B-E4687C9F8930}" type="datetimeFigureOut">
              <a:rPr lang="en-US" smtClean="0"/>
              <a:t>9/21/2016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C138C-E91A-4CD5-B09D-12FAB4B615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551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67AD2-C30E-4062-989B-E4687C9F8930}" type="datetimeFigureOut">
              <a:rPr lang="en-US" smtClean="0"/>
              <a:t>9/21/2016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C138C-E91A-4CD5-B09D-12FAB4B615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2400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67AD2-C30E-4062-989B-E4687C9F8930}" type="datetimeFigureOut">
              <a:rPr lang="en-US" smtClean="0"/>
              <a:t>9/21/2016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C138C-E91A-4CD5-B09D-12FAB4B615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138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67AD2-C30E-4062-989B-E4687C9F8930}" type="datetimeFigureOut">
              <a:rPr lang="en-US" smtClean="0"/>
              <a:t>9/21/2016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C138C-E91A-4CD5-B09D-12FAB4B615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614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267AD2-C30E-4062-989B-E4687C9F8930}" type="datetimeFigureOut">
              <a:rPr lang="en-US" smtClean="0"/>
              <a:t>9/21/2016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0C138C-E91A-4CD5-B09D-12FAB4B615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9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36542" y="619931"/>
            <a:ext cx="9144000" cy="952743"/>
          </a:xfrm>
        </p:spPr>
        <p:txBody>
          <a:bodyPr>
            <a:normAutofit fontScale="90000"/>
          </a:bodyPr>
          <a:lstStyle/>
          <a:p>
            <a:r>
              <a:rPr lang="ru-RU" sz="3200" dirty="0" err="1" smtClean="0"/>
              <a:t>Системні</a:t>
            </a:r>
            <a:r>
              <a:rPr lang="ru-RU" sz="3200" dirty="0" smtClean="0"/>
              <a:t> </a:t>
            </a:r>
            <a:r>
              <a:rPr lang="ru-RU" sz="3200" dirty="0" err="1" smtClean="0"/>
              <a:t>бази</a:t>
            </a:r>
            <a:r>
              <a:rPr lang="ru-RU" sz="3200" dirty="0" smtClean="0"/>
              <a:t> </a:t>
            </a:r>
            <a:r>
              <a:rPr lang="ru-RU" sz="3200" dirty="0" err="1" smtClean="0"/>
              <a:t>даних</a:t>
            </a:r>
            <a:r>
              <a:rPr lang="ru-RU" sz="3200" dirty="0" smtClean="0"/>
              <a:t>, </a:t>
            </a:r>
            <a:br>
              <a:rPr lang="ru-RU" sz="3200" dirty="0" smtClean="0"/>
            </a:br>
            <a:r>
              <a:rPr lang="ru-RU" sz="3200" dirty="0" err="1" smtClean="0"/>
              <a:t>протоколювання</a:t>
            </a:r>
            <a:r>
              <a:rPr lang="ru-RU" sz="3200" dirty="0" smtClean="0"/>
              <a:t> та </a:t>
            </a:r>
            <a:r>
              <a:rPr lang="ru-RU" sz="3200" dirty="0" err="1" smtClean="0"/>
              <a:t>резервування</a:t>
            </a:r>
            <a:r>
              <a:rPr lang="ru-RU" sz="3200" dirty="0" smtClean="0"/>
              <a:t> </a:t>
            </a:r>
            <a:r>
              <a:rPr lang="en-US" sz="3200" dirty="0" smtClean="0"/>
              <a:t>SQL Server</a:t>
            </a:r>
            <a:endParaRPr lang="en-US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07024" y="2331177"/>
            <a:ext cx="9144000" cy="1655762"/>
          </a:xfrm>
        </p:spPr>
        <p:txBody>
          <a:bodyPr>
            <a:noAutofit/>
          </a:bodyPr>
          <a:lstStyle/>
          <a:p>
            <a:pPr marL="457200" indent="-457200" algn="l">
              <a:buAutoNum type="arabicPeriod"/>
            </a:pPr>
            <a:r>
              <a:rPr lang="uk-UA" sz="2800" dirty="0" smtClean="0"/>
              <a:t>Системні бази даних</a:t>
            </a:r>
          </a:p>
          <a:p>
            <a:pPr marL="457200" indent="-457200" algn="l">
              <a:buAutoNum type="arabicPeriod"/>
            </a:pPr>
            <a:r>
              <a:rPr lang="uk-UA" sz="2800" dirty="0" smtClean="0"/>
              <a:t>Журнал транзакцій</a:t>
            </a:r>
          </a:p>
          <a:p>
            <a:pPr marL="457200" indent="-457200" algn="l">
              <a:buAutoNum type="arabicPeriod"/>
            </a:pPr>
            <a:r>
              <a:rPr lang="uk-UA" sz="2800" dirty="0" smtClean="0"/>
              <a:t>Стратегії резервування БД</a:t>
            </a:r>
          </a:p>
          <a:p>
            <a:pPr algn="l"/>
            <a:endParaRPr lang="uk-UA" sz="2800" dirty="0" smtClean="0"/>
          </a:p>
          <a:p>
            <a:pPr algn="l"/>
            <a:r>
              <a:rPr lang="uk-UA" sz="2800" b="1" dirty="0" smtClean="0"/>
              <a:t>На самостійне вивчення: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uk-UA" sz="2800" dirty="0" smtClean="0"/>
              <a:t>Аудит баз даних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uk-UA" sz="2800" dirty="0" err="1" smtClean="0"/>
              <a:t>Планувальщик</a:t>
            </a:r>
            <a:r>
              <a:rPr lang="uk-UA" sz="2800" dirty="0" smtClean="0"/>
              <a:t> завдань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000930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57162" y="330653"/>
            <a:ext cx="57011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dirty="0">
                <a:solidFill>
                  <a:srgbClr val="333333"/>
                </a:solidFill>
                <a:ea typeface="Times New Roman" panose="02020603050405020304" pitchFamily="18" charset="0"/>
              </a:rPr>
              <a:t>Типы резервного копирования SQL </a:t>
            </a:r>
            <a:r>
              <a:rPr lang="ru-RU" sz="2400" dirty="0" err="1">
                <a:solidFill>
                  <a:srgbClr val="333333"/>
                </a:solidFill>
                <a:ea typeface="Times New Roman" panose="02020603050405020304" pitchFamily="18" charset="0"/>
              </a:rPr>
              <a:t>Server</a:t>
            </a:r>
            <a:endParaRPr lang="en-US" sz="2400" dirty="0">
              <a:effectLst/>
              <a:ea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1503845"/>
              </p:ext>
            </p:extLst>
          </p:nvPr>
        </p:nvGraphicFramePr>
        <p:xfrm>
          <a:off x="557162" y="962799"/>
          <a:ext cx="11004574" cy="5217160"/>
        </p:xfrm>
        <a:graphic>
          <a:graphicData uri="http://schemas.openxmlformats.org/drawingml/2006/table">
            <a:tbl>
              <a:tblPr firstRow="1" firstCol="1" bandRow="1">
                <a:tableStyleId>{D7AC3CCA-C797-4891-BE02-D94E43425B78}</a:tableStyleId>
              </a:tblPr>
              <a:tblGrid>
                <a:gridCol w="2832895">
                  <a:extLst>
                    <a:ext uri="{9D8B030D-6E8A-4147-A177-3AD203B41FA5}">
                      <a16:colId xmlns:a16="http://schemas.microsoft.com/office/drawing/2014/main" val="4209047736"/>
                    </a:ext>
                  </a:extLst>
                </a:gridCol>
                <a:gridCol w="8171679">
                  <a:extLst>
                    <a:ext uri="{9D8B030D-6E8A-4147-A177-3AD203B41FA5}">
                      <a16:colId xmlns:a16="http://schemas.microsoft.com/office/drawing/2014/main" val="137990367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</a:rPr>
                        <a:t>Тип резервной копии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Описание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168554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</a:rPr>
                        <a:t>Полная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Все файлы данных и часть журнала транзакций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621174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</a:rPr>
                        <a:t>Журнал транзакций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Любые изменения базы данных, записанные в файлах журнала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889487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</a:rPr>
                        <a:t>Заключительные фрагменты журнала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</a:rPr>
                        <a:t>Активная часть журнала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101462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</a:rPr>
                        <a:t>Разностная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</a:rPr>
                        <a:t>Части базы данных, которые изменились с момента выполнения полного резервного копирования базы данных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40301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</a:rPr>
                        <a:t>Файл (файловая группа)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Указанные файлы или файловые группы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299172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</a:rPr>
                        <a:t>Частичная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</a:rPr>
                        <a:t>Первичная файловая группа, все файловые группы, доступные для чтения и записи, и любые указанные файловые группы, доступные только для чтения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992370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Доступная только для копирования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База данных или журнал (не оказывается влияния на последовательность резервного копирования)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282515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19716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83530" y="511355"/>
            <a:ext cx="3329758" cy="4921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</a:pPr>
            <a:r>
              <a:rPr lang="ru-RU" sz="2400" b="1" kern="0">
                <a:solidFill>
                  <a:srgbClr val="2E74B5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Модели восстановления</a:t>
            </a:r>
            <a:endParaRPr lang="en-US" sz="2400" b="1" kern="0" dirty="0">
              <a:solidFill>
                <a:srgbClr val="2E74B5"/>
              </a:solidFill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3687047"/>
              </p:ext>
            </p:extLst>
          </p:nvPr>
        </p:nvGraphicFramePr>
        <p:xfrm>
          <a:off x="483530" y="1316328"/>
          <a:ext cx="10613256" cy="3686812"/>
        </p:xfrm>
        <a:graphic>
          <a:graphicData uri="http://schemas.openxmlformats.org/drawingml/2006/table">
            <a:tbl>
              <a:tblPr firstRow="1" firstCol="1" bandRow="1">
                <a:tableStyleId>{9D7B26C5-4107-4FEC-AEDC-1716B250A1EF}</a:tableStyleId>
              </a:tblPr>
              <a:tblGrid>
                <a:gridCol w="3034585">
                  <a:extLst>
                    <a:ext uri="{9D8B030D-6E8A-4147-A177-3AD203B41FA5}">
                      <a16:colId xmlns:a16="http://schemas.microsoft.com/office/drawing/2014/main" val="5266586"/>
                    </a:ext>
                  </a:extLst>
                </a:gridCol>
                <a:gridCol w="7578671">
                  <a:extLst>
                    <a:ext uri="{9D8B030D-6E8A-4147-A177-3AD203B41FA5}">
                      <a16:colId xmlns:a16="http://schemas.microsoft.com/office/drawing/2014/main" val="19878727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Модель восстановления</a:t>
                      </a:r>
                      <a:endParaRPr lang="en-US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Описание</a:t>
                      </a:r>
                      <a:endParaRPr lang="en-US" sz="2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183167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Простая</a:t>
                      </a:r>
                      <a:endParaRPr lang="en-US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Использует полные или разностные резервные копии базы данных. Усекает журналы транзакций</a:t>
                      </a:r>
                      <a:endParaRPr lang="en-US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667050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Полная</a:t>
                      </a:r>
                      <a:endParaRPr lang="en-US" sz="2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Включает резервные копии как базы данных, так и журнала транзакций</a:t>
                      </a:r>
                      <a:endParaRPr lang="en-US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115598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С неполным протоколированием</a:t>
                      </a:r>
                      <a:endParaRPr lang="en-US" sz="2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Включает резервные копии как базы данных, так и журнала транзакций, но использует меньше пространства журнала для некоторых операций</a:t>
                      </a:r>
                      <a:endParaRPr lang="en-US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611443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68339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31742" y="364513"/>
            <a:ext cx="10544014" cy="5206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</a:pPr>
            <a:r>
              <a:rPr lang="ru-RU" sz="2400" b="1" dirty="0" smtClean="0">
                <a:solidFill>
                  <a:srgbClr val="5B9BD5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Стратегия полного резервного копирования базы данных</a:t>
            </a:r>
            <a:endParaRPr lang="en-US" sz="2400" b="1" dirty="0" smtClean="0">
              <a:solidFill>
                <a:srgbClr val="5B9BD5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 smtClean="0">
                <a:solidFill>
                  <a:srgbClr val="333333"/>
                </a:solidFill>
                <a:effectLst/>
                <a:ea typeface="Times New Roman" panose="02020603050405020304" pitchFamily="18" charset="0"/>
              </a:rPr>
              <a:t> </a:t>
            </a:r>
            <a:endParaRPr lang="en-US" sz="2400" dirty="0" smtClean="0">
              <a:effectLst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 smtClean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Полное резервное копирование выполняется, если:</a:t>
            </a:r>
            <a:endParaRPr lang="en-US" sz="2400" dirty="0" smtClean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sz="2400" dirty="0" smtClean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База данных имеет небольшой размер</a:t>
            </a:r>
            <a:endParaRPr lang="en-US" sz="2400" dirty="0" smtClean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sz="2400" dirty="0" smtClean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База данных подвергается незначительным изменениям или доступна только для чтения</a:t>
            </a:r>
            <a:endParaRPr lang="en-US" sz="2400" dirty="0" smtClean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</a:pPr>
            <a:r>
              <a:rPr lang="ru-RU" sz="2400" b="1" dirty="0" smtClean="0">
                <a:solidFill>
                  <a:srgbClr val="5B9BD5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Стратегия резервного копирования базы данных и журнала транзакций</a:t>
            </a:r>
            <a:endParaRPr lang="en-US" sz="2400" b="1" dirty="0" smtClean="0">
              <a:solidFill>
                <a:srgbClr val="5B9BD5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 smtClean="0">
                <a:solidFill>
                  <a:srgbClr val="333333"/>
                </a:solidFill>
                <a:effectLst/>
                <a:ea typeface="Times New Roman" panose="02020603050405020304" pitchFamily="18" charset="0"/>
              </a:rPr>
              <a:t> </a:t>
            </a:r>
            <a:endParaRPr lang="en-US" sz="2400" dirty="0" smtClean="0">
              <a:effectLst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 smtClean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Следует объединить резервное копирование базы данных и журнала транзакций, если:</a:t>
            </a:r>
            <a:endParaRPr lang="en-US" sz="2400" dirty="0" smtClean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sz="2400" dirty="0" smtClean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База данных часто изменяется</a:t>
            </a:r>
            <a:endParaRPr lang="en-US" sz="2400" dirty="0" smtClean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sz="2400" dirty="0" smtClean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Полное резервное копирование занимает слишком много времени</a:t>
            </a:r>
            <a:endParaRPr lang="en-US" sz="2400" dirty="0" smtClean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0029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21776" y="115998"/>
            <a:ext cx="11039960" cy="6145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</a:pPr>
            <a:r>
              <a:rPr lang="ru-RU" sz="2000" b="1" dirty="0" smtClean="0">
                <a:solidFill>
                  <a:srgbClr val="5B9BD5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Стратегия разностного резервного копирования</a:t>
            </a:r>
            <a:endParaRPr lang="en-US" sz="2000" b="1" dirty="0" smtClean="0">
              <a:solidFill>
                <a:srgbClr val="5B9BD5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 smtClean="0">
                <a:solidFill>
                  <a:srgbClr val="333333"/>
                </a:solidFill>
                <a:effectLst/>
                <a:ea typeface="Times New Roman" panose="02020603050405020304" pitchFamily="18" charset="0"/>
              </a:rPr>
              <a:t> </a:t>
            </a:r>
            <a:r>
              <a:rPr lang="ru-RU" sz="2000" dirty="0" smtClean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Разностное резервное копирование следует использовать, если:</a:t>
            </a:r>
            <a:endParaRPr lang="en-US" sz="2000" dirty="0" smtClean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sz="2000" dirty="0" smtClean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База данных часто изменяется</a:t>
            </a:r>
            <a:endParaRPr lang="en-US" sz="2000" dirty="0" smtClean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sz="2000" dirty="0" smtClean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Необходимо сократить время резервного копирования</a:t>
            </a:r>
            <a:endParaRPr lang="en-US" sz="2000" dirty="0" smtClean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 smtClean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Резервное копирование журналов транзакций выполняется отдельно</a:t>
            </a:r>
          </a:p>
          <a:p>
            <a:pPr lvl="0">
              <a:lnSpc>
                <a:spcPct val="115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endParaRPr lang="en-US" sz="2000" dirty="0" smtClean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</a:pPr>
            <a:r>
              <a:rPr lang="ru-RU" sz="2000" b="1" dirty="0" smtClean="0">
                <a:solidFill>
                  <a:srgbClr val="5B9BD5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Стратегия резервного копирования файлов и файловых групп</a:t>
            </a:r>
            <a:endParaRPr lang="en-US" sz="2000" b="1" dirty="0" smtClean="0">
              <a:solidFill>
                <a:srgbClr val="5B9BD5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 smtClean="0">
                <a:solidFill>
                  <a:srgbClr val="333333"/>
                </a:solidFill>
                <a:effectLst/>
                <a:ea typeface="Times New Roman" panose="02020603050405020304" pitchFamily="18" charset="0"/>
              </a:rPr>
              <a:t> </a:t>
            </a:r>
            <a:r>
              <a:rPr lang="ru-RU" sz="2000" dirty="0" smtClean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Файлы или файловые группы следует использовать, если:</a:t>
            </a:r>
            <a:endParaRPr lang="en-US" sz="2000" dirty="0" smtClean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sz="2000" dirty="0" smtClean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База данных имеет большой размер</a:t>
            </a:r>
            <a:endParaRPr lang="en-US" sz="2000" dirty="0" smtClean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sz="2000" dirty="0" smtClean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Полное резервное копирование занимает слишком много времени</a:t>
            </a:r>
            <a:endParaRPr lang="en-US" sz="2000" dirty="0" smtClean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 smtClean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Резервное копирование журналов транзакций выполняется отдельно</a:t>
            </a:r>
            <a:endParaRPr lang="en-US" sz="2000" dirty="0" smtClean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 smtClean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Возможны сложности с управлением</a:t>
            </a:r>
            <a:endParaRPr lang="en-US" sz="2000" dirty="0" smtClean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 smtClean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Разрешение на выполнение резервного копирования базы данных имеют члены следующих ролей:</a:t>
            </a:r>
            <a:endParaRPr lang="en-US" sz="2000" dirty="0" smtClean="0">
              <a:solidFill>
                <a:srgbClr val="333333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sz="2000" dirty="0" err="1" smtClean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sysadmin</a:t>
            </a:r>
            <a:endParaRPr lang="en-US" sz="2000" dirty="0" smtClean="0">
              <a:solidFill>
                <a:srgbClr val="333333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sz="2000" dirty="0" err="1" smtClean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db_owner</a:t>
            </a:r>
            <a:endParaRPr lang="en-US" sz="2000" dirty="0" smtClean="0">
              <a:solidFill>
                <a:srgbClr val="333333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sz="2000" dirty="0" err="1" smtClean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db_backupoperator</a:t>
            </a:r>
            <a:endParaRPr lang="en-US" sz="2000" dirty="0">
              <a:solidFill>
                <a:srgbClr val="333333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96395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11444" y="385683"/>
            <a:ext cx="11081289" cy="5668178"/>
          </a:xfrm>
          <a:prstGeom prst="rect">
            <a:avLst/>
          </a:prstGeom>
          <a:solidFill>
            <a:srgbClr val="F6F6F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12696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en-US" sz="2400" b="1" i="0" u="none" strike="noStrike" cap="none" normalizeH="0" baseline="0" dirty="0" smtClean="0">
                <a:ln>
                  <a:noFill/>
                </a:ln>
                <a:solidFill>
                  <a:srgbClr val="2E74B5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резервных копии SQL </a:t>
            </a:r>
            <a:r>
              <a:rPr kumimoji="0" lang="ru-RU" altLang="en-US" sz="2400" b="1" i="0" u="none" strike="noStrike" cap="none" normalizeH="0" baseline="0" dirty="0" err="1" smtClean="0">
                <a:ln>
                  <a:noFill/>
                </a:ln>
                <a:solidFill>
                  <a:srgbClr val="2E74B5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Server</a:t>
            </a:r>
            <a:endParaRPr kumimoji="0" lang="ru-RU" altLang="en-US" sz="2400" b="1" i="0" u="none" strike="noStrike" cap="none" normalizeH="0" baseline="0" dirty="0" smtClean="0">
              <a:ln>
                <a:noFill/>
              </a:ln>
              <a:solidFill>
                <a:srgbClr val="2E74B5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en-US" sz="2400" b="1" i="0" u="none" strike="noStrike" cap="none" normalizeH="0" baseline="0" dirty="0" smtClean="0">
              <a:ln>
                <a:noFill/>
              </a:ln>
              <a:solidFill>
                <a:srgbClr val="2E74B5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en-US" sz="2400" b="1" i="0" u="none" strike="noStrike" cap="none" normalizeH="0" baseline="0" dirty="0" smtClean="0">
                <a:ln>
                  <a:noFill/>
                </a:ln>
                <a:solidFill>
                  <a:srgbClr val="5B9BD5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Полное резервирование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BACKUP DATABASE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AdventureWorks</a:t>
            </a:r>
            <a:endParaRPr kumimoji="0" lang="uk-UA" altLang="en-US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DISK = ‘E:\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SQLdata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\BACKUPS\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AdventureWorks_FullDbBkup.bak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endParaRPr kumimoji="0" lang="uk-UA" altLang="en-US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WITH INIT, NAME = ‘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AdventureWorks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Full Db backup’,</a:t>
            </a:r>
            <a:endParaRPr kumimoji="0" lang="uk-UA" altLang="en-US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DESCRIPTION = ‘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AdventureWorks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Full Database Backup</a:t>
            </a:r>
            <a:endParaRPr kumimoji="0" lang="uk-UA" altLang="en-US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RESTORE DATABASE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AdventureWorks</a:t>
            </a:r>
            <a:endParaRPr kumimoji="0" lang="uk-UA" altLang="en-US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FROM DISK = ‘E:\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SQLdata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\BACKUPS\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AdventureWorks_FullDbBkup.BAK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endParaRPr kumimoji="0" lang="uk-UA" altLang="en-US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WITH RECOVERY, REPLACE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Резервирование файла журнала с очисткой. </a:t>
            </a: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BACKUP LOG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AdventureWorks</a:t>
            </a:r>
            <a:endParaRPr kumimoji="0" lang="uk-UA" altLang="en-US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WITH TRUNCATE_ONLY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07138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25464" y="163860"/>
            <a:ext cx="11158780" cy="6694140"/>
          </a:xfrm>
          <a:prstGeom prst="rect">
            <a:avLst/>
          </a:prstGeom>
          <a:solidFill>
            <a:srgbClr val="F6F6F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выполнения полного резервирования с журналом </a:t>
            </a: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BACKUP</a:t>
            </a:r>
            <a:r>
              <a:rPr kumimoji="0" lang="ru-RU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DATABASE</a:t>
            </a:r>
            <a:r>
              <a:rPr kumimoji="0" lang="ru-RU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AdventureWorks</a:t>
            </a:r>
            <a:endParaRPr kumimoji="0" lang="uk-UA" altLang="en-US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uk-UA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DISK = ‘E:\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SQLdata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\BACKUPS\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AdventureWorks_FullDbBkup.bak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endParaRPr kumimoji="0" lang="uk-UA" altLang="en-US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uk-UA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WITH INIT, NAME = ‘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AdventureWorks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Full Db backup’,</a:t>
            </a:r>
            <a:endParaRPr kumimoji="0" lang="uk-UA" altLang="en-US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DESCRIPTION = ‘</a:t>
            </a:r>
            <a:r>
              <a:rPr kumimoji="0" lang="ru-RU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AdventureWorks</a:t>
            </a:r>
            <a:r>
              <a:rPr kumimoji="0" lang="ru-RU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Full</a:t>
            </a:r>
            <a:r>
              <a:rPr kumimoji="0" lang="ru-RU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Database</a:t>
            </a:r>
            <a:r>
              <a:rPr kumimoji="0" lang="ru-RU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Backup</a:t>
            </a:r>
            <a:r>
              <a:rPr kumimoji="0" lang="ru-RU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uk-UA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endParaRPr kumimoji="0" lang="ru-RU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А затем следует выполнить резервирование журнала с помощью команды:</a:t>
            </a: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BACKUP LOG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AdventureWorks</a:t>
            </a:r>
            <a:endParaRPr kumimoji="0" lang="uk-UA" altLang="en-US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uk-UA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DISK = ‘E:\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SQLdata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\BACKUPS\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AdventureWorks_TlogBkup.bak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endParaRPr kumimoji="0" lang="uk-UA" altLang="en-US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uk-UA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WITH NOINIT, NAME = ‘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AdventureWorks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Translog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backup’,</a:t>
            </a:r>
            <a:endParaRPr kumimoji="0" lang="uk-UA" altLang="en-US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uk-UA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DESCRIPTION = ‘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AdventureWorks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Transaction Log Backup’, NOFORMAT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endParaRPr kumimoji="0" lang="ru-RU" altLang="en-US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Для выполнения резервирования заключительного фрагмента журнала запустите команду: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BACKUP LOG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AdventureWorks</a:t>
            </a:r>
            <a:endParaRPr kumimoji="0" lang="uk-UA" altLang="en-US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uk-UA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DISK = ‘E:\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SQLdata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\BACKUPS\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AdventureWorks_TaillogBkup.bak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endParaRPr kumimoji="0" lang="uk-UA" altLang="en-US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WITH NORECOVER</a:t>
            </a:r>
            <a:endParaRPr kumimoji="0" lang="ru-RU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0607070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26941" y="807589"/>
            <a:ext cx="10414861" cy="3739485"/>
          </a:xfrm>
          <a:prstGeom prst="rect">
            <a:avLst/>
          </a:prstGeom>
          <a:solidFill>
            <a:srgbClr val="F6F6F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Для полного восстановления из полной резервной </a:t>
            </a:r>
            <a:r>
              <a:rPr kumimoji="0" lang="ru-RU" altLang="en-US" sz="240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копии </a:t>
            </a:r>
            <a:r>
              <a:rPr kumimoji="0" lang="ru-RU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:</a:t>
            </a: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RESTORE DATABASE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AdventureWorks</a:t>
            </a:r>
            <a:endParaRPr kumimoji="0" lang="uk-UA" altLang="en-US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FROM DISK = ‘E:\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SQLdata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\BACKUPS\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AdventureWorks_FullDbBkup.bak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endParaRPr kumimoji="0" lang="uk-UA" altLang="en-US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WITH NORECOVERY</a:t>
            </a:r>
            <a:endParaRPr kumimoji="0" lang="ru-RU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endParaRPr kumimoji="0" lang="ru-RU" altLang="en-US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n-lt"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Сразу за полным восстановлением должны быть восстановлены все резервные копии журналов транзакций с параметром NORECOVERY</a:t>
            </a: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RESTORE LOG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AdventureWorks</a:t>
            </a:r>
            <a:endParaRPr kumimoji="0" lang="uk-UA" altLang="en-US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FROM DISK = ‘E:\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SQLdata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\BACKUPS\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AdventureWorks_TlogBkup.bak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endParaRPr kumimoji="0" lang="uk-UA" altLang="en-US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WITH NORECOVERY</a:t>
            </a:r>
            <a:endParaRPr kumimoji="0" lang="ru-RU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197927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07756" y="992419"/>
            <a:ext cx="10668001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altLang="en-US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Наконец, выполните восстановление заключительного фрагмента с параметром RECOVERY:</a:t>
            </a:r>
            <a:endParaRPr lang="en-US" altLang="en-US" sz="2400" dirty="0"/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en-US" altLang="en-US" sz="2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RESTORE LOG </a:t>
            </a:r>
            <a:r>
              <a:rPr lang="en-US" altLang="en-US" sz="2400" dirty="0" err="1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AdventureWorks</a:t>
            </a:r>
            <a:endParaRPr lang="uk-UA" altLang="en-US" sz="2400" dirty="0" smtClean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en-US" altLang="en-US" sz="24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FROM </a:t>
            </a:r>
            <a:r>
              <a:rPr lang="en-US" altLang="en-US" sz="2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DISK = ‘E:\</a:t>
            </a:r>
            <a:r>
              <a:rPr lang="en-US" altLang="en-US" sz="24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SQLdata</a:t>
            </a:r>
            <a:r>
              <a:rPr lang="en-US" altLang="en-US" sz="2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\BACKUPS\</a:t>
            </a:r>
            <a:r>
              <a:rPr lang="en-US" altLang="en-US" sz="24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AdventureWorks_TaillogBkup.bak</a:t>
            </a:r>
            <a:r>
              <a:rPr lang="en-US" altLang="en-US" sz="2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’ </a:t>
            </a:r>
            <a:endParaRPr lang="uk-UA" altLang="en-US" sz="2400" dirty="0" smtClean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en-US" altLang="en-US" sz="24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WITH RECOVERY</a:t>
            </a:r>
            <a:endParaRPr lang="uk-UA" altLang="en-US" sz="2400" dirty="0" smtClean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endParaRPr lang="ru-RU" altLang="en-US" sz="2400" dirty="0">
              <a:ea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altLang="en-US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Сохранение разностной резервной копии выполняется командой:</a:t>
            </a:r>
            <a:endParaRPr lang="en-US" altLang="en-US" sz="2400" dirty="0"/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en-US" altLang="en-US" sz="2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BACKUP DATABASE </a:t>
            </a:r>
            <a:r>
              <a:rPr lang="en-US" altLang="en-US" sz="2400" dirty="0" err="1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AdventureWorks</a:t>
            </a:r>
            <a:endParaRPr lang="uk-UA" altLang="en-US" sz="2400" dirty="0" smtClean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en-US" altLang="en-US" sz="24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altLang="en-US" sz="2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DISK = ‘E:\</a:t>
            </a:r>
            <a:r>
              <a:rPr lang="en-US" altLang="en-US" sz="24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SQLdata</a:t>
            </a:r>
            <a:r>
              <a:rPr lang="en-US" altLang="en-US" sz="2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\BACKUPS\</a:t>
            </a:r>
            <a:r>
              <a:rPr lang="en-US" altLang="en-US" sz="24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AdventureWorks_DiffDbBkup.bak</a:t>
            </a:r>
            <a:r>
              <a:rPr lang="en-US" altLang="en-US" sz="24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endParaRPr lang="uk-UA" altLang="en-US" sz="2400" dirty="0" smtClean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en-US" altLang="en-US" sz="24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WITH </a:t>
            </a:r>
            <a:r>
              <a:rPr lang="en-US" altLang="en-US" sz="2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INIT, DIFFERENTIAL, NAME = ‘</a:t>
            </a:r>
            <a:r>
              <a:rPr lang="en-US" altLang="en-US" sz="24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AdventureWorks</a:t>
            </a:r>
            <a:r>
              <a:rPr lang="en-US" altLang="en-US" sz="2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Diff Db backup</a:t>
            </a:r>
            <a:r>
              <a:rPr lang="en-US" altLang="en-US" sz="24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’,</a:t>
            </a:r>
            <a:endParaRPr lang="uk-UA" altLang="en-US" sz="2400" dirty="0" smtClean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en-US" altLang="en-US" sz="24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DESCRIPTION </a:t>
            </a:r>
            <a:r>
              <a:rPr lang="en-US" altLang="en-US" sz="2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= ‘</a:t>
            </a:r>
            <a:r>
              <a:rPr lang="en-US" altLang="en-US" sz="24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AdventureWorks</a:t>
            </a:r>
            <a:r>
              <a:rPr lang="en-US" altLang="en-US" sz="2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Differential Database Backup’</a:t>
            </a:r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70836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540" y="0"/>
            <a:ext cx="10515600" cy="1325563"/>
          </a:xfrm>
        </p:spPr>
        <p:txBody>
          <a:bodyPr/>
          <a:lstStyle/>
          <a:p>
            <a:r>
              <a:rPr lang="uk-UA" dirty="0" smtClean="0"/>
              <a:t>Системні БД</a:t>
            </a:r>
            <a:endParaRPr lang="en-US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8983265"/>
              </p:ext>
            </p:extLst>
          </p:nvPr>
        </p:nvGraphicFramePr>
        <p:xfrm>
          <a:off x="961540" y="1325563"/>
          <a:ext cx="10268920" cy="46835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77226">
                  <a:extLst>
                    <a:ext uri="{9D8B030D-6E8A-4147-A177-3AD203B41FA5}">
                      <a16:colId xmlns:a16="http://schemas.microsoft.com/office/drawing/2014/main" val="3927781113"/>
                    </a:ext>
                  </a:extLst>
                </a:gridCol>
                <a:gridCol w="9091694">
                  <a:extLst>
                    <a:ext uri="{9D8B030D-6E8A-4147-A177-3AD203B41FA5}">
                      <a16:colId xmlns:a16="http://schemas.microsoft.com/office/drawing/2014/main" val="3401179841"/>
                    </a:ext>
                  </a:extLst>
                </a:gridCol>
              </a:tblGrid>
              <a:tr h="4397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24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5599" marR="175599" marT="65850" marB="6585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Описание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599" marR="175599" marT="65850" marB="65850" anchor="b"/>
                </a:tc>
                <a:extLst>
                  <a:ext uri="{0D108BD9-81ED-4DB2-BD59-A6C34878D82A}">
                    <a16:rowId xmlns:a16="http://schemas.microsoft.com/office/drawing/2014/main" val="439132634"/>
                  </a:ext>
                </a:extLst>
              </a:tr>
              <a:tr h="6813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</a:rPr>
                        <a:t>master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7" marR="7317" marT="7317" marB="7317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В этой базе данных хранятся все данные системного уровня для экземпляра SQL </a:t>
                      </a:r>
                      <a:r>
                        <a:rPr lang="ru-RU" sz="2400" dirty="0" err="1">
                          <a:effectLst/>
                        </a:rPr>
                        <a:t>Server</a:t>
                      </a:r>
                      <a:r>
                        <a:rPr lang="ru-RU" sz="2400" dirty="0">
                          <a:effectLst/>
                        </a:rPr>
                        <a:t>.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7" marR="7317" marT="7317" marB="7317" anchor="b"/>
                </a:tc>
                <a:extLst>
                  <a:ext uri="{0D108BD9-81ED-4DB2-BD59-A6C34878D82A}">
                    <a16:rowId xmlns:a16="http://schemas.microsoft.com/office/drawing/2014/main" val="1860412411"/>
                  </a:ext>
                </a:extLst>
              </a:tr>
              <a:tr h="6813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tempdb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7" marR="7317" marT="7317" marB="7317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Рабочее пространство для временных объектов или взаимодействия результирующих наборов.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7" marR="7317" marT="7317" marB="7317" anchor="b"/>
                </a:tc>
                <a:extLst>
                  <a:ext uri="{0D108BD9-81ED-4DB2-BD59-A6C34878D82A}">
                    <a16:rowId xmlns:a16="http://schemas.microsoft.com/office/drawing/2014/main" val="3229496342"/>
                  </a:ext>
                </a:extLst>
              </a:tr>
              <a:tr h="6813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 msdb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7" marR="7317" marT="7317" marB="7317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Используется агентом SQL </a:t>
                      </a:r>
                      <a:r>
                        <a:rPr lang="ru-RU" sz="2400" dirty="0" err="1">
                          <a:effectLst/>
                        </a:rPr>
                        <a:t>Server</a:t>
                      </a:r>
                      <a:r>
                        <a:rPr lang="ru-RU" sz="2400" dirty="0">
                          <a:effectLst/>
                        </a:rPr>
                        <a:t> для планирования предупреждений и задач.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7" marR="7317" marT="7317" marB="7317" anchor="b"/>
                </a:tc>
                <a:extLst>
                  <a:ext uri="{0D108BD9-81ED-4DB2-BD59-A6C34878D82A}">
                    <a16:rowId xmlns:a16="http://schemas.microsoft.com/office/drawing/2014/main" val="2587453005"/>
                  </a:ext>
                </a:extLst>
              </a:tr>
              <a:tr h="6382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</a:rPr>
                        <a:t>model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7" marR="7317" marT="7317" marB="7317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Используется в качестве шаблона для всех баз данных, создаваемых в экземпляре SQL </a:t>
                      </a:r>
                      <a:r>
                        <a:rPr lang="ru-RU" sz="2400" dirty="0" err="1" smtClean="0">
                          <a:effectLst/>
                        </a:rPr>
                        <a:t>Serverю</a:t>
                      </a:r>
                      <a:r>
                        <a:rPr lang="ru-RU" sz="2400" dirty="0" smtClean="0">
                          <a:effectLst/>
                        </a:rPr>
                        <a:t>.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7" marR="7317" marT="7317" marB="7317" anchor="b"/>
                </a:tc>
                <a:extLst>
                  <a:ext uri="{0D108BD9-81ED-4DB2-BD59-A6C34878D82A}">
                    <a16:rowId xmlns:a16="http://schemas.microsoft.com/office/drawing/2014/main" val="542915373"/>
                  </a:ext>
                </a:extLst>
              </a:tr>
              <a:tr h="6813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</a:rPr>
                        <a:t>resource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7" marR="7317" marT="7317" marB="7317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Системные объекты физически хранятся в базе данных </a:t>
                      </a:r>
                      <a:r>
                        <a:rPr lang="ru-RU" sz="2400" dirty="0" err="1">
                          <a:effectLst/>
                        </a:rPr>
                        <a:t>resource</a:t>
                      </a:r>
                      <a:r>
                        <a:rPr lang="ru-RU" sz="2400" dirty="0">
                          <a:effectLst/>
                        </a:rPr>
                        <a:t>, но логически отображаются в схеме </a:t>
                      </a:r>
                      <a:r>
                        <a:rPr lang="ru-RU" sz="2400" dirty="0" err="1">
                          <a:effectLst/>
                        </a:rPr>
                        <a:t>sys</a:t>
                      </a:r>
                      <a:r>
                        <a:rPr lang="ru-RU" sz="2400" dirty="0">
                          <a:effectLst/>
                        </a:rPr>
                        <a:t> любой базы данных.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7" marR="7317" marT="7317" marB="7317" anchor="b"/>
                </a:tc>
                <a:extLst>
                  <a:ext uri="{0D108BD9-81ED-4DB2-BD59-A6C34878D82A}">
                    <a16:rowId xmlns:a16="http://schemas.microsoft.com/office/drawing/2014/main" val="21124483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42438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38753" y="781033"/>
            <a:ext cx="10280542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Информация, записывающаяся в журнал транзакций, включает:</a:t>
            </a:r>
            <a:endParaRPr lang="en-US" sz="2400" dirty="0" smtClean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Время начала каждой транзакции;</a:t>
            </a:r>
            <a:endParaRPr lang="en-US" sz="2400" dirty="0" smtClean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Изменения внутри каждой транзакции и информацию для их отката (для этого используются снимки страниц данных до, и после транзакции);</a:t>
            </a:r>
            <a:endParaRPr lang="en-US" sz="2400" dirty="0" smtClean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Информация о распределении памяти для страниц БД (выделении и изъятии экстента);</a:t>
            </a:r>
            <a:endParaRPr lang="en-US" sz="2400" dirty="0" smtClean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Информация о завершении или откате каждой транзакции.</a:t>
            </a:r>
            <a:endParaRPr lang="en-US" sz="2400" dirty="0" smtClean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Основным назначением журнала транзакций (</a:t>
            </a:r>
            <a:r>
              <a:rPr lang="ru-RU" sz="24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transaction</a:t>
            </a:r>
            <a:r>
              <a:rPr lang="ru-RU" sz="2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log</a:t>
            </a:r>
            <a:r>
              <a:rPr lang="ru-RU" sz="2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) является протоколирование всех транзакций и сделанных ими изменений. Таким образом, поддерживается целостность данных.</a:t>
            </a:r>
            <a:endParaRPr lang="en-US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21995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47241" y="430530"/>
            <a:ext cx="6096000" cy="431278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Журнал транзакций создается при создании базы данных</a:t>
            </a:r>
            <a:endParaRPr lang="en-US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CREATE DATABASE test</a:t>
            </a:r>
            <a:endParaRPr lang="en-US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ON</a:t>
            </a:r>
            <a:endParaRPr lang="en-US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(Name='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test_data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',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FileName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='C:\MSSQL\Data\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Test_Data.mdf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'),</a:t>
            </a:r>
            <a:endParaRPr lang="en-US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LOG ON</a:t>
            </a:r>
            <a:endParaRPr lang="en-US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(Name='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test_log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',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FileName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='D:\MSSQL\Log\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Test_Log.ldf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')</a:t>
            </a:r>
            <a:endParaRPr lang="en-US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9344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07685" y="338768"/>
            <a:ext cx="614617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База данных с двумя журналами транзакций:</a:t>
            </a: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4284" y="886280"/>
            <a:ext cx="8591228" cy="2280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>
              <a:lnSpc>
                <a:spcPct val="115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CREATE DATABASE test</a:t>
            </a:r>
            <a:endParaRPr lang="en-US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15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ON</a:t>
            </a:r>
            <a:endParaRPr lang="en-US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15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(Name='test',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FileName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=' 'C:\MSSQL\Data\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Test_Data.mdf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'),</a:t>
            </a:r>
            <a:endParaRPr lang="en-US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15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LOG ON </a:t>
            </a:r>
            <a:endParaRPr lang="en-US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15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(NAME = test_log_1, FILENAME = 'D:\MSSQL\Log\Test_Log_1.ldf'), </a:t>
            </a:r>
            <a:endParaRPr lang="en-US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15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(NAME = test_log_2, FILENAME = 'E:\MSSQL\Log\Test_Log_2.ldf')</a:t>
            </a:r>
            <a:endParaRPr lang="en-US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GO</a:t>
            </a:r>
            <a:endParaRPr lang="en-US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039891" y="3166904"/>
            <a:ext cx="8152109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CREATE DATABASE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test</a:t>
            </a:r>
            <a:endParaRPr lang="en-US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ON</a:t>
            </a:r>
            <a:endParaRPr lang="en-US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(Name='test',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FileName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='C:\MSSQL\Data\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Test_Data.mdf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'),</a:t>
            </a:r>
            <a:endParaRPr lang="en-US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LOG ON </a:t>
            </a:r>
            <a:endParaRPr lang="en-US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(NAME = test_log_1, FILENAME = ' D:\MSSQL\Log\Test_Log_1.ldf')</a:t>
            </a:r>
            <a:endParaRPr lang="en-US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</a:t>
            </a:r>
            <a:endParaRPr lang="en-US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 DATABASE test</a:t>
            </a:r>
            <a:endParaRPr lang="en-US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ADD LOG FILE</a:t>
            </a:r>
            <a:endParaRPr lang="en-US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(NAME = test_log_2, FILENAME = ' E:\MSSQL\Log\Test_Log_2.ldf')</a:t>
            </a:r>
            <a:endParaRPr lang="en-US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GO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71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00744" y="486594"/>
            <a:ext cx="6917411" cy="28777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 DATABASE test</a:t>
            </a:r>
            <a:endParaRPr lang="en-US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MODIFY FILE </a:t>
            </a:r>
            <a:endParaRPr lang="en-US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(NAME = test_log_1, </a:t>
            </a:r>
            <a:endParaRPr lang="en-US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SIZE = 10MB,</a:t>
            </a:r>
            <a:endParaRPr lang="en-US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MAXSIZE = 25MB,</a:t>
            </a:r>
            <a:endParaRPr lang="en-US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FILEGROWTH = 1MB</a:t>
            </a:r>
            <a:endParaRPr lang="en-US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)</a:t>
            </a:r>
            <a:endParaRPr lang="en-US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GO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935721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3736" y="332540"/>
            <a:ext cx="10001572" cy="476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Процесс контрольной точки запускается в следующих случаях:</a:t>
            </a:r>
            <a:endParaRPr lang="en-US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помощью инструкции CHECKPOINT.</a:t>
            </a:r>
            <a:endParaRPr lang="en-US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изменении опции базы данных с помощью команды ALTER DATABASE.</a:t>
            </a:r>
            <a:endParaRPr lang="en-US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Если SQL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Server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нормально завершил работу, при останове контрольная точка запускается для каждой базы данных. </a:t>
            </a:r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Предполагаемое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время восстановления превысило время, заданное параметром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recovery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interval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системной хранимой процедуры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sp_configure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Когда установлена опция базы данных '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trunc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log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chkpt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' и журнал транзакций заполнен на 70%. 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1500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3437" y="456633"/>
            <a:ext cx="10740326" cy="476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Процесс контрольной точки включает в себя выполнение следующих операций:</a:t>
            </a:r>
            <a:endParaRPr lang="en-US" sz="2400" dirty="0" smtClean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 smtClean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Запись в журнал транзакций факта начала процесса контрольной точки.</a:t>
            </a:r>
            <a:endParaRPr lang="en-US" sz="2400" dirty="0" smtClean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 smtClean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Запись на диск всех "грязных страниц", т.е. тех страниц, которые были изменены, но не были записаны со времени выполнения последней контрольной точки.</a:t>
            </a:r>
            <a:endParaRPr lang="en-US" sz="2400" dirty="0" smtClean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 smtClean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Сохраняется последовательный номер записи (LSN), с которой будет начат процесс восстановления базы данных.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 smtClean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Сохраняется информация о выполнении процесса контрольной точки.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 smtClean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Удаление записей обо всех зафиксированных транзакциях, если выбрана модель восстановления </a:t>
            </a:r>
            <a:r>
              <a:rPr lang="ru-RU" sz="2400" dirty="0" err="1" smtClean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Simple</a:t>
            </a:r>
            <a:r>
              <a:rPr lang="ru-RU" sz="2400" dirty="0" smtClean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 smtClean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 smtClean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Запись факта окончания процесса контрольной точки.</a:t>
            </a:r>
            <a:endParaRPr lang="en-US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55997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5" descr="http://www.sql.ru/subscribe/2003/167_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6744" y="915798"/>
            <a:ext cx="7441857" cy="2090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3" name="Рисунок 6" descr="http://www.sql.ru/subscribe/2003/167_2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6744" y="3895241"/>
            <a:ext cx="7094000" cy="2071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01478" y="298048"/>
            <a:ext cx="441556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журнал транзакций до усечения</a:t>
            </a: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01478" y="3175948"/>
            <a:ext cx="5335243" cy="830997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журнал транзакций после его усечения</a:t>
            </a: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5762216" y="6122666"/>
            <a:ext cx="1473480" cy="461665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Рисунок 2</a:t>
            </a:r>
            <a:endParaRPr kumimoji="0" lang="ru-RU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23744" y="2929727"/>
            <a:ext cx="14734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en-US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Рисунок 1</a:t>
            </a: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0764495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791</Words>
  <Application>Microsoft Office PowerPoint</Application>
  <PresentationFormat>Широкоэкранный</PresentationFormat>
  <Paragraphs>180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Courier New</vt:lpstr>
      <vt:lpstr>Symbol</vt:lpstr>
      <vt:lpstr>Times New Roman</vt:lpstr>
      <vt:lpstr>Тема Office</vt:lpstr>
      <vt:lpstr>Системні бази даних,  протоколювання та резервування SQL Server</vt:lpstr>
      <vt:lpstr>Системні БД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Системні бази даних,  протоколювання та резервування SQL Server</dc:title>
  <dc:creator>Уккала Пуккала</dc:creator>
  <cp:lastModifiedBy>Уккала Пуккала</cp:lastModifiedBy>
  <cp:revision>4</cp:revision>
  <dcterms:created xsi:type="dcterms:W3CDTF">2016-09-21T02:48:07Z</dcterms:created>
  <dcterms:modified xsi:type="dcterms:W3CDTF">2016-09-21T04:10:04Z</dcterms:modified>
</cp:coreProperties>
</file>