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7" r:id="rId3"/>
    <p:sldId id="258" r:id="rId4"/>
    <p:sldId id="266" r:id="rId5"/>
    <p:sldId id="267" r:id="rId6"/>
    <p:sldId id="259" r:id="rId7"/>
    <p:sldId id="260" r:id="rId8"/>
    <p:sldId id="261" r:id="rId9"/>
    <p:sldId id="262" r:id="rId10"/>
    <p:sldId id="263" r:id="rId11"/>
    <p:sldId id="264" r:id="rId12"/>
    <p:sldId id="268" r:id="rId13"/>
    <p:sldId id="265" r:id="rId14"/>
    <p:sldId id="269"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96706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296273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41359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110592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927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smtClean="0"/>
              <a:t>Зразок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1782687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99224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375972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219909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5E1BC693-6A59-471F-888A-6951ED56E3FB}"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168588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5E1BC693-6A59-471F-888A-6951ED56E3FB}"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113612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5E1BC693-6A59-471F-888A-6951ED56E3FB}"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178973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5E1BC693-6A59-471F-888A-6951ED56E3FB}"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48981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BC693-6A59-471F-888A-6951ED56E3FB}"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58948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smtClean="0"/>
              <a:t>Зразок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5E1BC693-6A59-471F-888A-6951ED56E3FB}"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8885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5E1BC693-6A59-471F-888A-6951ED56E3FB}"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3DD39-6F93-4854-89FF-0BAC023846E2}" type="slidenum">
              <a:rPr lang="en-US" smtClean="0"/>
              <a:t>‹№›</a:t>
            </a:fld>
            <a:endParaRPr lang="en-US"/>
          </a:p>
        </p:txBody>
      </p:sp>
    </p:spTree>
    <p:extLst>
      <p:ext uri="{BB962C8B-B14F-4D97-AF65-F5344CB8AC3E}">
        <p14:creationId xmlns:p14="http://schemas.microsoft.com/office/powerpoint/2010/main" val="3114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1BC693-6A59-471F-888A-6951ED56E3FB}" type="datetimeFigureOut">
              <a:rPr lang="en-US" smtClean="0"/>
              <a:t>9/18/2025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83DD39-6F93-4854-89FF-0BAC023846E2}" type="slidenum">
              <a:rPr lang="en-US" smtClean="0"/>
              <a:t>‹№›</a:t>
            </a:fld>
            <a:endParaRPr lang="en-US"/>
          </a:p>
        </p:txBody>
      </p:sp>
    </p:spTree>
    <p:extLst>
      <p:ext uri="{BB962C8B-B14F-4D97-AF65-F5344CB8AC3E}">
        <p14:creationId xmlns:p14="http://schemas.microsoft.com/office/powerpoint/2010/main" val="5423070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5708" y="2176970"/>
            <a:ext cx="10821005" cy="2627540"/>
          </a:xfrm>
        </p:spPr>
        <p:txBody>
          <a:bodyPr/>
          <a:lstStyle/>
          <a:p>
            <a:pPr algn="ctr"/>
            <a:r>
              <a:rPr lang="ru-RU" sz="4000" b="1" dirty="0" smtClean="0">
                <a:solidFill>
                  <a:schemeClr val="tx1"/>
                </a:solidFill>
                <a:latin typeface="Times New Roman" panose="02020603050405020304" pitchFamily="18" charset="0"/>
                <a:cs typeface="Times New Roman" panose="02020603050405020304" pitchFamily="18" charset="0"/>
              </a:rPr>
              <a:t>ТЕМА 3.</a:t>
            </a:r>
            <a:r>
              <a:rPr lang="uk-UA" sz="4000" b="1" dirty="0">
                <a:solidFill>
                  <a:schemeClr val="tx1"/>
                </a:solidFill>
                <a:latin typeface="Times New Roman" panose="02020603050405020304" pitchFamily="18" charset="0"/>
                <a:cs typeface="Times New Roman" panose="02020603050405020304" pitchFamily="18" charset="0"/>
              </a:rPr>
              <a:t> </a:t>
            </a:r>
            <a:r>
              <a:rPr lang="uk-UA" sz="4000" b="1" dirty="0" smtClean="0">
                <a:solidFill>
                  <a:schemeClr val="tx1"/>
                </a:solidFill>
                <a:latin typeface="Times New Roman" panose="02020603050405020304" pitchFamily="18" charset="0"/>
                <a:cs typeface="Times New Roman" panose="02020603050405020304" pitchFamily="18" charset="0"/>
              </a:rPr>
              <a:t>ОСНОВНІ ФОРМИ ОРГАНІЗАЦІЙНОЇ </a:t>
            </a:r>
            <a:r>
              <a:rPr lang="uk-UA" sz="4000" b="1" dirty="0">
                <a:solidFill>
                  <a:schemeClr val="tx1"/>
                </a:solidFill>
                <a:latin typeface="Times New Roman" panose="02020603050405020304" pitchFamily="18" charset="0"/>
                <a:cs typeface="Times New Roman" panose="02020603050405020304" pitchFamily="18" charset="0"/>
              </a:rPr>
              <a:t>СТРУКТУРИ </a:t>
            </a:r>
            <a:r>
              <a:rPr lang="uk-UA" sz="4000" b="1" dirty="0" smtClean="0">
                <a:solidFill>
                  <a:schemeClr val="tx1"/>
                </a:solidFill>
                <a:latin typeface="Times New Roman" panose="02020603050405020304" pitchFamily="18" charset="0"/>
                <a:cs typeface="Times New Roman" panose="02020603050405020304" pitchFamily="18" charset="0"/>
              </a:rPr>
              <a:t>ПРОЄКТУ</a:t>
            </a:r>
            <a:r>
              <a:rPr lang="en-US" sz="4400" b="1" dirty="0">
                <a:solidFill>
                  <a:schemeClr val="tx1"/>
                </a:solidFill>
                <a:latin typeface="Times New Roman" panose="02020603050405020304" pitchFamily="18" charset="0"/>
                <a:cs typeface="Times New Roman" panose="02020603050405020304" pitchFamily="18" charset="0"/>
              </a:rPr>
              <a:t/>
            </a:r>
            <a:br>
              <a:rPr lang="en-US" sz="4400" b="1" dirty="0">
                <a:solidFill>
                  <a:schemeClr val="tx1"/>
                </a:solidFill>
                <a:latin typeface="Times New Roman" panose="02020603050405020304" pitchFamily="18" charset="0"/>
                <a:cs typeface="Times New Roman" panose="02020603050405020304" pitchFamily="18" charset="0"/>
              </a:rPr>
            </a:b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10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61257"/>
            <a:ext cx="10197495" cy="718457"/>
          </a:xfrm>
        </p:spPr>
        <p:txBody>
          <a:bodyPr>
            <a:normAutofit/>
          </a:bodyPr>
          <a:lstStyle/>
          <a:p>
            <a:pPr algn="ctr"/>
            <a:r>
              <a:rPr lang="uk-UA" sz="2800" b="1" dirty="0" smtClean="0">
                <a:solidFill>
                  <a:schemeClr val="tx1"/>
                </a:solidFill>
                <a:latin typeface="Times New Roman" panose="02020603050405020304" pitchFamily="18" charset="0"/>
                <a:cs typeface="Times New Roman" panose="02020603050405020304" pitchFamily="18" charset="0"/>
              </a:rPr>
              <a:t>Переваги </a:t>
            </a:r>
            <a:r>
              <a:rPr lang="uk-UA" sz="2800" b="1" dirty="0">
                <a:solidFill>
                  <a:schemeClr val="tx1"/>
                </a:solidFill>
                <a:latin typeface="Times New Roman" panose="02020603050405020304" pitchFamily="18" charset="0"/>
                <a:cs typeface="Times New Roman" panose="02020603050405020304" pitchFamily="18" charset="0"/>
              </a:rPr>
              <a:t>та недоліки матричної організаційної структури</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1"/>
          </p:nvPr>
        </p:nvSpPr>
        <p:spPr>
          <a:xfrm>
            <a:off x="408214" y="2472151"/>
            <a:ext cx="4816929" cy="3569209"/>
          </a:xfrm>
        </p:spPr>
        <p:txBody>
          <a:bodyPr>
            <a:normAutofit fontScale="92500"/>
          </a:bodyPr>
          <a:lstStyle/>
          <a:p>
            <a:pPr marL="0" indent="216000" algn="just">
              <a:lnSpc>
                <a:spcPct val="110000"/>
              </a:lnSpc>
              <a:spcBef>
                <a:spcPts val="600"/>
              </a:spcBef>
            </a:pPr>
            <a:r>
              <a:rPr lang="uk-UA" sz="2200" dirty="0">
                <a:solidFill>
                  <a:schemeClr val="tx1"/>
                </a:solidFill>
                <a:latin typeface="Times New Roman" panose="02020603050405020304" pitchFamily="18" charset="0"/>
                <a:cs typeface="Times New Roman" panose="02020603050405020304" pitchFamily="18" charset="0"/>
              </a:rPr>
              <a:t>надання консультаційної допомоги замовнику в розробці і </a:t>
            </a:r>
            <a:r>
              <a:rPr lang="uk-UA" sz="2200" dirty="0" smtClean="0">
                <a:solidFill>
                  <a:schemeClr val="tx1"/>
                </a:solidFill>
                <a:latin typeface="Times New Roman" panose="02020603050405020304" pitchFamily="18" charset="0"/>
                <a:cs typeface="Times New Roman" panose="02020603050405020304" pitchFamily="18" charset="0"/>
              </a:rPr>
              <a:t>реалі­зації </a:t>
            </a:r>
            <a:r>
              <a:rPr lang="uk-UA" sz="2200" dirty="0" err="1" smtClean="0">
                <a:solidFill>
                  <a:schemeClr val="tx1"/>
                </a:solidFill>
                <a:latin typeface="Times New Roman" panose="02020603050405020304" pitchFamily="18" charset="0"/>
                <a:cs typeface="Times New Roman" panose="02020603050405020304" pitchFamily="18" charset="0"/>
              </a:rPr>
              <a:t>проєкту</a:t>
            </a:r>
            <a:r>
              <a:rPr lang="uk-UA" sz="2200" dirty="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pPr marL="0" indent="216000" algn="just">
              <a:lnSpc>
                <a:spcPct val="110000"/>
              </a:lnSpc>
              <a:spcBef>
                <a:spcPts val="600"/>
              </a:spcBef>
            </a:pPr>
            <a:r>
              <a:rPr lang="uk-UA" sz="2200" dirty="0">
                <a:solidFill>
                  <a:schemeClr val="tx1"/>
                </a:solidFill>
                <a:latin typeface="Times New Roman" panose="02020603050405020304" pitchFamily="18" charset="0"/>
                <a:cs typeface="Times New Roman" panose="02020603050405020304" pitchFamily="18" charset="0"/>
              </a:rPr>
              <a:t>вибір </a:t>
            </a:r>
            <a:r>
              <a:rPr lang="uk-UA" sz="2200" dirty="0" err="1" smtClean="0">
                <a:solidFill>
                  <a:schemeClr val="tx1"/>
                </a:solidFill>
                <a:latin typeface="Times New Roman" panose="02020603050405020304" pitchFamily="18" charset="0"/>
                <a:cs typeface="Times New Roman" panose="02020603050405020304" pitchFamily="18" charset="0"/>
              </a:rPr>
              <a:t>проєктувальників</a:t>
            </a:r>
            <a:r>
              <a:rPr lang="uk-UA" sz="2200" dirty="0" smtClean="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і підрядчиків; складання планів робіт із </a:t>
            </a:r>
            <a:r>
              <a:rPr lang="uk-UA" sz="2200" dirty="0" err="1" smtClean="0">
                <a:solidFill>
                  <a:schemeClr val="tx1"/>
                </a:solidFill>
                <a:latin typeface="Times New Roman" panose="02020603050405020304" pitchFamily="18" charset="0"/>
                <a:cs typeface="Times New Roman" panose="02020603050405020304" pitchFamily="18" charset="0"/>
              </a:rPr>
              <a:t>проєкту</a:t>
            </a:r>
            <a:r>
              <a:rPr lang="uk-UA" sz="2200" dirty="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pPr marL="0" indent="216000" algn="just">
              <a:lnSpc>
                <a:spcPct val="110000"/>
              </a:lnSpc>
              <a:spcBef>
                <a:spcPts val="600"/>
              </a:spcBef>
            </a:pPr>
            <a:r>
              <a:rPr lang="uk-UA" sz="2200" dirty="0">
                <a:solidFill>
                  <a:schemeClr val="tx1"/>
                </a:solidFill>
                <a:latin typeface="Times New Roman" panose="02020603050405020304" pitchFamily="18" charset="0"/>
                <a:cs typeface="Times New Roman" panose="02020603050405020304" pitchFamily="18" charset="0"/>
              </a:rPr>
              <a:t>оформлення і підписання актів, що підтверджують виконання </a:t>
            </a:r>
            <a:r>
              <a:rPr lang="uk-UA" sz="2200" dirty="0" smtClean="0">
                <a:solidFill>
                  <a:schemeClr val="tx1"/>
                </a:solidFill>
                <a:latin typeface="Times New Roman" panose="02020603050405020304" pitchFamily="18" charset="0"/>
                <a:cs typeface="Times New Roman" panose="02020603050405020304" pitchFamily="18" charset="0"/>
              </a:rPr>
              <a:t>ро­біт </a:t>
            </a:r>
            <a:r>
              <a:rPr lang="uk-UA" sz="2200" dirty="0">
                <a:solidFill>
                  <a:schemeClr val="tx1"/>
                </a:solidFill>
                <a:latin typeface="Times New Roman" panose="02020603050405020304" pitchFamily="18" charset="0"/>
                <a:cs typeface="Times New Roman" panose="02020603050405020304" pitchFamily="18" charset="0"/>
              </a:rPr>
              <a:t>(етапів, </a:t>
            </a:r>
            <a:r>
              <a:rPr lang="uk-UA" sz="2200" dirty="0" err="1">
                <a:solidFill>
                  <a:schemeClr val="tx1"/>
                </a:solidFill>
                <a:latin typeface="Times New Roman" panose="02020603050405020304" pitchFamily="18" charset="0"/>
                <a:cs typeface="Times New Roman" panose="02020603050405020304" pitchFamily="18" charset="0"/>
              </a:rPr>
              <a:t>підетапів</a:t>
            </a:r>
            <a:r>
              <a:rPr lang="uk-UA" sz="2200" dirty="0">
                <a:solidFill>
                  <a:schemeClr val="tx1"/>
                </a:solidFill>
                <a:latin typeface="Times New Roman" panose="02020603050405020304" pitchFamily="18" charset="0"/>
                <a:cs typeface="Times New Roman" panose="02020603050405020304" pitchFamily="18" charset="0"/>
              </a:rPr>
              <a:t>, здачу об’єктів у дослідну і промислову експлуатації);</a:t>
            </a:r>
            <a:endParaRPr lang="en-US" sz="22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7" name="Объект 6"/>
          <p:cNvSpPr>
            <a:spLocks noGrp="1"/>
          </p:cNvSpPr>
          <p:nvPr>
            <p:ph sz="half" idx="2"/>
          </p:nvPr>
        </p:nvSpPr>
        <p:spPr>
          <a:xfrm>
            <a:off x="5494262" y="2536763"/>
            <a:ext cx="5278673" cy="3866954"/>
          </a:xfrm>
        </p:spPr>
        <p:txBody>
          <a:bodyPr>
            <a:normAutofit fontScale="92500"/>
          </a:bodyPr>
          <a:lstStyle/>
          <a:p>
            <a:pPr marL="0" indent="216000" algn="just">
              <a:lnSpc>
                <a:spcPct val="110000"/>
              </a:lnSpc>
              <a:spcBef>
                <a:spcPts val="600"/>
              </a:spcBef>
            </a:pPr>
            <a:r>
              <a:rPr lang="uk-UA" sz="1900" dirty="0">
                <a:solidFill>
                  <a:schemeClr val="tx1"/>
                </a:solidFill>
                <a:latin typeface="Times New Roman" panose="02020603050405020304" pitchFamily="18" charset="0"/>
                <a:cs typeface="Times New Roman" panose="02020603050405020304" pitchFamily="18" charset="0"/>
              </a:rPr>
              <a:t>координація роботи всіх учасників </a:t>
            </a:r>
            <a:r>
              <a:rPr lang="uk-UA" sz="1900" dirty="0" err="1" smtClean="0">
                <a:solidFill>
                  <a:schemeClr val="tx1"/>
                </a:solidFill>
                <a:latin typeface="Times New Roman" panose="02020603050405020304" pitchFamily="18" charset="0"/>
                <a:cs typeface="Times New Roman" panose="02020603050405020304" pitchFamily="18" charset="0"/>
              </a:rPr>
              <a:t>проєкту</a:t>
            </a:r>
            <a:r>
              <a:rPr lang="uk-UA" sz="1900" dirty="0">
                <a:solidFill>
                  <a:schemeClr val="tx1"/>
                </a:solidFill>
                <a:latin typeface="Times New Roman" panose="02020603050405020304" pitchFamily="18" charset="0"/>
                <a:cs typeface="Times New Roman" panose="02020603050405020304" pitchFamily="18" charset="0"/>
              </a:rPr>
              <a:t>; постійний контроль за:</a:t>
            </a:r>
            <a:endParaRPr lang="en-US" sz="1900"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600"/>
              </a:spcBef>
              <a:buFont typeface="Wingdings" panose="05000000000000000000" pitchFamily="2" charset="2"/>
              <a:buChar char="§"/>
            </a:pPr>
            <a:r>
              <a:rPr lang="uk-UA" sz="1900" dirty="0" smtClean="0">
                <a:solidFill>
                  <a:schemeClr val="tx1"/>
                </a:solidFill>
                <a:latin typeface="Times New Roman" panose="02020603050405020304" pitchFamily="18" charset="0"/>
                <a:cs typeface="Times New Roman" panose="02020603050405020304" pitchFamily="18" charset="0"/>
              </a:rPr>
              <a:t>дотриманням </a:t>
            </a:r>
            <a:r>
              <a:rPr lang="uk-UA" sz="1900" dirty="0">
                <a:solidFill>
                  <a:schemeClr val="tx1"/>
                </a:solidFill>
                <a:latin typeface="Times New Roman" panose="02020603050405020304" pitchFamily="18" charset="0"/>
                <a:cs typeface="Times New Roman" panose="02020603050405020304" pitchFamily="18" charset="0"/>
              </a:rPr>
              <a:t>термінів виконання робіт по </a:t>
            </a:r>
            <a:r>
              <a:rPr lang="uk-UA" sz="1900" dirty="0" err="1" smtClean="0">
                <a:solidFill>
                  <a:schemeClr val="tx1"/>
                </a:solidFill>
                <a:latin typeface="Times New Roman" panose="02020603050405020304" pitchFamily="18" charset="0"/>
                <a:cs typeface="Times New Roman" panose="02020603050405020304" pitchFamily="18" charset="0"/>
              </a:rPr>
              <a:t>проєкту</a:t>
            </a:r>
            <a:r>
              <a:rPr lang="uk-UA" sz="1900" dirty="0">
                <a:solidFill>
                  <a:schemeClr val="tx1"/>
                </a:solidFill>
                <a:latin typeface="Times New Roman" panose="02020603050405020304" pitchFamily="18" charset="0"/>
                <a:cs typeface="Times New Roman" panose="02020603050405020304" pitchFamily="18" charset="0"/>
              </a:rPr>
              <a:t>;</a:t>
            </a:r>
            <a:endParaRPr lang="en-US" sz="1900"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600"/>
              </a:spcBef>
              <a:buFont typeface="Wingdings" panose="05000000000000000000" pitchFamily="2" charset="2"/>
              <a:buChar char="§"/>
            </a:pPr>
            <a:r>
              <a:rPr lang="uk-UA" sz="1900" dirty="0" smtClean="0">
                <a:solidFill>
                  <a:schemeClr val="tx1"/>
                </a:solidFill>
                <a:latin typeface="Times New Roman" panose="02020603050405020304" pitchFamily="18" charset="0"/>
                <a:cs typeface="Times New Roman" panose="02020603050405020304" pitchFamily="18" charset="0"/>
              </a:rPr>
              <a:t>науково-технічним </a:t>
            </a:r>
            <a:r>
              <a:rPr lang="uk-UA" sz="1900" dirty="0">
                <a:solidFill>
                  <a:schemeClr val="tx1"/>
                </a:solidFill>
                <a:latin typeface="Times New Roman" panose="02020603050405020304" pitchFamily="18" charset="0"/>
                <a:cs typeface="Times New Roman" panose="02020603050405020304" pitchFamily="18" charset="0"/>
              </a:rPr>
              <a:t>рівнем і якістю розробок;</a:t>
            </a:r>
            <a:endParaRPr lang="en-US" sz="1900"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600"/>
              </a:spcBef>
              <a:buFont typeface="Wingdings" panose="05000000000000000000" pitchFamily="2" charset="2"/>
              <a:buChar char="§"/>
            </a:pPr>
            <a:r>
              <a:rPr lang="uk-UA" sz="1900" dirty="0" smtClean="0">
                <a:solidFill>
                  <a:schemeClr val="tx1"/>
                </a:solidFill>
                <a:latin typeface="Times New Roman" panose="02020603050405020304" pitchFamily="18" charset="0"/>
                <a:cs typeface="Times New Roman" panose="02020603050405020304" pitchFamily="18" charset="0"/>
              </a:rPr>
              <a:t>витратами</a:t>
            </a:r>
            <a:r>
              <a:rPr lang="uk-UA" sz="1900" dirty="0">
                <a:solidFill>
                  <a:schemeClr val="tx1"/>
                </a:solidFill>
                <a:latin typeface="Times New Roman" panose="02020603050405020304" pitchFamily="18" charset="0"/>
                <a:cs typeface="Times New Roman" panose="02020603050405020304" pitchFamily="18" charset="0"/>
              </a:rPr>
              <a:t>;</a:t>
            </a:r>
            <a:endParaRPr lang="en-US" sz="1900" dirty="0">
              <a:solidFill>
                <a:schemeClr val="tx1"/>
              </a:solidFill>
              <a:latin typeface="Times New Roman" panose="02020603050405020304" pitchFamily="18" charset="0"/>
              <a:cs typeface="Times New Roman" panose="02020603050405020304" pitchFamily="18" charset="0"/>
            </a:endParaRPr>
          </a:p>
          <a:p>
            <a:pPr marL="0" indent="216000" algn="just">
              <a:lnSpc>
                <a:spcPct val="110000"/>
              </a:lnSpc>
              <a:spcBef>
                <a:spcPts val="600"/>
              </a:spcBef>
            </a:pPr>
            <a:r>
              <a:rPr lang="uk-UA" sz="1900" dirty="0">
                <a:solidFill>
                  <a:schemeClr val="tx1"/>
                </a:solidFill>
                <a:latin typeface="Times New Roman" panose="02020603050405020304" pitchFamily="18" charset="0"/>
                <a:cs typeface="Times New Roman" panose="02020603050405020304" pitchFamily="18" charset="0"/>
              </a:rPr>
              <a:t>приймання виконаних виконавцями і контрагентами робіт зі </a:t>
            </a:r>
            <a:r>
              <a:rPr lang="uk-UA" sz="1900" dirty="0" smtClean="0">
                <a:solidFill>
                  <a:schemeClr val="tx1"/>
                </a:solidFill>
                <a:latin typeface="Times New Roman" panose="02020603050405020304" pitchFamily="18" charset="0"/>
                <a:cs typeface="Times New Roman" panose="02020603050405020304" pitchFamily="18" charset="0"/>
              </a:rPr>
              <a:t>ство­рення </a:t>
            </a:r>
            <a:r>
              <a:rPr lang="uk-UA" sz="1900" dirty="0" err="1" smtClean="0">
                <a:solidFill>
                  <a:schemeClr val="tx1"/>
                </a:solidFill>
                <a:latin typeface="Times New Roman" panose="02020603050405020304" pitchFamily="18" charset="0"/>
                <a:cs typeface="Times New Roman" panose="02020603050405020304" pitchFamily="18" charset="0"/>
              </a:rPr>
              <a:t>проєкту</a:t>
            </a:r>
            <a:r>
              <a:rPr lang="uk-UA" sz="1900" dirty="0">
                <a:solidFill>
                  <a:schemeClr val="tx1"/>
                </a:solidFill>
                <a:latin typeface="Times New Roman" panose="02020603050405020304" pitchFamily="18" charset="0"/>
                <a:cs typeface="Times New Roman" panose="02020603050405020304" pitchFamily="18" charset="0"/>
              </a:rPr>
              <a:t>;</a:t>
            </a:r>
            <a:endParaRPr lang="en-US" sz="1900" dirty="0">
              <a:solidFill>
                <a:schemeClr val="tx1"/>
              </a:solidFill>
              <a:latin typeface="Times New Roman" panose="02020603050405020304" pitchFamily="18" charset="0"/>
              <a:cs typeface="Times New Roman" panose="02020603050405020304" pitchFamily="18" charset="0"/>
            </a:endParaRPr>
          </a:p>
          <a:p>
            <a:pPr marL="0" indent="216000" algn="just">
              <a:lnSpc>
                <a:spcPct val="110000"/>
              </a:lnSpc>
              <a:spcBef>
                <a:spcPts val="600"/>
              </a:spcBef>
            </a:pPr>
            <a:r>
              <a:rPr lang="uk-UA" sz="1900" dirty="0">
                <a:solidFill>
                  <a:schemeClr val="tx1"/>
                </a:solidFill>
                <a:latin typeface="Times New Roman" panose="02020603050405020304" pitchFamily="18" charset="0"/>
                <a:cs typeface="Times New Roman" panose="02020603050405020304" pitchFamily="18" charset="0"/>
              </a:rPr>
              <a:t>оформлення звітної документації на виконані роботи.</a:t>
            </a:r>
            <a:endParaRPr lang="en-US" sz="1900" dirty="0">
              <a:solidFill>
                <a:schemeClr val="tx1"/>
              </a:solidFill>
              <a:latin typeface="Times New Roman" panose="02020603050405020304" pitchFamily="18" charset="0"/>
              <a:cs typeface="Times New Roman" panose="02020603050405020304" pitchFamily="18" charset="0"/>
            </a:endParaRPr>
          </a:p>
          <a:p>
            <a:pPr marL="0" indent="216000" algn="just">
              <a:lnSpc>
                <a:spcPct val="110000"/>
              </a:lnSpc>
              <a:spcBef>
                <a:spcPts val="600"/>
              </a:spcBef>
            </a:pPr>
            <a:endParaRPr lang="en-US" dirty="0">
              <a:solidFill>
                <a:schemeClr val="tx1"/>
              </a:solidFill>
            </a:endParaRPr>
          </a:p>
          <a:p>
            <a:pPr marL="0" indent="216000" algn="just">
              <a:lnSpc>
                <a:spcPct val="110000"/>
              </a:lnSpc>
              <a:spcBef>
                <a:spcPts val="600"/>
              </a:spcBef>
            </a:pPr>
            <a:endParaRPr lang="en-US" dirty="0">
              <a:solidFill>
                <a:schemeClr val="tx1"/>
              </a:solidFill>
            </a:endParaRPr>
          </a:p>
        </p:txBody>
      </p:sp>
      <p:sp>
        <p:nvSpPr>
          <p:cNvPr id="5" name="Прямоугольник 4"/>
          <p:cNvSpPr/>
          <p:nvPr/>
        </p:nvSpPr>
        <p:spPr>
          <a:xfrm>
            <a:off x="677333" y="918019"/>
            <a:ext cx="9560681" cy="1751249"/>
          </a:xfrm>
          <a:prstGeom prst="rect">
            <a:avLst/>
          </a:prstGeom>
        </p:spPr>
        <p:txBody>
          <a:bodyPr wrap="square">
            <a:spAutoFit/>
          </a:bodyPr>
          <a:lstStyle/>
          <a:p>
            <a:pPr marL="19050" marR="1270" indent="215900" algn="just">
              <a:lnSpc>
                <a:spcPct val="110000"/>
              </a:lnSpc>
              <a:spcAft>
                <a:spcPts val="0"/>
              </a:spcAft>
            </a:pPr>
            <a:r>
              <a:rPr lang="uk-UA" sz="2000" dirty="0">
                <a:latin typeface="Times New Roman" panose="02020603050405020304" pitchFamily="18" charset="0"/>
                <a:ea typeface="Times New Roman" panose="02020603050405020304" pitchFamily="18" charset="0"/>
              </a:rPr>
              <a:t>У</a:t>
            </a:r>
            <a:r>
              <a:rPr lang="uk-UA" sz="2000" dirty="0" smtClean="0">
                <a:latin typeface="Times New Roman" panose="02020603050405020304" pitchFamily="18" charset="0"/>
                <a:ea typeface="Times New Roman" panose="02020603050405020304" pitchFamily="18" charset="0"/>
              </a:rPr>
              <a:t> матричній </a:t>
            </a:r>
            <a:r>
              <a:rPr lang="uk-UA" sz="2000" dirty="0">
                <a:latin typeface="Times New Roman" panose="02020603050405020304" pitchFamily="18" charset="0"/>
                <a:ea typeface="Times New Roman" panose="02020603050405020304" pitchFamily="18" charset="0"/>
              </a:rPr>
              <a:t>ОСУ керівник </a:t>
            </a:r>
            <a:r>
              <a:rPr lang="uk-UA" sz="2000" dirty="0" err="1" smtClean="0">
                <a:latin typeface="Times New Roman" panose="02020603050405020304" pitchFamily="18" charset="0"/>
                <a:ea typeface="Times New Roman" panose="02020603050405020304" pitchFamily="18" charset="0"/>
              </a:rPr>
              <a:t>проєкту</a:t>
            </a:r>
            <a:r>
              <a:rPr lang="uk-UA" sz="2000" dirty="0" smtClean="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є головною діючою особою. Він відповідає за всі кінцеві результати роботи, включаючи </a:t>
            </a:r>
            <a:r>
              <a:rPr lang="uk-UA" sz="2000" dirty="0" smtClean="0">
                <a:latin typeface="Times New Roman" panose="02020603050405020304" pitchFamily="18" charset="0"/>
                <a:ea typeface="Times New Roman" panose="02020603050405020304" pitchFamily="18" charset="0"/>
              </a:rPr>
              <a:t>ви­трати </a:t>
            </a:r>
            <a:r>
              <a:rPr lang="uk-UA" sz="2000" dirty="0">
                <a:latin typeface="Times New Roman" panose="02020603050405020304" pitchFamily="18" charset="0"/>
                <a:ea typeface="Times New Roman" panose="02020603050405020304" pitchFamily="18" charset="0"/>
              </a:rPr>
              <a:t>виробництва, терміни розробки і якість </a:t>
            </a:r>
            <a:r>
              <a:rPr lang="uk-UA" sz="2000" dirty="0" err="1" smtClean="0">
                <a:latin typeface="Times New Roman" panose="02020603050405020304" pitchFamily="18" charset="0"/>
                <a:ea typeface="Times New Roman" panose="02020603050405020304" pitchFamily="18" charset="0"/>
              </a:rPr>
              <a:t>проєкту</a:t>
            </a:r>
            <a:r>
              <a:rPr lang="uk-UA" sz="2000" dirty="0" smtClean="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(продукту</a:t>
            </a:r>
            <a:r>
              <a:rPr lang="uk-UA" sz="2000" dirty="0" smtClean="0">
                <a:latin typeface="Times New Roman" panose="02020603050405020304" pitchFamily="18" charset="0"/>
                <a:ea typeface="Times New Roman" panose="02020603050405020304" pitchFamily="18" charset="0"/>
              </a:rPr>
              <a:t>).</a:t>
            </a:r>
          </a:p>
          <a:p>
            <a:pPr marL="19050" marR="1270" indent="215900" algn="ctr">
              <a:lnSpc>
                <a:spcPct val="110000"/>
              </a:lnSpc>
            </a:pPr>
            <a:r>
              <a:rPr lang="uk-UA" sz="2000" b="1" dirty="0">
                <a:latin typeface="Times New Roman" panose="02020603050405020304" pitchFamily="18" charset="0"/>
                <a:cs typeface="Times New Roman" panose="02020603050405020304" pitchFamily="18" charset="0"/>
              </a:rPr>
              <a:t>До функцій керівника </a:t>
            </a:r>
            <a:r>
              <a:rPr lang="uk-UA" sz="2000" b="1" dirty="0" err="1" smtClean="0">
                <a:latin typeface="Times New Roman" panose="02020603050405020304" pitchFamily="18" charset="0"/>
                <a:cs typeface="Times New Roman" panose="02020603050405020304" pitchFamily="18" charset="0"/>
              </a:rPr>
              <a:t>проєкту</a:t>
            </a:r>
            <a:r>
              <a:rPr lang="uk-UA" sz="2000" b="1" dirty="0" smtClean="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належать:</a:t>
            </a:r>
            <a:endParaRPr lang="en-US" sz="2000" dirty="0">
              <a:latin typeface="Times New Roman" panose="02020603050405020304" pitchFamily="18" charset="0"/>
              <a:cs typeface="Times New Roman" panose="02020603050405020304" pitchFamily="18" charset="0"/>
            </a:endParaRPr>
          </a:p>
          <a:p>
            <a:pPr marL="19050" marR="1270" indent="215900" algn="just">
              <a:lnSpc>
                <a:spcPct val="110000"/>
              </a:lnSpc>
              <a:spcAft>
                <a:spcPts val="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1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726320" y="783771"/>
            <a:ext cx="10083194" cy="5257591"/>
          </a:xfrm>
        </p:spPr>
        <p:txBody>
          <a:bodyPr>
            <a:normAutofit/>
          </a:bodyPr>
          <a:lstStyle/>
          <a:p>
            <a:pPr marL="0" indent="216000" algn="just">
              <a:spcBef>
                <a:spcPts val="600"/>
              </a:spcBef>
              <a:buNone/>
            </a:pPr>
            <a:r>
              <a:rPr lang="uk-UA" sz="2000" b="1" dirty="0">
                <a:solidFill>
                  <a:schemeClr val="tx1"/>
                </a:solidFill>
                <a:latin typeface="Times New Roman" panose="02020603050405020304" pitchFamily="18" charset="0"/>
                <a:cs typeface="Times New Roman" panose="02020603050405020304" pitchFamily="18" charset="0"/>
              </a:rPr>
              <a:t>Керівник </a:t>
            </a:r>
            <a:r>
              <a:rPr lang="uk-UA" sz="2000" b="1" dirty="0" err="1" smtClean="0">
                <a:solidFill>
                  <a:schemeClr val="tx1"/>
                </a:solidFill>
                <a:latin typeface="Times New Roman" panose="02020603050405020304" pitchFamily="18" charset="0"/>
                <a:cs typeface="Times New Roman" panose="02020603050405020304" pitchFamily="18" charset="0"/>
              </a:rPr>
              <a:t>проєкту</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зобов’язаний:</a:t>
            </a:r>
            <a:endParaRPr lang="en-US" sz="2000" b="1" dirty="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pPr>
            <a:r>
              <a:rPr lang="uk-UA" sz="2000" dirty="0">
                <a:solidFill>
                  <a:schemeClr val="tx1"/>
                </a:solidFill>
                <a:latin typeface="Times New Roman" panose="02020603050405020304" pitchFamily="18" charset="0"/>
                <a:cs typeface="Times New Roman" panose="02020603050405020304" pitchFamily="18" charset="0"/>
              </a:rPr>
              <a:t>домагатися від відділів, що беруть участь у </a:t>
            </a:r>
            <a:r>
              <a:rPr lang="uk-UA" sz="2000" dirty="0" err="1" smtClean="0">
                <a:solidFill>
                  <a:schemeClr val="tx1"/>
                </a:solidFill>
                <a:latin typeface="Times New Roman" panose="02020603050405020304" pitchFamily="18" charset="0"/>
                <a:cs typeface="Times New Roman" panose="02020603050405020304" pitchFamily="18" charset="0"/>
              </a:rPr>
              <a:t>проєкті</a:t>
            </a:r>
            <a:r>
              <a:rPr lang="uk-UA" sz="2000" dirty="0">
                <a:solidFill>
                  <a:schemeClr val="tx1"/>
                </a:solidFill>
                <a:latin typeface="Times New Roman" panose="02020603050405020304" pitchFamily="18" charset="0"/>
                <a:cs typeface="Times New Roman" panose="02020603050405020304" pitchFamily="18" charset="0"/>
              </a:rPr>
              <a:t>, виконання </a:t>
            </a:r>
            <a:r>
              <a:rPr lang="uk-UA" sz="2000" dirty="0" smtClean="0">
                <a:solidFill>
                  <a:schemeClr val="tx1"/>
                </a:solidFill>
                <a:latin typeface="Times New Roman" panose="02020603050405020304" pitchFamily="18" charset="0"/>
                <a:cs typeface="Times New Roman" panose="02020603050405020304" pitchFamily="18" charset="0"/>
              </a:rPr>
              <a:t>їх­ніх </a:t>
            </a:r>
            <a:r>
              <a:rPr lang="uk-UA" sz="2000" dirty="0">
                <a:solidFill>
                  <a:schemeClr val="tx1"/>
                </a:solidFill>
                <a:latin typeface="Times New Roman" panose="02020603050405020304" pitchFamily="18" charset="0"/>
                <a:cs typeface="Times New Roman" panose="02020603050405020304" pitchFamily="18" charset="0"/>
              </a:rPr>
              <a:t>завдань по </a:t>
            </a:r>
            <a:r>
              <a:rPr lang="uk-UA" sz="2000" dirty="0" err="1" smtClean="0">
                <a:solidFill>
                  <a:schemeClr val="tx1"/>
                </a:solidFill>
                <a:latin typeface="Times New Roman" panose="02020603050405020304" pitchFamily="18" charset="0"/>
                <a:cs typeface="Times New Roman" panose="02020603050405020304" pitchFamily="18" charset="0"/>
              </a:rPr>
              <a:t>проєкту</a:t>
            </a:r>
            <a:r>
              <a:rPr lang="uk-UA" sz="2000"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pPr>
            <a:r>
              <a:rPr lang="uk-UA" sz="2000" dirty="0">
                <a:solidFill>
                  <a:schemeClr val="tx1"/>
                </a:solidFill>
                <a:latin typeface="Times New Roman" panose="02020603050405020304" pitchFamily="18" charset="0"/>
                <a:cs typeface="Times New Roman" panose="02020603050405020304" pitchFamily="18" charset="0"/>
              </a:rPr>
              <a:t>стежити за тим, щоб робота відділів велася відповідно до </a:t>
            </a:r>
            <a:r>
              <a:rPr lang="uk-UA" sz="2000" dirty="0" smtClean="0">
                <a:solidFill>
                  <a:schemeClr val="tx1"/>
                </a:solidFill>
                <a:latin typeface="Times New Roman" panose="02020603050405020304" pitchFamily="18" charset="0"/>
                <a:cs typeface="Times New Roman" panose="02020603050405020304" pitchFamily="18" charset="0"/>
              </a:rPr>
              <a:t>плану-графіка</a:t>
            </a:r>
            <a:r>
              <a:rPr lang="uk-UA" sz="2000" dirty="0">
                <a:solidFill>
                  <a:schemeClr val="tx1"/>
                </a:solidFill>
                <a:latin typeface="Times New Roman" panose="02020603050405020304" pitchFamily="18" charset="0"/>
                <a:cs typeface="Times New Roman" panose="02020603050405020304" pitchFamily="18" charset="0"/>
              </a:rPr>
              <a:t>, кошторису витрат і специфікацій;</a:t>
            </a:r>
            <a:endParaRPr lang="en-US" sz="2000" dirty="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pPr>
            <a:r>
              <a:rPr lang="uk-UA" sz="2000" dirty="0">
                <a:solidFill>
                  <a:schemeClr val="tx1"/>
                </a:solidFill>
                <a:latin typeface="Times New Roman" panose="02020603050405020304" pitchFamily="18" charset="0"/>
                <a:cs typeface="Times New Roman" panose="02020603050405020304" pitchFamily="18" charset="0"/>
              </a:rPr>
              <a:t>вчасно виявляти труднощі, помилки, нестачу ресурсів, низьку якість робіт;</a:t>
            </a:r>
            <a:endParaRPr lang="en-US" sz="2000" dirty="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pPr>
            <a:r>
              <a:rPr lang="uk-UA" sz="2000" dirty="0">
                <a:solidFill>
                  <a:schemeClr val="tx1"/>
                </a:solidFill>
                <a:latin typeface="Times New Roman" panose="02020603050405020304" pitchFamily="18" charset="0"/>
                <a:cs typeface="Times New Roman" panose="02020603050405020304" pitchFamily="18" charset="0"/>
              </a:rPr>
              <a:t>вчасно вносити корективи в </a:t>
            </a:r>
            <a:r>
              <a:rPr lang="uk-UA" sz="2000" dirty="0" err="1" smtClean="0">
                <a:solidFill>
                  <a:schemeClr val="tx1"/>
                </a:solidFill>
                <a:latin typeface="Times New Roman" panose="02020603050405020304" pitchFamily="18" charset="0"/>
                <a:cs typeface="Times New Roman" panose="02020603050405020304" pitchFamily="18" charset="0"/>
              </a:rPr>
              <a:t>проєкт</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якщо в цьому виникає необхідність;</a:t>
            </a:r>
            <a:endParaRPr lang="en-US" sz="2000" dirty="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pPr>
            <a:r>
              <a:rPr lang="uk-UA" sz="2000" dirty="0">
                <a:solidFill>
                  <a:schemeClr val="tx1"/>
                </a:solidFill>
                <a:latin typeface="Times New Roman" panose="02020603050405020304" pitchFamily="18" charset="0"/>
                <a:cs typeface="Times New Roman" panose="02020603050405020304" pitchFamily="18" charset="0"/>
              </a:rPr>
              <a:t>інформувати всіх зацікавлених осіб про хід роботи над </a:t>
            </a:r>
            <a:r>
              <a:rPr lang="uk-UA" sz="2000" dirty="0" err="1" smtClean="0">
                <a:solidFill>
                  <a:schemeClr val="tx1"/>
                </a:solidFill>
                <a:latin typeface="Times New Roman" panose="02020603050405020304" pitchFamily="18" charset="0"/>
                <a:cs typeface="Times New Roman" panose="02020603050405020304" pitchFamily="18" charset="0"/>
              </a:rPr>
              <a:t>проєктом</a:t>
            </a:r>
            <a:r>
              <a:rPr lang="uk-UA" sz="2000" dirty="0">
                <a:solidFill>
                  <a:schemeClr val="tx1"/>
                </a:solidFill>
                <a:latin typeface="Times New Roman" panose="02020603050405020304" pitchFamily="18" charset="0"/>
                <a:cs typeface="Times New Roman" panose="02020603050405020304" pitchFamily="18" charset="0"/>
              </a:rPr>
              <a:t>. </a:t>
            </a:r>
            <a:endParaRPr lang="uk-UA" sz="2000" dirty="0" smtClean="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buNone/>
            </a:pPr>
            <a:r>
              <a:rPr lang="uk-UA" sz="2000" b="1" dirty="0">
                <a:solidFill>
                  <a:schemeClr val="tx1"/>
                </a:solidFill>
                <a:latin typeface="Times New Roman" panose="02020603050405020304" pitchFamily="18" charset="0"/>
                <a:cs typeface="Times New Roman" panose="02020603050405020304" pitchFamily="18" charset="0"/>
              </a:rPr>
              <a:t>І</a:t>
            </a:r>
            <a:r>
              <a:rPr lang="uk-UA" sz="2000" b="1" dirty="0" smtClean="0">
                <a:solidFill>
                  <a:schemeClr val="tx1"/>
                </a:solidFill>
                <a:latin typeface="Times New Roman" panose="02020603050405020304" pitchFamily="18" charset="0"/>
                <a:cs typeface="Times New Roman" panose="02020603050405020304" pitchFamily="18" charset="0"/>
              </a:rPr>
              <a:t>снують </a:t>
            </a:r>
            <a:r>
              <a:rPr lang="uk-UA" sz="2000" b="1" dirty="0">
                <a:solidFill>
                  <a:schemeClr val="tx1"/>
                </a:solidFill>
                <a:latin typeface="Times New Roman" panose="02020603050405020304" pitchFamily="18" charset="0"/>
                <a:cs typeface="Times New Roman" panose="02020603050405020304" pitchFamily="18" charset="0"/>
              </a:rPr>
              <a:t>такі види матричної структури:</a:t>
            </a:r>
            <a:endParaRPr lang="en-US" sz="2000" b="1" dirty="0">
              <a:solidFill>
                <a:schemeClr val="tx1"/>
              </a:solidFill>
              <a:latin typeface="Times New Roman" panose="02020603050405020304" pitchFamily="18" charset="0"/>
              <a:cs typeface="Times New Roman" panose="02020603050405020304" pitchFamily="18" charset="0"/>
            </a:endParaRPr>
          </a:p>
          <a:p>
            <a:pPr marL="0" indent="216000" algn="just">
              <a:spcBef>
                <a:spcPts val="600"/>
              </a:spcBef>
              <a:buFont typeface="Wingdings" panose="05000000000000000000" pitchFamily="2" charset="2"/>
              <a:buChar char="q"/>
            </a:pPr>
            <a:r>
              <a:rPr lang="uk-UA" sz="2000" dirty="0">
                <a:solidFill>
                  <a:schemeClr val="tx1"/>
                </a:solidFill>
                <a:latin typeface="Times New Roman" panose="02020603050405020304" pitchFamily="18" charset="0"/>
                <a:cs typeface="Times New Roman" panose="02020603050405020304" pitchFamily="18" charset="0"/>
              </a:rPr>
              <a:t>ф</a:t>
            </a:r>
            <a:r>
              <a:rPr lang="uk-UA" sz="2000" dirty="0" smtClean="0">
                <a:solidFill>
                  <a:schemeClr val="tx1"/>
                </a:solidFill>
                <a:latin typeface="Times New Roman" panose="02020603050405020304" pitchFamily="18" charset="0"/>
                <a:cs typeface="Times New Roman" panose="02020603050405020304" pitchFamily="18" charset="0"/>
              </a:rPr>
              <a:t>ункціональна;</a:t>
            </a:r>
          </a:p>
          <a:p>
            <a:pPr marL="0" indent="216000" algn="just">
              <a:spcBef>
                <a:spcPts val="600"/>
              </a:spcBef>
              <a:buFont typeface="Wingdings" panose="05000000000000000000" pitchFamily="2" charset="2"/>
              <a:buChar char="q"/>
            </a:pPr>
            <a:r>
              <a:rPr lang="uk-UA" sz="2000" dirty="0">
                <a:solidFill>
                  <a:schemeClr val="tx1"/>
                </a:solidFill>
                <a:latin typeface="Times New Roman" panose="02020603050405020304" pitchFamily="18" charset="0"/>
                <a:cs typeface="Times New Roman" panose="02020603050405020304" pitchFamily="18" charset="0"/>
              </a:rPr>
              <a:t>б</a:t>
            </a:r>
            <a:r>
              <a:rPr lang="uk-UA" sz="2000" dirty="0" smtClean="0">
                <a:solidFill>
                  <a:schemeClr val="tx1"/>
                </a:solidFill>
                <a:latin typeface="Times New Roman" panose="02020603050405020304" pitchFamily="18" charset="0"/>
                <a:cs typeface="Times New Roman" panose="02020603050405020304" pitchFamily="18" charset="0"/>
              </a:rPr>
              <a:t>алансова;</a:t>
            </a:r>
          </a:p>
          <a:p>
            <a:pPr marL="0" indent="216000" algn="just">
              <a:spcBef>
                <a:spcPts val="600"/>
              </a:spcBef>
              <a:buFont typeface="Wingdings" panose="05000000000000000000" pitchFamily="2" charset="2"/>
              <a:buChar char="q"/>
            </a:pPr>
            <a:r>
              <a:rPr lang="uk-UA" sz="2000" dirty="0" err="1" smtClean="0">
                <a:solidFill>
                  <a:schemeClr val="tx1"/>
                </a:solidFill>
                <a:latin typeface="Times New Roman" panose="02020603050405020304" pitchFamily="18" charset="0"/>
                <a:cs typeface="Times New Roman" panose="02020603050405020304" pitchFamily="18" charset="0"/>
              </a:rPr>
              <a:t>проєктна</a:t>
            </a:r>
            <a:r>
              <a:rPr lang="uk-UA" sz="2000" dirty="0" smtClean="0">
                <a:solidFill>
                  <a:schemeClr val="tx1"/>
                </a:solidFill>
                <a:latin typeface="Times New Roman" panose="02020603050405020304" pitchFamily="18" charset="0"/>
                <a:cs typeface="Times New Roman" panose="02020603050405020304" pitchFamily="18" charset="0"/>
              </a:rPr>
              <a:t>;</a:t>
            </a:r>
          </a:p>
          <a:p>
            <a:pPr marL="0" indent="216000" algn="just">
              <a:spcBef>
                <a:spcPts val="600"/>
              </a:spcBef>
              <a:buFont typeface="Wingdings" panose="05000000000000000000" pitchFamily="2" charset="2"/>
              <a:buChar char="q"/>
            </a:pPr>
            <a:r>
              <a:rPr lang="uk-UA" sz="2000" dirty="0">
                <a:solidFill>
                  <a:schemeClr val="tx1"/>
                </a:solidFill>
                <a:latin typeface="Times New Roman" panose="02020603050405020304" pitchFamily="18" charset="0"/>
                <a:cs typeface="Times New Roman" panose="02020603050405020304" pitchFamily="18" charset="0"/>
              </a:rPr>
              <a:t>к</a:t>
            </a:r>
            <a:r>
              <a:rPr lang="uk-UA" sz="2000" dirty="0" smtClean="0">
                <a:solidFill>
                  <a:schemeClr val="tx1"/>
                </a:solidFill>
                <a:latin typeface="Times New Roman" panose="02020603050405020304" pitchFamily="18" charset="0"/>
                <a:cs typeface="Times New Roman" panose="02020603050405020304" pitchFamily="18" charset="0"/>
              </a:rPr>
              <a:t>онтрактна.</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753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58334" y="331789"/>
            <a:ext cx="9809691" cy="3880773"/>
          </a:xfrm>
        </p:spPr>
        <p:txBody>
          <a:bodyPr>
            <a:noAutofit/>
          </a:bodyPr>
          <a:lstStyle/>
          <a:p>
            <a:pPr marL="0" indent="0" algn="ctr">
              <a:buNone/>
            </a:pPr>
            <a:r>
              <a:rPr lang="uk-UA" sz="2000" b="1" dirty="0" smtClean="0">
                <a:solidFill>
                  <a:schemeClr val="tx1"/>
                </a:solidFill>
                <a:latin typeface="Times New Roman" panose="02020603050405020304" pitchFamily="18" charset="0"/>
                <a:cs typeface="Times New Roman" panose="02020603050405020304" pitchFamily="18" charset="0"/>
              </a:rPr>
              <a:t>Структура модульного </a:t>
            </a:r>
            <a:r>
              <a:rPr lang="uk-UA" sz="2000" b="1" dirty="0">
                <a:solidFill>
                  <a:schemeClr val="tx1"/>
                </a:solidFill>
                <a:latin typeface="Times New Roman" panose="02020603050405020304" pitchFamily="18" charset="0"/>
                <a:cs typeface="Times New Roman" panose="02020603050405020304" pitchFamily="18" charset="0"/>
              </a:rPr>
              <a:t>зв’язку </a:t>
            </a:r>
            <a:endParaRPr lang="uk-UA" sz="2000" b="1" dirty="0" smtClean="0">
              <a:solidFill>
                <a:schemeClr val="tx1"/>
              </a:solidFill>
              <a:latin typeface="Times New Roman" panose="02020603050405020304" pitchFamily="18" charset="0"/>
              <a:cs typeface="Times New Roman" panose="02020603050405020304" pitchFamily="18" charset="0"/>
            </a:endParaRPr>
          </a:p>
          <a:p>
            <a:pPr marL="0" indent="447675" algn="just"/>
            <a:r>
              <a:rPr lang="uk-UA" sz="2000" dirty="0" smtClean="0">
                <a:solidFill>
                  <a:schemeClr val="tx1"/>
                </a:solidFill>
                <a:latin typeface="Times New Roman" panose="02020603050405020304" pitchFamily="18" charset="0"/>
                <a:cs typeface="Times New Roman" panose="02020603050405020304" pitchFamily="18" charset="0"/>
              </a:rPr>
              <a:t>Структура </a:t>
            </a:r>
            <a:r>
              <a:rPr lang="uk-UA" sz="2000" dirty="0">
                <a:solidFill>
                  <a:schemeClr val="tx1"/>
                </a:solidFill>
                <a:latin typeface="Times New Roman" panose="02020603050405020304" pitchFamily="18" charset="0"/>
                <a:cs typeface="Times New Roman" panose="02020603050405020304" pitchFamily="18" charset="0"/>
              </a:rPr>
              <a:t>модульного зв’язку використовується для забезпечення гнучкості в компаніях, функціонує на базі модулів, виконавці є повноправними членами </a:t>
            </a:r>
            <a:r>
              <a:rPr lang="uk-UA" sz="2000" dirty="0" err="1" smtClean="0">
                <a:solidFill>
                  <a:schemeClr val="tx1"/>
                </a:solidFill>
                <a:latin typeface="Times New Roman" panose="02020603050405020304" pitchFamily="18" charset="0"/>
                <a:cs typeface="Times New Roman" panose="02020603050405020304" pitchFamily="18" charset="0"/>
              </a:rPr>
              <a:t>проєктної</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команди, залучаються до </a:t>
            </a:r>
            <a:r>
              <a:rPr lang="uk-UA" sz="2000" dirty="0" err="1" smtClean="0">
                <a:solidFill>
                  <a:schemeClr val="tx1"/>
                </a:solidFill>
                <a:latin typeface="Times New Roman" panose="02020603050405020304" pitchFamily="18" charset="0"/>
                <a:cs typeface="Times New Roman" panose="02020603050405020304" pitchFamily="18" charset="0"/>
              </a:rPr>
              <a:t>проєктів</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на певний проміжок часу. Модулі вводяться і виводяться із </a:t>
            </a:r>
            <a:r>
              <a:rPr lang="uk-UA" sz="2000" dirty="0" err="1" smtClean="0">
                <a:solidFill>
                  <a:schemeClr val="tx1"/>
                </a:solidFill>
                <a:latin typeface="Times New Roman" panose="02020603050405020304" pitchFamily="18" charset="0"/>
                <a:cs typeface="Times New Roman" panose="02020603050405020304" pitchFamily="18" charset="0"/>
              </a:rPr>
              <a:t>проєкту</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коли це потрібно, комбінуються та рекомбінуються в різні системи.</a:t>
            </a:r>
          </a:p>
          <a:p>
            <a:pPr marL="0" indent="447675" algn="just"/>
            <a:r>
              <a:rPr lang="uk-UA" sz="2000" dirty="0">
                <a:solidFill>
                  <a:schemeClr val="tx1"/>
                </a:solidFill>
                <a:latin typeface="Times New Roman" panose="02020603050405020304" pitchFamily="18" charset="0"/>
                <a:cs typeface="Times New Roman" panose="02020603050405020304" pitchFamily="18" charset="0"/>
              </a:rPr>
              <a:t>В організаціях, де виконання </a:t>
            </a:r>
            <a:r>
              <a:rPr lang="uk-UA" sz="2000" dirty="0" err="1" smtClean="0">
                <a:solidFill>
                  <a:schemeClr val="tx1"/>
                </a:solidFill>
                <a:latin typeface="Times New Roman" panose="02020603050405020304" pitchFamily="18" charset="0"/>
                <a:cs typeface="Times New Roman" panose="02020603050405020304" pitchFamily="18" charset="0"/>
              </a:rPr>
              <a:t>проєктів</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є сутністю підприємницької діяльності, реалізується структура модульного зв’язку. Це стосується фірм, які працюють, наприклад, на ринку програмного забезпечення, будівництва індивідуального житла тощо. Тобто у тих сферах, де кожен продукт характеризується унікальністю або відтворюється за індивідуальним замовленням.</a:t>
            </a:r>
          </a:p>
          <a:p>
            <a:pPr marL="0" indent="447675" algn="just"/>
            <a:r>
              <a:rPr lang="uk-UA" sz="2000" dirty="0">
                <a:solidFill>
                  <a:schemeClr val="tx1"/>
                </a:solidFill>
                <a:latin typeface="Times New Roman" panose="02020603050405020304" pitchFamily="18" charset="0"/>
                <a:cs typeface="Times New Roman" panose="02020603050405020304" pitchFamily="18" charset="0"/>
              </a:rPr>
              <a:t>Тут окремі підрозділи якраз і виконують функції команд менеджера </a:t>
            </a:r>
            <a:r>
              <a:rPr lang="uk-UA" sz="2000" dirty="0" err="1" smtClean="0">
                <a:solidFill>
                  <a:schemeClr val="tx1"/>
                </a:solidFill>
                <a:latin typeface="Times New Roman" panose="02020603050405020304" pitchFamily="18" charset="0"/>
                <a:cs typeface="Times New Roman" panose="02020603050405020304" pitchFamily="18" charset="0"/>
              </a:rPr>
              <a:t>проєкту</a:t>
            </a:r>
            <a:r>
              <a:rPr lang="uk-UA" sz="2000" dirty="0">
                <a:solidFill>
                  <a:schemeClr val="tx1"/>
                </a:solidFill>
                <a:latin typeface="Times New Roman" panose="02020603050405020304" pitchFamily="18" charset="0"/>
                <a:cs typeface="Times New Roman" panose="02020603050405020304" pitchFamily="18" charset="0"/>
              </a:rPr>
              <a:t>. Вони можуть бути постійно діючими або будуватися за матричним принципом. При отриманні замовлення на розробку воно доручається тій чи іншій команді залежно від складності завдання, його важливості, конкретного наповнення чи потрібного кваліфікаційного рівня виконавців.</a:t>
            </a:r>
          </a:p>
          <a:p>
            <a:endParaRPr lang="uk-UA" sz="2000" dirty="0"/>
          </a:p>
        </p:txBody>
      </p:sp>
      <p:sp>
        <p:nvSpPr>
          <p:cNvPr id="4" name="Прямокутник 3"/>
          <p:cNvSpPr/>
          <p:nvPr/>
        </p:nvSpPr>
        <p:spPr>
          <a:xfrm rot="10800000" flipV="1">
            <a:off x="1058334" y="5758965"/>
            <a:ext cx="10477500" cy="707886"/>
          </a:xfrm>
          <a:prstGeom prst="rect">
            <a:avLst/>
          </a:prstGeom>
        </p:spPr>
        <p:txBody>
          <a:bodyPr wrap="square">
            <a:spAutoFit/>
          </a:bodyPr>
          <a:lstStyle/>
          <a:p>
            <a:pPr indent="447675"/>
            <a:r>
              <a:rPr lang="ru-RU" sz="2000" dirty="0" err="1">
                <a:latin typeface="Times New Roman" panose="02020603050405020304" pitchFamily="18" charset="0"/>
                <a:cs typeface="Times New Roman" panose="02020603050405020304" pitchFamily="18" charset="0"/>
              </a:rPr>
              <a:t>Поєднанням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вище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наведених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базових</a:t>
            </a:r>
            <a:r>
              <a:rPr lang="ru-RU" sz="2000" dirty="0">
                <a:latin typeface="Times New Roman" panose="02020603050405020304" pitchFamily="18" charset="0"/>
                <a:cs typeface="Times New Roman" panose="02020603050405020304" pitchFamily="18" charset="0"/>
              </a:rPr>
              <a:t> форм є </a:t>
            </a:r>
            <a:r>
              <a:rPr lang="ru-RU" sz="2000" b="1" dirty="0" err="1">
                <a:latin typeface="Times New Roman" panose="02020603050405020304" pitchFamily="18" charset="0"/>
                <a:cs typeface="Times New Roman" panose="02020603050405020304" pitchFamily="18" charset="0"/>
              </a:rPr>
              <a:t>гібридна</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організаційна</a:t>
            </a:r>
            <a:r>
              <a:rPr lang="ru-RU" sz="2000" b="1" dirty="0">
                <a:latin typeface="Times New Roman" panose="02020603050405020304" pitchFamily="18" charset="0"/>
                <a:cs typeface="Times New Roman" panose="02020603050405020304" pitchFamily="18" charset="0"/>
              </a:rPr>
              <a:t> структура </a:t>
            </a:r>
            <a:r>
              <a:rPr lang="ru-RU" sz="2000" b="1" dirty="0" err="1" smtClean="0">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Використовуватися</a:t>
            </a:r>
            <a:r>
              <a:rPr lang="ru-RU" sz="2000" dirty="0">
                <a:latin typeface="Times New Roman" panose="02020603050405020304" pitchFamily="18" charset="0"/>
                <a:cs typeface="Times New Roman" panose="02020603050405020304" pitchFamily="18" charset="0"/>
              </a:rPr>
              <a:t> вона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як для великих так і для невеликих </a:t>
            </a:r>
            <a:r>
              <a:rPr lang="ru-RU" sz="2000" dirty="0" err="1" smtClean="0">
                <a:latin typeface="Times New Roman" panose="02020603050405020304" pitchFamily="18" charset="0"/>
                <a:cs typeface="Times New Roman" panose="02020603050405020304" pitchFamily="18" charset="0"/>
              </a:rPr>
              <a:t>проєктів</a:t>
            </a:r>
            <a:r>
              <a:rPr lang="ru-RU" sz="2000" dirty="0">
                <a:latin typeface="Times New Roman" panose="02020603050405020304" pitchFamily="18" charset="0"/>
                <a:cs typeface="Times New Roman" panose="02020603050405020304" pitchFamily="18" charset="0"/>
              </a:rPr>
              <a:t>.</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54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91886"/>
            <a:ext cx="10344452" cy="702128"/>
          </a:xfrm>
        </p:spPr>
        <p:txBody>
          <a:bodyPr>
            <a:normAutofit fontScale="90000"/>
          </a:bodyPr>
          <a:lstStyle/>
          <a:p>
            <a:pPr algn="ctr"/>
            <a:r>
              <a:rPr lang="uk-UA" sz="3100" b="1" dirty="0" smtClean="0">
                <a:solidFill>
                  <a:schemeClr val="tx1"/>
                </a:solidFill>
                <a:latin typeface="Times New Roman" panose="02020603050405020304" pitchFamily="18" charset="0"/>
                <a:cs typeface="Times New Roman" panose="02020603050405020304" pitchFamily="18" charset="0"/>
              </a:rPr>
              <a:t>4. </a:t>
            </a:r>
            <a:r>
              <a:rPr lang="uk-UA" sz="3100" b="1" dirty="0">
                <a:solidFill>
                  <a:schemeClr val="tx1"/>
                </a:solidFill>
                <a:latin typeface="Times New Roman" panose="02020603050405020304" pitchFamily="18" charset="0"/>
                <a:cs typeface="Times New Roman" panose="02020603050405020304" pitchFamily="18" charset="0"/>
              </a:rPr>
              <a:t>Внутрішні організаційні структури управління </a:t>
            </a:r>
            <a:r>
              <a:rPr lang="uk-UA" sz="3100" b="1" dirty="0" err="1" smtClean="0">
                <a:solidFill>
                  <a:schemeClr val="tx1"/>
                </a:solidFill>
                <a:latin typeface="Times New Roman" panose="02020603050405020304" pitchFamily="18" charset="0"/>
                <a:cs typeface="Times New Roman" panose="02020603050405020304" pitchFamily="18" charset="0"/>
              </a:rPr>
              <a:t>проєктами</a:t>
            </a:r>
            <a:r>
              <a:rPr lang="en-US" dirty="0"/>
              <a:t/>
            </a:r>
            <a:br>
              <a:rPr lang="en-US" dirty="0"/>
            </a:br>
            <a:endParaRPr lang="en-US" dirty="0"/>
          </a:p>
        </p:txBody>
      </p:sp>
      <p:sp>
        <p:nvSpPr>
          <p:cNvPr id="3" name="Объект 2"/>
          <p:cNvSpPr>
            <a:spLocks noGrp="1"/>
          </p:cNvSpPr>
          <p:nvPr>
            <p:ph idx="1"/>
          </p:nvPr>
        </p:nvSpPr>
        <p:spPr>
          <a:xfrm>
            <a:off x="228599" y="881744"/>
            <a:ext cx="11119757" cy="5159620"/>
          </a:xfrm>
        </p:spPr>
        <p:txBody>
          <a:bodyPr/>
          <a:lstStyle/>
          <a:p>
            <a:pPr marL="0" indent="216000" algn="just">
              <a:spcBef>
                <a:spcPts val="600"/>
              </a:spcBef>
              <a:buNone/>
            </a:pPr>
            <a:r>
              <a:rPr lang="uk-UA" dirty="0">
                <a:solidFill>
                  <a:schemeClr val="tx1"/>
                </a:solidFill>
                <a:latin typeface="Times New Roman" panose="02020603050405020304" pitchFamily="18" charset="0"/>
                <a:cs typeface="Times New Roman" panose="02020603050405020304" pitchFamily="18" charset="0"/>
              </a:rPr>
              <a:t>Систему </a:t>
            </a:r>
            <a:r>
              <a:rPr lang="uk-UA" dirty="0" err="1">
                <a:solidFill>
                  <a:schemeClr val="tx1"/>
                </a:solidFill>
                <a:latin typeface="Times New Roman" panose="02020603050405020304" pitchFamily="18" charset="0"/>
                <a:cs typeface="Times New Roman" panose="02020603050405020304" pitchFamily="18" charset="0"/>
              </a:rPr>
              <a:t>зв’язків</a:t>
            </a:r>
            <a:r>
              <a:rPr lang="uk-UA" dirty="0">
                <a:solidFill>
                  <a:schemeClr val="tx1"/>
                </a:solidFill>
                <a:latin typeface="Times New Roman" panose="02020603050405020304" pitchFamily="18" charset="0"/>
                <a:cs typeface="Times New Roman" panose="02020603050405020304" pitchFamily="18" charset="0"/>
              </a:rPr>
              <a:t> між окремими виконавцями і групами, які працюють над </a:t>
            </a:r>
            <a:r>
              <a:rPr lang="uk-UA" dirty="0" err="1" smtClean="0">
                <a:solidFill>
                  <a:schemeClr val="tx1"/>
                </a:solidFill>
                <a:latin typeface="Times New Roman" panose="02020603050405020304" pitchFamily="18" charset="0"/>
                <a:cs typeface="Times New Roman" panose="02020603050405020304" pitchFamily="18" charset="0"/>
              </a:rPr>
              <a:t>проєктом</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як окремі організаційні </a:t>
            </a:r>
            <a:r>
              <a:rPr lang="uk-UA" sz="2000" dirty="0">
                <a:solidFill>
                  <a:schemeClr val="tx1"/>
                </a:solidFill>
                <a:latin typeface="Times New Roman" panose="02020603050405020304" pitchFamily="18" charset="0"/>
                <a:cs typeface="Times New Roman" panose="02020603050405020304" pitchFamily="18" charset="0"/>
              </a:rPr>
              <a:t>одиниці всередині </a:t>
            </a:r>
            <a:r>
              <a:rPr lang="uk-UA" sz="2000" dirty="0" err="1" smtClean="0">
                <a:solidFill>
                  <a:schemeClr val="tx1"/>
                </a:solidFill>
                <a:latin typeface="Times New Roman" panose="02020603050405020304" pitchFamily="18" charset="0"/>
                <a:cs typeface="Times New Roman" panose="02020603050405020304" pitchFamily="18" charset="0"/>
              </a:rPr>
              <a:t>проєктної</a:t>
            </a:r>
            <a:r>
              <a:rPr lang="uk-UA" sz="2000" dirty="0" smtClean="0">
                <a:solidFill>
                  <a:schemeClr val="tx1"/>
                </a:solidFill>
                <a:latin typeface="Times New Roman" panose="02020603050405020304" pitchFamily="18" charset="0"/>
                <a:cs typeface="Times New Roman" panose="02020603050405020304" pitchFamily="18" charset="0"/>
              </a:rPr>
              <a:t> ко­манди</a:t>
            </a:r>
            <a:r>
              <a:rPr lang="uk-UA" sz="2000" dirty="0">
                <a:solidFill>
                  <a:schemeClr val="tx1"/>
                </a:solidFill>
                <a:latin typeface="Times New Roman" panose="02020603050405020304" pitchFamily="18" charset="0"/>
                <a:cs typeface="Times New Roman" panose="02020603050405020304" pitchFamily="18" charset="0"/>
              </a:rPr>
              <a:t>, називають </a:t>
            </a:r>
            <a:r>
              <a:rPr lang="uk-UA" sz="2000" b="1" dirty="0">
                <a:solidFill>
                  <a:schemeClr val="tx1"/>
                </a:solidFill>
                <a:latin typeface="Times New Roman" panose="02020603050405020304" pitchFamily="18" charset="0"/>
                <a:cs typeface="Times New Roman" panose="02020603050405020304" pitchFamily="18" charset="0"/>
              </a:rPr>
              <a:t>внутрішньою організаційною структурою</a:t>
            </a:r>
            <a:r>
              <a:rPr lang="uk-UA" sz="2000" dirty="0">
                <a:solidFill>
                  <a:schemeClr val="tx1"/>
                </a:solidFill>
                <a:latin typeface="Times New Roman" panose="02020603050405020304" pitchFamily="18" charset="0"/>
                <a:cs typeface="Times New Roman" panose="02020603050405020304" pitchFamily="18" charset="0"/>
              </a:rPr>
              <a:t> </a:t>
            </a:r>
            <a:r>
              <a:rPr lang="uk-UA" sz="2000" dirty="0" err="1" smtClean="0">
                <a:solidFill>
                  <a:schemeClr val="tx1"/>
                </a:solidFill>
                <a:latin typeface="Times New Roman" panose="02020603050405020304" pitchFamily="18" charset="0"/>
                <a:cs typeface="Times New Roman" panose="02020603050405020304" pitchFamily="18" charset="0"/>
              </a:rPr>
              <a:t>проєкту</a:t>
            </a:r>
            <a:r>
              <a:rPr lang="uk-UA" sz="2000" dirty="0" smtClean="0">
                <a:solidFill>
                  <a:schemeClr val="tx1"/>
                </a:solidFill>
                <a:latin typeface="Times New Roman" panose="02020603050405020304" pitchFamily="18" charset="0"/>
                <a:cs typeface="Times New Roman" panose="02020603050405020304" pitchFamily="18" charset="0"/>
              </a:rPr>
              <a:t>.</a:t>
            </a:r>
          </a:p>
          <a:p>
            <a:pPr marL="0" indent="216000" algn="just">
              <a:spcBef>
                <a:spcPts val="600"/>
              </a:spcBef>
              <a:buNone/>
            </a:pPr>
            <a:r>
              <a:rPr lang="uk-UA" sz="2000" b="1" dirty="0">
                <a:solidFill>
                  <a:schemeClr val="tx1"/>
                </a:solidFill>
                <a:latin typeface="Times New Roman" panose="02020603050405020304" pitchFamily="18" charset="0"/>
                <a:cs typeface="Times New Roman" panose="02020603050405020304" pitchFamily="18" charset="0"/>
              </a:rPr>
              <a:t>Внутрішня функціональна структура </a:t>
            </a:r>
            <a:r>
              <a:rPr lang="uk-UA" sz="2000" dirty="0">
                <a:solidFill>
                  <a:schemeClr val="tx1"/>
                </a:solidFill>
                <a:latin typeface="Times New Roman" panose="02020603050405020304" pitchFamily="18" charset="0"/>
                <a:cs typeface="Times New Roman" panose="02020603050405020304" pitchFamily="18" charset="0"/>
              </a:rPr>
              <a:t>застосовується як для </a:t>
            </a:r>
            <a:r>
              <a:rPr lang="uk-UA" sz="2000" dirty="0" smtClean="0">
                <a:solidFill>
                  <a:schemeClr val="tx1"/>
                </a:solidFill>
                <a:latin typeface="Times New Roman" panose="02020603050405020304" pitchFamily="18" charset="0"/>
                <a:cs typeface="Times New Roman" panose="02020603050405020304" pitchFamily="18" charset="0"/>
              </a:rPr>
              <a:t>вели­ких</a:t>
            </a:r>
            <a:r>
              <a:rPr lang="uk-UA" sz="2000" dirty="0">
                <a:solidFill>
                  <a:schemeClr val="tx1"/>
                </a:solidFill>
                <a:latin typeface="Times New Roman" panose="02020603050405020304" pitchFamily="18" charset="0"/>
                <a:cs typeface="Times New Roman" panose="02020603050405020304" pitchFamily="18" charset="0"/>
              </a:rPr>
              <a:t>, так і для малих </a:t>
            </a:r>
            <a:r>
              <a:rPr lang="uk-UA" sz="2000" dirty="0" err="1" smtClean="0">
                <a:solidFill>
                  <a:schemeClr val="tx1"/>
                </a:solidFill>
                <a:latin typeface="Times New Roman" panose="02020603050405020304" pitchFamily="18" charset="0"/>
                <a:cs typeface="Times New Roman" panose="02020603050405020304" pitchFamily="18" charset="0"/>
              </a:rPr>
              <a:t>проєктів</a:t>
            </a:r>
            <a:r>
              <a:rPr lang="uk-UA" sz="2000" dirty="0">
                <a:solidFill>
                  <a:schemeClr val="tx1"/>
                </a:solidFill>
                <a:latin typeface="Times New Roman" panose="02020603050405020304" pitchFamily="18" charset="0"/>
                <a:cs typeface="Times New Roman" panose="02020603050405020304" pitchFamily="18" charset="0"/>
              </a:rPr>
              <a:t>. Основою цієї структури є розподіл </a:t>
            </a:r>
            <a:r>
              <a:rPr lang="uk-UA" sz="2000" dirty="0" smtClean="0">
                <a:solidFill>
                  <a:schemeClr val="tx1"/>
                </a:solidFill>
                <a:latin typeface="Times New Roman" panose="02020603050405020304" pitchFamily="18" charset="0"/>
                <a:cs typeface="Times New Roman" panose="02020603050405020304" pitchFamily="18" charset="0"/>
              </a:rPr>
              <a:t>функ­цій </a:t>
            </a:r>
            <a:r>
              <a:rPr lang="uk-UA" sz="2000" dirty="0">
                <a:solidFill>
                  <a:schemeClr val="tx1"/>
                </a:solidFill>
                <a:latin typeface="Times New Roman" panose="02020603050405020304" pitchFamily="18" charset="0"/>
                <a:cs typeface="Times New Roman" panose="02020603050405020304" pitchFamily="18" charset="0"/>
              </a:rPr>
              <a:t>управління між окремими </a:t>
            </a:r>
            <a:r>
              <a:rPr lang="uk-UA" sz="2000" dirty="0" smtClean="0">
                <a:solidFill>
                  <a:schemeClr val="tx1"/>
                </a:solidFill>
                <a:latin typeface="Times New Roman" panose="02020603050405020304" pitchFamily="18" charset="0"/>
                <a:cs typeface="Times New Roman" panose="02020603050405020304" pitchFamily="18" charset="0"/>
              </a:rPr>
              <a:t>підрозділами.</a:t>
            </a:r>
          </a:p>
          <a:p>
            <a:pPr marL="0" indent="216000" algn="just">
              <a:buNone/>
            </a:pPr>
            <a:endParaRPr lang="uk-UA" b="1"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672" y="2621004"/>
            <a:ext cx="7519610" cy="4122487"/>
          </a:xfrm>
          <a:prstGeom prst="rect">
            <a:avLst/>
          </a:prstGeom>
        </p:spPr>
      </p:pic>
    </p:spTree>
    <p:extLst>
      <p:ext uri="{BB962C8B-B14F-4D97-AF65-F5344CB8AC3E}">
        <p14:creationId xmlns:p14="http://schemas.microsoft.com/office/powerpoint/2010/main" val="4213192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p:cNvPicPr>
          <p:nvPr>
            <p:ph idx="1"/>
          </p:nvPr>
        </p:nvPicPr>
        <p:blipFill rotWithShape="1">
          <a:blip r:embed="rId2"/>
          <a:srcRect l="28012" t="35190" r="35013" b="23866"/>
          <a:stretch/>
        </p:blipFill>
        <p:spPr bwMode="auto">
          <a:xfrm>
            <a:off x="1498352" y="1009651"/>
            <a:ext cx="7274173" cy="4241800"/>
          </a:xfrm>
          <a:prstGeom prst="rect">
            <a:avLst/>
          </a:prstGeom>
          <a:ln>
            <a:noFill/>
          </a:ln>
          <a:extLst>
            <a:ext uri="{53640926-AAD7-44D8-BBD7-CCE9431645EC}">
              <a14:shadowObscured xmlns:a14="http://schemas.microsoft.com/office/drawing/2010/main"/>
            </a:ext>
          </a:extLst>
        </p:spPr>
      </p:pic>
      <p:sp>
        <p:nvSpPr>
          <p:cNvPr id="5" name="Прямокутник 4"/>
          <p:cNvSpPr/>
          <p:nvPr/>
        </p:nvSpPr>
        <p:spPr>
          <a:xfrm>
            <a:off x="1287337" y="5063580"/>
            <a:ext cx="7942387" cy="1077218"/>
          </a:xfrm>
          <a:prstGeom prst="rect">
            <a:avLst/>
          </a:prstGeom>
        </p:spPr>
        <p:txBody>
          <a:bodyPr wrap="square">
            <a:spAutoFit/>
          </a:bodyPr>
          <a:lstStyle/>
          <a:p>
            <a:pPr indent="447675" algn="just"/>
            <a:r>
              <a:rPr lang="uk-UA" sz="1600" dirty="0">
                <a:latin typeface="Times New Roman" panose="02020603050405020304" pitchFamily="18" charset="0"/>
                <a:ea typeface="Times New Roman" panose="02020603050405020304" pitchFamily="18" charset="0"/>
              </a:rPr>
              <a:t>У</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цій</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структурі</a:t>
            </a:r>
            <a:r>
              <a:rPr lang="uk-UA" sz="1600" spc="5" dirty="0">
                <a:latin typeface="Times New Roman" panose="02020603050405020304" pitchFamily="18" charset="0"/>
                <a:ea typeface="Times New Roman" panose="02020603050405020304" pitchFamily="18" charset="0"/>
              </a:rPr>
              <a:t> </a:t>
            </a:r>
            <a:r>
              <a:rPr lang="uk-UA" sz="1600" spc="5"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матричні</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взаємовідносини</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накладаються</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на</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функціональну структуру з метою поліпшення взаємодії на рівні базових груп.</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Формуються</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три</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матричні</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організаційні</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одиниці</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a:t>
            </a:r>
            <a:r>
              <a:rPr lang="uk-UA" sz="1600" spc="5" dirty="0">
                <a:latin typeface="Times New Roman" panose="02020603050405020304" pitchFamily="18" charset="0"/>
                <a:ea typeface="Times New Roman" panose="02020603050405020304" pitchFamily="18" charset="0"/>
              </a:rPr>
              <a:t> </a:t>
            </a:r>
            <a:r>
              <a:rPr lang="uk-UA" sz="1600" dirty="0" err="1" smtClean="0">
                <a:latin typeface="Times New Roman" panose="02020603050405020304" pitchFamily="18" charset="0"/>
                <a:ea typeface="Times New Roman" panose="02020603050405020304" pitchFamily="18" charset="0"/>
              </a:rPr>
              <a:t>субпроєкти</a:t>
            </a:r>
            <a:r>
              <a:rPr lang="uk-UA" sz="1600" spc="5"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А,</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і</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кожний </a:t>
            </a:r>
            <a:r>
              <a:rPr lang="uk-UA" sz="1600" dirty="0" err="1" smtClean="0">
                <a:latin typeface="Times New Roman" panose="02020603050405020304" pitchFamily="18" charset="0"/>
                <a:ea typeface="Times New Roman" panose="02020603050405020304" pitchFamily="18" charset="0"/>
              </a:rPr>
              <a:t>субпроєктний</a:t>
            </a:r>
            <a:r>
              <a:rPr lang="uk-UA" sz="1600"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менеджер поєднує взаємодії різних функціональних груп</a:t>
            </a:r>
            <a:r>
              <a:rPr lang="uk-UA" sz="1600" spc="-33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a:t>
            </a:r>
            <a:r>
              <a:rPr lang="uk-UA" sz="1600" spc="-10"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метою</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виконання</a:t>
            </a:r>
            <a:r>
              <a:rPr lang="uk-UA" sz="1600" spc="-1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свого</a:t>
            </a:r>
            <a:r>
              <a:rPr lang="uk-UA" sz="1600" spc="5" dirty="0">
                <a:latin typeface="Times New Roman" panose="02020603050405020304" pitchFamily="18" charset="0"/>
                <a:ea typeface="Times New Roman" panose="02020603050405020304" pitchFamily="18" charset="0"/>
              </a:rPr>
              <a:t> </a:t>
            </a:r>
            <a:r>
              <a:rPr lang="uk-UA" sz="1600" dirty="0" err="1" smtClean="0">
                <a:latin typeface="Times New Roman" panose="02020603050405020304" pitchFamily="18" charset="0"/>
                <a:ea typeface="Times New Roman" panose="02020603050405020304" pitchFamily="18" charset="0"/>
              </a:rPr>
              <a:t>субпроєкту</a:t>
            </a:r>
            <a:r>
              <a:rPr lang="uk-UA" sz="1600" dirty="0">
                <a:latin typeface="Times New Roman" panose="02020603050405020304" pitchFamily="18" charset="0"/>
                <a:ea typeface="Times New Roman" panose="02020603050405020304" pitchFamily="18" charset="0"/>
              </a:rPr>
              <a:t>.</a:t>
            </a:r>
            <a:endParaRPr lang="uk-UA" sz="1600" dirty="0"/>
          </a:p>
        </p:txBody>
      </p:sp>
      <p:sp>
        <p:nvSpPr>
          <p:cNvPr id="6" name="Прямокутник 5"/>
          <p:cNvSpPr/>
          <p:nvPr/>
        </p:nvSpPr>
        <p:spPr>
          <a:xfrm>
            <a:off x="620588" y="441326"/>
            <a:ext cx="7696200" cy="461665"/>
          </a:xfrm>
          <a:prstGeom prst="rect">
            <a:avLst/>
          </a:prstGeom>
        </p:spPr>
        <p:txBody>
          <a:bodyPr wrap="square">
            <a:spAutoFit/>
          </a:bodyPr>
          <a:lstStyle/>
          <a:p>
            <a:pPr indent="447675"/>
            <a:r>
              <a:rPr lang="uk-UA" sz="2400" b="1" dirty="0" smtClean="0">
                <a:latin typeface="Times New Roman" panose="02020603050405020304" pitchFamily="18" charset="0"/>
                <a:cs typeface="Times New Roman" panose="02020603050405020304" pitchFamily="18" charset="0"/>
              </a:rPr>
              <a:t>Матрична структура </a:t>
            </a:r>
            <a:endParaRPr lang="uk-U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2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p:cNvPicPr>
          <p:nvPr>
            <p:ph idx="1"/>
          </p:nvPr>
        </p:nvPicPr>
        <p:blipFill rotWithShape="1">
          <a:blip r:embed="rId2"/>
          <a:srcRect l="19795" t="22796" r="39247" b="39580"/>
          <a:stretch/>
        </p:blipFill>
        <p:spPr bwMode="auto">
          <a:xfrm>
            <a:off x="1592769" y="1099466"/>
            <a:ext cx="7490399" cy="3870381"/>
          </a:xfrm>
          <a:prstGeom prst="rect">
            <a:avLst/>
          </a:prstGeom>
          <a:ln>
            <a:noFill/>
          </a:ln>
          <a:extLst>
            <a:ext uri="{53640926-AAD7-44D8-BBD7-CCE9431645EC}">
              <a14:shadowObscured xmlns:a14="http://schemas.microsoft.com/office/drawing/2010/main"/>
            </a:ext>
          </a:extLst>
        </p:spPr>
      </p:pic>
      <p:sp>
        <p:nvSpPr>
          <p:cNvPr id="5" name="Прямокутник 4"/>
          <p:cNvSpPr/>
          <p:nvPr/>
        </p:nvSpPr>
        <p:spPr>
          <a:xfrm>
            <a:off x="620588" y="441326"/>
            <a:ext cx="7696200" cy="461665"/>
          </a:xfrm>
          <a:prstGeom prst="rect">
            <a:avLst/>
          </a:prstGeom>
        </p:spPr>
        <p:txBody>
          <a:bodyPr wrap="square">
            <a:spAutoFit/>
          </a:bodyPr>
          <a:lstStyle/>
          <a:p>
            <a:pPr indent="447675"/>
            <a:r>
              <a:rPr lang="uk-UA" sz="2400" b="1" dirty="0" err="1" smtClean="0">
                <a:latin typeface="Times New Roman" panose="02020603050405020304" pitchFamily="18" charset="0"/>
                <a:cs typeface="Times New Roman" panose="02020603050405020304" pitchFamily="18" charset="0"/>
              </a:rPr>
              <a:t>Дивізіональна</a:t>
            </a:r>
            <a:r>
              <a:rPr lang="uk-UA" sz="2400" b="1" dirty="0" smtClean="0">
                <a:latin typeface="Times New Roman" panose="02020603050405020304" pitchFamily="18" charset="0"/>
                <a:cs typeface="Times New Roman" panose="02020603050405020304" pitchFamily="18" charset="0"/>
              </a:rPr>
              <a:t> структура </a:t>
            </a:r>
            <a:endParaRPr lang="uk-UA" sz="2400" b="1" dirty="0">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190624" y="5139400"/>
            <a:ext cx="7648575" cy="1631216"/>
          </a:xfrm>
          <a:prstGeom prst="rect">
            <a:avLst/>
          </a:prstGeom>
        </p:spPr>
        <p:txBody>
          <a:bodyPr wrap="square">
            <a:spAutoFit/>
          </a:bodyPr>
          <a:lstStyle/>
          <a:p>
            <a:r>
              <a:rPr lang="uk-UA" sz="2000" dirty="0">
                <a:latin typeface="Times New Roman" panose="02020603050405020304" pitchFamily="18" charset="0"/>
                <a:ea typeface="Times New Roman" panose="02020603050405020304" pitchFamily="18" charset="0"/>
              </a:rPr>
              <a:t>Перевагами </a:t>
            </a:r>
            <a:r>
              <a:rPr lang="uk-UA" sz="2000" dirty="0" err="1">
                <a:latin typeface="Times New Roman" panose="02020603050405020304" pitchFamily="18" charset="0"/>
                <a:ea typeface="Times New Roman" panose="02020603050405020304" pitchFamily="18" charset="0"/>
              </a:rPr>
              <a:t>дивізіональної</a:t>
            </a:r>
            <a:r>
              <a:rPr lang="uk-UA" sz="2000" dirty="0">
                <a:latin typeface="Times New Roman" panose="02020603050405020304" pitchFamily="18" charset="0"/>
                <a:ea typeface="Times New Roman" panose="02020603050405020304" pitchFamily="18" charset="0"/>
              </a:rPr>
              <a:t> структури є: гнучке реагування на зміни в</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зовнішньому</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середовищі,</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швидке</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прийняття</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управлінських</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рішень</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та</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поліпшення</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їхньої</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якості.</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Але</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водночас</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вона</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потребує</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збільшення</a:t>
            </a:r>
            <a:r>
              <a:rPr lang="uk-UA" sz="2000" spc="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чисельності</a:t>
            </a:r>
            <a:r>
              <a:rPr lang="uk-UA" sz="2000" spc="-7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апарату</a:t>
            </a:r>
            <a:r>
              <a:rPr lang="uk-UA" sz="2000" spc="-7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управління</a:t>
            </a:r>
            <a:r>
              <a:rPr lang="uk-UA" sz="2000" spc="-6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й</a:t>
            </a:r>
            <a:r>
              <a:rPr lang="uk-UA" sz="2000" spc="-7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витрат</a:t>
            </a:r>
            <a:r>
              <a:rPr lang="uk-UA" sz="2000" spc="-7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на</a:t>
            </a:r>
            <a:r>
              <a:rPr lang="uk-UA" sz="2000" spc="-65"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його</a:t>
            </a:r>
            <a:r>
              <a:rPr lang="uk-UA" sz="2000" spc="-60"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утримання.</a:t>
            </a:r>
            <a:endParaRPr lang="uk-UA" sz="2000" dirty="0"/>
          </a:p>
        </p:txBody>
      </p:sp>
      <p:sp>
        <p:nvSpPr>
          <p:cNvPr id="7" name="Прямокутник 6"/>
          <p:cNvSpPr/>
          <p:nvPr/>
        </p:nvSpPr>
        <p:spPr>
          <a:xfrm>
            <a:off x="8639175" y="4061631"/>
            <a:ext cx="3352800" cy="738664"/>
          </a:xfrm>
          <a:prstGeom prst="rect">
            <a:avLst/>
          </a:prstGeom>
        </p:spPr>
        <p:txBody>
          <a:bodyPr wrap="square">
            <a:spAutoFit/>
          </a:bodyPr>
          <a:lstStyle/>
          <a:p>
            <a:r>
              <a:rPr lang="ru-RU" sz="1400" i="1" dirty="0">
                <a:solidFill>
                  <a:srgbClr val="333333"/>
                </a:solidFill>
                <a:latin typeface="Times New Roman" panose="02020603050405020304" pitchFamily="18" charset="0"/>
                <a:cs typeface="Times New Roman" panose="02020603050405020304" pitchFamily="18" charset="0"/>
              </a:rPr>
              <a:t>Л – </a:t>
            </a:r>
            <a:r>
              <a:rPr lang="ru-RU" sz="1400" i="1" dirty="0" err="1">
                <a:solidFill>
                  <a:srgbClr val="333333"/>
                </a:solidFill>
                <a:latin typeface="Times New Roman" panose="02020603050405020304" pitchFamily="18" charset="0"/>
                <a:cs typeface="Times New Roman" panose="02020603050405020304" pitchFamily="18" charset="0"/>
              </a:rPr>
              <a:t>лінійний</a:t>
            </a:r>
            <a:r>
              <a:rPr lang="ru-RU" sz="1400" i="1" dirty="0">
                <a:solidFill>
                  <a:srgbClr val="333333"/>
                </a:solidFill>
                <a:latin typeface="Times New Roman" panose="02020603050405020304" pitchFamily="18" charset="0"/>
                <a:cs typeface="Times New Roman" panose="02020603050405020304" pitchFamily="18" charset="0"/>
              </a:rPr>
              <a:t> </a:t>
            </a:r>
            <a:r>
              <a:rPr lang="ru-RU" sz="1400" i="1" dirty="0" err="1">
                <a:solidFill>
                  <a:srgbClr val="333333"/>
                </a:solidFill>
                <a:latin typeface="Times New Roman" panose="02020603050405020304" pitchFamily="18" charset="0"/>
                <a:cs typeface="Times New Roman" panose="02020603050405020304" pitchFamily="18" charset="0"/>
              </a:rPr>
              <a:t>керівник</a:t>
            </a:r>
            <a:r>
              <a:rPr lang="ru-RU" sz="1400" i="1" dirty="0">
                <a:solidFill>
                  <a:srgbClr val="333333"/>
                </a:solidFill>
                <a:latin typeface="Times New Roman" panose="02020603050405020304" pitchFamily="18" charset="0"/>
                <a:cs typeface="Times New Roman" panose="02020603050405020304" pitchFamily="18" charset="0"/>
              </a:rPr>
              <a:t>; </a:t>
            </a:r>
            <a:endParaRPr lang="ru-RU" sz="1400" i="1" dirty="0" smtClean="0">
              <a:solidFill>
                <a:srgbClr val="333333"/>
              </a:solidFill>
              <a:latin typeface="Times New Roman" panose="02020603050405020304" pitchFamily="18" charset="0"/>
              <a:cs typeface="Times New Roman" panose="02020603050405020304" pitchFamily="18" charset="0"/>
            </a:endParaRPr>
          </a:p>
          <a:p>
            <a:r>
              <a:rPr lang="ru-RU" sz="1400" i="1" dirty="0" smtClean="0">
                <a:solidFill>
                  <a:srgbClr val="333333"/>
                </a:solidFill>
                <a:latin typeface="Times New Roman" panose="02020603050405020304" pitchFamily="18" charset="0"/>
                <a:cs typeface="Times New Roman" panose="02020603050405020304" pitchFamily="18" charset="0"/>
              </a:rPr>
              <a:t>Ф </a:t>
            </a:r>
            <a:r>
              <a:rPr lang="ru-RU" sz="1400" i="1" dirty="0">
                <a:solidFill>
                  <a:srgbClr val="333333"/>
                </a:solidFill>
                <a:latin typeface="Times New Roman" panose="02020603050405020304" pitchFamily="18" charset="0"/>
                <a:cs typeface="Times New Roman" panose="02020603050405020304" pitchFamily="18" charset="0"/>
              </a:rPr>
              <a:t>– </a:t>
            </a:r>
            <a:r>
              <a:rPr lang="ru-RU" sz="1400" i="1" dirty="0" err="1">
                <a:solidFill>
                  <a:srgbClr val="333333"/>
                </a:solidFill>
                <a:latin typeface="Times New Roman" panose="02020603050405020304" pitchFamily="18" charset="0"/>
                <a:cs typeface="Times New Roman" panose="02020603050405020304" pitchFamily="18" charset="0"/>
              </a:rPr>
              <a:t>функціональний</a:t>
            </a:r>
            <a:r>
              <a:rPr lang="ru-RU" sz="1400" i="1" dirty="0">
                <a:solidFill>
                  <a:srgbClr val="333333"/>
                </a:solidFill>
                <a:latin typeface="Times New Roman" panose="02020603050405020304" pitchFamily="18" charset="0"/>
                <a:cs typeface="Times New Roman" panose="02020603050405020304" pitchFamily="18" charset="0"/>
              </a:rPr>
              <a:t> </a:t>
            </a:r>
            <a:r>
              <a:rPr lang="ru-RU" sz="1400" i="1" dirty="0" err="1">
                <a:solidFill>
                  <a:srgbClr val="333333"/>
                </a:solidFill>
                <a:latin typeface="Times New Roman" panose="02020603050405020304" pitchFamily="18" charset="0"/>
                <a:cs typeface="Times New Roman" panose="02020603050405020304" pitchFamily="18" charset="0"/>
              </a:rPr>
              <a:t>керівник</a:t>
            </a:r>
            <a:r>
              <a:rPr lang="ru-RU" sz="1400" i="1" dirty="0">
                <a:solidFill>
                  <a:srgbClr val="333333"/>
                </a:solidFill>
                <a:latin typeface="Times New Roman" panose="02020603050405020304" pitchFamily="18" charset="0"/>
                <a:cs typeface="Times New Roman" panose="02020603050405020304" pitchFamily="18" charset="0"/>
              </a:rPr>
              <a:t>; </a:t>
            </a:r>
            <a:endParaRPr lang="ru-RU" sz="1400" i="1" dirty="0" smtClean="0">
              <a:solidFill>
                <a:srgbClr val="333333"/>
              </a:solidFill>
              <a:latin typeface="Times New Roman" panose="02020603050405020304" pitchFamily="18" charset="0"/>
              <a:cs typeface="Times New Roman" panose="02020603050405020304" pitchFamily="18" charset="0"/>
            </a:endParaRPr>
          </a:p>
          <a:p>
            <a:r>
              <a:rPr lang="ru-RU" sz="1400" i="1" dirty="0" smtClean="0">
                <a:solidFill>
                  <a:srgbClr val="333333"/>
                </a:solidFill>
                <a:latin typeface="Times New Roman" panose="02020603050405020304" pitchFamily="18" charset="0"/>
                <a:cs typeface="Times New Roman" panose="02020603050405020304" pitchFamily="18" charset="0"/>
              </a:rPr>
              <a:t>В </a:t>
            </a:r>
            <a:r>
              <a:rPr lang="ru-RU" sz="1400" i="1" dirty="0">
                <a:solidFill>
                  <a:srgbClr val="333333"/>
                </a:solidFill>
                <a:latin typeface="Times New Roman" panose="02020603050405020304" pitchFamily="18" charset="0"/>
                <a:cs typeface="Times New Roman" panose="02020603050405020304" pitchFamily="18" charset="0"/>
              </a:rPr>
              <a:t>- </a:t>
            </a:r>
            <a:r>
              <a:rPr lang="ru-RU" sz="1400" i="1" dirty="0" err="1">
                <a:solidFill>
                  <a:srgbClr val="333333"/>
                </a:solidFill>
                <a:latin typeface="Times New Roman" panose="02020603050405020304" pitchFamily="18" charset="0"/>
                <a:cs typeface="Times New Roman" panose="02020603050405020304" pitchFamily="18" charset="0"/>
              </a:rPr>
              <a:t>виконавець</a:t>
            </a:r>
            <a:endParaRPr lang="uk-U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707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p:cNvPicPr>
            <a:picLocks noGrp="1"/>
          </p:cNvPicPr>
          <p:nvPr>
            <p:ph idx="1"/>
          </p:nvPr>
        </p:nvPicPr>
        <p:blipFill rotWithShape="1">
          <a:blip r:embed="rId2"/>
          <a:srcRect l="32119" t="38731" r="28043" b="19661"/>
          <a:stretch/>
        </p:blipFill>
        <p:spPr bwMode="auto">
          <a:xfrm>
            <a:off x="1954403" y="638789"/>
            <a:ext cx="6606792" cy="3881437"/>
          </a:xfrm>
          <a:prstGeom prst="rect">
            <a:avLst/>
          </a:prstGeom>
          <a:ln>
            <a:noFill/>
          </a:ln>
          <a:extLst>
            <a:ext uri="{53640926-AAD7-44D8-BBD7-CCE9431645EC}">
              <a14:shadowObscured xmlns:a14="http://schemas.microsoft.com/office/drawing/2010/main"/>
            </a:ext>
          </a:extLst>
        </p:spPr>
      </p:pic>
      <p:sp>
        <p:nvSpPr>
          <p:cNvPr id="8" name="Прямокутник 7"/>
          <p:cNvSpPr/>
          <p:nvPr/>
        </p:nvSpPr>
        <p:spPr>
          <a:xfrm>
            <a:off x="399724" y="308442"/>
            <a:ext cx="6534802" cy="330347"/>
          </a:xfrm>
          <a:prstGeom prst="rect">
            <a:avLst/>
          </a:prstGeom>
        </p:spPr>
        <p:txBody>
          <a:bodyPr wrap="none">
            <a:spAutoFit/>
          </a:bodyPr>
          <a:lstStyle/>
          <a:p>
            <a:pPr marL="306070" algn="just">
              <a:lnSpc>
                <a:spcPts val="1610"/>
              </a:lnSpc>
              <a:spcAft>
                <a:spcPts val="0"/>
              </a:spcAft>
            </a:pPr>
            <a:r>
              <a:rPr lang="uk-UA" sz="2800" b="1" dirty="0">
                <a:latin typeface="Times New Roman" panose="02020603050405020304" pitchFamily="18" charset="0"/>
                <a:ea typeface="Times New Roman" panose="02020603050405020304" pitchFamily="18" charset="0"/>
              </a:rPr>
              <a:t>Федеральна</a:t>
            </a:r>
            <a:r>
              <a:rPr lang="uk-UA" sz="2800" b="1" spc="-30" dirty="0">
                <a:latin typeface="Times New Roman" panose="02020603050405020304" pitchFamily="18" charset="0"/>
                <a:ea typeface="Times New Roman" panose="02020603050405020304" pitchFamily="18" charset="0"/>
              </a:rPr>
              <a:t> </a:t>
            </a:r>
            <a:r>
              <a:rPr lang="uk-UA" sz="2800" b="1" dirty="0">
                <a:latin typeface="Times New Roman" panose="02020603050405020304" pitchFamily="18" charset="0"/>
                <a:ea typeface="Times New Roman" panose="02020603050405020304" pitchFamily="18" charset="0"/>
              </a:rPr>
              <a:t>організаційна</a:t>
            </a:r>
            <a:r>
              <a:rPr lang="uk-UA" sz="2800" b="1" spc="-10" dirty="0">
                <a:latin typeface="Times New Roman" panose="02020603050405020304" pitchFamily="18" charset="0"/>
                <a:ea typeface="Times New Roman" panose="02020603050405020304" pitchFamily="18" charset="0"/>
              </a:rPr>
              <a:t> </a:t>
            </a:r>
            <a:r>
              <a:rPr lang="uk-UA" sz="2800" b="1" dirty="0">
                <a:latin typeface="Times New Roman" panose="02020603050405020304" pitchFamily="18" charset="0"/>
                <a:ea typeface="Times New Roman" panose="02020603050405020304" pitchFamily="18" charset="0"/>
              </a:rPr>
              <a:t>структура</a:t>
            </a:r>
            <a:endParaRPr lang="uk-UA" sz="2800" b="1" dirty="0">
              <a:effectLst/>
              <a:latin typeface="Times New Roman" panose="02020603050405020304" pitchFamily="18" charset="0"/>
              <a:ea typeface="Times New Roman" panose="02020603050405020304" pitchFamily="18" charset="0"/>
            </a:endParaRPr>
          </a:p>
        </p:txBody>
      </p:sp>
      <p:sp>
        <p:nvSpPr>
          <p:cNvPr id="9" name="Прямокутник 8"/>
          <p:cNvSpPr/>
          <p:nvPr/>
        </p:nvSpPr>
        <p:spPr>
          <a:xfrm>
            <a:off x="981075" y="4520226"/>
            <a:ext cx="8953500" cy="2308324"/>
          </a:xfrm>
          <a:prstGeom prst="rect">
            <a:avLst/>
          </a:prstGeom>
        </p:spPr>
        <p:txBody>
          <a:bodyPr wrap="square">
            <a:spAutoFit/>
          </a:bodyPr>
          <a:lstStyle/>
          <a:p>
            <a:pPr marL="306070" marR="356235" indent="359410" algn="just">
              <a:spcAft>
                <a:spcPts val="0"/>
              </a:spcAft>
            </a:pPr>
            <a:r>
              <a:rPr lang="uk-UA" sz="1600" dirty="0" smtClean="0">
                <a:latin typeface="Times New Roman" panose="02020603050405020304" pitchFamily="18" charset="0"/>
                <a:ea typeface="Times New Roman" panose="02020603050405020304" pitchFamily="18" charset="0"/>
              </a:rPr>
              <a:t>Для вирішення проблеми багаторівневого</a:t>
            </a:r>
            <a:r>
              <a:rPr lang="uk-UA" sz="1600" spc="100" dirty="0" smtClean="0">
                <a:latin typeface="Times New Roman" panose="02020603050405020304" pitchFamily="18" charset="0"/>
                <a:ea typeface="Times New Roman" panose="02020603050405020304" pitchFamily="18" charset="0"/>
              </a:rPr>
              <a:t> </a:t>
            </a:r>
            <a:r>
              <a:rPr lang="uk-UA" sz="1600" dirty="0" smtClean="0">
                <a:latin typeface="Times New Roman" panose="02020603050405020304" pitchFamily="18" charset="0"/>
                <a:ea typeface="Times New Roman" panose="02020603050405020304" pitchFamily="18" charset="0"/>
              </a:rPr>
              <a:t>управління командою </a:t>
            </a:r>
            <a:r>
              <a:rPr lang="uk-UA" sz="1600" dirty="0" err="1" smtClean="0">
                <a:latin typeface="Times New Roman" panose="02020603050405020304" pitchFamily="18" charset="0"/>
                <a:ea typeface="Times New Roman" panose="02020603050405020304" pitchFamily="18" charset="0"/>
              </a:rPr>
              <a:t>проєкту</a:t>
            </a:r>
            <a:r>
              <a:rPr lang="uk-UA" sz="1600" dirty="0" smtClean="0">
                <a:latin typeface="Times New Roman" panose="02020603050405020304" pitchFamily="18" charset="0"/>
                <a:ea typeface="Times New Roman" panose="02020603050405020304" pitchFamily="18" charset="0"/>
              </a:rPr>
              <a:t> доцільно формувати «плоскі»</a:t>
            </a:r>
            <a:r>
              <a:rPr lang="uk-UA" sz="1600" spc="5"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системи</a:t>
            </a:r>
            <a:r>
              <a:rPr lang="uk-UA" sz="1600" spc="5" dirty="0">
                <a:latin typeface="Times New Roman" panose="02020603050405020304" pitchFamily="18" charset="0"/>
                <a:ea typeface="Times New Roman" panose="02020603050405020304" pitchFamily="18" charset="0"/>
              </a:rPr>
              <a:t> </a:t>
            </a:r>
            <a:r>
              <a:rPr lang="uk-UA" sz="1600" dirty="0" err="1">
                <a:latin typeface="Times New Roman" panose="02020603050405020304" pitchFamily="18" charset="0"/>
                <a:ea typeface="Times New Roman" panose="02020603050405020304" pitchFamily="18" charset="0"/>
              </a:rPr>
              <a:t>зв’язків</a:t>
            </a:r>
            <a:r>
              <a:rPr lang="uk-UA" sz="1600" dirty="0" smtClean="0">
                <a:latin typeface="Times New Roman" panose="02020603050405020304" pitchFamily="18" charset="0"/>
                <a:ea typeface="Times New Roman" panose="02020603050405020304" pitchFamily="18" charset="0"/>
              </a:rPr>
              <a:t>, тому</a:t>
            </a:r>
            <a:r>
              <a:rPr lang="uk-UA" sz="1600" spc="5"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у</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великих</a:t>
            </a:r>
            <a:r>
              <a:rPr lang="uk-UA" sz="1600" spc="5" dirty="0">
                <a:latin typeface="Times New Roman" panose="02020603050405020304" pitchFamily="18" charset="0"/>
                <a:ea typeface="Times New Roman" panose="02020603050405020304" pitchFamily="18" charset="0"/>
              </a:rPr>
              <a:t> </a:t>
            </a:r>
            <a:r>
              <a:rPr lang="uk-UA" sz="1600" dirty="0" err="1" smtClean="0">
                <a:latin typeface="Times New Roman" panose="02020603050405020304" pitchFamily="18" charset="0"/>
                <a:ea typeface="Times New Roman" panose="02020603050405020304" pitchFamily="18" charset="0"/>
              </a:rPr>
              <a:t>проєктах</a:t>
            </a:r>
            <a:r>
              <a:rPr lang="uk-UA" sz="1600" spc="5"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використовується</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так</a:t>
            </a:r>
            <a:r>
              <a:rPr lang="uk-UA" sz="1600" spc="5" dirty="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звана</a:t>
            </a:r>
            <a:r>
              <a:rPr lang="uk-UA" sz="1600" spc="-335" dirty="0">
                <a:latin typeface="Times New Roman" panose="02020603050405020304" pitchFamily="18" charset="0"/>
                <a:ea typeface="Times New Roman" panose="02020603050405020304" pitchFamily="18" charset="0"/>
              </a:rPr>
              <a:t> </a:t>
            </a:r>
            <a:r>
              <a:rPr lang="uk-UA" sz="1600" spc="-335" dirty="0" smtClean="0">
                <a:latin typeface="Times New Roman" panose="02020603050405020304" pitchFamily="18" charset="0"/>
                <a:ea typeface="Times New Roman" panose="02020603050405020304" pitchFamily="18" charset="0"/>
              </a:rPr>
              <a:t>   </a:t>
            </a:r>
            <a:r>
              <a:rPr lang="uk-UA" sz="1600" dirty="0" smtClean="0">
                <a:latin typeface="Times New Roman" panose="02020603050405020304" pitchFamily="18" charset="0"/>
                <a:ea typeface="Times New Roman" panose="02020603050405020304" pitchFamily="18" charset="0"/>
              </a:rPr>
              <a:t>федеральна</a:t>
            </a:r>
            <a:r>
              <a:rPr lang="uk-UA" sz="1600" spc="-5" dirty="0" smtClean="0">
                <a:latin typeface="Times New Roman" panose="02020603050405020304" pitchFamily="18" charset="0"/>
                <a:ea typeface="Times New Roman" panose="02020603050405020304" pitchFamily="18" charset="0"/>
              </a:rPr>
              <a:t> </a:t>
            </a:r>
            <a:r>
              <a:rPr lang="uk-UA" sz="1600" dirty="0" smtClean="0">
                <a:latin typeface="Times New Roman" panose="02020603050405020304" pitchFamily="18" charset="0"/>
                <a:ea typeface="Times New Roman" panose="02020603050405020304" pitchFamily="18" charset="0"/>
              </a:rPr>
              <a:t>оргструктура</a:t>
            </a:r>
            <a:r>
              <a:rPr lang="en-US" sz="1600" dirty="0" smtClean="0">
                <a:latin typeface="Times New Roman" panose="02020603050405020304" pitchFamily="18" charset="0"/>
                <a:ea typeface="Times New Roman" panose="02020603050405020304" pitchFamily="18" charset="0"/>
              </a:rPr>
              <a:t>. </a:t>
            </a:r>
            <a:r>
              <a:rPr lang="uk-UA" sz="1600" dirty="0">
                <a:latin typeface="Times New Roman" panose="02020603050405020304" pitchFamily="18" charset="0"/>
                <a:ea typeface="Times New Roman" panose="02020603050405020304" pitchFamily="18" charset="0"/>
              </a:rPr>
              <a:t>К — Конструктор (або інженер-конструктор, відповідає за технічні рішення, креслення, технічну документацію</a:t>
            </a:r>
            <a:r>
              <a:rPr lang="uk-UA" sz="1600" dirty="0" smtClean="0">
                <a:latin typeface="Times New Roman" panose="02020603050405020304" pitchFamily="18" charset="0"/>
                <a:ea typeface="Times New Roman" panose="02020603050405020304" pitchFamily="18" charset="0"/>
              </a:rPr>
              <a:t>). Б </a:t>
            </a:r>
            <a:r>
              <a:rPr lang="uk-UA" sz="1600" dirty="0">
                <a:latin typeface="Times New Roman" panose="02020603050405020304" pitchFamily="18" charset="0"/>
                <a:ea typeface="Times New Roman" panose="02020603050405020304" pitchFamily="18" charset="0"/>
              </a:rPr>
              <a:t>— Бухгалтер (або фінансист, відповідає за облік витрат, контроль бюджету</a:t>
            </a:r>
            <a:r>
              <a:rPr lang="uk-UA" sz="1600" dirty="0" smtClean="0">
                <a:latin typeface="Times New Roman" panose="02020603050405020304" pitchFamily="18" charset="0"/>
                <a:ea typeface="Times New Roman" panose="02020603050405020304" pitchFamily="18" charset="0"/>
              </a:rPr>
              <a:t>). А </a:t>
            </a:r>
            <a:r>
              <a:rPr lang="uk-UA" sz="1600" dirty="0">
                <a:latin typeface="Times New Roman" panose="02020603050405020304" pitchFamily="18" charset="0"/>
                <a:ea typeface="Times New Roman" panose="02020603050405020304" pitchFamily="18" charset="0"/>
              </a:rPr>
              <a:t>— Адміністратор (часто — координатор чи організатор, відповідає за документообіг, планування, адміністративний супровід</a:t>
            </a:r>
            <a:r>
              <a:rPr lang="uk-UA" sz="1600" dirty="0" smtClean="0">
                <a:latin typeface="Times New Roman" panose="02020603050405020304" pitchFamily="18" charset="0"/>
                <a:ea typeface="Times New Roman" panose="02020603050405020304" pitchFamily="18" charset="0"/>
              </a:rPr>
              <a:t>). Тобто </a:t>
            </a:r>
            <a:r>
              <a:rPr lang="uk-UA" sz="1600" dirty="0">
                <a:latin typeface="Times New Roman" panose="02020603050405020304" pitchFamily="18" charset="0"/>
                <a:ea typeface="Times New Roman" panose="02020603050405020304" pitchFamily="18" charset="0"/>
              </a:rPr>
              <a:t>кожен </a:t>
            </a:r>
            <a:r>
              <a:rPr lang="uk-UA" sz="1600" dirty="0" err="1">
                <a:latin typeface="Times New Roman" panose="02020603050405020304" pitchFamily="18" charset="0"/>
                <a:ea typeface="Times New Roman" panose="02020603050405020304" pitchFamily="18" charset="0"/>
              </a:rPr>
              <a:t>субпроєкт</a:t>
            </a:r>
            <a:r>
              <a:rPr lang="uk-UA" sz="1600" dirty="0">
                <a:latin typeface="Times New Roman" panose="02020603050405020304" pitchFamily="18" charset="0"/>
                <a:ea typeface="Times New Roman" panose="02020603050405020304" pitchFamily="18" charset="0"/>
              </a:rPr>
              <a:t> (А–</a:t>
            </a:r>
            <a:r>
              <a:rPr lang="en-US" sz="1600" dirty="0">
                <a:latin typeface="Times New Roman" panose="02020603050405020304" pitchFamily="18" charset="0"/>
                <a:ea typeface="Times New Roman" panose="02020603050405020304" pitchFamily="18" charset="0"/>
              </a:rPr>
              <a:t>I) </a:t>
            </a:r>
            <a:r>
              <a:rPr lang="uk-UA" sz="1600" dirty="0">
                <a:latin typeface="Times New Roman" panose="02020603050405020304" pitchFamily="18" charset="0"/>
                <a:ea typeface="Times New Roman" panose="02020603050405020304" pitchFamily="18" charset="0"/>
              </a:rPr>
              <a:t>у цій структурі має базовий набір однакових функціональних ролей (К, Б, А), що забезпечує уніфікацію та самостійність кожного </a:t>
            </a:r>
            <a:r>
              <a:rPr lang="uk-UA" sz="1600" dirty="0" err="1">
                <a:latin typeface="Times New Roman" panose="02020603050405020304" pitchFamily="18" charset="0"/>
                <a:ea typeface="Times New Roman" panose="02020603050405020304" pitchFamily="18" charset="0"/>
              </a:rPr>
              <a:t>субблоку</a:t>
            </a:r>
            <a:r>
              <a:rPr lang="uk-UA" sz="1600" dirty="0">
                <a:latin typeface="Times New Roman" panose="02020603050405020304" pitchFamily="18" charset="0"/>
                <a:ea typeface="Times New Roman" panose="02020603050405020304" pitchFamily="18" charset="0"/>
              </a:rPr>
              <a:t> в межах великого </a:t>
            </a:r>
            <a:r>
              <a:rPr lang="uk-UA" sz="1600" dirty="0" err="1">
                <a:latin typeface="Times New Roman" panose="02020603050405020304" pitchFamily="18" charset="0"/>
                <a:ea typeface="Times New Roman" panose="02020603050405020304" pitchFamily="18" charset="0"/>
              </a:rPr>
              <a:t>проєкту</a:t>
            </a:r>
            <a:r>
              <a:rPr lang="uk-UA" sz="1600" dirty="0">
                <a:latin typeface="Times New Roman" panose="02020603050405020304" pitchFamily="18" charset="0"/>
                <a:ea typeface="Times New Roman" panose="02020603050405020304" pitchFamily="18" charset="0"/>
              </a:rPr>
              <a:t>.</a:t>
            </a:r>
            <a:endParaRPr lang="uk-UA" sz="1600" dirty="0"/>
          </a:p>
        </p:txBody>
      </p:sp>
    </p:spTree>
    <p:extLst>
      <p:ext uri="{BB962C8B-B14F-4D97-AF65-F5344CB8AC3E}">
        <p14:creationId xmlns:p14="http://schemas.microsoft.com/office/powerpoint/2010/main" val="399457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734" y="247650"/>
            <a:ext cx="8596668" cy="1320800"/>
          </a:xfrm>
        </p:spPr>
        <p:txBody>
          <a:bodyPr>
            <a:normAutofit fontScale="90000"/>
          </a:bodyPr>
          <a:lstStyle/>
          <a:p>
            <a:r>
              <a:rPr lang="uk-UA" dirty="0" smtClean="0"/>
              <a:t>Особливості формування організаційної структури </a:t>
            </a:r>
            <a:r>
              <a:rPr lang="uk-UA" dirty="0" err="1" smtClean="0"/>
              <a:t>проєкту</a:t>
            </a:r>
            <a:r>
              <a:rPr lang="uk-UA" dirty="0" smtClean="0"/>
              <a:t> в концепції </a:t>
            </a:r>
            <a:r>
              <a:rPr lang="en-US" dirty="0" smtClean="0"/>
              <a:t>Agile</a:t>
            </a:r>
            <a:endParaRPr lang="uk-UA" dirty="0"/>
          </a:p>
        </p:txBody>
      </p:sp>
      <p:pic>
        <p:nvPicPr>
          <p:cNvPr id="1026" name="Picture 2" descr="Створене зображення"/>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62280" y="1238250"/>
            <a:ext cx="3728243" cy="48577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3"/>
          <p:cNvSpPr/>
          <p:nvPr/>
        </p:nvSpPr>
        <p:spPr>
          <a:xfrm>
            <a:off x="628650" y="1798588"/>
            <a:ext cx="6520656" cy="3693319"/>
          </a:xfrm>
          <a:prstGeom prst="rect">
            <a:avLst/>
          </a:prstGeom>
        </p:spPr>
        <p:txBody>
          <a:bodyPr wrap="square">
            <a:spAutoFit/>
          </a:bodyPr>
          <a:lstStyle/>
          <a:p>
            <a:pPr algn="just"/>
            <a:r>
              <a:rPr lang="uk-UA" dirty="0" smtClean="0">
                <a:latin typeface="Arial" panose="020B0604020202020204" pitchFamily="34" charset="0"/>
                <a:cs typeface="Arial" panose="020B0604020202020204" pitchFamily="34" charset="0"/>
              </a:rPr>
              <a:t>Організаційну </a:t>
            </a:r>
            <a:r>
              <a:rPr lang="uk-UA" dirty="0" err="1" smtClean="0">
                <a:latin typeface="Arial" panose="020B0604020202020204" pitchFamily="34" charset="0"/>
                <a:cs typeface="Arial" panose="020B0604020202020204" pitchFamily="34" charset="0"/>
              </a:rPr>
              <a:t>струтктуру</a:t>
            </a:r>
            <a:r>
              <a:rPr lang="uk-UA" dirty="0" smtClean="0">
                <a:latin typeface="Arial" panose="020B0604020202020204" pitchFamily="34" charset="0"/>
                <a:cs typeface="Arial" panose="020B0604020202020204" pitchFamily="34" charset="0"/>
              </a:rPr>
              <a:t> формують </a:t>
            </a:r>
            <a:r>
              <a:rPr lang="uk-UA" dirty="0" err="1" smtClean="0">
                <a:latin typeface="Arial" panose="020B0604020202020204" pitchFamily="34" charset="0"/>
                <a:cs typeface="Arial" panose="020B0604020202020204" pitchFamily="34" charset="0"/>
              </a:rPr>
              <a:t>кросфункціональні</a:t>
            </a:r>
            <a:r>
              <a:rPr lang="uk-UA" dirty="0" smtClean="0">
                <a:latin typeface="Arial" panose="020B0604020202020204" pitchFamily="34" charset="0"/>
                <a:cs typeface="Arial" panose="020B0604020202020204" pitchFamily="34" charset="0"/>
              </a:rPr>
              <a:t> </a:t>
            </a:r>
            <a:r>
              <a:rPr lang="uk-UA" dirty="0">
                <a:latin typeface="Arial" panose="020B0604020202020204" pitchFamily="34" charset="0"/>
                <a:cs typeface="Arial" panose="020B0604020202020204" pitchFamily="34" charset="0"/>
              </a:rPr>
              <a:t>команди, які працюють </a:t>
            </a:r>
            <a:r>
              <a:rPr lang="uk-UA" dirty="0" err="1">
                <a:latin typeface="Arial" panose="020B0604020202020204" pitchFamily="34" charset="0"/>
                <a:cs typeface="Arial" panose="020B0604020202020204" pitchFamily="34" charset="0"/>
              </a:rPr>
              <a:t>автономно</a:t>
            </a:r>
            <a:r>
              <a:rPr lang="uk-UA" dirty="0">
                <a:latin typeface="Arial" panose="020B0604020202020204" pitchFamily="34" charset="0"/>
                <a:cs typeface="Arial" panose="020B0604020202020204" pitchFamily="34" charset="0"/>
              </a:rPr>
              <a:t>, з мінімальною ієрархією. На вершині — </a:t>
            </a:r>
            <a:r>
              <a:rPr lang="en-US" dirty="0">
                <a:latin typeface="Arial" panose="020B0604020202020204" pitchFamily="34" charset="0"/>
                <a:cs typeface="Arial" panose="020B0604020202020204" pitchFamily="34" charset="0"/>
              </a:rPr>
              <a:t>Product Owner </a:t>
            </a:r>
            <a:r>
              <a:rPr lang="uk-UA" dirty="0">
                <a:latin typeface="Arial" panose="020B0604020202020204" pitchFamily="34" charset="0"/>
                <a:cs typeface="Arial" panose="020B0604020202020204" pitchFamily="34" charset="0"/>
              </a:rPr>
              <a:t>та </a:t>
            </a:r>
            <a:r>
              <a:rPr lang="en-US" dirty="0">
                <a:latin typeface="Arial" panose="020B0604020202020204" pitchFamily="34" charset="0"/>
                <a:cs typeface="Arial" panose="020B0604020202020204" pitchFamily="34" charset="0"/>
              </a:rPr>
              <a:t>Scrum Master, </a:t>
            </a:r>
            <a:r>
              <a:rPr lang="uk-UA" dirty="0">
                <a:latin typeface="Arial" panose="020B0604020202020204" pitchFamily="34" charset="0"/>
                <a:cs typeface="Arial" panose="020B0604020202020204" pitchFamily="34" charset="0"/>
              </a:rPr>
              <a:t>які координують процеси, але не мають жорсткого управління. Команди організовані навколо продуктів чи цінності, зображені у вигляді окремих блоків із гнучкими зв’язками між ними. </a:t>
            </a:r>
            <a:endParaRPr lang="uk-UA" dirty="0" smtClean="0">
              <a:latin typeface="Arial" panose="020B0604020202020204" pitchFamily="34" charset="0"/>
              <a:cs typeface="Arial" panose="020B0604020202020204" pitchFamily="34" charset="0"/>
            </a:endParaRPr>
          </a:p>
          <a:p>
            <a:pPr algn="just"/>
            <a:endParaRPr lang="uk-UA" dirty="0">
              <a:latin typeface="Arial" panose="020B0604020202020204" pitchFamily="34" charset="0"/>
              <a:cs typeface="Arial" panose="020B0604020202020204" pitchFamily="34" charset="0"/>
            </a:endParaRPr>
          </a:p>
          <a:p>
            <a:pPr algn="just"/>
            <a:r>
              <a:rPr lang="uk-UA" dirty="0" smtClean="0">
                <a:latin typeface="Arial" panose="020B0604020202020204" pitchFamily="34" charset="0"/>
                <a:cs typeface="Arial" panose="020B0604020202020204" pitchFamily="34" charset="0"/>
              </a:rPr>
              <a:t>Принципи за якими формується і функціонує </a:t>
            </a:r>
            <a:r>
              <a:rPr lang="en-US" dirty="0" smtClean="0">
                <a:latin typeface="Arial" panose="020B0604020202020204" pitchFamily="34" charset="0"/>
                <a:cs typeface="Arial" panose="020B0604020202020204" pitchFamily="34" charset="0"/>
              </a:rPr>
              <a:t>Agile-</a:t>
            </a:r>
            <a:r>
              <a:rPr lang="uk-UA" dirty="0" err="1" smtClean="0">
                <a:latin typeface="Arial" panose="020B0604020202020204" pitchFamily="34" charset="0"/>
                <a:cs typeface="Arial" panose="020B0604020202020204" pitchFamily="34" charset="0"/>
              </a:rPr>
              <a:t>команада</a:t>
            </a:r>
            <a:r>
              <a:rPr lang="en-US" dirty="0" smtClean="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marL="285750" indent="-285750" algn="just">
              <a:buFontTx/>
              <a:buChar char="-"/>
            </a:pPr>
            <a:r>
              <a:rPr lang="uk-UA" dirty="0" smtClean="0">
                <a:latin typeface="Arial" panose="020B0604020202020204" pitchFamily="34" charset="0"/>
                <a:cs typeface="Arial" panose="020B0604020202020204" pitchFamily="34" charset="0"/>
              </a:rPr>
              <a:t>самоорганізація</a:t>
            </a:r>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marL="285750" indent="-285750" algn="just">
              <a:buFontTx/>
              <a:buChar char="-"/>
            </a:pPr>
            <a:r>
              <a:rPr lang="uk-UA" dirty="0" smtClean="0">
                <a:latin typeface="Arial" panose="020B0604020202020204" pitchFamily="34" charset="0"/>
                <a:cs typeface="Arial" panose="020B0604020202020204" pitchFamily="34" charset="0"/>
              </a:rPr>
              <a:t>адаптивність</a:t>
            </a:r>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marL="285750" indent="-285750" algn="just">
              <a:buFontTx/>
              <a:buChar char="-"/>
            </a:pPr>
            <a:r>
              <a:rPr lang="uk-UA" dirty="0" smtClean="0">
                <a:latin typeface="Arial" panose="020B0604020202020204" pitchFamily="34" charset="0"/>
                <a:cs typeface="Arial" panose="020B0604020202020204" pitchFamily="34" charset="0"/>
              </a:rPr>
              <a:t>швидкий </a:t>
            </a:r>
            <a:r>
              <a:rPr lang="uk-UA" dirty="0">
                <a:latin typeface="Arial" panose="020B0604020202020204" pitchFamily="34" charset="0"/>
                <a:cs typeface="Arial" panose="020B0604020202020204" pitchFamily="34" charset="0"/>
              </a:rPr>
              <a:t>обмін інформацією.</a:t>
            </a:r>
          </a:p>
        </p:txBody>
      </p:sp>
    </p:spTree>
    <p:extLst>
      <p:ext uri="{BB962C8B-B14F-4D97-AF65-F5344CB8AC3E}">
        <p14:creationId xmlns:p14="http://schemas.microsoft.com/office/powerpoint/2010/main" val="149723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45671"/>
          </a:xfrm>
        </p:spPr>
        <p:txBody>
          <a:bodyPr>
            <a:normAutofit/>
          </a:bodyPr>
          <a:lstStyle/>
          <a:p>
            <a:pPr algn="ctr"/>
            <a:r>
              <a:rPr lang="ru-RU" sz="4000" b="1" dirty="0" smtClean="0">
                <a:solidFill>
                  <a:schemeClr val="tx1"/>
                </a:solidFill>
                <a:latin typeface="Times New Roman" panose="02020603050405020304" pitchFamily="18" charset="0"/>
                <a:cs typeface="Times New Roman" panose="02020603050405020304" pitchFamily="18" charset="0"/>
              </a:rPr>
              <a:t>ПЛАН:</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40103"/>
            <a:ext cx="9789280" cy="3880773"/>
          </a:xfrm>
        </p:spPr>
        <p:txBody>
          <a:bodyPr/>
          <a:lstStyle/>
          <a:p>
            <a:r>
              <a:rPr lang="uk-UA" sz="2400" dirty="0">
                <a:solidFill>
                  <a:schemeClr val="tx1"/>
                </a:solidFill>
                <a:latin typeface="Times New Roman" panose="02020603050405020304" pitchFamily="18" charset="0"/>
                <a:cs typeface="Times New Roman" panose="02020603050405020304" pitchFamily="18" charset="0"/>
              </a:rPr>
              <a:t>1. Організація системи управління </a:t>
            </a:r>
            <a:r>
              <a:rPr lang="uk-UA" sz="2400" dirty="0" err="1" smtClean="0">
                <a:solidFill>
                  <a:schemeClr val="tx1"/>
                </a:solidFill>
                <a:latin typeface="Times New Roman" panose="02020603050405020304" pitchFamily="18" charset="0"/>
                <a:cs typeface="Times New Roman" panose="02020603050405020304" pitchFamily="18" charset="0"/>
              </a:rPr>
              <a:t>проєктами</a:t>
            </a:r>
            <a:endParaRPr lang="en-US" sz="2400" dirty="0">
              <a:solidFill>
                <a:schemeClr val="tx1"/>
              </a:solidFill>
              <a:latin typeface="Times New Roman" panose="02020603050405020304" pitchFamily="18" charset="0"/>
              <a:cs typeface="Times New Roman" panose="02020603050405020304" pitchFamily="18" charset="0"/>
            </a:endParaRPr>
          </a:p>
          <a:p>
            <a:r>
              <a:rPr lang="uk-UA" sz="2400" dirty="0" smtClean="0">
                <a:solidFill>
                  <a:schemeClr val="tx1"/>
                </a:solidFill>
                <a:latin typeface="Times New Roman" panose="02020603050405020304" pitchFamily="18" charset="0"/>
                <a:cs typeface="Times New Roman" panose="02020603050405020304" pitchFamily="18" charset="0"/>
              </a:rPr>
              <a:t>2</a:t>
            </a:r>
            <a:r>
              <a:rPr lang="uk-UA" sz="2400" dirty="0">
                <a:solidFill>
                  <a:schemeClr val="tx1"/>
                </a:solidFill>
                <a:latin typeface="Times New Roman" panose="02020603050405020304" pitchFamily="18" charset="0"/>
                <a:cs typeface="Times New Roman" panose="02020603050405020304" pitchFamily="18" charset="0"/>
              </a:rPr>
              <a:t>. </a:t>
            </a:r>
            <a:r>
              <a:rPr lang="uk-UA" sz="2400" dirty="0" err="1">
                <a:solidFill>
                  <a:schemeClr val="tx1"/>
                </a:solidFill>
                <a:latin typeface="Times New Roman" panose="02020603050405020304" pitchFamily="18" charset="0"/>
                <a:cs typeface="Times New Roman" panose="02020603050405020304" pitchFamily="18" charset="0"/>
              </a:rPr>
              <a:t>П</a:t>
            </a:r>
            <a:r>
              <a:rPr lang="uk-UA" sz="2400" dirty="0" err="1" smtClean="0">
                <a:solidFill>
                  <a:schemeClr val="tx1"/>
                </a:solidFill>
                <a:latin typeface="Times New Roman" panose="02020603050405020304" pitchFamily="18" charset="0"/>
                <a:cs typeface="Times New Roman" panose="02020603050405020304" pitchFamily="18" charset="0"/>
              </a:rPr>
              <a:t>роєктування</a:t>
            </a:r>
            <a:r>
              <a:rPr lang="uk-UA" sz="2400" dirty="0" smtClean="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організаційної структури управління </a:t>
            </a:r>
            <a:r>
              <a:rPr lang="uk-UA" sz="2400" dirty="0" err="1" smtClean="0">
                <a:solidFill>
                  <a:schemeClr val="tx1"/>
                </a:solidFill>
                <a:latin typeface="Times New Roman" panose="02020603050405020304" pitchFamily="18" charset="0"/>
                <a:cs typeface="Times New Roman" panose="02020603050405020304" pitchFamily="18" charset="0"/>
              </a:rPr>
              <a:t>проєктами</a:t>
            </a:r>
            <a:endParaRPr lang="en-US" sz="2400" dirty="0">
              <a:solidFill>
                <a:schemeClr val="tx1"/>
              </a:solidFill>
              <a:latin typeface="Times New Roman" panose="02020603050405020304" pitchFamily="18" charset="0"/>
              <a:cs typeface="Times New Roman" panose="02020603050405020304" pitchFamily="18" charset="0"/>
            </a:endParaRPr>
          </a:p>
          <a:p>
            <a:r>
              <a:rPr lang="uk-UA" sz="2400" dirty="0" smtClean="0">
                <a:solidFill>
                  <a:schemeClr val="tx1"/>
                </a:solidFill>
                <a:latin typeface="Times New Roman" panose="02020603050405020304" pitchFamily="18" charset="0"/>
                <a:cs typeface="Times New Roman" panose="02020603050405020304" pitchFamily="18" charset="0"/>
              </a:rPr>
              <a:t>3</a:t>
            </a:r>
            <a:r>
              <a:rPr lang="uk-UA" sz="2400" dirty="0">
                <a:solidFill>
                  <a:schemeClr val="tx1"/>
                </a:solidFill>
                <a:latin typeface="Times New Roman" panose="02020603050405020304" pitchFamily="18" charset="0"/>
                <a:cs typeface="Times New Roman" panose="02020603050405020304" pitchFamily="18" charset="0"/>
              </a:rPr>
              <a:t>. Управління </a:t>
            </a:r>
            <a:r>
              <a:rPr lang="uk-UA" sz="2400" dirty="0" err="1" smtClean="0">
                <a:solidFill>
                  <a:schemeClr val="tx1"/>
                </a:solidFill>
                <a:latin typeface="Times New Roman" panose="02020603050405020304" pitchFamily="18" charset="0"/>
                <a:cs typeface="Times New Roman" panose="02020603050405020304" pitchFamily="18" charset="0"/>
              </a:rPr>
              <a:t>проєктами</a:t>
            </a:r>
            <a:r>
              <a:rPr lang="uk-UA" sz="2400" dirty="0" smtClean="0">
                <a:solidFill>
                  <a:schemeClr val="tx1"/>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з використанням зовнішньої </a:t>
            </a:r>
            <a:r>
              <a:rPr lang="uk-UA" sz="2400" dirty="0" smtClean="0">
                <a:solidFill>
                  <a:schemeClr val="tx1"/>
                </a:solidFill>
                <a:latin typeface="Times New Roman" panose="02020603050405020304" pitchFamily="18" charset="0"/>
                <a:cs typeface="Times New Roman" panose="02020603050405020304" pitchFamily="18" charset="0"/>
              </a:rPr>
              <a:t>організа­ційної </a:t>
            </a:r>
            <a:r>
              <a:rPr lang="uk-UA" sz="2400" dirty="0">
                <a:solidFill>
                  <a:schemeClr val="tx1"/>
                </a:solidFill>
                <a:latin typeface="Times New Roman" panose="02020603050405020304" pitchFamily="18" charset="0"/>
                <a:cs typeface="Times New Roman" panose="02020603050405020304" pitchFamily="18" charset="0"/>
              </a:rPr>
              <a:t>структури </a:t>
            </a:r>
            <a:r>
              <a:rPr lang="uk-UA" sz="2400" dirty="0" err="1" smtClean="0">
                <a:solidFill>
                  <a:schemeClr val="tx1"/>
                </a:solidFill>
                <a:latin typeface="Times New Roman" panose="02020603050405020304" pitchFamily="18" charset="0"/>
                <a:cs typeface="Times New Roman" panose="02020603050405020304" pitchFamily="18" charset="0"/>
              </a:rPr>
              <a:t>проєкту</a:t>
            </a:r>
            <a:endParaRPr lang="en-US" sz="2400" dirty="0">
              <a:solidFill>
                <a:schemeClr val="tx1"/>
              </a:solidFill>
              <a:latin typeface="Times New Roman" panose="02020603050405020304" pitchFamily="18" charset="0"/>
              <a:cs typeface="Times New Roman" panose="02020603050405020304" pitchFamily="18" charset="0"/>
            </a:endParaRPr>
          </a:p>
          <a:p>
            <a:r>
              <a:rPr lang="uk-UA" sz="2400" dirty="0" smtClean="0">
                <a:solidFill>
                  <a:schemeClr val="tx1"/>
                </a:solidFill>
                <a:latin typeface="Times New Roman" panose="02020603050405020304" pitchFamily="18" charset="0"/>
                <a:cs typeface="Times New Roman" panose="02020603050405020304" pitchFamily="18" charset="0"/>
              </a:rPr>
              <a:t>4.  </a:t>
            </a:r>
            <a:r>
              <a:rPr lang="uk-UA" sz="2400" dirty="0">
                <a:solidFill>
                  <a:schemeClr val="tx1"/>
                </a:solidFill>
                <a:latin typeface="Times New Roman" panose="02020603050405020304" pitchFamily="18" charset="0"/>
                <a:cs typeface="Times New Roman" panose="02020603050405020304" pitchFamily="18" charset="0"/>
              </a:rPr>
              <a:t>Внутрішні організаційні структури управління </a:t>
            </a:r>
            <a:r>
              <a:rPr lang="uk-UA" sz="2400" dirty="0" err="1" smtClean="0">
                <a:solidFill>
                  <a:schemeClr val="tx1"/>
                </a:solidFill>
                <a:latin typeface="Times New Roman" panose="02020603050405020304" pitchFamily="18" charset="0"/>
                <a:cs typeface="Times New Roman" panose="02020603050405020304" pitchFamily="18" charset="0"/>
              </a:rPr>
              <a:t>проєктами</a:t>
            </a:r>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83560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5405" y="446315"/>
            <a:ext cx="8596668" cy="549729"/>
          </a:xfrm>
        </p:spPr>
        <p:txBody>
          <a:bodyPr>
            <a:normAutofit/>
          </a:bodyPr>
          <a:lstStyle/>
          <a:p>
            <a:pPr algn="ctr"/>
            <a:r>
              <a:rPr lang="uk-UA" sz="2800" b="1" dirty="0">
                <a:solidFill>
                  <a:schemeClr val="tx1"/>
                </a:solidFill>
                <a:latin typeface="Times New Roman" panose="02020603050405020304" pitchFamily="18" charset="0"/>
                <a:cs typeface="Times New Roman" panose="02020603050405020304" pitchFamily="18" charset="0"/>
              </a:rPr>
              <a:t>1. Організація системи управління </a:t>
            </a:r>
            <a:r>
              <a:rPr lang="uk-UA" sz="2800" b="1" dirty="0" err="1" smtClean="0">
                <a:solidFill>
                  <a:schemeClr val="tx1"/>
                </a:solidFill>
                <a:latin typeface="Times New Roman" panose="02020603050405020304" pitchFamily="18" charset="0"/>
                <a:cs typeface="Times New Roman" panose="02020603050405020304" pitchFamily="18" charset="0"/>
              </a:rPr>
              <a:t>проєктами</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1885" y="1159329"/>
            <a:ext cx="10531929" cy="5404758"/>
          </a:xfrm>
        </p:spPr>
        <p:txBody>
          <a:bodyPr>
            <a:normAutofit/>
          </a:bodyPr>
          <a:lstStyle/>
          <a:p>
            <a:pPr marL="0" indent="216000" algn="just">
              <a:lnSpc>
                <a:spcPct val="110000"/>
              </a:lnSpc>
              <a:spcBef>
                <a:spcPts val="600"/>
              </a:spcBef>
              <a:buNone/>
            </a:pPr>
            <a:r>
              <a:rPr lang="uk-UA" sz="2000" b="1" dirty="0">
                <a:solidFill>
                  <a:schemeClr val="tx1"/>
                </a:solidFill>
                <a:latin typeface="Times New Roman" panose="02020603050405020304" pitchFamily="18" charset="0"/>
                <a:cs typeface="Times New Roman" panose="02020603050405020304" pitchFamily="18" charset="0"/>
              </a:rPr>
              <a:t>Організаційна структура управління </a:t>
            </a:r>
            <a:r>
              <a:rPr lang="uk-UA" sz="2000" b="1" dirty="0" err="1" smtClean="0">
                <a:solidFill>
                  <a:schemeClr val="tx1"/>
                </a:solidFill>
                <a:latin typeface="Times New Roman" panose="02020603050405020304" pitchFamily="18" charset="0"/>
                <a:cs typeface="Times New Roman" panose="02020603050405020304" pitchFamily="18" charset="0"/>
              </a:rPr>
              <a:t>проєктом</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 це сукупність </a:t>
            </a:r>
            <a:r>
              <a:rPr lang="uk-UA" sz="2000" dirty="0" smtClean="0">
                <a:solidFill>
                  <a:schemeClr val="tx1"/>
                </a:solidFill>
                <a:latin typeface="Times New Roman" panose="02020603050405020304" pitchFamily="18" charset="0"/>
                <a:cs typeface="Times New Roman" panose="02020603050405020304" pitchFamily="18" charset="0"/>
              </a:rPr>
              <a:t>взаємопов’язаних </a:t>
            </a:r>
            <a:r>
              <a:rPr lang="uk-UA" sz="2000" dirty="0">
                <a:solidFill>
                  <a:schemeClr val="tx1"/>
                </a:solidFill>
                <a:latin typeface="Times New Roman" panose="02020603050405020304" pitchFamily="18" charset="0"/>
                <a:cs typeface="Times New Roman" panose="02020603050405020304" pitchFamily="18" charset="0"/>
              </a:rPr>
              <a:t>органів управління, які розташовані на різних ступенях системи</a:t>
            </a:r>
            <a:r>
              <a:rPr lang="uk-UA" sz="2000" dirty="0" smtClean="0">
                <a:solidFill>
                  <a:schemeClr val="tx1"/>
                </a:solidFill>
                <a:latin typeface="Times New Roman" panose="02020603050405020304" pitchFamily="18" charset="0"/>
                <a:cs typeface="Times New Roman" panose="02020603050405020304" pitchFamily="18" charset="0"/>
              </a:rPr>
              <a:t>.</a:t>
            </a:r>
          </a:p>
          <a:p>
            <a:pPr marL="0" indent="216000" algn="just">
              <a:lnSpc>
                <a:spcPct val="110000"/>
              </a:lnSpc>
              <a:spcBef>
                <a:spcPts val="600"/>
              </a:spcBef>
              <a:buNone/>
            </a:pPr>
            <a:r>
              <a:rPr lang="uk-UA" sz="2000" dirty="0" smtClean="0">
                <a:solidFill>
                  <a:schemeClr val="tx1"/>
                </a:solidFill>
                <a:latin typeface="Times New Roman" panose="02020603050405020304" pitchFamily="18" charset="0"/>
                <a:cs typeface="Times New Roman" panose="02020603050405020304" pitchFamily="18" charset="0"/>
              </a:rPr>
              <a:t>Існують </a:t>
            </a:r>
            <a:r>
              <a:rPr lang="uk-UA" sz="2000" dirty="0">
                <a:solidFill>
                  <a:schemeClr val="tx1"/>
                </a:solidFill>
                <a:latin typeface="Times New Roman" panose="02020603050405020304" pitchFamily="18" charset="0"/>
                <a:cs typeface="Times New Roman" panose="02020603050405020304" pitchFamily="18" charset="0"/>
              </a:rPr>
              <a:t>два основні </a:t>
            </a:r>
            <a:r>
              <a:rPr lang="uk-UA" sz="2000" b="1" i="1" dirty="0">
                <a:solidFill>
                  <a:schemeClr val="tx1"/>
                </a:solidFill>
                <a:latin typeface="Times New Roman" panose="02020603050405020304" pitchFamily="18" charset="0"/>
                <a:cs typeface="Times New Roman" panose="02020603050405020304" pitchFamily="18" charset="0"/>
              </a:rPr>
              <a:t>принципи формування  </a:t>
            </a:r>
            <a:r>
              <a:rPr lang="uk-UA" sz="2000" dirty="0">
                <a:solidFill>
                  <a:schemeClr val="tx1"/>
                </a:solidFill>
                <a:latin typeface="Times New Roman" panose="02020603050405020304" pitchFamily="18" charset="0"/>
                <a:cs typeface="Times New Roman" panose="02020603050405020304" pitchFamily="18" charset="0"/>
              </a:rPr>
              <a:t>груп для управління </a:t>
            </a:r>
            <a:r>
              <a:rPr lang="uk-UA" sz="2000" dirty="0" err="1" smtClean="0">
                <a:solidFill>
                  <a:schemeClr val="tx1"/>
                </a:solidFill>
                <a:latin typeface="Times New Roman" panose="02020603050405020304" pitchFamily="18" charset="0"/>
                <a:cs typeface="Times New Roman" panose="02020603050405020304" pitchFamily="18" charset="0"/>
              </a:rPr>
              <a:t>проєктом</a:t>
            </a:r>
            <a:r>
              <a:rPr lang="uk-UA" sz="2000" dirty="0" smtClean="0">
                <a:solidFill>
                  <a:schemeClr val="tx1"/>
                </a:solidFill>
                <a:latin typeface="Times New Roman" panose="02020603050405020304" pitchFamily="18" charset="0"/>
                <a:cs typeface="Times New Roman" panose="02020603050405020304" pitchFamily="18" charset="0"/>
              </a:rPr>
              <a:t>:</a:t>
            </a:r>
          </a:p>
          <a:p>
            <a:pPr marL="0" indent="0" algn="ctr">
              <a:buNone/>
            </a:pPr>
            <a:r>
              <a:rPr lang="ru-RU" sz="2000" b="1" dirty="0" err="1">
                <a:latin typeface="Times New Roman" panose="02020603050405020304" pitchFamily="18" charset="0"/>
                <a:cs typeface="Times New Roman" panose="02020603050405020304" pitchFamily="18" charset="0"/>
              </a:rPr>
              <a:t>Принципи</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формування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груп</a:t>
            </a:r>
            <a:r>
              <a:rPr lang="ru-RU" sz="2000" b="1" dirty="0">
                <a:latin typeface="Times New Roman" panose="02020603050405020304" pitchFamily="18" charset="0"/>
                <a:cs typeface="Times New Roman" panose="02020603050405020304" pitchFamily="18" charset="0"/>
              </a:rPr>
              <a:t> для </a:t>
            </a:r>
            <a:r>
              <a:rPr lang="ru-RU" sz="2000" b="1" dirty="0" err="1">
                <a:latin typeface="Times New Roman" panose="02020603050405020304" pitchFamily="18" charset="0"/>
                <a:cs typeface="Times New Roman" panose="02020603050405020304" pitchFamily="18" charset="0"/>
              </a:rPr>
              <a:t>управління</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проєктом</a:t>
            </a:r>
            <a:r>
              <a:rPr lang="ru-RU" sz="2000" b="1"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	</a:t>
            </a:r>
            <a:r>
              <a:rPr lang="ru-RU" sz="2000" i="1" dirty="0" err="1">
                <a:latin typeface="Times New Roman" panose="02020603050405020304" pitchFamily="18" charset="0"/>
                <a:cs typeface="Times New Roman" panose="02020603050405020304" pitchFamily="18" charset="0"/>
              </a:rPr>
              <a:t>провідні</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учасники</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проєкт</a:t>
            </a:r>
            <a:r>
              <a:rPr lang="ru-RU" sz="2000" dirty="0" err="1">
                <a:latin typeface="Times New Roman" panose="02020603050405020304" pitchFamily="18" charset="0"/>
                <a:cs typeface="Times New Roman" panose="02020603050405020304" pitchFamily="18" charset="0"/>
              </a:rPr>
              <a:t>у</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замовник</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підрядник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крім</a:t>
            </a:r>
            <a:r>
              <a:rPr lang="ru-RU" sz="2000" dirty="0">
                <a:latin typeface="Times New Roman" panose="02020603050405020304" pitchFamily="18" charset="0"/>
                <a:cs typeface="Times New Roman" panose="02020603050405020304" pitchFamily="18" charset="0"/>
              </a:rPr>
              <a:t> них </a:t>
            </a:r>
            <a:r>
              <a:rPr lang="ru-RU" sz="2000" dirty="0" err="1">
                <a:latin typeface="Times New Roman" panose="02020603050405020304" pitchFamily="18" charset="0"/>
                <a:cs typeface="Times New Roman" panose="02020603050405020304" pitchFamily="18" charset="0"/>
              </a:rPr>
              <a:t>можуть</a:t>
            </a:r>
            <a:r>
              <a:rPr lang="ru-RU" sz="2000" dirty="0">
                <a:latin typeface="Times New Roman" panose="02020603050405020304" pitchFamily="18" charset="0"/>
                <a:cs typeface="Times New Roman" panose="02020603050405020304" pitchFamily="18" charset="0"/>
              </a:rPr>
              <a:t> бути й </a:t>
            </a:r>
            <a:r>
              <a:rPr lang="ru-RU" sz="2000" dirty="0" err="1">
                <a:latin typeface="Times New Roman" panose="02020603050405020304" pitchFamily="18" charset="0"/>
                <a:cs typeface="Times New Roman" panose="02020603050405020304" pitchFamily="18" charset="0"/>
              </a:rPr>
              <a:t>інші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учасники</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створюють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свої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власні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групи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управляють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груп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підпорядковані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єдиному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Залежно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організаційної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форми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реалізації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замовника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або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підрядника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може</a:t>
            </a:r>
            <a:r>
              <a:rPr lang="ru-RU" sz="2000" dirty="0">
                <a:latin typeface="Times New Roman" panose="02020603050405020304" pitchFamily="18" charset="0"/>
                <a:cs typeface="Times New Roman" panose="02020603050405020304" pitchFamily="18" charset="0"/>
              </a:rPr>
              <a:t> бути і </a:t>
            </a:r>
            <a:r>
              <a:rPr lang="ru-RU" sz="2000" dirty="0" err="1">
                <a:latin typeface="Times New Roman" panose="02020603050405020304" pitchFamily="18" charset="0"/>
                <a:cs typeface="Times New Roman" panose="02020603050405020304" pitchFamily="18" charset="0"/>
              </a:rPr>
              <a:t>керівником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усього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Керівник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апарат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співробітників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здійснює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координацію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діяльності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учасників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	</a:t>
            </a:r>
            <a:r>
              <a:rPr lang="ru-RU" sz="2000" i="1" dirty="0" err="1">
                <a:latin typeface="Times New Roman" panose="02020603050405020304" pitchFamily="18" charset="0"/>
                <a:cs typeface="Times New Roman" panose="02020603050405020304" pitchFamily="18" charset="0"/>
              </a:rPr>
              <a:t>створюється</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єдина</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група</a:t>
            </a:r>
            <a:r>
              <a:rPr lang="ru-RU" sz="2000" i="1" dirty="0">
                <a:latin typeface="Times New Roman" panose="02020603050405020304" pitchFamily="18" charset="0"/>
                <a:cs typeface="Times New Roman" panose="02020603050405020304" pitchFamily="18" charset="0"/>
              </a:rPr>
              <a:t> на </a:t>
            </a:r>
            <a:r>
              <a:rPr lang="ru-RU" sz="2000" i="1" dirty="0" err="1">
                <a:latin typeface="Times New Roman" panose="02020603050405020304" pitchFamily="18" charset="0"/>
                <a:cs typeface="Times New Roman" panose="02020603050405020304" pitchFamily="18" charset="0"/>
              </a:rPr>
              <a:t>чолі</a:t>
            </a:r>
            <a:r>
              <a:rPr lang="ru-RU" sz="2000" i="1" dirty="0">
                <a:latin typeface="Times New Roman" panose="02020603050405020304" pitchFamily="18" charset="0"/>
                <a:cs typeface="Times New Roman" panose="02020603050405020304" pitchFamily="18" charset="0"/>
              </a:rPr>
              <a:t> з </a:t>
            </a:r>
            <a:r>
              <a:rPr lang="ru-RU" sz="2000" i="1" dirty="0" err="1">
                <a:latin typeface="Times New Roman" panose="02020603050405020304" pitchFamily="18" charset="0"/>
                <a:cs typeface="Times New Roman" panose="02020603050405020304" pitchFamily="18" charset="0"/>
              </a:rPr>
              <a:t>керівником</a:t>
            </a:r>
            <a:r>
              <a:rPr lang="ru-RU" sz="2000" i="1" dirty="0">
                <a:latin typeface="Times New Roman" panose="02020603050405020304" pitchFamily="18" charset="0"/>
                <a:cs typeface="Times New Roman" panose="02020603050405020304" pitchFamily="18" charset="0"/>
              </a:rPr>
              <a:t> </a:t>
            </a:r>
            <a:r>
              <a:rPr lang="ru-RU" sz="2000" i="1" dirty="0" err="1">
                <a:latin typeface="Times New Roman" panose="02020603050405020304" pitchFamily="18" charset="0"/>
                <a:cs typeface="Times New Roman" panose="02020603050405020304" pitchFamily="18" charset="0"/>
              </a:rPr>
              <a:t>проєкту</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групу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входять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уповноважені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представники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всіх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учасників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проєкту</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здійснення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відповідно</a:t>
            </a:r>
            <a:r>
              <a:rPr lang="ru-RU" sz="2000" dirty="0">
                <a:latin typeface="Times New Roman" panose="02020603050405020304" pitchFamily="18" charset="0"/>
                <a:cs typeface="Times New Roman" panose="02020603050405020304" pitchFamily="18" charset="0"/>
              </a:rPr>
              <a:t> до </a:t>
            </a:r>
            <a:r>
              <a:rPr lang="ru-RU" sz="2000" dirty="0" err="1">
                <a:latin typeface="Times New Roman" panose="02020603050405020304" pitchFamily="18" charset="0"/>
                <a:cs typeface="Times New Roman" panose="02020603050405020304" pitchFamily="18" charset="0"/>
              </a:rPr>
              <a:t>розподілених</a:t>
            </a:r>
            <a:r>
              <a:rPr lang="ru-RU" sz="2000" dirty="0">
                <a:latin typeface="Times New Roman" panose="02020603050405020304" pitchFamily="18" charset="0"/>
                <a:cs typeface="Times New Roman" panose="02020603050405020304" pitchFamily="18" charset="0"/>
              </a:rPr>
              <a:t> зон </a:t>
            </a:r>
            <a:r>
              <a:rPr lang="ru-RU" sz="2000" dirty="0" err="1">
                <a:latin typeface="Times New Roman" panose="02020603050405020304" pitchFamily="18" charset="0"/>
                <a:cs typeface="Times New Roman" panose="02020603050405020304" pitchFamily="18" charset="0"/>
              </a:rPr>
              <a:t>відповідальності</a:t>
            </a:r>
            <a:r>
              <a:rPr lang="ru-RU" sz="2000" dirty="0">
                <a:latin typeface="Times New Roman" panose="02020603050405020304" pitchFamily="18" charset="0"/>
                <a:cs typeface="Times New Roman" panose="02020603050405020304" pitchFamily="18" charset="0"/>
              </a:rPr>
              <a:t>.</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336731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734483" y="779464"/>
            <a:ext cx="9542991" cy="5068886"/>
          </a:xfrm>
        </p:spPr>
        <p:txBody>
          <a:bodyPr>
            <a:normAutofit fontScale="70000" lnSpcReduction="20000"/>
          </a:bodyPr>
          <a:lstStyle/>
          <a:p>
            <a:pPr marL="0" indent="216000" algn="just">
              <a:lnSpc>
                <a:spcPct val="110000"/>
              </a:lnSpc>
              <a:spcBef>
                <a:spcPts val="600"/>
              </a:spcBef>
              <a:buNone/>
            </a:pPr>
            <a:r>
              <a:rPr lang="uk-UA" sz="4600" dirty="0">
                <a:solidFill>
                  <a:schemeClr val="tx1"/>
                </a:solidFill>
                <a:latin typeface="Times New Roman" panose="02020603050405020304" pitchFamily="18" charset="0"/>
                <a:cs typeface="Times New Roman" panose="02020603050405020304" pitchFamily="18" charset="0"/>
              </a:rPr>
              <a:t>В складній іє­рархічній структурі керівники проміжних ланок можуть спеціалізуватися: </a:t>
            </a:r>
          </a:p>
          <a:p>
            <a:pPr marL="0" indent="216000" algn="just">
              <a:lnSpc>
                <a:spcPct val="110000"/>
              </a:lnSpc>
              <a:spcBef>
                <a:spcPts val="600"/>
              </a:spcBef>
            </a:pPr>
            <a:r>
              <a:rPr lang="uk-UA" sz="4600" dirty="0">
                <a:solidFill>
                  <a:schemeClr val="tx1"/>
                </a:solidFill>
                <a:latin typeface="Times New Roman" panose="02020603050405020304" pitchFamily="18" charset="0"/>
                <a:cs typeface="Times New Roman" panose="02020603050405020304" pitchFamily="18" charset="0"/>
              </a:rPr>
              <a:t>за функціональною ознакою (по функціях </a:t>
            </a:r>
            <a:r>
              <a:rPr lang="uk-UA" sz="4600" dirty="0" err="1" smtClean="0">
                <a:solidFill>
                  <a:schemeClr val="tx1"/>
                </a:solidFill>
                <a:latin typeface="Times New Roman" panose="02020603050405020304" pitchFamily="18" charset="0"/>
                <a:cs typeface="Times New Roman" panose="02020603050405020304" pitchFamily="18" charset="0"/>
              </a:rPr>
              <a:t>проєктування</a:t>
            </a:r>
            <a:r>
              <a:rPr lang="uk-UA" sz="4600" dirty="0">
                <a:solidFill>
                  <a:schemeClr val="tx1"/>
                </a:solidFill>
                <a:latin typeface="Times New Roman" panose="02020603050405020304" pitchFamily="18" charset="0"/>
                <a:cs typeface="Times New Roman" panose="02020603050405020304" pitchFamily="18" charset="0"/>
              </a:rPr>
              <a:t>, плану­вання, контролю тощо);</a:t>
            </a:r>
          </a:p>
          <a:p>
            <a:pPr marL="0" indent="216000" algn="just">
              <a:lnSpc>
                <a:spcPct val="110000"/>
              </a:lnSpc>
              <a:spcBef>
                <a:spcPts val="600"/>
              </a:spcBef>
            </a:pPr>
            <a:r>
              <a:rPr lang="uk-UA" sz="4600" dirty="0">
                <a:solidFill>
                  <a:schemeClr val="tx1"/>
                </a:solidFill>
                <a:latin typeface="Times New Roman" panose="02020603050405020304" pitchFamily="18" charset="0"/>
                <a:cs typeface="Times New Roman" panose="02020603050405020304" pitchFamily="18" charset="0"/>
              </a:rPr>
              <a:t>за предметною ознакою (виконання спеціальних розділів </a:t>
            </a:r>
            <a:r>
              <a:rPr lang="uk-UA" sz="4600" dirty="0" err="1" smtClean="0">
                <a:solidFill>
                  <a:schemeClr val="tx1"/>
                </a:solidFill>
                <a:latin typeface="Times New Roman" panose="02020603050405020304" pitchFamily="18" charset="0"/>
                <a:cs typeface="Times New Roman" panose="02020603050405020304" pitchFamily="18" charset="0"/>
              </a:rPr>
              <a:t>проєкту</a:t>
            </a:r>
            <a:r>
              <a:rPr lang="uk-UA" sz="4600" dirty="0" smtClean="0">
                <a:solidFill>
                  <a:schemeClr val="tx1"/>
                </a:solidFill>
                <a:latin typeface="Times New Roman" panose="02020603050405020304" pitchFamily="18" charset="0"/>
                <a:cs typeface="Times New Roman" panose="02020603050405020304" pitchFamily="18" charset="0"/>
              </a:rPr>
              <a:t> </a:t>
            </a:r>
            <a:r>
              <a:rPr lang="uk-UA" sz="4600" dirty="0">
                <a:solidFill>
                  <a:schemeClr val="tx1"/>
                </a:solidFill>
                <a:latin typeface="Times New Roman" panose="02020603050405020304" pitchFamily="18" charset="0"/>
                <a:cs typeface="Times New Roman" panose="02020603050405020304" pitchFamily="18" charset="0"/>
              </a:rPr>
              <a:t>або спеціальних видів робіт);</a:t>
            </a:r>
            <a:endParaRPr lang="en-US" sz="4600" dirty="0">
              <a:solidFill>
                <a:schemeClr val="tx1"/>
              </a:solidFill>
              <a:latin typeface="Times New Roman" panose="02020603050405020304" pitchFamily="18" charset="0"/>
              <a:cs typeface="Times New Roman" panose="02020603050405020304" pitchFamily="18" charset="0"/>
            </a:endParaRPr>
          </a:p>
          <a:p>
            <a:pPr marL="0" indent="216000" algn="just">
              <a:lnSpc>
                <a:spcPct val="110000"/>
              </a:lnSpc>
              <a:spcBef>
                <a:spcPts val="600"/>
              </a:spcBef>
            </a:pPr>
            <a:r>
              <a:rPr lang="uk-UA" sz="4600" i="1" dirty="0">
                <a:solidFill>
                  <a:schemeClr val="tx1"/>
                </a:solidFill>
                <a:latin typeface="Times New Roman" panose="02020603050405020304" pitchFamily="18" charset="0"/>
                <a:cs typeface="Times New Roman" panose="02020603050405020304" pitchFamily="18" charset="0"/>
              </a:rPr>
              <a:t>за </a:t>
            </a:r>
            <a:r>
              <a:rPr lang="uk-UA" sz="4600" dirty="0">
                <a:solidFill>
                  <a:schemeClr val="tx1"/>
                </a:solidFill>
                <a:latin typeface="Times New Roman" panose="02020603050405020304" pitchFamily="18" charset="0"/>
                <a:cs typeface="Times New Roman" panose="02020603050405020304" pitchFamily="18" charset="0"/>
              </a:rPr>
              <a:t>територіальною ознакою (керівництво об’єктів, розташованих у різних районах, наприклад, при будівництві таких об’єктів, як автострада, нафто- та газопроводи, лінії </a:t>
            </a:r>
            <a:r>
              <a:rPr lang="uk-UA" sz="4600" dirty="0" err="1">
                <a:solidFill>
                  <a:schemeClr val="tx1"/>
                </a:solidFill>
                <a:latin typeface="Times New Roman" panose="02020603050405020304" pitchFamily="18" charset="0"/>
                <a:cs typeface="Times New Roman" panose="02020603050405020304" pitchFamily="18" charset="0"/>
              </a:rPr>
              <a:t>електропередач</a:t>
            </a:r>
            <a:r>
              <a:rPr lang="uk-UA" sz="4600" dirty="0">
                <a:solidFill>
                  <a:schemeClr val="tx1"/>
                </a:solidFill>
                <a:latin typeface="Times New Roman" panose="02020603050405020304" pitchFamily="18" charset="0"/>
                <a:cs typeface="Times New Roman" panose="02020603050405020304" pitchFamily="18" charset="0"/>
              </a:rPr>
              <a:t> тощо).</a:t>
            </a:r>
            <a:endParaRPr lang="en-US" sz="4600" dirty="0">
              <a:solidFill>
                <a:schemeClr val="tx1"/>
              </a:solidFill>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78080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410633" y="407988"/>
            <a:ext cx="10362141" cy="6183311"/>
          </a:xfrm>
        </p:spPr>
        <p:txBody>
          <a:bodyPr>
            <a:normAutofit lnSpcReduction="10000"/>
          </a:bodyPr>
          <a:lstStyle/>
          <a:p>
            <a:pPr marL="0" indent="0" algn="just">
              <a:buNone/>
            </a:pPr>
            <a:r>
              <a:rPr lang="ru-RU" sz="2300" dirty="0" smtClean="0">
                <a:latin typeface="Times New Roman" panose="02020603050405020304" pitchFamily="18" charset="0"/>
                <a:cs typeface="Times New Roman" panose="02020603050405020304" pitchFamily="18" charset="0"/>
              </a:rPr>
              <a:t>	</a:t>
            </a:r>
            <a:r>
              <a:rPr lang="ru-RU" sz="2300" dirty="0" err="1" smtClean="0">
                <a:solidFill>
                  <a:schemeClr val="tx1"/>
                </a:solidFill>
                <a:latin typeface="Times New Roman" panose="02020603050405020304" pitchFamily="18" charset="0"/>
                <a:cs typeface="Times New Roman" panose="02020603050405020304" pitchFamily="18" charset="0"/>
              </a:rPr>
              <a:t>Розмір</a:t>
            </a:r>
            <a:r>
              <a:rPr lang="ru-RU" sz="2300" dirty="0" smtClean="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груп</a:t>
            </a:r>
            <a:r>
              <a:rPr lang="ru-RU" sz="2300" dirty="0">
                <a:solidFill>
                  <a:schemeClr val="tx1"/>
                </a:solidFill>
                <a:latin typeface="Times New Roman" panose="02020603050405020304" pitchFamily="18" charset="0"/>
                <a:cs typeface="Times New Roman" panose="02020603050405020304" pitchFamily="18" charset="0"/>
              </a:rPr>
              <a:t> у </a:t>
            </a:r>
            <a:r>
              <a:rPr lang="ru-RU" sz="2300" dirty="0" err="1">
                <a:solidFill>
                  <a:schemeClr val="tx1"/>
                </a:solidFill>
                <a:latin typeface="Times New Roman" panose="02020603050405020304" pitchFamily="18" charset="0"/>
                <a:cs typeface="Times New Roman" panose="02020603050405020304" pitchFamily="18" charset="0"/>
              </a:rPr>
              <a:t>проєктній</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команді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встановлення</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зв'язків</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між</a:t>
            </a:r>
            <a:r>
              <a:rPr lang="ru-RU" sz="2300" dirty="0">
                <a:solidFill>
                  <a:schemeClr val="tx1"/>
                </a:solidFill>
                <a:latin typeface="Times New Roman" panose="02020603050405020304" pitchFamily="18" charset="0"/>
                <a:cs typeface="Times New Roman" panose="02020603050405020304" pitchFamily="18" charset="0"/>
              </a:rPr>
              <a:t> ними, </a:t>
            </a:r>
            <a:r>
              <a:rPr lang="ru-RU" sz="2300" dirty="0" err="1">
                <a:solidFill>
                  <a:schemeClr val="tx1"/>
                </a:solidFill>
                <a:latin typeface="Times New Roman" panose="02020603050405020304" pitchFamily="18" charset="0"/>
                <a:cs typeface="Times New Roman" panose="02020603050405020304" pitchFamily="18" charset="0"/>
              </a:rPr>
              <a:t>ступінь</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централізації</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залежить</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від</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розміру</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проєкту</a:t>
            </a:r>
            <a:r>
              <a:rPr lang="ru-RU" sz="2300" dirty="0">
                <a:solidFill>
                  <a:schemeClr val="tx1"/>
                </a:solidFill>
                <a:latin typeface="Times New Roman" panose="02020603050405020304" pitchFamily="18" charset="0"/>
                <a:cs typeface="Times New Roman" panose="02020603050405020304" pitchFamily="18" charset="0"/>
              </a:rPr>
              <a:t>. Для невеликих </a:t>
            </a:r>
            <a:r>
              <a:rPr lang="ru-RU" sz="2300" dirty="0" err="1">
                <a:solidFill>
                  <a:schemeClr val="tx1"/>
                </a:solidFill>
                <a:latin typeface="Times New Roman" panose="02020603050405020304" pitchFamily="18" charset="0"/>
                <a:cs typeface="Times New Roman" panose="02020603050405020304" pitchFamily="18" charset="0"/>
              </a:rPr>
              <a:t>проєктів</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організаційна</a:t>
            </a:r>
            <a:r>
              <a:rPr lang="ru-RU" sz="2300" dirty="0">
                <a:solidFill>
                  <a:schemeClr val="tx1"/>
                </a:solidFill>
                <a:latin typeface="Times New Roman" panose="02020603050405020304" pitchFamily="18" charset="0"/>
                <a:cs typeface="Times New Roman" panose="02020603050405020304" pitchFamily="18" charset="0"/>
              </a:rPr>
              <a:t> структура проста. </a:t>
            </a:r>
            <a:r>
              <a:rPr lang="ru-RU" sz="2300" dirty="0" err="1">
                <a:solidFill>
                  <a:schemeClr val="tx1"/>
                </a:solidFill>
                <a:latin typeface="Times New Roman" panose="02020603050405020304" pitchFamily="18" charset="0"/>
                <a:cs typeface="Times New Roman" panose="02020603050405020304" pitchFamily="18" charset="0"/>
              </a:rPr>
              <a:t>Керівник</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проєкту</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може</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керувати</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безпосередньо</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всіма</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виконавцями</a:t>
            </a:r>
            <a:r>
              <a:rPr lang="ru-RU" sz="2300" dirty="0">
                <a:solidFill>
                  <a:schemeClr val="tx1"/>
                </a:solidFill>
                <a:latin typeface="Times New Roman" panose="02020603050405020304" pitchFamily="18" charset="0"/>
                <a:cs typeface="Times New Roman" panose="02020603050405020304" pitchFamily="18" charset="0"/>
              </a:rPr>
              <a:t>. При </a:t>
            </a:r>
            <a:r>
              <a:rPr lang="ru-RU" sz="2300" dirty="0" err="1">
                <a:solidFill>
                  <a:schemeClr val="tx1"/>
                </a:solidFill>
                <a:latin typeface="Times New Roman" panose="02020603050405020304" pitchFamily="18" charset="0"/>
                <a:cs typeface="Times New Roman" panose="02020603050405020304" pitchFamily="18" charset="0"/>
              </a:rPr>
              <a:t>виконанні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малих</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проєктів</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створюється</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проєктна</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група</a:t>
            </a:r>
            <a:r>
              <a:rPr lang="ru-RU" sz="2300" dirty="0">
                <a:solidFill>
                  <a:schemeClr val="tx1"/>
                </a:solidFill>
                <a:latin typeface="Times New Roman" panose="02020603050405020304" pitchFamily="18" charset="0"/>
                <a:cs typeface="Times New Roman" panose="02020603050405020304" pitchFamily="18" charset="0"/>
              </a:rPr>
              <a:t> в </a:t>
            </a:r>
            <a:r>
              <a:rPr lang="ru-RU" sz="2300" dirty="0" err="1">
                <a:solidFill>
                  <a:schemeClr val="tx1"/>
                </a:solidFill>
                <a:latin typeface="Times New Roman" panose="02020603050405020304" pitchFamily="18" charset="0"/>
                <a:cs typeface="Times New Roman" panose="02020603050405020304" pitchFamily="18" charset="0"/>
              </a:rPr>
              <a:t>складі</a:t>
            </a:r>
            <a:r>
              <a:rPr lang="ru-RU" sz="2300" dirty="0">
                <a:solidFill>
                  <a:schemeClr val="tx1"/>
                </a:solidFill>
                <a:latin typeface="Times New Roman" panose="02020603050405020304" pitchFamily="18" charset="0"/>
                <a:cs typeface="Times New Roman" panose="02020603050405020304" pitchFamily="18" charset="0"/>
              </a:rPr>
              <a:t> 6—8 </a:t>
            </a:r>
            <a:r>
              <a:rPr lang="ru-RU" sz="2300" dirty="0" err="1">
                <a:solidFill>
                  <a:schemeClr val="tx1"/>
                </a:solidFill>
                <a:latin typeface="Times New Roman" panose="02020603050405020304" pitchFamily="18" charset="0"/>
                <a:cs typeface="Times New Roman" panose="02020603050405020304" pitchFamily="18" charset="0"/>
              </a:rPr>
              <a:t>осіб</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Збільшення</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проєкту</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призводить</a:t>
            </a:r>
            <a:r>
              <a:rPr lang="ru-RU" sz="2300" dirty="0">
                <a:solidFill>
                  <a:schemeClr val="tx1"/>
                </a:solidFill>
                <a:latin typeface="Times New Roman" panose="02020603050405020304" pitchFamily="18" charset="0"/>
                <a:cs typeface="Times New Roman" panose="02020603050405020304" pitchFamily="18" charset="0"/>
              </a:rPr>
              <a:t> до того, </a:t>
            </a:r>
            <a:r>
              <a:rPr lang="ru-RU" sz="2300" dirty="0" err="1">
                <a:solidFill>
                  <a:schemeClr val="tx1"/>
                </a:solidFill>
                <a:latin typeface="Times New Roman" panose="02020603050405020304" pitchFamily="18" charset="0"/>
                <a:cs typeface="Times New Roman" panose="02020603050405020304" pitchFamily="18" charset="0"/>
              </a:rPr>
              <a:t>що</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виконавці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об'єднуються</a:t>
            </a:r>
            <a:r>
              <a:rPr lang="ru-RU" sz="2300" dirty="0">
                <a:solidFill>
                  <a:schemeClr val="tx1"/>
                </a:solidFill>
                <a:latin typeface="Times New Roman" panose="02020603050405020304" pitchFamily="18" charset="0"/>
                <a:cs typeface="Times New Roman" panose="02020603050405020304" pitchFamily="18" charset="0"/>
              </a:rPr>
              <a:t> у </a:t>
            </a:r>
            <a:r>
              <a:rPr lang="ru-RU" sz="2300" dirty="0" err="1">
                <a:solidFill>
                  <a:schemeClr val="tx1"/>
                </a:solidFill>
                <a:latin typeface="Times New Roman" panose="02020603050405020304" pitchFamily="18" charset="0"/>
                <a:cs typeface="Times New Roman" panose="02020603050405020304" pitchFamily="18" charset="0"/>
              </a:rPr>
              <a:t>невеликі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групи</a:t>
            </a:r>
            <a:r>
              <a:rPr lang="ru-RU" sz="2300" dirty="0">
                <a:solidFill>
                  <a:schemeClr val="tx1"/>
                </a:solidFill>
                <a:latin typeface="Times New Roman" panose="02020603050405020304" pitchFamily="18" charset="0"/>
                <a:cs typeface="Times New Roman" panose="02020603050405020304" pitchFamily="18" charset="0"/>
              </a:rPr>
              <a:t> з </a:t>
            </a:r>
            <a:r>
              <a:rPr lang="ru-RU" sz="2300" dirty="0" err="1">
                <a:solidFill>
                  <a:schemeClr val="tx1"/>
                </a:solidFill>
                <a:latin typeface="Times New Roman" panose="02020603050405020304" pitchFamily="18" charset="0"/>
                <a:cs typeface="Times New Roman" panose="02020603050405020304" pitchFamily="18" charset="0"/>
              </a:rPr>
              <a:t>власним</a:t>
            </a:r>
            <a:r>
              <a:rPr lang="ru-RU" sz="2300" dirty="0">
                <a:solidFill>
                  <a:schemeClr val="tx1"/>
                </a:solidFill>
                <a:latin typeface="Times New Roman" panose="02020603050405020304" pitchFamily="18" charset="0"/>
                <a:cs typeface="Times New Roman" panose="02020603050405020304" pitchFamily="18" charset="0"/>
              </a:rPr>
              <a:t> менеджером, </a:t>
            </a:r>
            <a:r>
              <a:rPr lang="ru-RU" sz="2300" dirty="0" err="1">
                <a:solidFill>
                  <a:schemeClr val="tx1"/>
                </a:solidFill>
                <a:latin typeface="Times New Roman" panose="02020603050405020304" pitchFamily="18" charset="0"/>
                <a:cs typeface="Times New Roman" panose="02020603050405020304" pitchFamily="18" charset="0"/>
              </a:rPr>
              <a:t>оскільки</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керівник</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проєкту</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вже</a:t>
            </a:r>
            <a:r>
              <a:rPr lang="ru-RU" sz="2300" dirty="0">
                <a:solidFill>
                  <a:schemeClr val="tx1"/>
                </a:solidFill>
                <a:latin typeface="Times New Roman" panose="02020603050405020304" pitchFamily="18" charset="0"/>
                <a:cs typeface="Times New Roman" panose="02020603050405020304" pitchFamily="18" charset="0"/>
              </a:rPr>
              <a:t> не в </a:t>
            </a:r>
            <a:r>
              <a:rPr lang="ru-RU" sz="2300" dirty="0" err="1">
                <a:solidFill>
                  <a:schemeClr val="tx1"/>
                </a:solidFill>
                <a:latin typeface="Times New Roman" panose="02020603050405020304" pitchFamily="18" charset="0"/>
                <a:cs typeface="Times New Roman" panose="02020603050405020304" pitchFamily="18" charset="0"/>
              </a:rPr>
              <a:t>змозі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здійснювати</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керівництво</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кожним</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виконавцем</a:t>
            </a:r>
            <a:r>
              <a:rPr lang="ru-RU" sz="2300" dirty="0">
                <a:solidFill>
                  <a:schemeClr val="tx1"/>
                </a:solidFill>
                <a:latin typeface="Times New Roman" panose="02020603050405020304" pitchFamily="18" charset="0"/>
                <a:cs typeface="Times New Roman" panose="02020603050405020304" pitchFamily="18" charset="0"/>
              </a:rPr>
              <a:t>. Для </a:t>
            </a:r>
            <a:r>
              <a:rPr lang="ru-RU" sz="2300" dirty="0" err="1">
                <a:solidFill>
                  <a:schemeClr val="tx1"/>
                </a:solidFill>
                <a:latin typeface="Times New Roman" panose="02020603050405020304" pitchFamily="18" charset="0"/>
                <a:cs typeface="Times New Roman" panose="02020603050405020304" pitchFamily="18" charset="0"/>
              </a:rPr>
              <a:t>виконання</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проєктів</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середніх</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розмірів</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створюються</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проєктні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групи</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які</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мають</a:t>
            </a:r>
            <a:r>
              <a:rPr lang="ru-RU" sz="2300" dirty="0">
                <a:solidFill>
                  <a:schemeClr val="tx1"/>
                </a:solidFill>
                <a:latin typeface="Times New Roman" panose="02020603050405020304" pitchFamily="18" charset="0"/>
                <a:cs typeface="Times New Roman" panose="02020603050405020304" pitchFamily="18" charset="0"/>
              </a:rPr>
              <a:t> </a:t>
            </a:r>
            <a:r>
              <a:rPr lang="ru-RU" sz="2300" dirty="0" err="1">
                <a:solidFill>
                  <a:schemeClr val="tx1"/>
                </a:solidFill>
                <a:latin typeface="Times New Roman" panose="02020603050405020304" pitchFamily="18" charset="0"/>
                <a:cs typeface="Times New Roman" panose="02020603050405020304" pitchFamily="18" charset="0"/>
              </a:rPr>
              <a:t>триступеневу</a:t>
            </a:r>
            <a:r>
              <a:rPr lang="ru-RU" sz="2300" dirty="0">
                <a:solidFill>
                  <a:schemeClr val="tx1"/>
                </a:solidFill>
                <a:latin typeface="Times New Roman" panose="02020603050405020304" pitchFamily="18" charset="0"/>
                <a:cs typeface="Times New Roman" panose="02020603050405020304" pitchFamily="18" charset="0"/>
              </a:rPr>
              <a:t> структуру</a:t>
            </a:r>
            <a:r>
              <a:rPr lang="ru-RU" sz="2300" dirty="0" smtClean="0">
                <a:solidFill>
                  <a:schemeClr val="tx1"/>
                </a:solidFill>
              </a:rPr>
              <a:t>.</a:t>
            </a:r>
          </a:p>
          <a:p>
            <a:endParaRPr lang="ru-RU" sz="2300" dirty="0">
              <a:solidFill>
                <a:schemeClr val="tx1"/>
              </a:solidFill>
            </a:endParaRPr>
          </a:p>
          <a:p>
            <a:endParaRPr lang="ru-RU" sz="2300" dirty="0"/>
          </a:p>
          <a:p>
            <a:pPr marL="0" lvl="0" indent="0" algn="just">
              <a:spcBef>
                <a:spcPts val="0"/>
              </a:spcBef>
              <a:buClrTx/>
              <a:buSzTx/>
              <a:buNone/>
            </a:pPr>
            <a:r>
              <a:rPr lang="ru-RU" sz="2300" dirty="0" smtClean="0">
                <a:solidFill>
                  <a:prstClr val="black"/>
                </a:solidFill>
                <a:latin typeface="Times New Roman" panose="02020603050405020304" pitchFamily="18" charset="0"/>
                <a:cs typeface="Times New Roman" panose="02020603050405020304" pitchFamily="18" charset="0"/>
              </a:rPr>
              <a:t>	</a:t>
            </a:r>
            <a:r>
              <a:rPr lang="ru-RU" sz="2300" dirty="0" err="1" smtClean="0">
                <a:solidFill>
                  <a:prstClr val="black"/>
                </a:solidFill>
                <a:latin typeface="Times New Roman" panose="02020603050405020304" pitchFamily="18" charset="0"/>
                <a:cs typeface="Times New Roman" panose="02020603050405020304" pitchFamily="18" charset="0"/>
              </a:rPr>
              <a:t>Здійснення</a:t>
            </a:r>
            <a:r>
              <a:rPr lang="ru-RU" sz="2300" dirty="0" smtClean="0">
                <a:solidFill>
                  <a:prstClr val="black"/>
                </a:solidFill>
                <a:latin typeface="Times New Roman" panose="02020603050405020304" pitchFamily="18" charset="0"/>
                <a:cs typeface="Times New Roman" panose="02020603050405020304" pitchFamily="18" charset="0"/>
              </a:rPr>
              <a:t> </a:t>
            </a:r>
            <a:r>
              <a:rPr lang="ru-RU" sz="2300" dirty="0">
                <a:solidFill>
                  <a:prstClr val="black"/>
                </a:solidFill>
                <a:latin typeface="Times New Roman" panose="02020603050405020304" pitchFamily="18" charset="0"/>
                <a:cs typeface="Times New Roman" panose="02020603050405020304" pitchFamily="18" charset="0"/>
              </a:rPr>
              <a:t>великих </a:t>
            </a:r>
            <a:r>
              <a:rPr lang="ru-RU" sz="2300" dirty="0" err="1">
                <a:solidFill>
                  <a:prstClr val="black"/>
                </a:solidFill>
                <a:latin typeface="Times New Roman" panose="02020603050405020304" pitchFamily="18" charset="0"/>
                <a:cs typeface="Times New Roman" panose="02020603050405020304" pitchFamily="18" charset="0"/>
              </a:rPr>
              <a:t>проєктів</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вимагає</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складнішої</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організаційної</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структури</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більшої</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кількості</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рівнів</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управління</a:t>
            </a:r>
            <a:r>
              <a:rPr lang="ru-RU" sz="2300" dirty="0">
                <a:solidFill>
                  <a:prstClr val="black"/>
                </a:solidFill>
                <a:latin typeface="Times New Roman" panose="02020603050405020304" pitchFamily="18" charset="0"/>
                <a:cs typeface="Times New Roman" panose="02020603050405020304" pitchFamily="18" charset="0"/>
              </a:rPr>
              <a:t>. Структуру з великою </a:t>
            </a:r>
            <a:r>
              <a:rPr lang="ru-RU" sz="2300" dirty="0" err="1">
                <a:solidFill>
                  <a:prstClr val="black"/>
                </a:solidFill>
                <a:latin typeface="Times New Roman" panose="02020603050405020304" pitchFamily="18" charset="0"/>
                <a:cs typeface="Times New Roman" panose="02020603050405020304" pitchFamily="18" charset="0"/>
              </a:rPr>
              <a:t>кількістю</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рівнів</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називають</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високою</a:t>
            </a:r>
            <a:r>
              <a:rPr lang="ru-RU" sz="2300" dirty="0">
                <a:solidFill>
                  <a:prstClr val="black"/>
                </a:solidFill>
                <a:latin typeface="Times New Roman" panose="02020603050405020304" pitchFamily="18" charset="0"/>
                <a:cs typeface="Times New Roman" panose="02020603050405020304" pitchFamily="18" charset="0"/>
              </a:rPr>
              <a:t>". Вона </a:t>
            </a:r>
            <a:r>
              <a:rPr lang="ru-RU" sz="2300" dirty="0" err="1">
                <a:solidFill>
                  <a:prstClr val="black"/>
                </a:solidFill>
                <a:latin typeface="Times New Roman" panose="02020603050405020304" pitchFamily="18" charset="0"/>
                <a:cs typeface="Times New Roman" panose="02020603050405020304" pitchFamily="18" charset="0"/>
              </a:rPr>
              <a:t>асоціюється</a:t>
            </a:r>
            <a:r>
              <a:rPr lang="ru-RU" sz="2300" dirty="0">
                <a:solidFill>
                  <a:prstClr val="black"/>
                </a:solidFill>
                <a:latin typeface="Times New Roman" panose="02020603050405020304" pitchFamily="18" charset="0"/>
                <a:cs typeface="Times New Roman" panose="02020603050405020304" pitchFamily="18" charset="0"/>
              </a:rPr>
              <a:t> з </a:t>
            </a:r>
            <a:r>
              <a:rPr lang="ru-RU" sz="2300" dirty="0" err="1">
                <a:solidFill>
                  <a:prstClr val="black"/>
                </a:solidFill>
                <a:latin typeface="Times New Roman" panose="02020603050405020304" pitchFamily="18" charset="0"/>
                <a:cs typeface="Times New Roman" panose="02020603050405020304" pitchFamily="18" charset="0"/>
              </a:rPr>
              <a:t>централізацією</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функцій</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прийняття</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рішень</a:t>
            </a:r>
            <a:r>
              <a:rPr lang="ru-RU" sz="2300" dirty="0">
                <a:solidFill>
                  <a:prstClr val="black"/>
                </a:solidFill>
                <a:latin typeface="Times New Roman" panose="02020603050405020304" pitchFamily="18" charset="0"/>
                <a:cs typeface="Times New Roman" panose="02020603050405020304" pitchFamily="18" charset="0"/>
              </a:rPr>
              <a:t> і </a:t>
            </a:r>
            <a:r>
              <a:rPr lang="ru-RU" sz="2300" dirty="0" err="1">
                <a:solidFill>
                  <a:prstClr val="black"/>
                </a:solidFill>
                <a:latin typeface="Times New Roman" panose="02020603050405020304" pitchFamily="18" charset="0"/>
                <a:cs typeface="Times New Roman" panose="02020603050405020304" pitchFamily="18" charset="0"/>
              </a:rPr>
              <a:t>пильним</a:t>
            </a:r>
            <a:r>
              <a:rPr lang="ru-RU" sz="2300" dirty="0">
                <a:solidFill>
                  <a:prstClr val="black"/>
                </a:solidFill>
                <a:latin typeface="Times New Roman" panose="02020603050405020304" pitchFamily="18" charset="0"/>
                <a:cs typeface="Times New Roman" panose="02020603050405020304" pitchFamily="18" charset="0"/>
              </a:rPr>
              <a:t> контролем за </a:t>
            </a:r>
            <a:r>
              <a:rPr lang="ru-RU" sz="2300" dirty="0" err="1">
                <a:solidFill>
                  <a:prstClr val="black"/>
                </a:solidFill>
                <a:latin typeface="Times New Roman" panose="02020603050405020304" pitchFamily="18" charset="0"/>
                <a:cs typeface="Times New Roman" panose="02020603050405020304" pitchFamily="18" charset="0"/>
              </a:rPr>
              <a:t>діяльністю</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працівників</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Існує</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також</a:t>
            </a:r>
            <a:r>
              <a:rPr lang="ru-RU" sz="2300" dirty="0">
                <a:solidFill>
                  <a:prstClr val="black"/>
                </a:solidFill>
                <a:latin typeface="Times New Roman" panose="02020603050405020304" pitchFamily="18" charset="0"/>
                <a:cs typeface="Times New Roman" panose="02020603050405020304" pitchFamily="18" charset="0"/>
              </a:rPr>
              <a:t> так звана "плоска" структура. </a:t>
            </a:r>
            <a:r>
              <a:rPr lang="ru-RU" sz="2300" dirty="0" err="1">
                <a:solidFill>
                  <a:prstClr val="black"/>
                </a:solidFill>
                <a:latin typeface="Times New Roman" panose="02020603050405020304" pitchFamily="18" charset="0"/>
                <a:cs typeface="Times New Roman" panose="02020603050405020304" pitchFamily="18" charset="0"/>
              </a:rPr>
              <a:t>Ця</a:t>
            </a:r>
            <a:r>
              <a:rPr lang="ru-RU" sz="2300" dirty="0">
                <a:solidFill>
                  <a:prstClr val="black"/>
                </a:solidFill>
                <a:latin typeface="Times New Roman" panose="02020603050405020304" pitchFamily="18" charset="0"/>
                <a:cs typeface="Times New Roman" panose="02020603050405020304" pitchFamily="18" charset="0"/>
              </a:rPr>
              <a:t> структура </a:t>
            </a:r>
            <a:r>
              <a:rPr lang="ru-RU" sz="2300" dirty="0" err="1">
                <a:solidFill>
                  <a:prstClr val="black"/>
                </a:solidFill>
                <a:latin typeface="Times New Roman" panose="02020603050405020304" pitchFamily="18" charset="0"/>
                <a:cs typeface="Times New Roman" panose="02020603050405020304" pitchFamily="18" charset="0"/>
              </a:rPr>
              <a:t>асоціюється</a:t>
            </a:r>
            <a:r>
              <a:rPr lang="ru-RU" sz="2300" dirty="0">
                <a:solidFill>
                  <a:prstClr val="black"/>
                </a:solidFill>
                <a:latin typeface="Times New Roman" panose="02020603050405020304" pitchFamily="18" charset="0"/>
                <a:cs typeface="Times New Roman" panose="02020603050405020304" pitchFamily="18" charset="0"/>
              </a:rPr>
              <a:t> з </a:t>
            </a:r>
            <a:r>
              <a:rPr lang="ru-RU" sz="2300" dirty="0" err="1">
                <a:solidFill>
                  <a:prstClr val="black"/>
                </a:solidFill>
                <a:latin typeface="Times New Roman" panose="02020603050405020304" pitchFamily="18" charset="0"/>
                <a:cs typeface="Times New Roman" panose="02020603050405020304" pitchFamily="18" charset="0"/>
              </a:rPr>
              <a:t>децентралізацією</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прийняття</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рішень</a:t>
            </a:r>
            <a:r>
              <a:rPr lang="ru-RU" sz="2300" dirty="0">
                <a:solidFill>
                  <a:prstClr val="black"/>
                </a:solidFill>
                <a:latin typeface="Times New Roman" panose="02020603050405020304" pitchFamily="18" charset="0"/>
                <a:cs typeface="Times New Roman" panose="02020603050405020304" pitchFamily="18" charset="0"/>
              </a:rPr>
              <a:t>, великим </a:t>
            </a:r>
            <a:r>
              <a:rPr lang="ru-RU" sz="2300" dirty="0" err="1">
                <a:solidFill>
                  <a:prstClr val="black"/>
                </a:solidFill>
                <a:latin typeface="Times New Roman" panose="02020603050405020304" pitchFamily="18" charset="0"/>
                <a:cs typeface="Times New Roman" panose="02020603050405020304" pitchFamily="18" charset="0"/>
              </a:rPr>
              <a:t>ступенем</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делегування</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повноважень</a:t>
            </a:r>
            <a:r>
              <a:rPr lang="ru-RU" sz="2300" dirty="0">
                <a:solidFill>
                  <a:prstClr val="black"/>
                </a:solidFill>
                <a:latin typeface="Times New Roman" panose="02020603050405020304" pitchFamily="18" charset="0"/>
                <a:cs typeface="Times New Roman" panose="02020603050405020304" pitchFamily="18" charset="0"/>
              </a:rPr>
              <a:t> і </a:t>
            </a:r>
            <a:r>
              <a:rPr lang="ru-RU" sz="2300" dirty="0" err="1">
                <a:solidFill>
                  <a:prstClr val="black"/>
                </a:solidFill>
                <a:latin typeface="Times New Roman" panose="02020603050405020304" pitchFamily="18" charset="0"/>
                <a:cs typeface="Times New Roman" panose="02020603050405020304" pitchFamily="18" charset="0"/>
              </a:rPr>
              <a:t>меншим</a:t>
            </a:r>
            <a:r>
              <a:rPr lang="ru-RU" sz="2300" dirty="0">
                <a:solidFill>
                  <a:prstClr val="black"/>
                </a:solidFill>
                <a:latin typeface="Times New Roman" panose="02020603050405020304" pitchFamily="18" charset="0"/>
                <a:cs typeface="Times New Roman" panose="02020603050405020304" pitchFamily="18" charset="0"/>
              </a:rPr>
              <a:t> </a:t>
            </a:r>
            <a:r>
              <a:rPr lang="ru-RU" sz="2300" dirty="0" err="1">
                <a:solidFill>
                  <a:prstClr val="black"/>
                </a:solidFill>
                <a:latin typeface="Times New Roman" panose="02020603050405020304" pitchFamily="18" charset="0"/>
                <a:cs typeface="Times New Roman" panose="02020603050405020304" pitchFamily="18" charset="0"/>
              </a:rPr>
              <a:t>наглядом</a:t>
            </a:r>
            <a:r>
              <a:rPr lang="ru-RU" sz="2300" dirty="0">
                <a:solidFill>
                  <a:prstClr val="black"/>
                </a:solidFill>
                <a:latin typeface="Times New Roman" panose="02020603050405020304" pitchFamily="18" charset="0"/>
                <a:cs typeface="Times New Roman" panose="02020603050405020304" pitchFamily="18" charset="0"/>
              </a:rPr>
              <a:t> з центру. </a:t>
            </a:r>
            <a:endParaRPr lang="uk-UA" dirty="0"/>
          </a:p>
        </p:txBody>
      </p:sp>
    </p:spTree>
    <p:extLst>
      <p:ext uri="{BB962C8B-B14F-4D97-AF65-F5344CB8AC3E}">
        <p14:creationId xmlns:p14="http://schemas.microsoft.com/office/powerpoint/2010/main" val="2705415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97328"/>
            <a:ext cx="9560680" cy="974272"/>
          </a:xfrm>
        </p:spPr>
        <p:txBody>
          <a:bodyPr>
            <a:normAutofit fontScale="90000"/>
          </a:bodyPr>
          <a:lstStyle/>
          <a:p>
            <a:pPr algn="ctr"/>
            <a:r>
              <a:rPr lang="uk-UA" sz="3100" b="1" dirty="0">
                <a:solidFill>
                  <a:schemeClr val="tx1"/>
                </a:solidFill>
                <a:latin typeface="Times New Roman" panose="02020603050405020304" pitchFamily="18" charset="0"/>
                <a:cs typeface="Times New Roman" panose="02020603050405020304" pitchFamily="18" charset="0"/>
              </a:rPr>
              <a:t>2. </a:t>
            </a:r>
            <a:r>
              <a:rPr lang="uk-UA" sz="3100" b="1" dirty="0" err="1">
                <a:solidFill>
                  <a:schemeClr val="tx1"/>
                </a:solidFill>
                <a:latin typeface="Times New Roman" panose="02020603050405020304" pitchFamily="18" charset="0"/>
                <a:cs typeface="Times New Roman" panose="02020603050405020304" pitchFamily="18" charset="0"/>
              </a:rPr>
              <a:t>П</a:t>
            </a:r>
            <a:r>
              <a:rPr lang="uk-UA" sz="3100" b="1" dirty="0" err="1" smtClean="0">
                <a:solidFill>
                  <a:schemeClr val="tx1"/>
                </a:solidFill>
                <a:latin typeface="Times New Roman" panose="02020603050405020304" pitchFamily="18" charset="0"/>
                <a:cs typeface="Times New Roman" panose="02020603050405020304" pitchFamily="18" charset="0"/>
              </a:rPr>
              <a:t>роєктування</a:t>
            </a:r>
            <a:r>
              <a:rPr lang="uk-UA" sz="3100" b="1" dirty="0" smtClean="0">
                <a:solidFill>
                  <a:schemeClr val="tx1"/>
                </a:solidFill>
                <a:latin typeface="Times New Roman" panose="02020603050405020304" pitchFamily="18" charset="0"/>
                <a:cs typeface="Times New Roman" panose="02020603050405020304" pitchFamily="18" charset="0"/>
              </a:rPr>
              <a:t> </a:t>
            </a:r>
            <a:r>
              <a:rPr lang="uk-UA" sz="3100" b="1" dirty="0">
                <a:solidFill>
                  <a:schemeClr val="tx1"/>
                </a:solidFill>
                <a:latin typeface="Times New Roman" panose="02020603050405020304" pitchFamily="18" charset="0"/>
                <a:cs typeface="Times New Roman" panose="02020603050405020304" pitchFamily="18" charset="0"/>
              </a:rPr>
              <a:t>організаційної структури управління </a:t>
            </a:r>
            <a:r>
              <a:rPr lang="uk-UA" sz="3100" b="1" dirty="0" err="1" smtClean="0">
                <a:solidFill>
                  <a:schemeClr val="tx1"/>
                </a:solidFill>
                <a:latin typeface="Times New Roman" panose="02020603050405020304" pitchFamily="18" charset="0"/>
                <a:cs typeface="Times New Roman" panose="02020603050405020304" pitchFamily="18" charset="0"/>
              </a:rPr>
              <a:t>проєктами</a:t>
            </a:r>
            <a:r>
              <a:rPr lang="en-US" dirty="0"/>
              <a:t/>
            </a:r>
            <a:br>
              <a:rPr lang="en-US" dirty="0"/>
            </a:br>
            <a:endParaRPr lang="en-US" dirty="0"/>
          </a:p>
        </p:txBody>
      </p:sp>
      <p:sp>
        <p:nvSpPr>
          <p:cNvPr id="3" name="Объект 2"/>
          <p:cNvSpPr>
            <a:spLocks noGrp="1"/>
          </p:cNvSpPr>
          <p:nvPr>
            <p:ph idx="1"/>
          </p:nvPr>
        </p:nvSpPr>
        <p:spPr>
          <a:xfrm>
            <a:off x="424543" y="1371600"/>
            <a:ext cx="10548257" cy="5241471"/>
          </a:xfrm>
        </p:spPr>
        <p:txBody>
          <a:bodyPr>
            <a:normAutofit fontScale="85000" lnSpcReduction="20000"/>
          </a:bodyPr>
          <a:lstStyle/>
          <a:p>
            <a:pPr marL="0" indent="216000" algn="just">
              <a:lnSpc>
                <a:spcPct val="120000"/>
              </a:lnSpc>
              <a:spcBef>
                <a:spcPts val="600"/>
              </a:spcBef>
              <a:buNone/>
            </a:pPr>
            <a:r>
              <a:rPr lang="uk-UA" sz="2200" b="1" dirty="0">
                <a:solidFill>
                  <a:schemeClr val="tx1"/>
                </a:solidFill>
                <a:latin typeface="Times New Roman" panose="02020603050405020304" pitchFamily="18" charset="0"/>
                <a:cs typeface="Times New Roman" panose="02020603050405020304" pitchFamily="18" charset="0"/>
              </a:rPr>
              <a:t>Організаційна форма </a:t>
            </a:r>
            <a:r>
              <a:rPr lang="uk-UA" sz="2200" dirty="0">
                <a:solidFill>
                  <a:schemeClr val="tx1"/>
                </a:solidFill>
                <a:latin typeface="Times New Roman" panose="02020603050405020304" pitchFamily="18" charset="0"/>
                <a:cs typeface="Times New Roman" panose="02020603050405020304" pitchFamily="18" charset="0"/>
              </a:rPr>
              <a:t>— це організація взаємодії та взаємовідносин між усіма учасниками </a:t>
            </a:r>
            <a:r>
              <a:rPr lang="uk-UA" sz="2200" dirty="0" err="1" smtClean="0">
                <a:solidFill>
                  <a:schemeClr val="tx1"/>
                </a:solidFill>
                <a:latin typeface="Times New Roman" panose="02020603050405020304" pitchFamily="18" charset="0"/>
                <a:cs typeface="Times New Roman" panose="02020603050405020304" pitchFamily="18" charset="0"/>
              </a:rPr>
              <a:t>проєкту</a:t>
            </a:r>
            <a:r>
              <a:rPr lang="uk-UA" sz="2200" dirty="0" smtClean="0">
                <a:solidFill>
                  <a:schemeClr val="tx1"/>
                </a:solidFill>
                <a:latin typeface="Times New Roman" panose="02020603050405020304" pitchFamily="18" charset="0"/>
                <a:cs typeface="Times New Roman" panose="02020603050405020304" pitchFamily="18" charset="0"/>
              </a:rPr>
              <a:t>.</a:t>
            </a:r>
          </a:p>
          <a:p>
            <a:pPr marL="0" indent="216000" algn="just">
              <a:lnSpc>
                <a:spcPct val="120000"/>
              </a:lnSpc>
              <a:spcBef>
                <a:spcPts val="600"/>
              </a:spcBef>
              <a:buNone/>
            </a:pPr>
            <a:r>
              <a:rPr lang="uk-UA" sz="2200" dirty="0">
                <a:solidFill>
                  <a:schemeClr val="tx1"/>
                </a:solidFill>
                <a:latin typeface="Times New Roman" panose="02020603050405020304" pitchFamily="18" charset="0"/>
                <a:cs typeface="Times New Roman" panose="02020603050405020304" pitchFamily="18" charset="0"/>
              </a:rPr>
              <a:t>Форми організаційної структури повинні розглядатися на </a:t>
            </a:r>
            <a:r>
              <a:rPr lang="uk-UA" sz="2200" dirty="0" smtClean="0">
                <a:solidFill>
                  <a:schemeClr val="tx1"/>
                </a:solidFill>
                <a:latin typeface="Times New Roman" panose="02020603050405020304" pitchFamily="18" charset="0"/>
                <a:cs typeface="Times New Roman" panose="02020603050405020304" pitchFamily="18" charset="0"/>
              </a:rPr>
              <a:t>внутріш­ньому </a:t>
            </a:r>
            <a:r>
              <a:rPr lang="uk-UA" sz="2200" dirty="0">
                <a:solidFill>
                  <a:schemeClr val="tx1"/>
                </a:solidFill>
                <a:latin typeface="Times New Roman" panose="02020603050405020304" pitchFamily="18" charset="0"/>
                <a:cs typeface="Times New Roman" panose="02020603050405020304" pitchFamily="18" charset="0"/>
              </a:rPr>
              <a:t>та зовнішньому рівнях</a:t>
            </a:r>
            <a:r>
              <a:rPr lang="uk-UA" sz="2200" dirty="0" smtClean="0">
                <a:solidFill>
                  <a:schemeClr val="tx1"/>
                </a:solidFill>
                <a:latin typeface="Times New Roman" panose="02020603050405020304" pitchFamily="18" charset="0"/>
                <a:cs typeface="Times New Roman" panose="02020603050405020304" pitchFamily="18" charset="0"/>
              </a:rPr>
              <a:t>.</a:t>
            </a:r>
          </a:p>
          <a:p>
            <a:pPr marL="0" indent="216000" algn="just">
              <a:lnSpc>
                <a:spcPct val="120000"/>
              </a:lnSpc>
              <a:spcBef>
                <a:spcPts val="600"/>
              </a:spcBef>
              <a:buNone/>
            </a:pPr>
            <a:r>
              <a:rPr lang="uk-UA" sz="2200" dirty="0">
                <a:solidFill>
                  <a:schemeClr val="tx1"/>
                </a:solidFill>
                <a:latin typeface="Times New Roman" panose="02020603050405020304" pitchFamily="18" charset="0"/>
                <a:cs typeface="Times New Roman" panose="02020603050405020304" pitchFamily="18" charset="0"/>
              </a:rPr>
              <a:t>Серед зовнішніх організаційних структур виділяють такі основні форми: </a:t>
            </a:r>
            <a:endParaRPr lang="uk-UA" sz="2200" dirty="0" smtClean="0">
              <a:solidFill>
                <a:schemeClr val="tx1"/>
              </a:solidFill>
              <a:latin typeface="Times New Roman" panose="02020603050405020304" pitchFamily="18" charset="0"/>
              <a:cs typeface="Times New Roman" panose="02020603050405020304" pitchFamily="18" charset="0"/>
            </a:endParaRPr>
          </a:p>
          <a:p>
            <a:pPr marL="0" indent="216000" algn="just">
              <a:lnSpc>
                <a:spcPct val="120000"/>
              </a:lnSpc>
              <a:spcBef>
                <a:spcPts val="600"/>
              </a:spcBef>
            </a:pPr>
            <a:r>
              <a:rPr lang="uk-UA" sz="2200" dirty="0" smtClean="0">
                <a:solidFill>
                  <a:schemeClr val="tx1"/>
                </a:solidFill>
                <a:latin typeface="Times New Roman" panose="02020603050405020304" pitchFamily="18" charset="0"/>
                <a:cs typeface="Times New Roman" panose="02020603050405020304" pitchFamily="18" charset="0"/>
              </a:rPr>
              <a:t>форма </a:t>
            </a:r>
            <a:r>
              <a:rPr lang="uk-UA" sz="2200" dirty="0" err="1" smtClean="0">
                <a:solidFill>
                  <a:schemeClr val="tx1"/>
                </a:solidFill>
                <a:latin typeface="Times New Roman" panose="02020603050405020304" pitchFamily="18" charset="0"/>
                <a:cs typeface="Times New Roman" panose="02020603050405020304" pitchFamily="18" charset="0"/>
              </a:rPr>
              <a:t>проєктної</a:t>
            </a:r>
            <a:r>
              <a:rPr lang="uk-UA" sz="2200" dirty="0" smtClean="0">
                <a:solidFill>
                  <a:schemeClr val="tx1"/>
                </a:solidFill>
                <a:latin typeface="Times New Roman" panose="02020603050405020304" pitchFamily="18" charset="0"/>
                <a:cs typeface="Times New Roman" panose="02020603050405020304" pitchFamily="18" charset="0"/>
              </a:rPr>
              <a:t> команди;</a:t>
            </a:r>
          </a:p>
          <a:p>
            <a:pPr marL="0" indent="216000" algn="just">
              <a:lnSpc>
                <a:spcPct val="120000"/>
              </a:lnSpc>
              <a:spcBef>
                <a:spcPts val="600"/>
              </a:spcBef>
            </a:pPr>
            <a:r>
              <a:rPr lang="uk-UA" sz="2200" dirty="0" smtClean="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матрична </a:t>
            </a:r>
            <a:r>
              <a:rPr lang="uk-UA" sz="2200" dirty="0" smtClean="0">
                <a:solidFill>
                  <a:schemeClr val="tx1"/>
                </a:solidFill>
                <a:latin typeface="Times New Roman" panose="02020603050405020304" pitchFamily="18" charset="0"/>
                <a:cs typeface="Times New Roman" panose="02020603050405020304" pitchFamily="18" charset="0"/>
              </a:rPr>
              <a:t>організація;</a:t>
            </a:r>
          </a:p>
          <a:p>
            <a:pPr marL="0" indent="216000" algn="just">
              <a:lnSpc>
                <a:spcPct val="120000"/>
              </a:lnSpc>
              <a:spcBef>
                <a:spcPts val="600"/>
              </a:spcBef>
            </a:pPr>
            <a:r>
              <a:rPr lang="uk-UA" sz="2200" dirty="0" smtClean="0">
                <a:solidFill>
                  <a:schemeClr val="tx1"/>
                </a:solidFill>
                <a:latin typeface="Times New Roman" panose="02020603050405020304" pitchFamily="18" charset="0"/>
                <a:cs typeface="Times New Roman" panose="02020603050405020304" pitchFamily="18" charset="0"/>
              </a:rPr>
              <a:t>гібридна </a:t>
            </a:r>
            <a:r>
              <a:rPr lang="uk-UA" sz="2200" dirty="0">
                <a:solidFill>
                  <a:schemeClr val="tx1"/>
                </a:solidFill>
                <a:latin typeface="Times New Roman" panose="02020603050405020304" pitchFamily="18" charset="0"/>
                <a:cs typeface="Times New Roman" panose="02020603050405020304" pitchFamily="18" charset="0"/>
              </a:rPr>
              <a:t>організаційна </a:t>
            </a:r>
            <a:r>
              <a:rPr lang="uk-UA" sz="2200" dirty="0" smtClean="0">
                <a:solidFill>
                  <a:schemeClr val="tx1"/>
                </a:solidFill>
                <a:latin typeface="Times New Roman" panose="02020603050405020304" pitchFamily="18" charset="0"/>
                <a:cs typeface="Times New Roman" panose="02020603050405020304" pitchFamily="18" charset="0"/>
              </a:rPr>
              <a:t>структура;</a:t>
            </a:r>
          </a:p>
          <a:p>
            <a:pPr marL="0" indent="216000" algn="just">
              <a:lnSpc>
                <a:spcPct val="120000"/>
              </a:lnSpc>
              <a:spcBef>
                <a:spcPts val="600"/>
              </a:spcBef>
            </a:pPr>
            <a:r>
              <a:rPr lang="uk-UA" sz="2200" dirty="0" smtClean="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структура модульного </a:t>
            </a:r>
            <a:r>
              <a:rPr lang="uk-UA" sz="2200" dirty="0" smtClean="0">
                <a:solidFill>
                  <a:schemeClr val="tx1"/>
                </a:solidFill>
                <a:latin typeface="Times New Roman" panose="02020603050405020304" pitchFamily="18" charset="0"/>
                <a:cs typeface="Times New Roman" panose="02020603050405020304" pitchFamily="18" charset="0"/>
              </a:rPr>
              <a:t>зв’язку.</a:t>
            </a:r>
          </a:p>
          <a:p>
            <a:pPr marL="0" indent="216000" algn="just">
              <a:lnSpc>
                <a:spcPct val="120000"/>
              </a:lnSpc>
              <a:spcBef>
                <a:spcPts val="600"/>
              </a:spcBef>
              <a:buNone/>
            </a:pPr>
            <a:r>
              <a:rPr lang="uk-UA" sz="2200" dirty="0" smtClean="0">
                <a:solidFill>
                  <a:schemeClr val="tx1"/>
                </a:solidFill>
                <a:latin typeface="Times New Roman" panose="02020603050405020304" pitchFamily="18" charset="0"/>
                <a:cs typeface="Times New Roman" panose="02020603050405020304" pitchFamily="18" charset="0"/>
              </a:rPr>
              <a:t>Основни­ми </a:t>
            </a:r>
            <a:r>
              <a:rPr lang="uk-UA" sz="2200" dirty="0">
                <a:solidFill>
                  <a:schemeClr val="tx1"/>
                </a:solidFill>
                <a:latin typeface="Times New Roman" panose="02020603050405020304" pitchFamily="18" charset="0"/>
                <a:cs typeface="Times New Roman" panose="02020603050405020304" pitchFamily="18" charset="0"/>
              </a:rPr>
              <a:t>формами внутрішньої структури є:</a:t>
            </a:r>
            <a:endParaRPr lang="en-US" sz="2200" dirty="0">
              <a:solidFill>
                <a:schemeClr val="tx1"/>
              </a:solidFill>
              <a:latin typeface="Times New Roman" panose="02020603050405020304" pitchFamily="18" charset="0"/>
              <a:cs typeface="Times New Roman" panose="02020603050405020304" pitchFamily="18" charset="0"/>
            </a:endParaRPr>
          </a:p>
          <a:p>
            <a:pPr marL="0" indent="216000" algn="just">
              <a:lnSpc>
                <a:spcPct val="120000"/>
              </a:lnSpc>
              <a:spcBef>
                <a:spcPts val="600"/>
              </a:spcBef>
            </a:pPr>
            <a:r>
              <a:rPr lang="uk-UA" sz="2200" dirty="0">
                <a:solidFill>
                  <a:schemeClr val="tx1"/>
                </a:solidFill>
                <a:latin typeface="Times New Roman" panose="02020603050405020304" pitchFamily="18" charset="0"/>
                <a:cs typeface="Times New Roman" panose="02020603050405020304" pitchFamily="18" charset="0"/>
              </a:rPr>
              <a:t>внутрішня </a:t>
            </a:r>
            <a:r>
              <a:rPr lang="uk-UA" sz="2200" dirty="0" err="1">
                <a:solidFill>
                  <a:schemeClr val="tx1"/>
                </a:solidFill>
                <a:latin typeface="Times New Roman" panose="02020603050405020304" pitchFamily="18" charset="0"/>
                <a:cs typeface="Times New Roman" panose="02020603050405020304" pitchFamily="18" charset="0"/>
              </a:rPr>
              <a:t>функціоналізація</a:t>
            </a:r>
            <a:r>
              <a:rPr lang="uk-UA" sz="2200" dirty="0">
                <a:solidFill>
                  <a:schemeClr val="tx1"/>
                </a:solidFill>
                <a:latin typeface="Times New Roman" panose="02020603050405020304" pitchFamily="18" charset="0"/>
                <a:cs typeface="Times New Roman" panose="02020603050405020304" pitchFamily="18" charset="0"/>
              </a:rPr>
              <a:t>; </a:t>
            </a:r>
            <a:endParaRPr lang="uk-UA" sz="2200" dirty="0" smtClean="0">
              <a:solidFill>
                <a:schemeClr val="tx1"/>
              </a:solidFill>
              <a:latin typeface="Times New Roman" panose="02020603050405020304" pitchFamily="18" charset="0"/>
              <a:cs typeface="Times New Roman" panose="02020603050405020304" pitchFamily="18" charset="0"/>
            </a:endParaRPr>
          </a:p>
          <a:p>
            <a:pPr marL="0" indent="216000" algn="just">
              <a:lnSpc>
                <a:spcPct val="120000"/>
              </a:lnSpc>
              <a:spcBef>
                <a:spcPts val="600"/>
              </a:spcBef>
            </a:pPr>
            <a:r>
              <a:rPr lang="uk-UA" sz="2200" dirty="0" smtClean="0">
                <a:solidFill>
                  <a:schemeClr val="tx1"/>
                </a:solidFill>
                <a:latin typeface="Times New Roman" panose="02020603050405020304" pitchFamily="18" charset="0"/>
                <a:cs typeface="Times New Roman" panose="02020603050405020304" pitchFamily="18" charset="0"/>
              </a:rPr>
              <a:t>федеральна </a:t>
            </a:r>
            <a:r>
              <a:rPr lang="uk-UA" sz="2200" dirty="0">
                <a:solidFill>
                  <a:schemeClr val="tx1"/>
                </a:solidFill>
                <a:latin typeface="Times New Roman" panose="02020603050405020304" pitchFamily="18" charset="0"/>
                <a:cs typeface="Times New Roman" panose="02020603050405020304" pitchFamily="18" charset="0"/>
              </a:rPr>
              <a:t>організація; </a:t>
            </a:r>
            <a:endParaRPr lang="uk-UA" sz="2200" dirty="0" smtClean="0">
              <a:solidFill>
                <a:schemeClr val="tx1"/>
              </a:solidFill>
              <a:latin typeface="Times New Roman" panose="02020603050405020304" pitchFamily="18" charset="0"/>
              <a:cs typeface="Times New Roman" panose="02020603050405020304" pitchFamily="18" charset="0"/>
            </a:endParaRPr>
          </a:p>
          <a:p>
            <a:pPr marL="0" indent="216000" algn="just">
              <a:lnSpc>
                <a:spcPct val="120000"/>
              </a:lnSpc>
              <a:spcBef>
                <a:spcPts val="600"/>
              </a:spcBef>
            </a:pPr>
            <a:r>
              <a:rPr lang="uk-UA" sz="2200" dirty="0" smtClean="0">
                <a:solidFill>
                  <a:schemeClr val="tx1"/>
                </a:solidFill>
                <a:latin typeface="Times New Roman" panose="02020603050405020304" pitchFamily="18" charset="0"/>
                <a:cs typeface="Times New Roman" panose="02020603050405020304" pitchFamily="18" charset="0"/>
              </a:rPr>
              <a:t>внутрішня </a:t>
            </a:r>
            <a:r>
              <a:rPr lang="uk-UA" sz="2200" dirty="0">
                <a:solidFill>
                  <a:schemeClr val="tx1"/>
                </a:solidFill>
                <a:latin typeface="Times New Roman" panose="02020603050405020304" pitchFamily="18" charset="0"/>
                <a:cs typeface="Times New Roman" panose="02020603050405020304" pitchFamily="18" charset="0"/>
              </a:rPr>
              <a:t>матрична структура; </a:t>
            </a:r>
            <a:endParaRPr lang="uk-UA" sz="2200" dirty="0" smtClean="0">
              <a:solidFill>
                <a:schemeClr val="tx1"/>
              </a:solidFill>
              <a:latin typeface="Times New Roman" panose="02020603050405020304" pitchFamily="18" charset="0"/>
              <a:cs typeface="Times New Roman" panose="02020603050405020304" pitchFamily="18" charset="0"/>
            </a:endParaRPr>
          </a:p>
          <a:p>
            <a:pPr marL="0" indent="216000" algn="just">
              <a:lnSpc>
                <a:spcPct val="120000"/>
              </a:lnSpc>
              <a:spcBef>
                <a:spcPts val="600"/>
              </a:spcBef>
            </a:pPr>
            <a:r>
              <a:rPr lang="uk-UA" sz="2200" dirty="0" err="1" smtClean="0">
                <a:solidFill>
                  <a:schemeClr val="tx1"/>
                </a:solidFill>
                <a:latin typeface="Times New Roman" panose="02020603050405020304" pitchFamily="18" charset="0"/>
                <a:cs typeface="Times New Roman" panose="02020603050405020304" pitchFamily="18" charset="0"/>
              </a:rPr>
              <a:t>дивізіональна</a:t>
            </a:r>
            <a:r>
              <a:rPr lang="uk-UA" sz="2200" dirty="0" smtClean="0">
                <a:solidFill>
                  <a:schemeClr val="tx1"/>
                </a:solidFill>
                <a:latin typeface="Times New Roman" panose="02020603050405020304" pitchFamily="18" charset="0"/>
                <a:cs typeface="Times New Roman" panose="02020603050405020304" pitchFamily="18" charset="0"/>
              </a:rPr>
              <a:t> </a:t>
            </a:r>
            <a:r>
              <a:rPr lang="uk-UA" sz="2200" dirty="0">
                <a:solidFill>
                  <a:schemeClr val="tx1"/>
                </a:solidFill>
                <a:latin typeface="Times New Roman" panose="02020603050405020304" pitchFamily="18" charset="0"/>
                <a:cs typeface="Times New Roman" panose="02020603050405020304" pitchFamily="18" charset="0"/>
              </a:rPr>
              <a:t>структура;</a:t>
            </a:r>
            <a:endParaRPr lang="en-US" sz="2200" dirty="0">
              <a:solidFill>
                <a:schemeClr val="tx1"/>
              </a:solidFill>
              <a:latin typeface="Times New Roman" panose="02020603050405020304" pitchFamily="18" charset="0"/>
              <a:cs typeface="Times New Roman" panose="02020603050405020304" pitchFamily="18" charset="0"/>
            </a:endParaRPr>
          </a:p>
          <a:p>
            <a:pPr marL="0" indent="216000" algn="just">
              <a:lnSpc>
                <a:spcPct val="120000"/>
              </a:lnSpc>
              <a:spcBef>
                <a:spcPts val="600"/>
              </a:spcBef>
            </a:pPr>
            <a:r>
              <a:rPr lang="uk-UA" sz="2200" dirty="0">
                <a:solidFill>
                  <a:schemeClr val="tx1"/>
                </a:solidFill>
                <a:latin typeface="Times New Roman" panose="02020603050405020304" pitchFamily="18" charset="0"/>
                <a:cs typeface="Times New Roman" panose="02020603050405020304" pitchFamily="18" charset="0"/>
              </a:rPr>
              <a:t>централізована або децентралізована форми організації </a:t>
            </a:r>
            <a:r>
              <a:rPr lang="uk-UA" sz="2200" dirty="0" smtClean="0">
                <a:solidFill>
                  <a:schemeClr val="tx1"/>
                </a:solidFill>
                <a:latin typeface="Times New Roman" panose="02020603050405020304" pitchFamily="18" charset="0"/>
                <a:cs typeface="Times New Roman" panose="02020603050405020304" pitchFamily="18" charset="0"/>
              </a:rPr>
              <a:t>великих</a:t>
            </a:r>
            <a:r>
              <a:rPr lang="ru-RU" sz="2200" dirty="0">
                <a:solidFill>
                  <a:schemeClr val="tx1"/>
                </a:solidFill>
                <a:latin typeface="Times New Roman" panose="02020603050405020304" pitchFamily="18" charset="0"/>
                <a:cs typeface="Times New Roman" panose="02020603050405020304" pitchFamily="18" charset="0"/>
              </a:rPr>
              <a:t> </a:t>
            </a:r>
            <a:r>
              <a:rPr lang="uk-UA" sz="2200" dirty="0" err="1" smtClean="0">
                <a:solidFill>
                  <a:schemeClr val="tx1"/>
                </a:solidFill>
                <a:latin typeface="Times New Roman" panose="02020603050405020304" pitchFamily="18" charset="0"/>
                <a:cs typeface="Times New Roman" panose="02020603050405020304" pitchFamily="18" charset="0"/>
              </a:rPr>
              <a:t>проєктів</a:t>
            </a:r>
            <a:r>
              <a:rPr lang="uk-UA" sz="2200" dirty="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9899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266700"/>
            <a:ext cx="9479035" cy="1320800"/>
          </a:xfrm>
        </p:spPr>
        <p:txBody>
          <a:bodyPr>
            <a:normAutofit fontScale="90000"/>
          </a:bodyPr>
          <a:lstStyle/>
          <a:p>
            <a:pPr algn="ctr"/>
            <a:r>
              <a:rPr lang="uk-UA" sz="3100" b="1" dirty="0">
                <a:solidFill>
                  <a:schemeClr val="tx1"/>
                </a:solidFill>
                <a:latin typeface="Times New Roman" panose="02020603050405020304" pitchFamily="18" charset="0"/>
                <a:cs typeface="Times New Roman" panose="02020603050405020304" pitchFamily="18" charset="0"/>
              </a:rPr>
              <a:t>3. Управління </a:t>
            </a:r>
            <a:r>
              <a:rPr lang="uk-UA" sz="3100" b="1" dirty="0" err="1" smtClean="0">
                <a:solidFill>
                  <a:schemeClr val="tx1"/>
                </a:solidFill>
                <a:latin typeface="Times New Roman" panose="02020603050405020304" pitchFamily="18" charset="0"/>
                <a:cs typeface="Times New Roman" panose="02020603050405020304" pitchFamily="18" charset="0"/>
              </a:rPr>
              <a:t>проєктами</a:t>
            </a:r>
            <a:r>
              <a:rPr lang="uk-UA" sz="3100" b="1" dirty="0" smtClean="0">
                <a:solidFill>
                  <a:schemeClr val="tx1"/>
                </a:solidFill>
                <a:latin typeface="Times New Roman" panose="02020603050405020304" pitchFamily="18" charset="0"/>
                <a:cs typeface="Times New Roman" panose="02020603050405020304" pitchFamily="18" charset="0"/>
              </a:rPr>
              <a:t> </a:t>
            </a:r>
            <a:r>
              <a:rPr lang="uk-UA" sz="3100" b="1" dirty="0">
                <a:solidFill>
                  <a:schemeClr val="tx1"/>
                </a:solidFill>
                <a:latin typeface="Times New Roman" panose="02020603050405020304" pitchFamily="18" charset="0"/>
                <a:cs typeface="Times New Roman" panose="02020603050405020304" pitchFamily="18" charset="0"/>
              </a:rPr>
              <a:t>з використанням зовнішньої організаційної структури </a:t>
            </a:r>
            <a:r>
              <a:rPr lang="uk-UA" sz="3100" b="1" dirty="0" err="1" smtClean="0">
                <a:solidFill>
                  <a:schemeClr val="tx1"/>
                </a:solidFill>
                <a:latin typeface="Times New Roman" panose="02020603050405020304" pitchFamily="18" charset="0"/>
                <a:cs typeface="Times New Roman" panose="02020603050405020304" pitchFamily="18" charset="0"/>
              </a:rPr>
              <a:t>проєкту</a:t>
            </a:r>
            <a:r>
              <a:rPr lang="en-US" dirty="0"/>
              <a:t/>
            </a:r>
            <a:br>
              <a:rPr lang="en-US" dirty="0"/>
            </a:br>
            <a:endParaRPr lang="en-US" dirty="0"/>
          </a:p>
        </p:txBody>
      </p:sp>
      <p:sp>
        <p:nvSpPr>
          <p:cNvPr id="3" name="Объект 2"/>
          <p:cNvSpPr>
            <a:spLocks noGrp="1"/>
          </p:cNvSpPr>
          <p:nvPr>
            <p:ph sz="half" idx="1"/>
          </p:nvPr>
        </p:nvSpPr>
        <p:spPr>
          <a:xfrm>
            <a:off x="498021" y="3140514"/>
            <a:ext cx="4947557" cy="3717486"/>
          </a:xfrm>
        </p:spPr>
        <p:txBody>
          <a:bodyPr>
            <a:normAutofit lnSpcReduction="10000"/>
          </a:bodyPr>
          <a:lstStyle/>
          <a:p>
            <a:pPr algn="just"/>
            <a:r>
              <a:rPr lang="uk-UA" dirty="0" smtClean="0">
                <a:solidFill>
                  <a:schemeClr val="tx1"/>
                </a:solidFill>
                <a:latin typeface="Times New Roman" panose="02020603050405020304" pitchFamily="18" charset="0"/>
                <a:cs typeface="Times New Roman" panose="02020603050405020304" pitchFamily="18" charset="0"/>
              </a:rPr>
              <a:t>підвищується </a:t>
            </a:r>
            <a:r>
              <a:rPr lang="uk-UA" dirty="0">
                <a:solidFill>
                  <a:schemeClr val="tx1"/>
                </a:solidFill>
                <a:latin typeface="Times New Roman" panose="02020603050405020304" pitchFamily="18" charset="0"/>
                <a:cs typeface="Times New Roman" panose="02020603050405020304" pitchFamily="18" charset="0"/>
              </a:rPr>
              <a:t>відповідальність за кінцеві результати </a:t>
            </a:r>
            <a:r>
              <a:rPr lang="uk-UA" dirty="0" smtClean="0">
                <a:solidFill>
                  <a:schemeClr val="tx1"/>
                </a:solidFill>
                <a:latin typeface="Times New Roman" panose="02020603050405020304" pitchFamily="18" charset="0"/>
                <a:cs typeface="Times New Roman" panose="02020603050405020304" pitchFamily="18" charset="0"/>
              </a:rPr>
              <a:t>роботи;</a:t>
            </a:r>
          </a:p>
          <a:p>
            <a:pPr algn="just"/>
            <a:r>
              <a:rPr lang="uk-UA" dirty="0" smtClean="0">
                <a:solidFill>
                  <a:schemeClr val="tx1"/>
                </a:solidFill>
                <a:latin typeface="Times New Roman" panose="02020603050405020304" pitchFamily="18" charset="0"/>
                <a:cs typeface="Times New Roman" panose="02020603050405020304" pitchFamily="18" charset="0"/>
              </a:rPr>
              <a:t>забезпечується </a:t>
            </a:r>
            <a:r>
              <a:rPr lang="uk-UA" dirty="0">
                <a:solidFill>
                  <a:schemeClr val="tx1"/>
                </a:solidFill>
                <a:latin typeface="Times New Roman" panose="02020603050405020304" pitchFamily="18" charset="0"/>
                <a:cs typeface="Times New Roman" panose="02020603050405020304" pitchFamily="18" charset="0"/>
              </a:rPr>
              <a:t>оперативне виконання декількох складних </a:t>
            </a:r>
            <a:r>
              <a:rPr lang="uk-UA" dirty="0" err="1" smtClean="0">
                <a:solidFill>
                  <a:schemeClr val="tx1"/>
                </a:solidFill>
                <a:latin typeface="Times New Roman" panose="02020603050405020304" pitchFamily="18" charset="0"/>
                <a:cs typeface="Times New Roman" panose="02020603050405020304" pitchFamily="18" charset="0"/>
              </a:rPr>
              <a:t>проєктів</a:t>
            </a:r>
            <a:r>
              <a:rPr lang="uk-UA" dirty="0">
                <a:solidFill>
                  <a:schemeClr val="tx1"/>
                </a:solidFill>
                <a:latin typeface="Times New Roman" panose="02020603050405020304" pitchFamily="18" charset="0"/>
                <a:cs typeface="Times New Roman" panose="02020603050405020304" pitchFamily="18" charset="0"/>
              </a:rPr>
              <a:t>; </a:t>
            </a:r>
            <a:endParaRPr lang="uk-UA" dirty="0" smtClean="0">
              <a:solidFill>
                <a:schemeClr val="tx1"/>
              </a:solidFill>
              <a:latin typeface="Times New Roman" panose="02020603050405020304" pitchFamily="18" charset="0"/>
              <a:cs typeface="Times New Roman" panose="02020603050405020304" pitchFamily="18" charset="0"/>
            </a:endParaRPr>
          </a:p>
          <a:p>
            <a:pPr algn="just"/>
            <a:r>
              <a:rPr lang="uk-UA" dirty="0" smtClean="0">
                <a:solidFill>
                  <a:schemeClr val="tx1"/>
                </a:solidFill>
                <a:latin typeface="Times New Roman" panose="02020603050405020304" pitchFamily="18" charset="0"/>
                <a:cs typeface="Times New Roman" panose="02020603050405020304" pitchFamily="18" charset="0"/>
              </a:rPr>
              <a:t>забезпечується </a:t>
            </a:r>
            <a:r>
              <a:rPr lang="uk-UA" dirty="0">
                <a:solidFill>
                  <a:schemeClr val="tx1"/>
                </a:solidFill>
                <a:latin typeface="Times New Roman" panose="02020603050405020304" pitchFamily="18" charset="0"/>
                <a:cs typeface="Times New Roman" panose="02020603050405020304" pitchFamily="18" charset="0"/>
              </a:rPr>
              <a:t>пріоритет загальних, глобальних цілей організації над частковими, локальними цілями функціонального </a:t>
            </a:r>
            <a:r>
              <a:rPr lang="uk-UA" dirty="0" smtClean="0">
                <a:solidFill>
                  <a:schemeClr val="tx1"/>
                </a:solidFill>
                <a:latin typeface="Times New Roman" panose="02020603050405020304" pitchFamily="18" charset="0"/>
                <a:cs typeface="Times New Roman" panose="02020603050405020304" pitchFamily="18" charset="0"/>
              </a:rPr>
              <a:t>характеру;</a:t>
            </a:r>
          </a:p>
          <a:p>
            <a:pPr algn="just"/>
            <a:r>
              <a:rPr lang="uk-UA" dirty="0" smtClean="0">
                <a:solidFill>
                  <a:schemeClr val="tx1"/>
                </a:solidFill>
                <a:latin typeface="Times New Roman" panose="02020603050405020304" pitchFamily="18" charset="0"/>
                <a:cs typeface="Times New Roman" panose="02020603050405020304" pitchFamily="18" charset="0"/>
              </a:rPr>
              <a:t>децентралізується </a:t>
            </a:r>
            <a:r>
              <a:rPr lang="uk-UA" dirty="0">
                <a:solidFill>
                  <a:schemeClr val="tx1"/>
                </a:solidFill>
                <a:latin typeface="Times New Roman" panose="02020603050405020304" pitchFamily="18" charset="0"/>
                <a:cs typeface="Times New Roman" panose="02020603050405020304" pitchFamily="18" charset="0"/>
              </a:rPr>
              <a:t>розв’язання оперативних завдань, що дозволяє забезпечити гнучке й оперативне реагування на зміну зовнішніх і внутрішніх умов;</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p>
        </p:txBody>
      </p:sp>
      <p:sp>
        <p:nvSpPr>
          <p:cNvPr id="8" name="Объект 7"/>
          <p:cNvSpPr>
            <a:spLocks noGrp="1"/>
          </p:cNvSpPr>
          <p:nvPr>
            <p:ph sz="half" idx="2"/>
          </p:nvPr>
        </p:nvSpPr>
        <p:spPr>
          <a:xfrm>
            <a:off x="5714998" y="3140514"/>
            <a:ext cx="5216979" cy="3717487"/>
          </a:xfrm>
        </p:spPr>
        <p:txBody>
          <a:bodyPr>
            <a:normAutofit lnSpcReduction="10000"/>
          </a:bodyPr>
          <a:lstStyle/>
          <a:p>
            <a:pPr algn="just"/>
            <a:r>
              <a:rPr lang="uk-UA" dirty="0">
                <a:solidFill>
                  <a:schemeClr val="tx1"/>
                </a:solidFill>
                <a:latin typeface="Times New Roman" panose="02020603050405020304" pitchFamily="18" charset="0"/>
                <a:cs typeface="Times New Roman" panose="02020603050405020304" pitchFamily="18" charset="0"/>
              </a:rPr>
              <a:t>скорочуються терміни розробки </a:t>
            </a:r>
            <a:r>
              <a:rPr lang="uk-UA" dirty="0" err="1" smtClean="0">
                <a:solidFill>
                  <a:schemeClr val="tx1"/>
                </a:solidFill>
                <a:latin typeface="Times New Roman" panose="02020603050405020304" pitchFamily="18" charset="0"/>
                <a:cs typeface="Times New Roman" panose="02020603050405020304" pitchFamily="18" charset="0"/>
              </a:rPr>
              <a:t>проєктів</a:t>
            </a:r>
            <a:r>
              <a:rPr lang="uk-UA"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lgn="just"/>
            <a:r>
              <a:rPr lang="uk-UA" dirty="0">
                <a:solidFill>
                  <a:schemeClr val="tx1"/>
                </a:solidFill>
                <a:latin typeface="Times New Roman" panose="02020603050405020304" pitchFamily="18" charset="0"/>
                <a:cs typeface="Times New Roman" panose="02020603050405020304" pitchFamily="18" charset="0"/>
              </a:rPr>
              <a:t>підвищується оперативність вирішення поточних питань; підвищується ступінь збалансованості програми робіт із ресурс­ ним забезпеченням </a:t>
            </a:r>
            <a:r>
              <a:rPr lang="uk-UA" dirty="0" err="1" smtClean="0">
                <a:solidFill>
                  <a:schemeClr val="tx1"/>
                </a:solidFill>
                <a:latin typeface="Times New Roman" panose="02020603050405020304" pitchFamily="18" charset="0"/>
                <a:cs typeface="Times New Roman" panose="02020603050405020304" pitchFamily="18" charset="0"/>
              </a:rPr>
              <a:t>проєкту</a:t>
            </a:r>
            <a:r>
              <a:rPr lang="uk-UA"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lgn="just"/>
            <a:r>
              <a:rPr lang="uk-UA" dirty="0">
                <a:solidFill>
                  <a:schemeClr val="tx1"/>
                </a:solidFill>
                <a:latin typeface="Times New Roman" panose="02020603050405020304" pitchFamily="18" charset="0"/>
                <a:cs typeface="Times New Roman" panose="02020603050405020304" pitchFamily="18" charset="0"/>
              </a:rPr>
              <a:t>підвищується об’єктивність оцінки результатів роботи учасників </a:t>
            </a:r>
            <a:r>
              <a:rPr lang="uk-UA" dirty="0" err="1" smtClean="0">
                <a:solidFill>
                  <a:schemeClr val="tx1"/>
                </a:solidFill>
                <a:latin typeface="Times New Roman" panose="02020603050405020304" pitchFamily="18" charset="0"/>
                <a:cs typeface="Times New Roman" panose="02020603050405020304" pitchFamily="18" charset="0"/>
              </a:rPr>
              <a:t>проєкту</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і т. п</a:t>
            </a:r>
            <a:r>
              <a:rPr lang="uk-UA" dirty="0"/>
              <a:t>.</a:t>
            </a:r>
            <a:endParaRPr lang="en-US" dirty="0"/>
          </a:p>
          <a:p>
            <a:pPr marL="0" indent="0" algn="just">
              <a:buNone/>
            </a:pPr>
            <a:endParaRPr lang="en-US" dirty="0"/>
          </a:p>
          <a:p>
            <a:pPr algn="just"/>
            <a:endParaRPr lang="en-US" dirty="0"/>
          </a:p>
        </p:txBody>
      </p:sp>
      <p:sp>
        <p:nvSpPr>
          <p:cNvPr id="9" name="Прямоугольник 8"/>
          <p:cNvSpPr/>
          <p:nvPr/>
        </p:nvSpPr>
        <p:spPr>
          <a:xfrm>
            <a:off x="408214" y="1135381"/>
            <a:ext cx="10254343" cy="2862322"/>
          </a:xfrm>
          <a:prstGeom prst="rect">
            <a:avLst/>
          </a:prstGeom>
        </p:spPr>
        <p:txBody>
          <a:bodyPr wrap="square">
            <a:spAutoFit/>
          </a:bodyPr>
          <a:lstStyle/>
          <a:p>
            <a:pPr indent="216000" algn="just">
              <a:spcBef>
                <a:spcPts val="600"/>
              </a:spcBef>
            </a:pPr>
            <a:r>
              <a:rPr lang="uk-UA" sz="2000" dirty="0">
                <a:latin typeface="Times New Roman" panose="02020603050405020304" pitchFamily="18" charset="0"/>
                <a:cs typeface="Times New Roman" panose="02020603050405020304" pitchFamily="18" charset="0"/>
              </a:rPr>
              <a:t>При вирішенні проблемних завдань, пов’язаних із переорієнтацією </a:t>
            </a:r>
            <a:r>
              <a:rPr lang="uk-UA" sz="2000" dirty="0" smtClean="0">
                <a:latin typeface="Times New Roman" panose="02020603050405020304" pitchFamily="18" charset="0"/>
                <a:cs typeface="Times New Roman" panose="02020603050405020304" pitchFamily="18" charset="0"/>
              </a:rPr>
              <a:t>ці­лей </a:t>
            </a:r>
            <a:r>
              <a:rPr lang="uk-UA" sz="2000" dirty="0">
                <a:latin typeface="Times New Roman" panose="02020603050405020304" pitchFamily="18" charset="0"/>
                <a:cs typeface="Times New Roman" panose="02020603050405020304" pitchFamily="18" charset="0"/>
              </a:rPr>
              <a:t>організації або зміною шляхів їх досягнення, найбільш привабливою формою організаційної структури є </a:t>
            </a:r>
            <a:r>
              <a:rPr lang="uk-UA" sz="2000" b="1" dirty="0" err="1" smtClean="0">
                <a:latin typeface="Times New Roman" panose="02020603050405020304" pitchFamily="18" charset="0"/>
                <a:cs typeface="Times New Roman" panose="02020603050405020304" pitchFamily="18" charset="0"/>
              </a:rPr>
              <a:t>проєктна</a:t>
            </a:r>
            <a:r>
              <a:rPr lang="uk-UA" sz="2000" b="1" dirty="0" smtClean="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команда. </a:t>
            </a:r>
            <a:endParaRPr lang="uk-UA" sz="2000" b="1" dirty="0" smtClean="0">
              <a:latin typeface="Times New Roman" panose="02020603050405020304" pitchFamily="18" charset="0"/>
              <a:cs typeface="Times New Roman" panose="02020603050405020304" pitchFamily="18" charset="0"/>
            </a:endParaRPr>
          </a:p>
          <a:p>
            <a:pPr indent="216000" algn="just">
              <a:spcBef>
                <a:spcPts val="600"/>
              </a:spcBef>
            </a:pPr>
            <a:r>
              <a:rPr lang="uk-UA" sz="2000" dirty="0" smtClean="0">
                <a:latin typeface="Times New Roman" panose="02020603050405020304" pitchFamily="18" charset="0"/>
                <a:cs typeface="Times New Roman" panose="02020603050405020304" pitchFamily="18" charset="0"/>
              </a:rPr>
              <a:t>При </a:t>
            </a:r>
            <a:r>
              <a:rPr lang="uk-UA" sz="2000" dirty="0">
                <a:latin typeface="Times New Roman" panose="02020603050405020304" pitchFamily="18" charset="0"/>
                <a:cs typeface="Times New Roman" panose="02020603050405020304" pitchFamily="18" charset="0"/>
              </a:rPr>
              <a:t>створенні великих </a:t>
            </a:r>
            <a:r>
              <a:rPr lang="uk-UA" sz="2000" dirty="0" err="1" smtClean="0">
                <a:latin typeface="Times New Roman" panose="02020603050405020304" pitchFamily="18" charset="0"/>
                <a:cs typeface="Times New Roman" panose="02020603050405020304" pitchFamily="18" charset="0"/>
              </a:rPr>
              <a:t>проєктів</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найбільш ефективною формою стає так зване </a:t>
            </a:r>
            <a:r>
              <a:rPr lang="uk-UA" sz="2000" b="1" dirty="0" err="1" smtClean="0">
                <a:latin typeface="Times New Roman" panose="02020603050405020304" pitchFamily="18" charset="0"/>
                <a:cs typeface="Times New Roman" panose="02020603050405020304" pitchFamily="18" charset="0"/>
              </a:rPr>
              <a:t>проєктне</a:t>
            </a:r>
            <a:r>
              <a:rPr lang="uk-UA" sz="2000" b="1" dirty="0" smtClean="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управління. </a:t>
            </a:r>
            <a:endParaRPr lang="uk-UA" sz="2000" b="1" dirty="0" smtClean="0">
              <a:latin typeface="Times New Roman" panose="02020603050405020304" pitchFamily="18" charset="0"/>
              <a:cs typeface="Times New Roman" panose="02020603050405020304" pitchFamily="18" charset="0"/>
            </a:endParaRPr>
          </a:p>
          <a:p>
            <a:pPr indent="216000" algn="ctr"/>
            <a:r>
              <a:rPr lang="uk-UA" sz="2000" b="1" dirty="0" err="1" smtClean="0">
                <a:latin typeface="Times New Roman" panose="02020603050405020304" pitchFamily="18" charset="0"/>
                <a:cs typeface="Times New Roman" panose="02020603050405020304" pitchFamily="18" charset="0"/>
              </a:rPr>
              <a:t>проєктне</a:t>
            </a:r>
            <a:r>
              <a:rPr lang="uk-UA" sz="2000" b="1" dirty="0" smtClean="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управління </a:t>
            </a:r>
            <a:r>
              <a:rPr lang="uk-UA" sz="2000" b="1" dirty="0" smtClean="0">
                <a:latin typeface="Times New Roman" panose="02020603050405020304" pitchFamily="18" charset="0"/>
                <a:cs typeface="Times New Roman" panose="02020603050405020304" pitchFamily="18" charset="0"/>
              </a:rPr>
              <a:t>має </a:t>
            </a:r>
            <a:r>
              <a:rPr lang="uk-UA" sz="2000" b="1" dirty="0">
                <a:latin typeface="Times New Roman" panose="02020603050405020304" pitchFamily="18" charset="0"/>
                <a:cs typeface="Times New Roman" panose="02020603050405020304" pitchFamily="18" charset="0"/>
              </a:rPr>
              <a:t>такі переваги:</a:t>
            </a:r>
            <a:endParaRPr lang="en-US" sz="2000" b="1" dirty="0">
              <a:latin typeface="Times New Roman" panose="02020603050405020304" pitchFamily="18" charset="0"/>
              <a:cs typeface="Times New Roman" panose="02020603050405020304" pitchFamily="18" charset="0"/>
            </a:endParaRPr>
          </a:p>
          <a:p>
            <a:pPr indent="216000" algn="just">
              <a:spcBef>
                <a:spcPts val="600"/>
              </a:spcBef>
            </a:pPr>
            <a:endParaRPr lang="uk-UA" sz="2000" b="1" i="1" dirty="0">
              <a:latin typeface="Times New Roman" panose="02020603050405020304" pitchFamily="18" charset="0"/>
              <a:cs typeface="Times New Roman" panose="02020603050405020304" pitchFamily="18" charset="0"/>
            </a:endParaRPr>
          </a:p>
          <a:p>
            <a:pPr indent="216000" algn="just">
              <a:spcBef>
                <a:spcPts val="600"/>
              </a:spcBef>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36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1877" y="609600"/>
            <a:ext cx="8596668" cy="1320800"/>
          </a:xfrm>
        </p:spPr>
        <p:txBody>
          <a:bodyPr>
            <a:normAutofit/>
          </a:bodyPr>
          <a:lstStyle/>
          <a:p>
            <a:pPr algn="ctr"/>
            <a:r>
              <a:rPr lang="uk-UA" sz="3100" b="1" dirty="0">
                <a:solidFill>
                  <a:schemeClr val="tx1"/>
                </a:solidFill>
                <a:latin typeface="Times New Roman" panose="02020603050405020304" pitchFamily="18" charset="0"/>
                <a:cs typeface="Times New Roman" panose="02020603050405020304" pitchFamily="18" charset="0"/>
              </a:rPr>
              <a:t>Принципова схема структури </a:t>
            </a:r>
            <a:r>
              <a:rPr lang="uk-UA" sz="3100" b="1" dirty="0" err="1" smtClean="0">
                <a:solidFill>
                  <a:schemeClr val="tx1"/>
                </a:solidFill>
                <a:latin typeface="Times New Roman" panose="02020603050405020304" pitchFamily="18" charset="0"/>
                <a:cs typeface="Times New Roman" panose="02020603050405020304" pitchFamily="18" charset="0"/>
              </a:rPr>
              <a:t>проєктного</a:t>
            </a:r>
            <a:r>
              <a:rPr lang="uk-UA" sz="3100" b="1" dirty="0" smtClean="0">
                <a:solidFill>
                  <a:schemeClr val="tx1"/>
                </a:solidFill>
                <a:latin typeface="Times New Roman" panose="02020603050405020304" pitchFamily="18" charset="0"/>
                <a:cs typeface="Times New Roman" panose="02020603050405020304" pitchFamily="18" charset="0"/>
              </a:rPr>
              <a:t> управління</a:t>
            </a:r>
            <a:endParaRPr lang="en-US" b="1" dirty="0">
              <a:solidFill>
                <a:schemeClr val="tx1"/>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323" y="2160588"/>
            <a:ext cx="6125392" cy="3881437"/>
          </a:xfrm>
        </p:spPr>
      </p:pic>
    </p:spTree>
    <p:extLst>
      <p:ext uri="{BB962C8B-B14F-4D97-AF65-F5344CB8AC3E}">
        <p14:creationId xmlns:p14="http://schemas.microsoft.com/office/powerpoint/2010/main" val="27632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658652" cy="1320800"/>
          </a:xfrm>
        </p:spPr>
        <p:txBody>
          <a:bodyPr>
            <a:normAutofit/>
          </a:bodyPr>
          <a:lstStyle/>
          <a:p>
            <a:pPr algn="just"/>
            <a:r>
              <a:rPr lang="uk-UA" sz="2000" dirty="0">
                <a:solidFill>
                  <a:schemeClr val="tx1"/>
                </a:solidFill>
                <a:latin typeface="Times New Roman" panose="02020603050405020304" pitchFamily="18" charset="0"/>
                <a:cs typeface="Times New Roman" panose="02020603050405020304" pitchFamily="18" charset="0"/>
              </a:rPr>
              <a:t>Найкращим типом організаційної структури управління для </a:t>
            </a:r>
            <a:r>
              <a:rPr lang="uk-UA" sz="2000" dirty="0" err="1" smtClean="0">
                <a:solidFill>
                  <a:schemeClr val="tx1"/>
                </a:solidFill>
                <a:latin typeface="Times New Roman" panose="02020603050405020304" pitchFamily="18" charset="0"/>
                <a:cs typeface="Times New Roman" panose="02020603050405020304" pitchFamily="18" charset="0"/>
              </a:rPr>
              <a:t>проєкт­ної</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роботи є </a:t>
            </a:r>
            <a:r>
              <a:rPr lang="uk-UA" sz="2000" b="1" i="1" dirty="0">
                <a:solidFill>
                  <a:schemeClr val="tx1"/>
                </a:solidFill>
                <a:latin typeface="Times New Roman" panose="02020603050405020304" pitchFamily="18" charset="0"/>
                <a:cs typeface="Times New Roman" panose="02020603050405020304" pitchFamily="18" charset="0"/>
              </a:rPr>
              <a:t>матрична структура, </a:t>
            </a:r>
            <a:r>
              <a:rPr lang="uk-UA" sz="2000" dirty="0">
                <a:solidFill>
                  <a:schemeClr val="tx1"/>
                </a:solidFill>
                <a:latin typeface="Times New Roman" panose="02020603050405020304" pitchFamily="18" charset="0"/>
                <a:cs typeface="Times New Roman" panose="02020603050405020304" pitchFamily="18" charset="0"/>
              </a:rPr>
              <a:t>яка найбільшою мірою відповідає програмно-цільовому характеру </a:t>
            </a:r>
            <a:r>
              <a:rPr lang="uk-UA" sz="2000" dirty="0" err="1" smtClean="0">
                <a:solidFill>
                  <a:schemeClr val="tx1"/>
                </a:solidFill>
                <a:latin typeface="Times New Roman" panose="02020603050405020304" pitchFamily="18" charset="0"/>
                <a:cs typeface="Times New Roman" panose="02020603050405020304" pitchFamily="18" charset="0"/>
              </a:rPr>
              <a:t>проєктної</a:t>
            </a:r>
            <a:r>
              <a:rPr lang="uk-UA" sz="2000" dirty="0" smtClean="0">
                <a:solidFill>
                  <a:schemeClr val="tx1"/>
                </a:solidFill>
                <a:latin typeface="Times New Roman" panose="02020603050405020304" pitchFamily="18" charset="0"/>
                <a:cs typeface="Times New Roman" panose="02020603050405020304" pitchFamily="18" charset="0"/>
              </a:rPr>
              <a:t> </a:t>
            </a:r>
            <a:r>
              <a:rPr lang="uk-UA" sz="2000" dirty="0">
                <a:solidFill>
                  <a:schemeClr val="tx1"/>
                </a:solidFill>
                <a:latin typeface="Times New Roman" panose="02020603050405020304" pitchFamily="18" charset="0"/>
                <a:cs typeface="Times New Roman" panose="02020603050405020304" pitchFamily="18" charset="0"/>
              </a:rPr>
              <a:t>діяльності. </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436" y="1777552"/>
            <a:ext cx="8336036" cy="4329787"/>
          </a:xfrm>
        </p:spPr>
      </p:pic>
    </p:spTree>
    <p:extLst>
      <p:ext uri="{BB962C8B-B14F-4D97-AF65-F5344CB8AC3E}">
        <p14:creationId xmlns:p14="http://schemas.microsoft.com/office/powerpoint/2010/main" val="90735763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2395</TotalTime>
  <Words>1379</Words>
  <Application>Microsoft Office PowerPoint</Application>
  <PresentationFormat>Широкий екран</PresentationFormat>
  <Paragraphs>95</Paragraphs>
  <Slides>17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17</vt:i4>
      </vt:variant>
    </vt:vector>
  </HeadingPairs>
  <TitlesOfParts>
    <vt:vector size="23" baseType="lpstr">
      <vt:lpstr>Arial</vt:lpstr>
      <vt:lpstr>Times New Roman</vt:lpstr>
      <vt:lpstr>Trebuchet MS</vt:lpstr>
      <vt:lpstr>Wingdings</vt:lpstr>
      <vt:lpstr>Wingdings 3</vt:lpstr>
      <vt:lpstr>Грань</vt:lpstr>
      <vt:lpstr>ТЕМА 3. ОСНОВНІ ФОРМИ ОРГАНІЗАЦІЙНОЇ СТРУКТУРИ ПРОЄКТУ </vt:lpstr>
      <vt:lpstr>ПЛАН:</vt:lpstr>
      <vt:lpstr>1. Організація системи управління проєктами</vt:lpstr>
      <vt:lpstr>Презентація PowerPoint</vt:lpstr>
      <vt:lpstr>Презентація PowerPoint</vt:lpstr>
      <vt:lpstr>2. Проєктування організаційної структури управління проєктами </vt:lpstr>
      <vt:lpstr>3. Управління проєктами з використанням зовнішньої організаційної структури проєкту </vt:lpstr>
      <vt:lpstr>Принципова схема структури проєктного управління</vt:lpstr>
      <vt:lpstr>Найкращим типом організаційної структури управління для проєкт­ної роботи є матрична структура, яка найбільшою мірою відповідає програмно-цільовому характеру проєктної діяльності. </vt:lpstr>
      <vt:lpstr>Переваги та недоліки матричної організаційної структури</vt:lpstr>
      <vt:lpstr>Презентація PowerPoint</vt:lpstr>
      <vt:lpstr>Презентація PowerPoint</vt:lpstr>
      <vt:lpstr>4. Внутрішні організаційні структури управління проєктами </vt:lpstr>
      <vt:lpstr>Презентація PowerPoint</vt:lpstr>
      <vt:lpstr>Презентація PowerPoint</vt:lpstr>
      <vt:lpstr>Презентація PowerPoint</vt:lpstr>
      <vt:lpstr>Особливості формування організаційної структури проєкту в концепції Agile</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ОРГАНІЗАЦІЯ СИСТЕМИ УПРАВЛІННЯ ПРОЕКТАМИ.  ОСНОВНІ ФОРМИ ОРГАНІЗАЦІЙНОЇ СТРУКТУРИ ПРОЕКТУ</dc:title>
  <dc:creator>Дашка</dc:creator>
  <cp:lastModifiedBy>User</cp:lastModifiedBy>
  <cp:revision>30</cp:revision>
  <dcterms:created xsi:type="dcterms:W3CDTF">2020-11-30T18:25:35Z</dcterms:created>
  <dcterms:modified xsi:type="dcterms:W3CDTF">2025-09-18T08:12:19Z</dcterms:modified>
</cp:coreProperties>
</file>