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4" r:id="rId7"/>
    <p:sldId id="261" r:id="rId8"/>
    <p:sldId id="262" r:id="rId9"/>
    <p:sldId id="265" r:id="rId10"/>
    <p:sldId id="266" r:id="rId11"/>
    <p:sldId id="263" r:id="rId12"/>
  </p:sldIdLst>
  <p:sldSz cx="14630400" cy="8229600"/>
  <p:notesSz cx="8229600" cy="146304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4CBC888C-560D-48B4-870F-A81534289BE7}">
          <p14:sldIdLst>
            <p14:sldId id="256"/>
            <p14:sldId id="257"/>
            <p14:sldId id="258"/>
            <p14:sldId id="259"/>
            <p14:sldId id="260"/>
            <p14:sldId id="264"/>
            <p14:sldId id="261"/>
            <p14:sldId id="262"/>
            <p14:sldId id="265"/>
            <p14:sldId id="266"/>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2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822013"/>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Тема 1. </a:t>
            </a:r>
            <a:r>
              <a:rPr lang="uk-UA" sz="4400" kern="0" spc="-89" dirty="0">
                <a:solidFill>
                  <a:srgbClr val="000000"/>
                </a:solidFill>
                <a:latin typeface="Source Serif Pro Semi Bold" pitchFamily="34" charset="0"/>
                <a:ea typeface="Source Serif Pro Semi Bold" pitchFamily="34" charset="-122"/>
                <a:cs typeface="Source Serif Pro Semi Bold" pitchFamily="34" charset="-120"/>
              </a:rPr>
              <a:t>Міжнародні фінанси як наука</a:t>
            </a:r>
            <a:endParaRPr lang="en-US" sz="4400" dirty="0"/>
          </a:p>
        </p:txBody>
      </p:sp>
      <p:sp>
        <p:nvSpPr>
          <p:cNvPr id="4" name="Text 1"/>
          <p:cNvSpPr/>
          <p:nvPr/>
        </p:nvSpPr>
        <p:spPr>
          <a:xfrm>
            <a:off x="6324124" y="3589020"/>
            <a:ext cx="7468553" cy="383024"/>
          </a:xfrm>
          <a:prstGeom prst="rect">
            <a:avLst/>
          </a:prstGeom>
          <a:noFill/>
          <a:ln/>
        </p:spPr>
        <p:txBody>
          <a:bodyPr wrap="none" lIns="0" tIns="0" rIns="0" bIns="0" rtlCol="0" anchor="t"/>
          <a:lstStyle/>
          <a:p>
            <a:pPr marL="342900" indent="-342900">
              <a:lnSpc>
                <a:spcPts val="3000"/>
              </a:lnSpc>
              <a:buSzPct val="100000"/>
              <a:buFont typeface="+mj-lt"/>
              <a:buAutoNum type="arabicPeriod"/>
            </a:pPr>
            <a:r>
              <a:rPr lang="en-US" sz="1850" kern="0" spc="-38" dirty="0">
                <a:solidFill>
                  <a:srgbClr val="272525"/>
                </a:solidFill>
                <a:latin typeface="Source Sans Pro" pitchFamily="34" charset="0"/>
                <a:ea typeface="Source Sans Pro" pitchFamily="34" charset="-122"/>
                <a:cs typeface="Source Sans Pro" pitchFamily="34" charset="-120"/>
              </a:rPr>
              <a:t>Предмет вивчення науки про міжнародні фінанси.</a:t>
            </a:r>
            <a:endParaRPr lang="en-US" sz="1850" dirty="0"/>
          </a:p>
        </p:txBody>
      </p:sp>
      <p:sp>
        <p:nvSpPr>
          <p:cNvPr id="5" name="Text 2"/>
          <p:cNvSpPr/>
          <p:nvPr/>
        </p:nvSpPr>
        <p:spPr>
          <a:xfrm>
            <a:off x="6324124" y="4055745"/>
            <a:ext cx="7468553" cy="383024"/>
          </a:xfrm>
          <a:prstGeom prst="rect">
            <a:avLst/>
          </a:prstGeom>
          <a:noFill/>
          <a:ln/>
        </p:spPr>
        <p:txBody>
          <a:bodyPr wrap="none" lIns="0" tIns="0" rIns="0" bIns="0" rtlCol="0" anchor="t"/>
          <a:lstStyle/>
          <a:p>
            <a:pPr marL="342900" indent="-342900">
              <a:lnSpc>
                <a:spcPts val="3000"/>
              </a:lnSpc>
              <a:buSzPct val="100000"/>
              <a:buFont typeface="+mj-lt"/>
              <a:buAutoNum type="arabicPeriod" startAt="2"/>
            </a:pPr>
            <a:r>
              <a:rPr lang="en-US" sz="1850" kern="0" spc="-38" dirty="0">
                <a:solidFill>
                  <a:srgbClr val="272525"/>
                </a:solidFill>
                <a:latin typeface="Source Sans Pro" pitchFamily="34" charset="0"/>
                <a:ea typeface="Source Sans Pro" pitchFamily="34" charset="-122"/>
                <a:cs typeface="Source Sans Pro" pitchFamily="34" charset="-120"/>
              </a:rPr>
              <a:t>Система міжнародних фінансів та їх функції.</a:t>
            </a:r>
            <a:endParaRPr lang="en-US" sz="1850" dirty="0"/>
          </a:p>
        </p:txBody>
      </p:sp>
      <p:sp>
        <p:nvSpPr>
          <p:cNvPr id="6" name="Text 3"/>
          <p:cNvSpPr/>
          <p:nvPr/>
        </p:nvSpPr>
        <p:spPr>
          <a:xfrm>
            <a:off x="6324124" y="4522470"/>
            <a:ext cx="7468553" cy="766048"/>
          </a:xfrm>
          <a:prstGeom prst="rect">
            <a:avLst/>
          </a:prstGeom>
          <a:noFill/>
          <a:ln/>
        </p:spPr>
        <p:txBody>
          <a:bodyPr wrap="square" lIns="0" tIns="0" rIns="0" bIns="0" rtlCol="0" anchor="t"/>
          <a:lstStyle/>
          <a:p>
            <a:pPr marL="342900" indent="-342900">
              <a:lnSpc>
                <a:spcPts val="3000"/>
              </a:lnSpc>
              <a:buSzPct val="100000"/>
              <a:buFont typeface="+mj-lt"/>
              <a:buAutoNum type="arabicPeriod" startAt="3"/>
            </a:pPr>
            <a:r>
              <a:rPr lang="en-US" sz="1850" kern="0" spc="-38" dirty="0">
                <a:solidFill>
                  <a:srgbClr val="272525"/>
                </a:solidFill>
                <a:latin typeface="Source Sans Pro" pitchFamily="34" charset="0"/>
                <a:ea typeface="Source Sans Pro" pitchFamily="34" charset="-122"/>
                <a:cs typeface="Source Sans Pro" pitchFamily="34" charset="-120"/>
              </a:rPr>
              <a:t>Зміст фінансових відносин: суб’єкти та об’єкти, моделі фінансових відносин в суспільстві.</a:t>
            </a:r>
            <a:endParaRPr lang="en-US" sz="1850" dirty="0"/>
          </a:p>
        </p:txBody>
      </p:sp>
      <p:sp>
        <p:nvSpPr>
          <p:cNvPr id="7" name="Text 4"/>
          <p:cNvSpPr/>
          <p:nvPr/>
        </p:nvSpPr>
        <p:spPr>
          <a:xfrm>
            <a:off x="6324124" y="5372219"/>
            <a:ext cx="7468553" cy="383024"/>
          </a:xfrm>
          <a:prstGeom prst="rect">
            <a:avLst/>
          </a:prstGeom>
          <a:noFill/>
          <a:ln/>
        </p:spPr>
        <p:txBody>
          <a:bodyPr wrap="none" lIns="0" tIns="0" rIns="0" bIns="0" rtlCol="0" anchor="t"/>
          <a:lstStyle/>
          <a:p>
            <a:pPr marL="342900" indent="-342900">
              <a:lnSpc>
                <a:spcPts val="3000"/>
              </a:lnSpc>
              <a:buSzPct val="100000"/>
              <a:buFont typeface="+mj-lt"/>
              <a:buAutoNum type="arabicPeriod" startAt="4"/>
            </a:pPr>
            <a:r>
              <a:rPr lang="en-US" sz="1850" kern="0" spc="-38" dirty="0">
                <a:solidFill>
                  <a:srgbClr val="272525"/>
                </a:solidFill>
                <a:latin typeface="Source Sans Pro" pitchFamily="34" charset="0"/>
                <a:ea typeface="Source Sans Pro" pitchFamily="34" charset="-122"/>
                <a:cs typeface="Source Sans Pro" pitchFamily="34" charset="-120"/>
              </a:rPr>
              <a:t>Фінансові ресурси як носій фінансових відносин.</a:t>
            </a:r>
            <a:endParaRPr lang="en-US" sz="1850" dirty="0"/>
          </a:p>
        </p:txBody>
      </p:sp>
      <p:sp>
        <p:nvSpPr>
          <p:cNvPr id="8" name="Text 5"/>
          <p:cNvSpPr/>
          <p:nvPr/>
        </p:nvSpPr>
        <p:spPr>
          <a:xfrm>
            <a:off x="6324124" y="6024443"/>
            <a:ext cx="7468553" cy="383024"/>
          </a:xfrm>
          <a:prstGeom prst="rect">
            <a:avLst/>
          </a:prstGeom>
          <a:noFill/>
          <a:ln/>
        </p:spPr>
        <p:txBody>
          <a:bodyPr wrap="none" lIns="0" tIns="0" rIns="0" bIns="0" rtlCol="0" anchor="t"/>
          <a:lstStyle/>
          <a:p>
            <a:pPr marL="0" indent="0">
              <a:lnSpc>
                <a:spcPts val="3000"/>
              </a:lnSpc>
              <a:buNone/>
            </a:pP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1">
            <a:extLst>
              <a:ext uri="{FF2B5EF4-FFF2-40B4-BE49-F238E27FC236}">
                <a16:creationId xmlns:a16="http://schemas.microsoft.com/office/drawing/2014/main" id="{5FFE75E6-ABD1-44ED-9EE0-50A9CF23A52F}"/>
              </a:ext>
            </a:extLst>
          </p:cNvPr>
          <p:cNvGrpSpPr>
            <a:grpSpLocks/>
          </p:cNvGrpSpPr>
          <p:nvPr/>
        </p:nvGrpSpPr>
        <p:grpSpPr bwMode="auto">
          <a:xfrm>
            <a:off x="2402957" y="1722474"/>
            <a:ext cx="10419907" cy="4869712"/>
            <a:chOff x="1193" y="748"/>
            <a:chExt cx="10080" cy="4824"/>
          </a:xfrm>
        </p:grpSpPr>
        <p:grpSp>
          <p:nvGrpSpPr>
            <p:cNvPr id="3" name="Group 162">
              <a:extLst>
                <a:ext uri="{FF2B5EF4-FFF2-40B4-BE49-F238E27FC236}">
                  <a16:creationId xmlns:a16="http://schemas.microsoft.com/office/drawing/2014/main" id="{7D436168-0927-4760-A53A-BBB01E5FECE9}"/>
                </a:ext>
              </a:extLst>
            </p:cNvPr>
            <p:cNvGrpSpPr>
              <a:grpSpLocks/>
            </p:cNvGrpSpPr>
            <p:nvPr/>
          </p:nvGrpSpPr>
          <p:grpSpPr bwMode="auto">
            <a:xfrm>
              <a:off x="1193" y="1942"/>
              <a:ext cx="2580" cy="2130"/>
              <a:chOff x="1140" y="2760"/>
              <a:chExt cx="2580" cy="2130"/>
            </a:xfrm>
          </p:grpSpPr>
          <p:sp>
            <p:nvSpPr>
              <p:cNvPr id="28" name="Rectangle 163">
                <a:extLst>
                  <a:ext uri="{FF2B5EF4-FFF2-40B4-BE49-F238E27FC236}">
                    <a16:creationId xmlns:a16="http://schemas.microsoft.com/office/drawing/2014/main" id="{AB0CEA8A-19A1-466F-B7B4-86A22CDE23A5}"/>
                  </a:ext>
                </a:extLst>
              </p:cNvPr>
              <p:cNvSpPr>
                <a:spLocks noChangeArrowheads="1"/>
              </p:cNvSpPr>
              <p:nvPr/>
            </p:nvSpPr>
            <p:spPr bwMode="auto">
              <a:xfrm>
                <a:off x="1140" y="2760"/>
                <a:ext cx="2580" cy="55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Власні</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9" name="Rectangle 164">
                <a:extLst>
                  <a:ext uri="{FF2B5EF4-FFF2-40B4-BE49-F238E27FC236}">
                    <a16:creationId xmlns:a16="http://schemas.microsoft.com/office/drawing/2014/main" id="{5F1CD7B9-51A2-4005-BD9C-17EA66CE822A}"/>
                  </a:ext>
                </a:extLst>
              </p:cNvPr>
              <p:cNvSpPr>
                <a:spLocks noChangeArrowheads="1"/>
              </p:cNvSpPr>
              <p:nvPr/>
            </p:nvSpPr>
            <p:spPr bwMode="auto">
              <a:xfrm>
                <a:off x="1140" y="3551"/>
                <a:ext cx="2580" cy="55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Запозичені</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Rectangle 165">
                <a:extLst>
                  <a:ext uri="{FF2B5EF4-FFF2-40B4-BE49-F238E27FC236}">
                    <a16:creationId xmlns:a16="http://schemas.microsoft.com/office/drawing/2014/main" id="{4425DA8C-928B-4D1D-B8CF-4736B9774634}"/>
                  </a:ext>
                </a:extLst>
              </p:cNvPr>
              <p:cNvSpPr>
                <a:spLocks noChangeArrowheads="1"/>
              </p:cNvSpPr>
              <p:nvPr/>
            </p:nvSpPr>
            <p:spPr bwMode="auto">
              <a:xfrm>
                <a:off x="1140" y="4335"/>
                <a:ext cx="2580" cy="55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Залучені</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4" name="Group 166">
              <a:extLst>
                <a:ext uri="{FF2B5EF4-FFF2-40B4-BE49-F238E27FC236}">
                  <a16:creationId xmlns:a16="http://schemas.microsoft.com/office/drawing/2014/main" id="{D0E23322-F1D9-4A11-B943-34C4FE204DC9}"/>
                </a:ext>
              </a:extLst>
            </p:cNvPr>
            <p:cNvGrpSpPr>
              <a:grpSpLocks/>
            </p:cNvGrpSpPr>
            <p:nvPr/>
          </p:nvGrpSpPr>
          <p:grpSpPr bwMode="auto">
            <a:xfrm>
              <a:off x="3773" y="2291"/>
              <a:ext cx="795" cy="1552"/>
              <a:chOff x="3720" y="3109"/>
              <a:chExt cx="795" cy="1552"/>
            </a:xfrm>
          </p:grpSpPr>
          <p:cxnSp>
            <p:nvCxnSpPr>
              <p:cNvPr id="25" name="AutoShape 167">
                <a:extLst>
                  <a:ext uri="{FF2B5EF4-FFF2-40B4-BE49-F238E27FC236}">
                    <a16:creationId xmlns:a16="http://schemas.microsoft.com/office/drawing/2014/main" id="{0613C467-0B4B-4E78-BBD4-CE0EC09019A3}"/>
                  </a:ext>
                </a:extLst>
              </p:cNvPr>
              <p:cNvCxnSpPr>
                <a:cxnSpLocks noChangeShapeType="1"/>
              </p:cNvCxnSpPr>
              <p:nvPr/>
            </p:nvCxnSpPr>
            <p:spPr bwMode="auto">
              <a:xfrm flipH="1">
                <a:off x="3720" y="3840"/>
                <a:ext cx="7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168">
                <a:extLst>
                  <a:ext uri="{FF2B5EF4-FFF2-40B4-BE49-F238E27FC236}">
                    <a16:creationId xmlns:a16="http://schemas.microsoft.com/office/drawing/2014/main" id="{A6760824-6C61-4CCB-89BF-EAF7C07C7E40}"/>
                  </a:ext>
                </a:extLst>
              </p:cNvPr>
              <p:cNvCxnSpPr>
                <a:cxnSpLocks noChangeShapeType="1"/>
              </p:cNvCxnSpPr>
              <p:nvPr/>
            </p:nvCxnSpPr>
            <p:spPr bwMode="auto">
              <a:xfrm flipH="1">
                <a:off x="3720" y="3861"/>
                <a:ext cx="795" cy="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AutoShape 169">
                <a:extLst>
                  <a:ext uri="{FF2B5EF4-FFF2-40B4-BE49-F238E27FC236}">
                    <a16:creationId xmlns:a16="http://schemas.microsoft.com/office/drawing/2014/main" id="{B7C05FB1-9881-460B-B35F-7D2ADF96A32E}"/>
                  </a:ext>
                </a:extLst>
              </p:cNvPr>
              <p:cNvCxnSpPr>
                <a:cxnSpLocks noChangeShapeType="1"/>
              </p:cNvCxnSpPr>
              <p:nvPr/>
            </p:nvCxnSpPr>
            <p:spPr bwMode="auto">
              <a:xfrm flipH="1" flipV="1">
                <a:off x="3720" y="3109"/>
                <a:ext cx="795" cy="73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5" name="Group 170">
              <a:extLst>
                <a:ext uri="{FF2B5EF4-FFF2-40B4-BE49-F238E27FC236}">
                  <a16:creationId xmlns:a16="http://schemas.microsoft.com/office/drawing/2014/main" id="{8F9AF035-05F3-4EDF-8509-DBAD6F334E7E}"/>
                </a:ext>
              </a:extLst>
            </p:cNvPr>
            <p:cNvGrpSpPr>
              <a:grpSpLocks/>
            </p:cNvGrpSpPr>
            <p:nvPr/>
          </p:nvGrpSpPr>
          <p:grpSpPr bwMode="auto">
            <a:xfrm>
              <a:off x="7898" y="1132"/>
              <a:ext cx="795" cy="1551"/>
              <a:chOff x="7845" y="1950"/>
              <a:chExt cx="795" cy="1551"/>
            </a:xfrm>
          </p:grpSpPr>
          <p:cxnSp>
            <p:nvCxnSpPr>
              <p:cNvPr id="22" name="AutoShape 171">
                <a:extLst>
                  <a:ext uri="{FF2B5EF4-FFF2-40B4-BE49-F238E27FC236}">
                    <a16:creationId xmlns:a16="http://schemas.microsoft.com/office/drawing/2014/main" id="{A73D60E6-2DE5-4692-8631-2ECAC669B50B}"/>
                  </a:ext>
                </a:extLst>
              </p:cNvPr>
              <p:cNvCxnSpPr>
                <a:cxnSpLocks noChangeShapeType="1"/>
              </p:cNvCxnSpPr>
              <p:nvPr/>
            </p:nvCxnSpPr>
            <p:spPr bwMode="auto">
              <a:xfrm>
                <a:off x="7845" y="2760"/>
                <a:ext cx="79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AutoShape 172">
                <a:extLst>
                  <a:ext uri="{FF2B5EF4-FFF2-40B4-BE49-F238E27FC236}">
                    <a16:creationId xmlns:a16="http://schemas.microsoft.com/office/drawing/2014/main" id="{6E773988-B284-4F62-B14C-1AF00BA883CD}"/>
                  </a:ext>
                </a:extLst>
              </p:cNvPr>
              <p:cNvCxnSpPr>
                <a:cxnSpLocks noChangeShapeType="1"/>
              </p:cNvCxnSpPr>
              <p:nvPr/>
            </p:nvCxnSpPr>
            <p:spPr bwMode="auto">
              <a:xfrm>
                <a:off x="7845" y="2760"/>
                <a:ext cx="795" cy="74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173">
                <a:extLst>
                  <a:ext uri="{FF2B5EF4-FFF2-40B4-BE49-F238E27FC236}">
                    <a16:creationId xmlns:a16="http://schemas.microsoft.com/office/drawing/2014/main" id="{CC03A7E8-4503-4BFA-9C2D-9446C340A848}"/>
                  </a:ext>
                </a:extLst>
              </p:cNvPr>
              <p:cNvCxnSpPr>
                <a:cxnSpLocks noChangeShapeType="1"/>
              </p:cNvCxnSpPr>
              <p:nvPr/>
            </p:nvCxnSpPr>
            <p:spPr bwMode="auto">
              <a:xfrm flipV="1">
                <a:off x="7845" y="1950"/>
                <a:ext cx="795" cy="81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6" name="Group 174">
              <a:extLst>
                <a:ext uri="{FF2B5EF4-FFF2-40B4-BE49-F238E27FC236}">
                  <a16:creationId xmlns:a16="http://schemas.microsoft.com/office/drawing/2014/main" id="{A2CFDC17-7B25-4DB8-B701-C49D239D390E}"/>
                </a:ext>
              </a:extLst>
            </p:cNvPr>
            <p:cNvGrpSpPr>
              <a:grpSpLocks/>
            </p:cNvGrpSpPr>
            <p:nvPr/>
          </p:nvGrpSpPr>
          <p:grpSpPr bwMode="auto">
            <a:xfrm>
              <a:off x="3083" y="5017"/>
              <a:ext cx="6210" cy="555"/>
              <a:chOff x="3030" y="5835"/>
              <a:chExt cx="6210" cy="555"/>
            </a:xfrm>
          </p:grpSpPr>
          <p:sp>
            <p:nvSpPr>
              <p:cNvPr id="20" name="Rectangle 175">
                <a:extLst>
                  <a:ext uri="{FF2B5EF4-FFF2-40B4-BE49-F238E27FC236}">
                    <a16:creationId xmlns:a16="http://schemas.microsoft.com/office/drawing/2014/main" id="{F3E23F3A-2707-4330-A7A8-D57BE24310E6}"/>
                  </a:ext>
                </a:extLst>
              </p:cNvPr>
              <p:cNvSpPr>
                <a:spLocks noChangeArrowheads="1"/>
              </p:cNvSpPr>
              <p:nvPr/>
            </p:nvSpPr>
            <p:spPr bwMode="auto">
              <a:xfrm>
                <a:off x="3030" y="5835"/>
                <a:ext cx="2580" cy="55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72000" rIns="0" bIns="0" anchor="ctr" anchorCtr="0" upright="1">
                <a:noAutofit/>
              </a:bodyPr>
              <a:lstStyle/>
              <a:p>
                <a:pPr algn="ctr">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Власні</a:t>
                </a:r>
              </a:p>
              <a:p>
                <a:pPr>
                  <a:lnSpc>
                    <a:spcPct val="107000"/>
                  </a:lnSpc>
                  <a:spcAft>
                    <a:spcPts val="80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ectangle 176">
                <a:extLst>
                  <a:ext uri="{FF2B5EF4-FFF2-40B4-BE49-F238E27FC236}">
                    <a16:creationId xmlns:a16="http://schemas.microsoft.com/office/drawing/2014/main" id="{88C8E0AB-7E73-479B-AF52-AAC777976791}"/>
                  </a:ext>
                </a:extLst>
              </p:cNvPr>
              <p:cNvSpPr>
                <a:spLocks noChangeArrowheads="1"/>
              </p:cNvSpPr>
              <p:nvPr/>
            </p:nvSpPr>
            <p:spPr bwMode="auto">
              <a:xfrm>
                <a:off x="6660" y="5835"/>
                <a:ext cx="2580" cy="55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Позичені</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7" name="Group 177">
              <a:extLst>
                <a:ext uri="{FF2B5EF4-FFF2-40B4-BE49-F238E27FC236}">
                  <a16:creationId xmlns:a16="http://schemas.microsoft.com/office/drawing/2014/main" id="{66209E66-AB82-496E-BCDD-E9C7ABD4FCC6}"/>
                </a:ext>
              </a:extLst>
            </p:cNvPr>
            <p:cNvGrpSpPr>
              <a:grpSpLocks/>
            </p:cNvGrpSpPr>
            <p:nvPr/>
          </p:nvGrpSpPr>
          <p:grpSpPr bwMode="auto">
            <a:xfrm>
              <a:off x="4283" y="4597"/>
              <a:ext cx="3900" cy="420"/>
              <a:chOff x="4230" y="5415"/>
              <a:chExt cx="3900" cy="420"/>
            </a:xfrm>
          </p:grpSpPr>
          <p:cxnSp>
            <p:nvCxnSpPr>
              <p:cNvPr id="18" name="AutoShape 178">
                <a:extLst>
                  <a:ext uri="{FF2B5EF4-FFF2-40B4-BE49-F238E27FC236}">
                    <a16:creationId xmlns:a16="http://schemas.microsoft.com/office/drawing/2014/main" id="{20CB52E7-965E-4061-BCED-C51A9D6A9069}"/>
                  </a:ext>
                </a:extLst>
              </p:cNvPr>
              <p:cNvCxnSpPr>
                <a:cxnSpLocks noChangeShapeType="1"/>
              </p:cNvCxnSpPr>
              <p:nvPr/>
            </p:nvCxnSpPr>
            <p:spPr bwMode="auto">
              <a:xfrm flipH="1">
                <a:off x="4230" y="5415"/>
                <a:ext cx="1950" cy="4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179">
                <a:extLst>
                  <a:ext uri="{FF2B5EF4-FFF2-40B4-BE49-F238E27FC236}">
                    <a16:creationId xmlns:a16="http://schemas.microsoft.com/office/drawing/2014/main" id="{0BCE60BB-05B1-43E9-8658-5F8FA7D13D77}"/>
                  </a:ext>
                </a:extLst>
              </p:cNvPr>
              <p:cNvCxnSpPr>
                <a:cxnSpLocks noChangeShapeType="1"/>
              </p:cNvCxnSpPr>
              <p:nvPr/>
            </p:nvCxnSpPr>
            <p:spPr bwMode="auto">
              <a:xfrm>
                <a:off x="6180" y="5415"/>
                <a:ext cx="1950" cy="42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8" name="Group 180">
              <a:extLst>
                <a:ext uri="{FF2B5EF4-FFF2-40B4-BE49-F238E27FC236}">
                  <a16:creationId xmlns:a16="http://schemas.microsoft.com/office/drawing/2014/main" id="{71859C91-1F06-4B98-87C7-90B1A9224BB6}"/>
                </a:ext>
              </a:extLst>
            </p:cNvPr>
            <p:cNvGrpSpPr>
              <a:grpSpLocks/>
            </p:cNvGrpSpPr>
            <p:nvPr/>
          </p:nvGrpSpPr>
          <p:grpSpPr bwMode="auto">
            <a:xfrm>
              <a:off x="4568" y="1537"/>
              <a:ext cx="3330" cy="3060"/>
              <a:chOff x="4515" y="2355"/>
              <a:chExt cx="3330" cy="3060"/>
            </a:xfrm>
          </p:grpSpPr>
          <p:cxnSp>
            <p:nvCxnSpPr>
              <p:cNvPr id="13" name="AutoShape 181">
                <a:extLst>
                  <a:ext uri="{FF2B5EF4-FFF2-40B4-BE49-F238E27FC236}">
                    <a16:creationId xmlns:a16="http://schemas.microsoft.com/office/drawing/2014/main" id="{0CDB8E1E-D46C-4F53-8A13-3ECBA26403C4}"/>
                  </a:ext>
                </a:extLst>
              </p:cNvPr>
              <p:cNvCxnSpPr>
                <a:cxnSpLocks noChangeShapeType="1"/>
              </p:cNvCxnSpPr>
              <p:nvPr/>
            </p:nvCxnSpPr>
            <p:spPr bwMode="auto">
              <a:xfrm>
                <a:off x="6180" y="3109"/>
                <a:ext cx="0" cy="1552"/>
              </a:xfrm>
              <a:prstGeom prst="straightConnector1">
                <a:avLst/>
              </a:prstGeom>
              <a:noFill/>
              <a:ln w="12700">
                <a:solidFill>
                  <a:srgbClr val="66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grpSp>
            <p:nvGrpSpPr>
              <p:cNvPr id="14" name="Group 182">
                <a:extLst>
                  <a:ext uri="{FF2B5EF4-FFF2-40B4-BE49-F238E27FC236}">
                    <a16:creationId xmlns:a16="http://schemas.microsoft.com/office/drawing/2014/main" id="{7229F12F-92D8-4101-AF80-0061A7966DC7}"/>
                  </a:ext>
                </a:extLst>
              </p:cNvPr>
              <p:cNvGrpSpPr>
                <a:grpSpLocks/>
              </p:cNvGrpSpPr>
              <p:nvPr/>
            </p:nvGrpSpPr>
            <p:grpSpPr bwMode="auto">
              <a:xfrm>
                <a:off x="4515" y="2355"/>
                <a:ext cx="3330" cy="3060"/>
                <a:chOff x="4695" y="1065"/>
                <a:chExt cx="3555" cy="3165"/>
              </a:xfrm>
            </p:grpSpPr>
            <p:sp>
              <p:nvSpPr>
                <p:cNvPr id="15" name="AutoShape 183">
                  <a:extLst>
                    <a:ext uri="{FF2B5EF4-FFF2-40B4-BE49-F238E27FC236}">
                      <a16:creationId xmlns:a16="http://schemas.microsoft.com/office/drawing/2014/main" id="{A331D0FB-05DD-4B81-B35A-A317543696C6}"/>
                    </a:ext>
                  </a:extLst>
                </p:cNvPr>
                <p:cNvSpPr>
                  <a:spLocks noChangeArrowheads="1"/>
                </p:cNvSpPr>
                <p:nvPr/>
              </p:nvSpPr>
              <p:spPr bwMode="auto">
                <a:xfrm>
                  <a:off x="4695" y="1065"/>
                  <a:ext cx="3555" cy="780"/>
                </a:xfrm>
                <a:prstGeom prst="roundRect">
                  <a:avLst>
                    <a:gd name="adj" fmla="val 16667"/>
                  </a:avLst>
                </a:prstGeom>
                <a:gradFill rotWithShape="0">
                  <a:gsLst>
                    <a:gs pos="0">
                      <a:srgbClr val="FFFFFF"/>
                    </a:gs>
                    <a:gs pos="100000">
                      <a:srgbClr val="999999"/>
                    </a:gs>
                  </a:gsLst>
                  <a:lin ang="5400000" scaled="1"/>
                </a:gradFill>
                <a:ln w="12700">
                  <a:solidFill>
                    <a:srgbClr val="666666"/>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Державний рівень</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AutoShape 184">
                  <a:extLst>
                    <a:ext uri="{FF2B5EF4-FFF2-40B4-BE49-F238E27FC236}">
                      <a16:creationId xmlns:a16="http://schemas.microsoft.com/office/drawing/2014/main" id="{C4839C0B-1475-4E12-B6E8-6EBEEA99CB96}"/>
                    </a:ext>
                  </a:extLst>
                </p:cNvPr>
                <p:cNvSpPr>
                  <a:spLocks noChangeArrowheads="1"/>
                </p:cNvSpPr>
                <p:nvPr/>
              </p:nvSpPr>
              <p:spPr bwMode="auto">
                <a:xfrm>
                  <a:off x="4695" y="2250"/>
                  <a:ext cx="3555" cy="780"/>
                </a:xfrm>
                <a:prstGeom prst="roundRect">
                  <a:avLst>
                    <a:gd name="adj" fmla="val 16667"/>
                  </a:avLst>
                </a:prstGeom>
                <a:gradFill rotWithShape="0">
                  <a:gsLst>
                    <a:gs pos="0">
                      <a:srgbClr val="FFFFFF"/>
                    </a:gs>
                    <a:gs pos="100000">
                      <a:srgbClr val="999999"/>
                    </a:gs>
                  </a:gsLst>
                  <a:lin ang="5400000" scaled="1"/>
                </a:gradFill>
                <a:ln w="12700">
                  <a:solidFill>
                    <a:srgbClr val="666666"/>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Корпоративний рівень</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AutoShape 185">
                  <a:extLst>
                    <a:ext uri="{FF2B5EF4-FFF2-40B4-BE49-F238E27FC236}">
                      <a16:creationId xmlns:a16="http://schemas.microsoft.com/office/drawing/2014/main" id="{32799FC8-6A2A-487D-A4C4-B65917E92F33}"/>
                    </a:ext>
                  </a:extLst>
                </p:cNvPr>
                <p:cNvSpPr>
                  <a:spLocks noChangeArrowheads="1"/>
                </p:cNvSpPr>
                <p:nvPr/>
              </p:nvSpPr>
              <p:spPr bwMode="auto">
                <a:xfrm>
                  <a:off x="4695" y="3450"/>
                  <a:ext cx="3555" cy="780"/>
                </a:xfrm>
                <a:prstGeom prst="roundRect">
                  <a:avLst>
                    <a:gd name="adj" fmla="val 16667"/>
                  </a:avLst>
                </a:prstGeom>
                <a:gradFill rotWithShape="0">
                  <a:gsLst>
                    <a:gs pos="0">
                      <a:srgbClr val="FFFFFF"/>
                    </a:gs>
                    <a:gs pos="100000">
                      <a:srgbClr val="999999"/>
                    </a:gs>
                  </a:gsLst>
                  <a:lin ang="5400000" scaled="1"/>
                </a:gradFill>
                <a:ln w="12700">
                  <a:solidFill>
                    <a:srgbClr val="666666"/>
                  </a:solidFill>
                  <a:round/>
                  <a:headEnd/>
                  <a:tailEnd/>
                </a:ln>
                <a:effectLst/>
                <a:extLs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Приватний рівень</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grpSp>
        </p:grpSp>
        <p:grpSp>
          <p:nvGrpSpPr>
            <p:cNvPr id="9" name="Group 186">
              <a:extLst>
                <a:ext uri="{FF2B5EF4-FFF2-40B4-BE49-F238E27FC236}">
                  <a16:creationId xmlns:a16="http://schemas.microsoft.com/office/drawing/2014/main" id="{250CFF9D-7C97-4FF7-B1BF-8B818F8F7904}"/>
                </a:ext>
              </a:extLst>
            </p:cNvPr>
            <p:cNvGrpSpPr>
              <a:grpSpLocks/>
            </p:cNvGrpSpPr>
            <p:nvPr/>
          </p:nvGrpSpPr>
          <p:grpSpPr bwMode="auto">
            <a:xfrm>
              <a:off x="8693" y="748"/>
              <a:ext cx="2580" cy="2540"/>
              <a:chOff x="8693" y="748"/>
              <a:chExt cx="2580" cy="2540"/>
            </a:xfrm>
          </p:grpSpPr>
          <p:sp>
            <p:nvSpPr>
              <p:cNvPr id="10" name="Rectangle 187">
                <a:extLst>
                  <a:ext uri="{FF2B5EF4-FFF2-40B4-BE49-F238E27FC236}">
                    <a16:creationId xmlns:a16="http://schemas.microsoft.com/office/drawing/2014/main" id="{F94C308A-821E-486E-88E7-EB54222F2DFF}"/>
                  </a:ext>
                </a:extLst>
              </p:cNvPr>
              <p:cNvSpPr>
                <a:spLocks noChangeArrowheads="1"/>
              </p:cNvSpPr>
              <p:nvPr/>
            </p:nvSpPr>
            <p:spPr bwMode="auto">
              <a:xfrm>
                <a:off x="8693" y="748"/>
                <a:ext cx="2580" cy="789"/>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36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Державний та місцеві бюджети</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Rectangle 188">
                <a:extLst>
                  <a:ext uri="{FF2B5EF4-FFF2-40B4-BE49-F238E27FC236}">
                    <a16:creationId xmlns:a16="http://schemas.microsoft.com/office/drawing/2014/main" id="{7F92004B-0CF4-4B6B-89C1-EFE57EA31543}"/>
                  </a:ext>
                </a:extLst>
              </p:cNvPr>
              <p:cNvSpPr>
                <a:spLocks noChangeArrowheads="1"/>
              </p:cNvSpPr>
              <p:nvPr/>
            </p:nvSpPr>
            <p:spPr bwMode="auto">
              <a:xfrm>
                <a:off x="8693" y="2291"/>
                <a:ext cx="2580" cy="997"/>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36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Фінансові ресурси державних установ та організацій</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ctangle 189">
                <a:extLst>
                  <a:ext uri="{FF2B5EF4-FFF2-40B4-BE49-F238E27FC236}">
                    <a16:creationId xmlns:a16="http://schemas.microsoft.com/office/drawing/2014/main" id="{A4477277-A82E-4F43-B213-5994F7275384}"/>
                  </a:ext>
                </a:extLst>
              </p:cNvPr>
              <p:cNvSpPr>
                <a:spLocks noChangeArrowheads="1"/>
              </p:cNvSpPr>
              <p:nvPr/>
            </p:nvSpPr>
            <p:spPr bwMode="auto">
              <a:xfrm>
                <a:off x="8693" y="1662"/>
                <a:ext cx="2580" cy="55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0" tIns="72000" rIns="0" bIns="0" anchor="ctr" anchorCtr="0" upright="1">
                <a:noAutofit/>
              </a:bodyPr>
              <a:lstStyle/>
              <a:p>
                <a:pPr algn="ct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Позабюджетні фонди</a:t>
                </a:r>
              </a:p>
              <a:p>
                <a:pPr>
                  <a:lnSpc>
                    <a:spcPct val="107000"/>
                  </a:lnSpc>
                  <a:spcAft>
                    <a:spcPts val="800"/>
                  </a:spcAft>
                </a:pPr>
                <a:r>
                  <a:rPr lang="uk-UA" sz="1400">
                    <a:effectLst/>
                    <a:latin typeface="Calibri" panose="020F0502020204030204" pitchFamily="34"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192160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755213" y="593408"/>
            <a:ext cx="6680597" cy="634722"/>
          </a:xfrm>
          <a:prstGeom prst="rect">
            <a:avLst/>
          </a:prstGeom>
          <a:noFill/>
          <a:ln/>
        </p:spPr>
        <p:txBody>
          <a:bodyPr wrap="none" lIns="0" tIns="0" rIns="0" bIns="0" rtlCol="0" anchor="t"/>
          <a:lstStyle/>
          <a:p>
            <a:pPr marL="0" indent="0">
              <a:lnSpc>
                <a:spcPts val="4950"/>
              </a:lnSpc>
              <a:buNone/>
            </a:pPr>
            <a:r>
              <a:rPr lang="en-US" sz="3950" kern="0" spc="-80" dirty="0">
                <a:solidFill>
                  <a:srgbClr val="000000"/>
                </a:solidFill>
                <a:latin typeface="Source Serif Pro Semi Bold" pitchFamily="34" charset="0"/>
                <a:ea typeface="Source Serif Pro Semi Bold" pitchFamily="34" charset="-122"/>
                <a:cs typeface="Source Serif Pro Semi Bold" pitchFamily="34" charset="-120"/>
              </a:rPr>
              <a:t>Висновки та наступні кроки</a:t>
            </a:r>
            <a:endParaRPr lang="en-US" sz="3950" dirty="0"/>
          </a:p>
        </p:txBody>
      </p:sp>
      <p:pic>
        <p:nvPicPr>
          <p:cNvPr id="4" name="Image 1" descr="preencoded.png"/>
          <p:cNvPicPr>
            <a:picLocks noChangeAspect="1"/>
          </p:cNvPicPr>
          <p:nvPr/>
        </p:nvPicPr>
        <p:blipFill>
          <a:blip r:embed="rId4"/>
          <a:stretch>
            <a:fillRect/>
          </a:stretch>
        </p:blipFill>
        <p:spPr>
          <a:xfrm>
            <a:off x="755213" y="1551742"/>
            <a:ext cx="1078944" cy="1914049"/>
          </a:xfrm>
          <a:prstGeom prst="rect">
            <a:avLst/>
          </a:prstGeom>
        </p:spPr>
      </p:pic>
      <p:sp>
        <p:nvSpPr>
          <p:cNvPr id="5" name="Text 1"/>
          <p:cNvSpPr/>
          <p:nvPr/>
        </p:nvSpPr>
        <p:spPr>
          <a:xfrm>
            <a:off x="2157770" y="1767483"/>
            <a:ext cx="4097060" cy="317302"/>
          </a:xfrm>
          <a:prstGeom prst="rect">
            <a:avLst/>
          </a:prstGeom>
          <a:noFill/>
          <a:ln/>
        </p:spPr>
        <p:txBody>
          <a:bodyPr wrap="none" lIns="0" tIns="0" rIns="0" bIns="0" rtlCol="0" anchor="t"/>
          <a:lstStyle/>
          <a:p>
            <a:pPr marL="0" indent="0" algn="l">
              <a:lnSpc>
                <a:spcPts val="2450"/>
              </a:lnSpc>
              <a:buNone/>
            </a:pPr>
            <a:r>
              <a:rPr lang="en-US" sz="1950" kern="0" spc="-40" dirty="0">
                <a:solidFill>
                  <a:srgbClr val="272525"/>
                </a:solidFill>
                <a:latin typeface="Source Serif Pro Semi Bold" pitchFamily="34" charset="0"/>
                <a:ea typeface="Source Serif Pro Semi Bold" pitchFamily="34" charset="-122"/>
                <a:cs typeface="Source Serif Pro Semi Bold" pitchFamily="34" charset="-120"/>
              </a:rPr>
              <a:t>Важливість міжнародних фінансів</a:t>
            </a:r>
            <a:endParaRPr lang="en-US" sz="1950" dirty="0"/>
          </a:p>
        </p:txBody>
      </p:sp>
      <p:sp>
        <p:nvSpPr>
          <p:cNvPr id="6" name="Text 2"/>
          <p:cNvSpPr/>
          <p:nvPr/>
        </p:nvSpPr>
        <p:spPr>
          <a:xfrm>
            <a:off x="2157770" y="2214205"/>
            <a:ext cx="6231017" cy="1035844"/>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Міжнародні фінанси відіграють ключову роль у сучасному світі, забезпечуючи безперервність та рентабельність суспільного відтворення на світовому рівні.</a:t>
            </a:r>
            <a:endParaRPr lang="en-US" sz="1650" dirty="0"/>
          </a:p>
        </p:txBody>
      </p:sp>
      <p:pic>
        <p:nvPicPr>
          <p:cNvPr id="7" name="Image 2" descr="preencoded.png"/>
          <p:cNvPicPr>
            <a:picLocks noChangeAspect="1"/>
          </p:cNvPicPr>
          <p:nvPr/>
        </p:nvPicPr>
        <p:blipFill>
          <a:blip r:embed="rId5"/>
          <a:stretch>
            <a:fillRect/>
          </a:stretch>
        </p:blipFill>
        <p:spPr>
          <a:xfrm>
            <a:off x="755213" y="3465790"/>
            <a:ext cx="1078944" cy="2259330"/>
          </a:xfrm>
          <a:prstGeom prst="rect">
            <a:avLst/>
          </a:prstGeom>
        </p:spPr>
      </p:pic>
      <p:sp>
        <p:nvSpPr>
          <p:cNvPr id="8" name="Text 3"/>
          <p:cNvSpPr/>
          <p:nvPr/>
        </p:nvSpPr>
        <p:spPr>
          <a:xfrm>
            <a:off x="2157770" y="3681532"/>
            <a:ext cx="4209931" cy="317302"/>
          </a:xfrm>
          <a:prstGeom prst="rect">
            <a:avLst/>
          </a:prstGeom>
          <a:noFill/>
          <a:ln/>
        </p:spPr>
        <p:txBody>
          <a:bodyPr wrap="none" lIns="0" tIns="0" rIns="0" bIns="0" rtlCol="0" anchor="t"/>
          <a:lstStyle/>
          <a:p>
            <a:pPr marL="0" indent="0" algn="l">
              <a:lnSpc>
                <a:spcPts val="2450"/>
              </a:lnSpc>
              <a:buNone/>
            </a:pPr>
            <a:r>
              <a:rPr lang="en-US" sz="1950" kern="0" spc="-40" dirty="0">
                <a:solidFill>
                  <a:srgbClr val="272525"/>
                </a:solidFill>
                <a:latin typeface="Source Serif Pro Semi Bold" pitchFamily="34" charset="0"/>
                <a:ea typeface="Source Serif Pro Semi Bold" pitchFamily="34" charset="-122"/>
                <a:cs typeface="Source Serif Pro Semi Bold" pitchFamily="34" charset="-120"/>
              </a:rPr>
              <a:t>Різноманітність суб’єктів та об’єктів</a:t>
            </a:r>
            <a:endParaRPr lang="en-US" sz="1950" dirty="0"/>
          </a:p>
        </p:txBody>
      </p:sp>
      <p:sp>
        <p:nvSpPr>
          <p:cNvPr id="9" name="Text 4"/>
          <p:cNvSpPr/>
          <p:nvPr/>
        </p:nvSpPr>
        <p:spPr>
          <a:xfrm>
            <a:off x="2157770" y="4128254"/>
            <a:ext cx="6231017" cy="1381125"/>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Система міжнародних фінансових відносин складається з різних суб’єктів, таких як держава, підприємства та населення, які взаємодіють з різними об’єктами, такими як національне багатство та ВВП.</a:t>
            </a:r>
            <a:endParaRPr lang="en-US" sz="1650" dirty="0"/>
          </a:p>
        </p:txBody>
      </p:sp>
      <p:pic>
        <p:nvPicPr>
          <p:cNvPr id="10" name="Image 3" descr="preencoded.png"/>
          <p:cNvPicPr>
            <a:picLocks noChangeAspect="1"/>
          </p:cNvPicPr>
          <p:nvPr/>
        </p:nvPicPr>
        <p:blipFill>
          <a:blip r:embed="rId6"/>
          <a:stretch>
            <a:fillRect/>
          </a:stretch>
        </p:blipFill>
        <p:spPr>
          <a:xfrm>
            <a:off x="755213" y="5725120"/>
            <a:ext cx="1078944" cy="1914049"/>
          </a:xfrm>
          <a:prstGeom prst="rect">
            <a:avLst/>
          </a:prstGeom>
        </p:spPr>
      </p:pic>
      <p:sp>
        <p:nvSpPr>
          <p:cNvPr id="11" name="Text 5"/>
          <p:cNvSpPr/>
          <p:nvPr/>
        </p:nvSpPr>
        <p:spPr>
          <a:xfrm>
            <a:off x="2157770" y="5940862"/>
            <a:ext cx="2580799" cy="317302"/>
          </a:xfrm>
          <a:prstGeom prst="rect">
            <a:avLst/>
          </a:prstGeom>
          <a:noFill/>
          <a:ln/>
        </p:spPr>
        <p:txBody>
          <a:bodyPr wrap="none" lIns="0" tIns="0" rIns="0" bIns="0" rtlCol="0" anchor="t"/>
          <a:lstStyle/>
          <a:p>
            <a:pPr marL="0" indent="0" algn="l">
              <a:lnSpc>
                <a:spcPts val="2450"/>
              </a:lnSpc>
              <a:buNone/>
            </a:pPr>
            <a:r>
              <a:rPr lang="en-US" sz="1950" kern="0" spc="-40" dirty="0">
                <a:solidFill>
                  <a:srgbClr val="272525"/>
                </a:solidFill>
                <a:latin typeface="Source Serif Pro Semi Bold" pitchFamily="34" charset="0"/>
                <a:ea typeface="Source Serif Pro Semi Bold" pitchFamily="34" charset="-122"/>
                <a:cs typeface="Source Serif Pro Semi Bold" pitchFamily="34" charset="-120"/>
              </a:rPr>
              <a:t>Розвиток та майбутнє</a:t>
            </a:r>
            <a:endParaRPr lang="en-US" sz="1950" dirty="0"/>
          </a:p>
        </p:txBody>
      </p:sp>
      <p:sp>
        <p:nvSpPr>
          <p:cNvPr id="12" name="Text 6"/>
          <p:cNvSpPr/>
          <p:nvPr/>
        </p:nvSpPr>
        <p:spPr>
          <a:xfrm>
            <a:off x="2157770" y="6387584"/>
            <a:ext cx="6231017" cy="1035844"/>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Міжнародні фінанси постійно розвиваються, і їх роль у світовій економіці буде лише зростати. Важливо розуміти їх функції та вплив на суспільство.</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122467" y="1405582"/>
            <a:ext cx="10984587" cy="704017"/>
          </a:xfrm>
          <a:prstGeom prst="rect">
            <a:avLst/>
          </a:prstGeom>
          <a:noFill/>
          <a:ln/>
        </p:spPr>
        <p:txBody>
          <a:bodyPr wrap="none" lIns="0" tIns="0" rIns="0" bIns="0" rtlCol="0" anchor="t"/>
          <a:lstStyle/>
          <a:p>
            <a:pPr marL="0" indent="0" algn="ctr">
              <a:lnSpc>
                <a:spcPts val="5500"/>
              </a:lnSpc>
              <a:buNone/>
            </a:pPr>
            <a:r>
              <a:rPr lang="uk-UA" sz="4400" kern="0" spc="-89" dirty="0">
                <a:solidFill>
                  <a:srgbClr val="000000"/>
                </a:solidFill>
                <a:latin typeface="Source Serif Pro Semi Bold" pitchFamily="34" charset="0"/>
                <a:ea typeface="Source Serif Pro Semi Bold" pitchFamily="34" charset="-122"/>
                <a:cs typeface="Source Serif Pro Semi Bold" pitchFamily="34" charset="-120"/>
              </a:rPr>
              <a:t>1. </a:t>
            </a:r>
            <a:r>
              <a:rPr lang="en-US" sz="4400" kern="0" spc="-89" dirty="0" err="1">
                <a:solidFill>
                  <a:srgbClr val="000000"/>
                </a:solidFill>
                <a:latin typeface="Source Serif Pro Semi Bold" pitchFamily="34" charset="0"/>
                <a:ea typeface="Source Serif Pro Semi Bold" pitchFamily="34" charset="-122"/>
                <a:cs typeface="Source Serif Pro Semi Bold" pitchFamily="34" charset="-120"/>
              </a:rPr>
              <a:t>Предмет</a:t>
            </a: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 </a:t>
            </a:r>
            <a:r>
              <a:rPr lang="en-US" sz="4400" kern="0" spc="-89" dirty="0" err="1">
                <a:solidFill>
                  <a:srgbClr val="000000"/>
                </a:solidFill>
                <a:latin typeface="Source Serif Pro Semi Bold" pitchFamily="34" charset="0"/>
                <a:ea typeface="Source Serif Pro Semi Bold" pitchFamily="34" charset="-122"/>
                <a:cs typeface="Source Serif Pro Semi Bold" pitchFamily="34" charset="-120"/>
              </a:rPr>
              <a:t>вивчення</a:t>
            </a: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 </a:t>
            </a:r>
            <a:r>
              <a:rPr lang="uk-UA" sz="4400" kern="0" spc="-89" dirty="0">
                <a:solidFill>
                  <a:srgbClr val="000000"/>
                </a:solidFill>
                <a:latin typeface="Source Serif Pro Semi Bold" pitchFamily="34" charset="0"/>
                <a:ea typeface="Source Serif Pro Semi Bold" pitchFamily="34" charset="-122"/>
                <a:cs typeface="Source Serif Pro Semi Bold" pitchFamily="34" charset="-120"/>
              </a:rPr>
              <a:t>науки про </a:t>
            </a:r>
            <a:r>
              <a:rPr lang="en-US" sz="4400" kern="0" spc="-89" dirty="0" err="1">
                <a:solidFill>
                  <a:srgbClr val="000000"/>
                </a:solidFill>
                <a:latin typeface="Source Serif Pro Semi Bold" pitchFamily="34" charset="0"/>
                <a:ea typeface="Source Serif Pro Semi Bold" pitchFamily="34" charset="-122"/>
                <a:cs typeface="Source Serif Pro Semi Bold" pitchFamily="34" charset="-120"/>
              </a:rPr>
              <a:t>міжнародн</a:t>
            </a:r>
            <a:r>
              <a:rPr lang="uk-UA" sz="4400" kern="0" spc="-89" dirty="0">
                <a:solidFill>
                  <a:srgbClr val="000000"/>
                </a:solidFill>
                <a:latin typeface="Source Serif Pro Semi Bold" pitchFamily="34" charset="0"/>
                <a:ea typeface="Source Serif Pro Semi Bold" pitchFamily="34" charset="-122"/>
                <a:cs typeface="Source Serif Pro Semi Bold" pitchFamily="34" charset="-120"/>
              </a:rPr>
              <a:t>і</a:t>
            </a: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 </a:t>
            </a:r>
            <a:br>
              <a:rPr lang="uk-UA" sz="4400" kern="0" spc="-89" dirty="0">
                <a:solidFill>
                  <a:srgbClr val="000000"/>
                </a:solidFill>
                <a:latin typeface="Source Serif Pro Semi Bold" pitchFamily="34" charset="0"/>
                <a:ea typeface="Source Serif Pro Semi Bold" pitchFamily="34" charset="-122"/>
                <a:cs typeface="Source Serif Pro Semi Bold" pitchFamily="34" charset="-120"/>
              </a:rPr>
            </a:br>
            <a:r>
              <a:rPr lang="en-US" sz="4400" kern="0" spc="-89" dirty="0" err="1">
                <a:solidFill>
                  <a:srgbClr val="000000"/>
                </a:solidFill>
                <a:latin typeface="Source Serif Pro Semi Bold" pitchFamily="34" charset="0"/>
                <a:ea typeface="Source Serif Pro Semi Bold" pitchFamily="34" charset="-122"/>
                <a:cs typeface="Source Serif Pro Semi Bold" pitchFamily="34" charset="-120"/>
              </a:rPr>
              <a:t>фінанс</a:t>
            </a:r>
            <a:r>
              <a:rPr lang="uk-UA" sz="4400" kern="0" spc="-89" dirty="0">
                <a:solidFill>
                  <a:srgbClr val="000000"/>
                </a:solidFill>
                <a:latin typeface="Source Serif Pro Semi Bold" pitchFamily="34" charset="0"/>
                <a:ea typeface="Source Serif Pro Semi Bold" pitchFamily="34" charset="-122"/>
                <a:cs typeface="Source Serif Pro Semi Bold" pitchFamily="34" charset="-120"/>
              </a:rPr>
              <a:t>и</a:t>
            </a:r>
            <a:endParaRPr lang="en-US" sz="4400" dirty="0"/>
          </a:p>
        </p:txBody>
      </p:sp>
      <p:sp>
        <p:nvSpPr>
          <p:cNvPr id="3" name="Text 1"/>
          <p:cNvSpPr/>
          <p:nvPr/>
        </p:nvSpPr>
        <p:spPr>
          <a:xfrm>
            <a:off x="837724" y="3213497"/>
            <a:ext cx="282892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Економічна категорія</a:t>
            </a:r>
            <a:endParaRPr lang="en-US" sz="2200" dirty="0"/>
          </a:p>
        </p:txBody>
      </p:sp>
      <p:sp>
        <p:nvSpPr>
          <p:cNvPr id="4" name="Text 2"/>
          <p:cNvSpPr/>
          <p:nvPr/>
        </p:nvSpPr>
        <p:spPr>
          <a:xfrm>
            <a:off x="837724" y="3804761"/>
            <a:ext cx="6185535"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Міжнародні фінанси – це фонди фінансових ресурсів, що виникли на основі розвитку міжнародних економічних відносин. Вони використовуються для забезпечення безперервності та рентабельності суспільного відтворення на світовому рівні та задоволення спільних потреб, які мають міжнародне значення.</a:t>
            </a:r>
            <a:endParaRPr lang="en-US" sz="1850" dirty="0"/>
          </a:p>
        </p:txBody>
      </p:sp>
      <p:sp>
        <p:nvSpPr>
          <p:cNvPr id="5" name="Text 3"/>
          <p:cNvSpPr/>
          <p:nvPr/>
        </p:nvSpPr>
        <p:spPr>
          <a:xfrm>
            <a:off x="7614761" y="3213497"/>
            <a:ext cx="2937867"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Інституційний погляд</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З інституційного погляду, міжнародні фінанси – це сукупність банків, валютних та фондових бірж, міжнародних фінансових інституцій, регіональних фінансово-кредитних установ, міжнародних та регіональних економічних організацій і об’єднань, через які здійснюється рух світових фінансових потоків.</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910"/>
          </a:xfrm>
          <a:prstGeom prst="rect">
            <a:avLst/>
          </a:prstGeom>
        </p:spPr>
      </p:pic>
      <p:sp>
        <p:nvSpPr>
          <p:cNvPr id="3" name="Text 0"/>
          <p:cNvSpPr/>
          <p:nvPr/>
        </p:nvSpPr>
        <p:spPr>
          <a:xfrm>
            <a:off x="6317218" y="652820"/>
            <a:ext cx="7482364" cy="1396603"/>
          </a:xfrm>
          <a:prstGeom prst="rect">
            <a:avLst/>
          </a:prstGeom>
          <a:noFill/>
          <a:ln/>
        </p:spPr>
        <p:txBody>
          <a:bodyPr wrap="square" lIns="0" tIns="0" rIns="0" bIns="0" rtlCol="0" anchor="t"/>
          <a:lstStyle/>
          <a:p>
            <a:pPr marL="0" indent="0" algn="ctr">
              <a:lnSpc>
                <a:spcPts val="5450"/>
              </a:lnSpc>
              <a:buNone/>
            </a:pPr>
            <a:r>
              <a:rPr lang="uk-UA" sz="4350" kern="0" spc="-88" dirty="0">
                <a:solidFill>
                  <a:srgbClr val="000000"/>
                </a:solidFill>
                <a:latin typeface="Source Serif Pro Semi Bold" pitchFamily="34" charset="0"/>
                <a:ea typeface="Source Serif Pro Semi Bold" pitchFamily="34" charset="-122"/>
                <a:cs typeface="Source Serif Pro Semi Bold" pitchFamily="34" charset="-120"/>
              </a:rPr>
              <a:t>2. Система міжнародних фінансів та їх ф</a:t>
            </a:r>
            <a:r>
              <a:rPr lang="en-US" sz="4350" kern="0" spc="-88" dirty="0" err="1">
                <a:solidFill>
                  <a:srgbClr val="000000"/>
                </a:solidFill>
                <a:latin typeface="Source Serif Pro Semi Bold" pitchFamily="34" charset="0"/>
                <a:ea typeface="Source Serif Pro Semi Bold" pitchFamily="34" charset="-122"/>
                <a:cs typeface="Source Serif Pro Semi Bold" pitchFamily="34" charset="-120"/>
              </a:rPr>
              <a:t>ункції</a:t>
            </a:r>
            <a:r>
              <a:rPr lang="en-US" sz="4350" kern="0" spc="-88" dirty="0">
                <a:solidFill>
                  <a:srgbClr val="000000"/>
                </a:solidFill>
                <a:latin typeface="Source Serif Pro Semi Bold" pitchFamily="34" charset="0"/>
                <a:ea typeface="Source Serif Pro Semi Bold" pitchFamily="34" charset="-122"/>
                <a:cs typeface="Source Serif Pro Semi Bold" pitchFamily="34" charset="-120"/>
              </a:rPr>
              <a:t> </a:t>
            </a:r>
            <a:endParaRPr lang="en-US" sz="4350" dirty="0"/>
          </a:p>
        </p:txBody>
      </p:sp>
      <p:sp>
        <p:nvSpPr>
          <p:cNvPr id="4" name="Shape 1"/>
          <p:cNvSpPr/>
          <p:nvPr/>
        </p:nvSpPr>
        <p:spPr>
          <a:xfrm>
            <a:off x="6317218" y="2672477"/>
            <a:ext cx="534114" cy="534114"/>
          </a:xfrm>
          <a:prstGeom prst="roundRect">
            <a:avLst>
              <a:gd name="adj" fmla="val 18668"/>
            </a:avLst>
          </a:prstGeom>
          <a:solidFill>
            <a:srgbClr val="F0D4F7"/>
          </a:solidFill>
          <a:ln w="7620">
            <a:solidFill>
              <a:srgbClr val="D6BADD"/>
            </a:solidFill>
            <a:prstDash val="solid"/>
          </a:ln>
        </p:spPr>
      </p:sp>
      <p:sp>
        <p:nvSpPr>
          <p:cNvPr id="5" name="Text 2"/>
          <p:cNvSpPr/>
          <p:nvPr/>
        </p:nvSpPr>
        <p:spPr>
          <a:xfrm>
            <a:off x="6500455" y="2771894"/>
            <a:ext cx="167521" cy="335161"/>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00" dirty="0"/>
          </a:p>
        </p:txBody>
      </p:sp>
      <p:sp>
        <p:nvSpPr>
          <p:cNvPr id="6" name="Text 3"/>
          <p:cNvSpPr/>
          <p:nvPr/>
        </p:nvSpPr>
        <p:spPr>
          <a:xfrm>
            <a:off x="7088624" y="2672477"/>
            <a:ext cx="2792968" cy="349091"/>
          </a:xfrm>
          <a:prstGeom prst="rect">
            <a:avLst/>
          </a:prstGeom>
          <a:noFill/>
          <a:ln/>
        </p:spPr>
        <p:txBody>
          <a:bodyPr wrap="none" lIns="0" tIns="0" rIns="0" bIns="0" rtlCol="0" anchor="t"/>
          <a:lstStyle/>
          <a:p>
            <a:pPr marL="0" indent="0">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Розподільча функція</a:t>
            </a:r>
            <a:endParaRPr lang="en-US" sz="2150" dirty="0"/>
          </a:p>
        </p:txBody>
      </p:sp>
      <p:sp>
        <p:nvSpPr>
          <p:cNvPr id="7" name="Text 4"/>
          <p:cNvSpPr/>
          <p:nvPr/>
        </p:nvSpPr>
        <p:spPr>
          <a:xfrm>
            <a:off x="7088624" y="3163967"/>
            <a:ext cx="6710958" cy="1519238"/>
          </a:xfrm>
          <a:prstGeom prst="rect">
            <a:avLst/>
          </a:prstGeom>
          <a:noFill/>
          <a:ln/>
        </p:spPr>
        <p:txBody>
          <a:bodyPr wrap="square" lIns="0" tIns="0" rIns="0" bIns="0" rtlCol="0" anchor="t"/>
          <a:lstStyle/>
          <a:p>
            <a:pPr marL="0" indent="0">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Міжнародні фінанси забезпечують грошовий розподіл та перерозподіл світового продукту. Цей процес визначається об’єктивними закономірностями, такими як пошук найбільшої норми прибутку та ризики, пов’язані з отриманням прибутку.</a:t>
            </a:r>
            <a:endParaRPr lang="en-US" sz="1850" dirty="0"/>
          </a:p>
        </p:txBody>
      </p:sp>
      <p:sp>
        <p:nvSpPr>
          <p:cNvPr id="8" name="Shape 5"/>
          <p:cNvSpPr/>
          <p:nvPr/>
        </p:nvSpPr>
        <p:spPr>
          <a:xfrm>
            <a:off x="6317218" y="5187553"/>
            <a:ext cx="534114" cy="534114"/>
          </a:xfrm>
          <a:prstGeom prst="roundRect">
            <a:avLst>
              <a:gd name="adj" fmla="val 18668"/>
            </a:avLst>
          </a:prstGeom>
          <a:solidFill>
            <a:srgbClr val="F0D4F7"/>
          </a:solidFill>
          <a:ln w="7620">
            <a:solidFill>
              <a:srgbClr val="D6BADD"/>
            </a:solidFill>
            <a:prstDash val="solid"/>
          </a:ln>
        </p:spPr>
      </p:sp>
      <p:sp>
        <p:nvSpPr>
          <p:cNvPr id="9" name="Text 6"/>
          <p:cNvSpPr/>
          <p:nvPr/>
        </p:nvSpPr>
        <p:spPr>
          <a:xfrm>
            <a:off x="6500455" y="5286970"/>
            <a:ext cx="167521" cy="335161"/>
          </a:xfrm>
          <a:prstGeom prst="rect">
            <a:avLst/>
          </a:prstGeom>
          <a:noFill/>
          <a:ln/>
        </p:spPr>
        <p:txBody>
          <a:bodyPr wrap="none" lIns="0" tIns="0" rIns="0" bIns="0" rtlCol="0" anchor="t"/>
          <a:lstStyle/>
          <a:p>
            <a:pPr marL="0" indent="0" algn="ctr">
              <a:lnSpc>
                <a:spcPts val="2600"/>
              </a:lnSpc>
              <a:buNone/>
            </a:pPr>
            <a:r>
              <a:rPr lang="en-US" sz="260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00" dirty="0"/>
          </a:p>
        </p:txBody>
      </p:sp>
      <p:sp>
        <p:nvSpPr>
          <p:cNvPr id="10" name="Text 7"/>
          <p:cNvSpPr/>
          <p:nvPr/>
        </p:nvSpPr>
        <p:spPr>
          <a:xfrm>
            <a:off x="7088624" y="5187553"/>
            <a:ext cx="2969657" cy="349091"/>
          </a:xfrm>
          <a:prstGeom prst="rect">
            <a:avLst/>
          </a:prstGeom>
          <a:noFill/>
          <a:ln/>
        </p:spPr>
        <p:txBody>
          <a:bodyPr wrap="none" lIns="0" tIns="0" rIns="0" bIns="0" rtlCol="0" anchor="t"/>
          <a:lstStyle/>
          <a:p>
            <a:pPr marL="0" indent="0">
              <a:lnSpc>
                <a:spcPts val="2700"/>
              </a:lnSpc>
              <a:buNone/>
            </a:pPr>
            <a:r>
              <a:rPr lang="en-US" sz="2150" kern="0" spc="-44" dirty="0">
                <a:solidFill>
                  <a:srgbClr val="272525"/>
                </a:solidFill>
                <a:latin typeface="Source Serif Pro Semi Bold" pitchFamily="34" charset="0"/>
                <a:ea typeface="Source Serif Pro Semi Bold" pitchFamily="34" charset="-122"/>
                <a:cs typeface="Source Serif Pro Semi Bold" pitchFamily="34" charset="-120"/>
              </a:rPr>
              <a:t>Контролююча функція</a:t>
            </a:r>
            <a:endParaRPr lang="en-US" sz="2150" dirty="0"/>
          </a:p>
        </p:txBody>
      </p:sp>
      <p:sp>
        <p:nvSpPr>
          <p:cNvPr id="11" name="Text 8"/>
          <p:cNvSpPr/>
          <p:nvPr/>
        </p:nvSpPr>
        <p:spPr>
          <a:xfrm>
            <a:off x="7088624" y="5679043"/>
            <a:ext cx="6710958" cy="1899047"/>
          </a:xfrm>
          <a:prstGeom prst="rect">
            <a:avLst/>
          </a:prstGeom>
          <a:noFill/>
          <a:ln/>
        </p:spPr>
        <p:txBody>
          <a:bodyPr wrap="square" lIns="0" tIns="0" rIns="0" bIns="0" rtlCol="0" anchor="t"/>
          <a:lstStyle/>
          <a:p>
            <a:pPr marL="0" indent="0">
              <a:lnSpc>
                <a:spcPts val="2950"/>
              </a:lnSpc>
              <a:buNone/>
            </a:pPr>
            <a:r>
              <a:rPr lang="en-US" sz="1850" kern="0" spc="-37" dirty="0">
                <a:solidFill>
                  <a:srgbClr val="272525"/>
                </a:solidFill>
                <a:latin typeface="Source Sans Pro" pitchFamily="34" charset="0"/>
                <a:ea typeface="Source Sans Pro" pitchFamily="34" charset="-122"/>
                <a:cs typeface="Source Sans Pro" pitchFamily="34" charset="-120"/>
              </a:rPr>
              <a:t>Міжнародні фінанси відображають рух суспільного продукту в грошовій формі, що дозволяє здійснювати облік та аналіз руху світового суспільного продукту. Ця інформація є основою для прийняття подальших рішень щодо міжнародних фінансів та розробки міжнародної фінансової політики.</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0333" y="768787"/>
            <a:ext cx="7623334" cy="1916668"/>
          </a:xfrm>
          <a:prstGeom prst="rect">
            <a:avLst/>
          </a:prstGeom>
          <a:noFill/>
          <a:ln/>
        </p:spPr>
        <p:txBody>
          <a:bodyPr wrap="square" lIns="0" tIns="0" rIns="0" bIns="0" rtlCol="0" anchor="t"/>
          <a:lstStyle/>
          <a:p>
            <a:pPr marL="0" indent="0">
              <a:lnSpc>
                <a:spcPts val="5000"/>
              </a:lnSpc>
              <a:buNone/>
            </a:pPr>
            <a:r>
              <a:rPr lang="uk-UA" sz="4000" kern="0" spc="-81" dirty="0">
                <a:solidFill>
                  <a:srgbClr val="000000"/>
                </a:solidFill>
                <a:latin typeface="Source Serif Pro Semi Bold" pitchFamily="34" charset="0"/>
                <a:ea typeface="Source Serif Pro Semi Bold" pitchFamily="34" charset="-122"/>
                <a:cs typeface="Source Serif Pro Semi Bold" pitchFamily="34" charset="-120"/>
              </a:rPr>
              <a:t>3. Зміст фінансових відносин: с</a:t>
            </a:r>
            <a:r>
              <a:rPr lang="en-US" sz="4000" kern="0" spc="-81" dirty="0" err="1">
                <a:solidFill>
                  <a:srgbClr val="000000"/>
                </a:solidFill>
                <a:latin typeface="Source Serif Pro Semi Bold" pitchFamily="34" charset="0"/>
                <a:ea typeface="Source Serif Pro Semi Bold" pitchFamily="34" charset="-122"/>
                <a:cs typeface="Source Serif Pro Semi Bold" pitchFamily="34" charset="-120"/>
              </a:rPr>
              <a:t>уб’єкти</a:t>
            </a: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 </a:t>
            </a:r>
            <a:r>
              <a:rPr lang="en-US" sz="4000" kern="0" spc="-81" dirty="0" err="1">
                <a:solidFill>
                  <a:srgbClr val="000000"/>
                </a:solidFill>
                <a:latin typeface="Source Serif Pro Semi Bold" pitchFamily="34" charset="0"/>
                <a:ea typeface="Source Serif Pro Semi Bold" pitchFamily="34" charset="-122"/>
                <a:cs typeface="Source Serif Pro Semi Bold" pitchFamily="34" charset="-120"/>
              </a:rPr>
              <a:t>та</a:t>
            </a: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 </a:t>
            </a:r>
            <a:r>
              <a:rPr lang="en-US" sz="4000" kern="0" spc="-81" dirty="0" err="1">
                <a:solidFill>
                  <a:srgbClr val="000000"/>
                </a:solidFill>
                <a:latin typeface="Source Serif Pro Semi Bold" pitchFamily="34" charset="0"/>
                <a:ea typeface="Source Serif Pro Semi Bold" pitchFamily="34" charset="-122"/>
                <a:cs typeface="Source Serif Pro Semi Bold" pitchFamily="34" charset="-120"/>
              </a:rPr>
              <a:t>об’єкти</a:t>
            </a:r>
            <a:endParaRPr lang="en-US" sz="4000" dirty="0"/>
          </a:p>
        </p:txBody>
      </p:sp>
      <p:sp>
        <p:nvSpPr>
          <p:cNvPr id="4" name="Shape 1"/>
          <p:cNvSpPr/>
          <p:nvPr/>
        </p:nvSpPr>
        <p:spPr>
          <a:xfrm>
            <a:off x="760333" y="3011329"/>
            <a:ext cx="7623334" cy="2289929"/>
          </a:xfrm>
          <a:prstGeom prst="roundRect">
            <a:avLst>
              <a:gd name="adj" fmla="val 3985"/>
            </a:avLst>
          </a:prstGeom>
          <a:solidFill>
            <a:srgbClr val="F0D4F7"/>
          </a:solidFill>
          <a:ln w="7620">
            <a:solidFill>
              <a:srgbClr val="D6BADD"/>
            </a:solidFill>
            <a:prstDash val="solid"/>
          </a:ln>
        </p:spPr>
      </p:sp>
      <p:sp>
        <p:nvSpPr>
          <p:cNvPr id="5" name="Text 2"/>
          <p:cNvSpPr/>
          <p:nvPr/>
        </p:nvSpPr>
        <p:spPr>
          <a:xfrm>
            <a:off x="985123" y="3236119"/>
            <a:ext cx="2555915" cy="319445"/>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Об’єкти</a:t>
            </a:r>
            <a:endParaRPr lang="en-US" sz="2000" dirty="0"/>
          </a:p>
        </p:txBody>
      </p:sp>
      <p:sp>
        <p:nvSpPr>
          <p:cNvPr id="6" name="Text 3"/>
          <p:cNvSpPr/>
          <p:nvPr/>
        </p:nvSpPr>
        <p:spPr>
          <a:xfrm>
            <a:off x="985123" y="3685818"/>
            <a:ext cx="7173754" cy="1390650"/>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Об’єктами міжнародних фінансових відносин є національне багатство та вироблений валовий внутрішній продукт (ВВП). Розподіл ВВП є необхідною передумовою для забезпечення безперервності виробництва та соціально-економічного розвитку.</a:t>
            </a:r>
            <a:endParaRPr lang="en-US" sz="1700" dirty="0"/>
          </a:p>
        </p:txBody>
      </p:sp>
      <p:sp>
        <p:nvSpPr>
          <p:cNvPr id="7" name="Shape 4"/>
          <p:cNvSpPr/>
          <p:nvPr/>
        </p:nvSpPr>
        <p:spPr>
          <a:xfrm>
            <a:off x="760333" y="5518428"/>
            <a:ext cx="7623334" cy="1942267"/>
          </a:xfrm>
          <a:prstGeom prst="roundRect">
            <a:avLst>
              <a:gd name="adj" fmla="val 4698"/>
            </a:avLst>
          </a:prstGeom>
          <a:solidFill>
            <a:srgbClr val="F0D4F7"/>
          </a:solidFill>
          <a:ln w="7620">
            <a:solidFill>
              <a:srgbClr val="D6BADD"/>
            </a:solidFill>
            <a:prstDash val="solid"/>
          </a:ln>
        </p:spPr>
      </p:sp>
      <p:sp>
        <p:nvSpPr>
          <p:cNvPr id="8" name="Text 5"/>
          <p:cNvSpPr/>
          <p:nvPr/>
        </p:nvSpPr>
        <p:spPr>
          <a:xfrm>
            <a:off x="985123" y="5743218"/>
            <a:ext cx="2555915" cy="319445"/>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Суб’єкти</a:t>
            </a:r>
            <a:endParaRPr lang="en-US" sz="2000" dirty="0"/>
          </a:p>
        </p:txBody>
      </p:sp>
      <p:sp>
        <p:nvSpPr>
          <p:cNvPr id="9" name="Text 6"/>
          <p:cNvSpPr/>
          <p:nvPr/>
        </p:nvSpPr>
        <p:spPr>
          <a:xfrm>
            <a:off x="985123" y="6192917"/>
            <a:ext cx="7173754" cy="104298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Суб’єктами міжнародних фінансових відносин виступають держава, підприємства та населення. Кожен з цих суб’єктів прагне до максимального задоволення власних потреб, що призводить до суперечливих інтересів.</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2133480" y="1080786"/>
            <a:ext cx="10962561"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Моделі фінансових відносин у суспільстві</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nSpc>
                <a:spcPts val="2750"/>
              </a:lnSpc>
              <a:buNone/>
            </a:pPr>
            <a:r>
              <a:rPr lang="en-US" sz="2200" b="1" kern="0" spc="-44" dirty="0">
                <a:solidFill>
                  <a:srgbClr val="000000"/>
                </a:solidFill>
                <a:latin typeface="Source Serif Pro Semi Bold" pitchFamily="34" charset="0"/>
                <a:ea typeface="Source Serif Pro Semi Bold" pitchFamily="34" charset="-122"/>
                <a:cs typeface="Source Serif Pro Semi Bold" pitchFamily="34" charset="-120"/>
              </a:rPr>
              <a:t>Ринкова модель</a:t>
            </a:r>
            <a:endParaRPr lang="en-US" sz="2200" b="1" dirty="0"/>
          </a:p>
        </p:txBody>
      </p:sp>
      <p:sp>
        <p:nvSpPr>
          <p:cNvPr id="4" name="Text 2"/>
          <p:cNvSpPr/>
          <p:nvPr/>
        </p:nvSpPr>
        <p:spPr>
          <a:xfrm>
            <a:off x="837724" y="3996333"/>
            <a:ext cx="6185535"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Ринкова модель передбачає первинний розподіл ВВП між його виробниками, а держава отримує доходи на основі перерозподілу ВВП. Ця модель є відкритою і характерна для розвинених країн світу.</a:t>
            </a:r>
            <a:endParaRPr lang="en-US" sz="1850" dirty="0"/>
          </a:p>
        </p:txBody>
      </p:sp>
      <p:sp>
        <p:nvSpPr>
          <p:cNvPr id="5" name="Text 3"/>
          <p:cNvSpPr/>
          <p:nvPr/>
        </p:nvSpPr>
        <p:spPr>
          <a:xfrm>
            <a:off x="7614761" y="3405068"/>
            <a:ext cx="3239572" cy="351949"/>
          </a:xfrm>
          <a:prstGeom prst="rect">
            <a:avLst/>
          </a:prstGeom>
          <a:noFill/>
          <a:ln/>
        </p:spPr>
        <p:txBody>
          <a:bodyPr wrap="none" lIns="0" tIns="0" rIns="0" bIns="0" rtlCol="0" anchor="t"/>
          <a:lstStyle/>
          <a:p>
            <a:pPr marL="0" indent="0">
              <a:lnSpc>
                <a:spcPts val="2750"/>
              </a:lnSpc>
              <a:buNone/>
            </a:pPr>
            <a:r>
              <a:rPr lang="en-US" sz="2200" b="1" kern="0" spc="-44" dirty="0">
                <a:solidFill>
                  <a:srgbClr val="000000"/>
                </a:solidFill>
                <a:latin typeface="Source Serif Pro Semi Bold" pitchFamily="34" charset="0"/>
                <a:ea typeface="Source Serif Pro Semi Bold" pitchFamily="34" charset="-122"/>
                <a:cs typeface="Source Serif Pro Semi Bold" pitchFamily="34" charset="-120"/>
              </a:rPr>
              <a:t>Адміністративна модель</a:t>
            </a:r>
            <a:endParaRPr lang="en-US" sz="2200" b="1" dirty="0"/>
          </a:p>
        </p:txBody>
      </p:sp>
      <p:sp>
        <p:nvSpPr>
          <p:cNvPr id="6" name="Text 4"/>
          <p:cNvSpPr/>
          <p:nvPr/>
        </p:nvSpPr>
        <p:spPr>
          <a:xfrm>
            <a:off x="7614761" y="3996333"/>
            <a:ext cx="6185535" cy="1915120"/>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Адміністративна модель характеризується централізацією основної частини виробленого ВВП у бюджеті та інших державних фондах. Держава займає домінуюче положення в розподільчих відносинах. Ця модель є закритою і поширена серед країн з плановою-директивною економікою.</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a:extLst>
              <a:ext uri="{FF2B5EF4-FFF2-40B4-BE49-F238E27FC236}">
                <a16:creationId xmlns:a16="http://schemas.microsoft.com/office/drawing/2014/main" id="{72E266F9-0A59-4AD5-8060-424B0CB5C33F}"/>
              </a:ext>
            </a:extLst>
          </p:cNvPr>
          <p:cNvGrpSpPr>
            <a:grpSpLocks/>
          </p:cNvGrpSpPr>
          <p:nvPr/>
        </p:nvGrpSpPr>
        <p:grpSpPr bwMode="auto">
          <a:xfrm>
            <a:off x="2033195" y="1002157"/>
            <a:ext cx="10564010" cy="5975014"/>
            <a:chOff x="1911" y="9143"/>
            <a:chExt cx="9053" cy="6005"/>
          </a:xfrm>
        </p:grpSpPr>
        <p:sp>
          <p:nvSpPr>
            <p:cNvPr id="3" name="AutoShape 85">
              <a:extLst>
                <a:ext uri="{FF2B5EF4-FFF2-40B4-BE49-F238E27FC236}">
                  <a16:creationId xmlns:a16="http://schemas.microsoft.com/office/drawing/2014/main" id="{C306EF41-5053-46BE-985D-13A2F80680B7}"/>
                </a:ext>
              </a:extLst>
            </p:cNvPr>
            <p:cNvSpPr>
              <a:spLocks noChangeArrowheads="1"/>
            </p:cNvSpPr>
            <p:nvPr/>
          </p:nvSpPr>
          <p:spPr bwMode="auto">
            <a:xfrm>
              <a:off x="4709" y="11385"/>
              <a:ext cx="3505" cy="1005"/>
            </a:xfrm>
            <a:prstGeom prst="flowChartAlternateProcess">
              <a:avLst/>
            </a:prstGeom>
            <a:solidFill>
              <a:srgbClr val="FFFFFF"/>
            </a:solidFill>
            <a:ln w="19050">
              <a:solidFill>
                <a:srgbClr val="000000"/>
              </a:solidFill>
              <a:miter lim="800000"/>
              <a:headEnd/>
              <a:tailEnd/>
            </a:ln>
          </p:spPr>
          <p:txBody>
            <a:bodyPr rot="0" vert="horz" wrap="square" lIns="0" tIns="180000" rIns="0" bIns="0" anchor="ctr" anchorCtr="0" upright="1">
              <a:noAutofit/>
            </a:bodyPr>
            <a:lstStyle/>
            <a:p>
              <a:pPr algn="ct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Моделі фінансових відносин</a:t>
              </a:r>
            </a:p>
            <a:p>
              <a:pP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 86">
              <a:extLst>
                <a:ext uri="{FF2B5EF4-FFF2-40B4-BE49-F238E27FC236}">
                  <a16:creationId xmlns:a16="http://schemas.microsoft.com/office/drawing/2014/main" id="{EB6536EA-19FE-4E6A-BDDB-C8566F0FDFAC}"/>
                </a:ext>
              </a:extLst>
            </p:cNvPr>
            <p:cNvGrpSpPr>
              <a:grpSpLocks/>
            </p:cNvGrpSpPr>
            <p:nvPr/>
          </p:nvGrpSpPr>
          <p:grpSpPr bwMode="auto">
            <a:xfrm>
              <a:off x="3324" y="9945"/>
              <a:ext cx="6032" cy="1440"/>
              <a:chOff x="3324" y="9945"/>
              <a:chExt cx="6032" cy="1440"/>
            </a:xfrm>
          </p:grpSpPr>
          <p:cxnSp>
            <p:nvCxnSpPr>
              <p:cNvPr id="19" name="AutoShape 87">
                <a:extLst>
                  <a:ext uri="{FF2B5EF4-FFF2-40B4-BE49-F238E27FC236}">
                    <a16:creationId xmlns:a16="http://schemas.microsoft.com/office/drawing/2014/main" id="{F57DFBD1-798A-4DFC-BCAB-83D24A3A9AC2}"/>
                  </a:ext>
                </a:extLst>
              </p:cNvPr>
              <p:cNvCxnSpPr>
                <a:cxnSpLocks noChangeShapeType="1"/>
              </p:cNvCxnSpPr>
              <p:nvPr/>
            </p:nvCxnSpPr>
            <p:spPr bwMode="auto">
              <a:xfrm>
                <a:off x="6340" y="10339"/>
                <a:ext cx="1" cy="10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AutoShape 88">
                <a:extLst>
                  <a:ext uri="{FF2B5EF4-FFF2-40B4-BE49-F238E27FC236}">
                    <a16:creationId xmlns:a16="http://schemas.microsoft.com/office/drawing/2014/main" id="{3D1CA5D6-42CC-490B-8E1B-C1AE1D7009B1}"/>
                  </a:ext>
                </a:extLst>
              </p:cNvPr>
              <p:cNvSpPr>
                <a:spLocks/>
              </p:cNvSpPr>
              <p:nvPr/>
            </p:nvSpPr>
            <p:spPr bwMode="auto">
              <a:xfrm rot="16200000" flipV="1">
                <a:off x="6143" y="7126"/>
                <a:ext cx="394" cy="6032"/>
              </a:xfrm>
              <a:prstGeom prst="leftBrace">
                <a:avLst>
                  <a:gd name="adj1" fmla="val 12758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0" tIns="108000" rIns="0" bIns="0" anchor="ctr" anchorCtr="0" upright="1">
                <a:noAutofit/>
              </a:bodyPr>
              <a:lstStyle/>
              <a:p>
                <a:endParaRPr lang="uk-UA"/>
              </a:p>
            </p:txBody>
          </p:sp>
        </p:grpSp>
        <p:sp>
          <p:nvSpPr>
            <p:cNvPr id="5" name="AutoShape 89">
              <a:extLst>
                <a:ext uri="{FF2B5EF4-FFF2-40B4-BE49-F238E27FC236}">
                  <a16:creationId xmlns:a16="http://schemas.microsoft.com/office/drawing/2014/main" id="{C31E2E65-C6CC-4E4A-8F94-6A179A1ACBF7}"/>
                </a:ext>
              </a:extLst>
            </p:cNvPr>
            <p:cNvSpPr>
              <a:spLocks noChangeArrowheads="1"/>
            </p:cNvSpPr>
            <p:nvPr/>
          </p:nvSpPr>
          <p:spPr bwMode="auto">
            <a:xfrm>
              <a:off x="1911" y="9143"/>
              <a:ext cx="3152" cy="802"/>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rot="0" vert="horz" wrap="square" lIns="0" tIns="108000" rIns="0" bIns="0" anchor="ctr" anchorCtr="0" upright="1">
              <a:noAutofit/>
            </a:bodyPr>
            <a:lstStyle/>
            <a:p>
              <a:pPr algn="ct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Ринкова</a:t>
              </a:r>
            </a:p>
            <a:p>
              <a:pP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AutoShape 90">
              <a:extLst>
                <a:ext uri="{FF2B5EF4-FFF2-40B4-BE49-F238E27FC236}">
                  <a16:creationId xmlns:a16="http://schemas.microsoft.com/office/drawing/2014/main" id="{3C2E7817-9FFD-4454-BD9E-DD2DC1CDBB1F}"/>
                </a:ext>
              </a:extLst>
            </p:cNvPr>
            <p:cNvSpPr>
              <a:spLocks noChangeArrowheads="1"/>
            </p:cNvSpPr>
            <p:nvPr/>
          </p:nvSpPr>
          <p:spPr bwMode="auto">
            <a:xfrm>
              <a:off x="7812" y="9143"/>
              <a:ext cx="3152" cy="802"/>
            </a:xfrm>
            <a:prstGeom prst="roundRect">
              <a:avLst>
                <a:gd name="adj" fmla="val 16667"/>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rot="0" vert="horz" wrap="square" lIns="0" tIns="108000" rIns="0" bIns="0" anchor="ctr" anchorCtr="0" upright="1">
              <a:noAutofit/>
            </a:bodyPr>
            <a:lstStyle/>
            <a:p>
              <a:pPr algn="ct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Адміністративна</a:t>
              </a:r>
            </a:p>
            <a:p>
              <a:pP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91">
              <a:extLst>
                <a:ext uri="{FF2B5EF4-FFF2-40B4-BE49-F238E27FC236}">
                  <a16:creationId xmlns:a16="http://schemas.microsoft.com/office/drawing/2014/main" id="{061E34BC-1618-4379-8FC0-068C17545EED}"/>
                </a:ext>
              </a:extLst>
            </p:cNvPr>
            <p:cNvSpPr>
              <a:spLocks noChangeArrowheads="1"/>
            </p:cNvSpPr>
            <p:nvPr/>
          </p:nvSpPr>
          <p:spPr bwMode="auto">
            <a:xfrm>
              <a:off x="5298" y="13727"/>
              <a:ext cx="2160" cy="652"/>
            </a:xfrm>
            <a:prstGeom prst="rect">
              <a:avLst/>
            </a:prstGeom>
            <a:solidFill>
              <a:srgbClr val="FFFFFF"/>
            </a:solidFill>
            <a:ln w="9525">
              <a:solidFill>
                <a:srgbClr val="000000"/>
              </a:solidFill>
              <a:miter lim="800000"/>
              <a:headEnd/>
              <a:tailEnd/>
            </a:ln>
          </p:spPr>
          <p:txBody>
            <a:bodyPr rot="0" vert="horz" wrap="square" lIns="0" tIns="108000" rIns="0" bIns="0" anchor="ctr" anchorCtr="0" upright="1">
              <a:noAutofit/>
            </a:bodyPr>
            <a:lstStyle/>
            <a:p>
              <a:pPr algn="ct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Західноєвропейська</a:t>
              </a:r>
            </a:p>
            <a:p>
              <a:pP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92">
              <a:extLst>
                <a:ext uri="{FF2B5EF4-FFF2-40B4-BE49-F238E27FC236}">
                  <a16:creationId xmlns:a16="http://schemas.microsoft.com/office/drawing/2014/main" id="{68062CFD-EBDA-4BD1-B2C0-0DF02C7D7098}"/>
                </a:ext>
              </a:extLst>
            </p:cNvPr>
            <p:cNvSpPr>
              <a:spLocks noChangeArrowheads="1"/>
            </p:cNvSpPr>
            <p:nvPr/>
          </p:nvSpPr>
          <p:spPr bwMode="auto">
            <a:xfrm>
              <a:off x="3324" y="13727"/>
              <a:ext cx="1821" cy="652"/>
            </a:xfrm>
            <a:prstGeom prst="rect">
              <a:avLst/>
            </a:prstGeom>
            <a:solidFill>
              <a:srgbClr val="FFFFFF"/>
            </a:solidFill>
            <a:ln w="9525">
              <a:solidFill>
                <a:srgbClr val="000000"/>
              </a:solidFill>
              <a:miter lim="800000"/>
              <a:headEnd/>
              <a:tailEnd/>
            </a:ln>
          </p:spPr>
          <p:txBody>
            <a:bodyPr rot="0" vert="horz" wrap="square" lIns="0" tIns="108000" rIns="0" bIns="0" anchor="ctr" anchorCtr="0" upright="1">
              <a:noAutofit/>
            </a:bodyPr>
            <a:lstStyle/>
            <a:p>
              <a:pPr algn="ct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Американська</a:t>
              </a:r>
            </a:p>
            <a:p>
              <a:pP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ectangle 93">
              <a:extLst>
                <a:ext uri="{FF2B5EF4-FFF2-40B4-BE49-F238E27FC236}">
                  <a16:creationId xmlns:a16="http://schemas.microsoft.com/office/drawing/2014/main" id="{A89E12E7-D67C-450A-8487-1BA9D330C896}"/>
                </a:ext>
              </a:extLst>
            </p:cNvPr>
            <p:cNvSpPr>
              <a:spLocks noChangeArrowheads="1"/>
            </p:cNvSpPr>
            <p:nvPr/>
          </p:nvSpPr>
          <p:spPr bwMode="auto">
            <a:xfrm>
              <a:off x="7594" y="13727"/>
              <a:ext cx="1762" cy="652"/>
            </a:xfrm>
            <a:prstGeom prst="rect">
              <a:avLst/>
            </a:prstGeom>
            <a:solidFill>
              <a:srgbClr val="FFFFFF"/>
            </a:solidFill>
            <a:ln w="9525">
              <a:solidFill>
                <a:srgbClr val="000000"/>
              </a:solidFill>
              <a:miter lim="800000"/>
              <a:headEnd/>
              <a:tailEnd/>
            </a:ln>
          </p:spPr>
          <p:txBody>
            <a:bodyPr rot="0" vert="horz" wrap="square" lIns="0" tIns="108000" rIns="0" bIns="0" anchor="ctr" anchorCtr="0" upright="1">
              <a:noAutofit/>
            </a:bodyPr>
            <a:lstStyle/>
            <a:p>
              <a:pPr algn="ct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Скандинавська</a:t>
              </a:r>
            </a:p>
            <a:p>
              <a:pPr>
                <a:lnSpc>
                  <a:spcPct val="107000"/>
                </a:lnSpc>
                <a:spcAft>
                  <a:spcPts val="800"/>
                </a:spcAft>
              </a:pPr>
              <a:r>
                <a:rPr lang="uk-UA">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4">
              <a:extLst>
                <a:ext uri="{FF2B5EF4-FFF2-40B4-BE49-F238E27FC236}">
                  <a16:creationId xmlns:a16="http://schemas.microsoft.com/office/drawing/2014/main" id="{9A7066A2-61F7-4280-A082-AEBF04E2F41F}"/>
                </a:ext>
              </a:extLst>
            </p:cNvPr>
            <p:cNvSpPr>
              <a:spLocks noChangeArrowheads="1"/>
            </p:cNvSpPr>
            <p:nvPr/>
          </p:nvSpPr>
          <p:spPr bwMode="auto">
            <a:xfrm>
              <a:off x="3410" y="14730"/>
              <a:ext cx="5933" cy="418"/>
            </a:xfrm>
            <a:prstGeom prst="rect">
              <a:avLst/>
            </a:prstGeom>
            <a:solidFill>
              <a:srgbClr val="FFFFFF"/>
            </a:solidFill>
            <a:ln w="9525">
              <a:solidFill>
                <a:srgbClr val="FFFFFF"/>
              </a:solidFill>
              <a:miter lim="800000"/>
              <a:headEnd/>
              <a:tailEnd/>
            </a:ln>
          </p:spPr>
          <p:txBody>
            <a:bodyPr rot="0" vert="horz" wrap="square" lIns="0" tIns="36000" rIns="0" bIns="0" anchor="ctr" anchorCtr="0" upright="1">
              <a:noAutofit/>
            </a:bodyPr>
            <a:lstStyle/>
            <a:p>
              <a:pPr algn="ctr">
                <a:lnSpc>
                  <a:spcPct val="107000"/>
                </a:lnSpc>
                <a:spcAft>
                  <a:spcPts val="800"/>
                </a:spcAft>
              </a:pPr>
              <a:endParaRPr lang="uk-UA"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i="1" dirty="0">
                  <a:effectLst/>
                  <a:latin typeface="Calibri" panose="020F0502020204030204" pitchFamily="34" charset="0"/>
                  <a:ea typeface="Calibri" panose="020F0502020204030204" pitchFamily="34" charset="0"/>
                  <a:cs typeface="Times New Roman" panose="02020603050405020304" pitchFamily="18" charset="0"/>
                </a:rPr>
                <a:t>державна централізація ВВП</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i="1" dirty="0">
                  <a:effectLst/>
                  <a:latin typeface="Calibri" panose="020F0502020204030204" pitchFamily="34" charset="0"/>
                  <a:ea typeface="Calibri" panose="020F0502020204030204" pitchFamily="34" charset="0"/>
                  <a:cs typeface="Times New Roman" panose="02020603050405020304" pitchFamily="18" charset="0"/>
                </a:rPr>
                <a:t> </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95">
              <a:extLst>
                <a:ext uri="{FF2B5EF4-FFF2-40B4-BE49-F238E27FC236}">
                  <a16:creationId xmlns:a16="http://schemas.microsoft.com/office/drawing/2014/main" id="{72DAAD5C-7478-4720-848D-04F53BF3DF02}"/>
                </a:ext>
              </a:extLst>
            </p:cNvPr>
            <p:cNvSpPr>
              <a:spLocks noChangeArrowheads="1"/>
            </p:cNvSpPr>
            <p:nvPr/>
          </p:nvSpPr>
          <p:spPr bwMode="auto">
            <a:xfrm>
              <a:off x="4900" y="10455"/>
              <a:ext cx="2912" cy="705"/>
            </a:xfrm>
            <a:prstGeom prst="rect">
              <a:avLst/>
            </a:prstGeom>
            <a:solidFill>
              <a:srgbClr val="FFFFFF"/>
            </a:solidFill>
            <a:ln w="9525">
              <a:solidFill>
                <a:srgbClr val="000000"/>
              </a:solidFill>
              <a:miter lim="800000"/>
              <a:headEnd/>
              <a:tailEnd/>
            </a:ln>
          </p:spPr>
          <p:txBody>
            <a:bodyPr rot="0" vert="horz" wrap="square" lIns="0" tIns="36000" rIns="0" bIns="0" anchor="ctr" anchorCtr="0" upright="1">
              <a:noAutofit/>
            </a:bodyPr>
            <a:lstStyle/>
            <a:p>
              <a:pPr algn="ctr">
                <a:lnSpc>
                  <a:spcPct val="107000"/>
                </a:lnSpc>
                <a:spcAft>
                  <a:spcPts val="800"/>
                </a:spcAft>
              </a:pPr>
              <a:endParaRPr lang="uk-UA"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i="1" dirty="0">
                  <a:effectLst/>
                  <a:latin typeface="Calibri" panose="020F0502020204030204" pitchFamily="34" charset="0"/>
                  <a:ea typeface="Calibri" panose="020F0502020204030204" pitchFamily="34" charset="0"/>
                  <a:cs typeface="Times New Roman" panose="02020603050405020304" pitchFamily="18" charset="0"/>
                </a:rPr>
                <a:t>за послідовністю </a:t>
              </a:r>
              <a:br>
                <a:rPr lang="uk-UA" i="1" dirty="0">
                  <a:effectLst/>
                  <a:latin typeface="Calibri" panose="020F0502020204030204" pitchFamily="34" charset="0"/>
                  <a:ea typeface="Calibri" panose="020F0502020204030204" pitchFamily="34" charset="0"/>
                  <a:cs typeface="Times New Roman" panose="02020603050405020304" pitchFamily="18" charset="0"/>
                </a:rPr>
              </a:br>
              <a:r>
                <a:rPr lang="uk-UA" i="1" dirty="0">
                  <a:effectLst/>
                  <a:latin typeface="Calibri" panose="020F0502020204030204" pitchFamily="34" charset="0"/>
                  <a:ea typeface="Calibri" panose="020F0502020204030204" pitchFamily="34" charset="0"/>
                  <a:cs typeface="Times New Roman" panose="02020603050405020304" pitchFamily="18" charset="0"/>
                </a:rPr>
                <a:t>розподілу ВВП</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i="1" dirty="0">
                  <a:effectLst/>
                  <a:latin typeface="Calibri" panose="020F0502020204030204" pitchFamily="34" charset="0"/>
                  <a:ea typeface="Calibri" panose="020F0502020204030204" pitchFamily="34" charset="0"/>
                  <a:cs typeface="Times New Roman" panose="02020603050405020304" pitchFamily="18" charset="0"/>
                </a:rPr>
                <a:t> </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96">
              <a:extLst>
                <a:ext uri="{FF2B5EF4-FFF2-40B4-BE49-F238E27FC236}">
                  <a16:creationId xmlns:a16="http://schemas.microsoft.com/office/drawing/2014/main" id="{5015CD13-4C64-416C-AFCD-C1D62125E5AF}"/>
                </a:ext>
              </a:extLst>
            </p:cNvPr>
            <p:cNvGrpSpPr>
              <a:grpSpLocks/>
            </p:cNvGrpSpPr>
            <p:nvPr/>
          </p:nvGrpSpPr>
          <p:grpSpPr bwMode="auto">
            <a:xfrm>
              <a:off x="4015" y="12572"/>
              <a:ext cx="4219" cy="1157"/>
              <a:chOff x="4015" y="14500"/>
              <a:chExt cx="4219" cy="1157"/>
            </a:xfrm>
          </p:grpSpPr>
          <p:cxnSp>
            <p:nvCxnSpPr>
              <p:cNvPr id="15" name="AutoShape 97">
                <a:extLst>
                  <a:ext uri="{FF2B5EF4-FFF2-40B4-BE49-F238E27FC236}">
                    <a16:creationId xmlns:a16="http://schemas.microsoft.com/office/drawing/2014/main" id="{E948A952-424C-4DC2-9A4D-BB92283FCCD5}"/>
                  </a:ext>
                </a:extLst>
              </p:cNvPr>
              <p:cNvCxnSpPr>
                <a:cxnSpLocks noChangeShapeType="1"/>
              </p:cNvCxnSpPr>
              <p:nvPr/>
            </p:nvCxnSpPr>
            <p:spPr bwMode="auto">
              <a:xfrm>
                <a:off x="4015" y="15328"/>
                <a:ext cx="421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98">
                <a:extLst>
                  <a:ext uri="{FF2B5EF4-FFF2-40B4-BE49-F238E27FC236}">
                    <a16:creationId xmlns:a16="http://schemas.microsoft.com/office/drawing/2014/main" id="{84D0BE7A-BC62-48B3-8D79-1F01635E86CA}"/>
                  </a:ext>
                </a:extLst>
              </p:cNvPr>
              <p:cNvCxnSpPr>
                <a:cxnSpLocks noChangeShapeType="1"/>
              </p:cNvCxnSpPr>
              <p:nvPr/>
            </p:nvCxnSpPr>
            <p:spPr bwMode="auto">
              <a:xfrm>
                <a:off x="4029" y="15345"/>
                <a:ext cx="1" cy="3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99">
                <a:extLst>
                  <a:ext uri="{FF2B5EF4-FFF2-40B4-BE49-F238E27FC236}">
                    <a16:creationId xmlns:a16="http://schemas.microsoft.com/office/drawing/2014/main" id="{A9750AD7-4AF3-43CD-B1EE-22D713789245}"/>
                  </a:ext>
                </a:extLst>
              </p:cNvPr>
              <p:cNvCxnSpPr>
                <a:cxnSpLocks noChangeShapeType="1"/>
              </p:cNvCxnSpPr>
              <p:nvPr/>
            </p:nvCxnSpPr>
            <p:spPr bwMode="auto">
              <a:xfrm>
                <a:off x="8234" y="15343"/>
                <a:ext cx="0" cy="3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100">
                <a:extLst>
                  <a:ext uri="{FF2B5EF4-FFF2-40B4-BE49-F238E27FC236}">
                    <a16:creationId xmlns:a16="http://schemas.microsoft.com/office/drawing/2014/main" id="{5DCBB06E-F0E7-403C-9E99-5B59DDC95219}"/>
                  </a:ext>
                </a:extLst>
              </p:cNvPr>
              <p:cNvCxnSpPr>
                <a:cxnSpLocks noChangeShapeType="1"/>
              </p:cNvCxnSpPr>
              <p:nvPr/>
            </p:nvCxnSpPr>
            <p:spPr bwMode="auto">
              <a:xfrm>
                <a:off x="6297" y="14500"/>
                <a:ext cx="0" cy="115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3" name="Rectangle 101">
              <a:extLst>
                <a:ext uri="{FF2B5EF4-FFF2-40B4-BE49-F238E27FC236}">
                  <a16:creationId xmlns:a16="http://schemas.microsoft.com/office/drawing/2014/main" id="{F3E68AE9-F7A3-4D36-A93A-87BCD88B69EC}"/>
                </a:ext>
              </a:extLst>
            </p:cNvPr>
            <p:cNvSpPr>
              <a:spLocks noChangeArrowheads="1"/>
            </p:cNvSpPr>
            <p:nvPr/>
          </p:nvSpPr>
          <p:spPr bwMode="auto">
            <a:xfrm>
              <a:off x="4900" y="12572"/>
              <a:ext cx="2912" cy="576"/>
            </a:xfrm>
            <a:prstGeom prst="rect">
              <a:avLst/>
            </a:prstGeom>
            <a:solidFill>
              <a:srgbClr val="FFFFFF"/>
            </a:solidFill>
            <a:ln w="9525">
              <a:solidFill>
                <a:srgbClr val="000000"/>
              </a:solidFill>
              <a:miter lim="800000"/>
              <a:headEnd/>
              <a:tailEnd/>
            </a:ln>
          </p:spPr>
          <p:txBody>
            <a:bodyPr rot="0" vert="horz" wrap="square" lIns="0" tIns="0" rIns="0" bIns="0" anchor="ctr" anchorCtr="0" upright="1">
              <a:noAutofit/>
            </a:bodyPr>
            <a:lstStyle/>
            <a:p>
              <a:pPr algn="ctr">
                <a:lnSpc>
                  <a:spcPct val="107000"/>
                </a:lnSpc>
                <a:spcAft>
                  <a:spcPts val="800"/>
                </a:spcAft>
              </a:pPr>
              <a:r>
                <a:rPr lang="uk-UA" i="1">
                  <a:effectLst/>
                  <a:latin typeface="Calibri" panose="020F0502020204030204" pitchFamily="34" charset="0"/>
                  <a:ea typeface="Calibri" panose="020F0502020204030204" pitchFamily="34" charset="0"/>
                  <a:cs typeface="Times New Roman" panose="02020603050405020304" pitchFamily="18" charset="0"/>
                </a:rPr>
                <a:t>за рівнем державної централізації  ВВП</a:t>
              </a:r>
              <a:endParaRPr lang="uk-UA">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AutoShape 102">
              <a:extLst>
                <a:ext uri="{FF2B5EF4-FFF2-40B4-BE49-F238E27FC236}">
                  <a16:creationId xmlns:a16="http://schemas.microsoft.com/office/drawing/2014/main" id="{E8EA2DFD-39B0-44CF-9D2D-9B57948EA942}"/>
                </a:ext>
              </a:extLst>
            </p:cNvPr>
            <p:cNvSpPr>
              <a:spLocks noChangeArrowheads="1"/>
            </p:cNvSpPr>
            <p:nvPr/>
          </p:nvSpPr>
          <p:spPr bwMode="auto">
            <a:xfrm>
              <a:off x="3238" y="14542"/>
              <a:ext cx="6118" cy="184"/>
            </a:xfrm>
            <a:prstGeom prst="rightArrow">
              <a:avLst>
                <a:gd name="adj1" fmla="val 59407"/>
                <a:gd name="adj2" fmla="val 171638"/>
              </a:avLst>
            </a:prstGeom>
            <a:solidFill>
              <a:srgbClr val="FFFFFF"/>
            </a:solidFill>
            <a:ln w="9525">
              <a:solidFill>
                <a:srgbClr val="000000"/>
              </a:solidFill>
              <a:miter lim="800000"/>
              <a:headEnd/>
              <a:tailEnd/>
            </a:ln>
          </p:spPr>
          <p:txBody>
            <a:bodyPr rot="0" vert="horz" wrap="square" lIns="0" tIns="108000" rIns="0" bIns="0" anchor="ctr" anchorCtr="0" upright="1">
              <a:noAutofit/>
            </a:bodyPr>
            <a:lstStyle/>
            <a:p>
              <a:endParaRPr lang="uk-UA"/>
            </a:p>
          </p:txBody>
        </p:sp>
      </p:grpSp>
    </p:spTree>
    <p:extLst>
      <p:ext uri="{BB962C8B-B14F-4D97-AF65-F5344CB8AC3E}">
        <p14:creationId xmlns:p14="http://schemas.microsoft.com/office/powerpoint/2010/main" val="138523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2356" y="679728"/>
            <a:ext cx="7639288" cy="1264444"/>
          </a:xfrm>
          <a:prstGeom prst="rect">
            <a:avLst/>
          </a:prstGeom>
          <a:noFill/>
          <a:ln/>
        </p:spPr>
        <p:txBody>
          <a:bodyPr wrap="square" lIns="0" tIns="0" rIns="0" bIns="0" rtlCol="0" anchor="t"/>
          <a:lstStyle/>
          <a:p>
            <a:pPr marL="0" indent="0">
              <a:lnSpc>
                <a:spcPts val="4950"/>
              </a:lnSpc>
              <a:buNone/>
            </a:pPr>
            <a:r>
              <a:rPr lang="uk-UA" sz="3950" kern="0" spc="-80" dirty="0">
                <a:solidFill>
                  <a:srgbClr val="000000"/>
                </a:solidFill>
                <a:latin typeface="Source Serif Pro Semi Bold" pitchFamily="34" charset="0"/>
                <a:ea typeface="Source Serif Pro Semi Bold" pitchFamily="34" charset="-122"/>
                <a:cs typeface="Source Serif Pro Semi Bold" pitchFamily="34" charset="-120"/>
              </a:rPr>
              <a:t>4. </a:t>
            </a:r>
            <a:r>
              <a:rPr lang="en-US" sz="3950" kern="0" spc="-80" dirty="0" err="1">
                <a:solidFill>
                  <a:srgbClr val="000000"/>
                </a:solidFill>
                <a:latin typeface="Source Serif Pro Semi Bold" pitchFamily="34" charset="0"/>
                <a:ea typeface="Source Serif Pro Semi Bold" pitchFamily="34" charset="-122"/>
                <a:cs typeface="Source Serif Pro Semi Bold" pitchFamily="34" charset="-120"/>
              </a:rPr>
              <a:t>Фінансові</a:t>
            </a:r>
            <a:r>
              <a:rPr lang="en-US" sz="3950" kern="0" spc="-80" dirty="0">
                <a:solidFill>
                  <a:srgbClr val="000000"/>
                </a:solidFill>
                <a:latin typeface="Source Serif Pro Semi Bold" pitchFamily="34" charset="0"/>
                <a:ea typeface="Source Serif Pro Semi Bold" pitchFamily="34" charset="-122"/>
                <a:cs typeface="Source Serif Pro Semi Bold" pitchFamily="34" charset="-120"/>
              </a:rPr>
              <a:t> ресурси як носій фінансових відносин</a:t>
            </a:r>
            <a:endParaRPr lang="en-US" sz="3950" dirty="0"/>
          </a:p>
        </p:txBody>
      </p:sp>
      <p:pic>
        <p:nvPicPr>
          <p:cNvPr id="4" name="Image 1" descr="preencoded.png"/>
          <p:cNvPicPr>
            <a:picLocks noChangeAspect="1"/>
          </p:cNvPicPr>
          <p:nvPr/>
        </p:nvPicPr>
        <p:blipFill>
          <a:blip r:embed="rId4"/>
          <a:stretch>
            <a:fillRect/>
          </a:stretch>
        </p:blipFill>
        <p:spPr>
          <a:xfrm>
            <a:off x="752356" y="2266593"/>
            <a:ext cx="523399" cy="523399"/>
          </a:xfrm>
          <a:prstGeom prst="rect">
            <a:avLst/>
          </a:prstGeom>
        </p:spPr>
      </p:pic>
      <p:sp>
        <p:nvSpPr>
          <p:cNvPr id="5" name="Text 1"/>
          <p:cNvSpPr/>
          <p:nvPr/>
        </p:nvSpPr>
        <p:spPr>
          <a:xfrm>
            <a:off x="752356" y="3004899"/>
            <a:ext cx="2331482" cy="316111"/>
          </a:xfrm>
          <a:prstGeom prst="rect">
            <a:avLst/>
          </a:prstGeom>
          <a:noFill/>
          <a:ln/>
        </p:spPr>
        <p:txBody>
          <a:bodyPr wrap="none" lIns="0" tIns="0" rIns="0" bIns="0" rtlCol="0" anchor="t"/>
          <a:lstStyle/>
          <a:p>
            <a:pPr marL="0" indent="0" algn="l">
              <a:lnSpc>
                <a:spcPts val="2450"/>
              </a:lnSpc>
              <a:buNone/>
            </a:pPr>
            <a:r>
              <a:rPr lang="en-US" sz="1950" kern="0" spc="-40" dirty="0">
                <a:solidFill>
                  <a:srgbClr val="272525"/>
                </a:solidFill>
                <a:latin typeface="Source Serif Pro Semi Bold" pitchFamily="34" charset="0"/>
                <a:ea typeface="Source Serif Pro Semi Bold" pitchFamily="34" charset="-122"/>
                <a:cs typeface="Source Serif Pro Semi Bold" pitchFamily="34" charset="-120"/>
              </a:rPr>
              <a:t>Державний рівень</a:t>
            </a:r>
            <a:endParaRPr lang="en-US" sz="1950" dirty="0"/>
          </a:p>
        </p:txBody>
      </p:sp>
      <p:sp>
        <p:nvSpPr>
          <p:cNvPr id="6" name="Text 2"/>
          <p:cNvSpPr/>
          <p:nvPr/>
        </p:nvSpPr>
        <p:spPr>
          <a:xfrm>
            <a:off x="752356" y="3449955"/>
            <a:ext cx="2331482" cy="3783687"/>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Головною складовою фінансових ресурсів державного рівня є державний бюджет. У ньому централізується значна частина ВВП, що засвідчує ключову роль держави як суб’єкта фінансових відносин у соціально-економічному розвитку.</a:t>
            </a:r>
            <a:endParaRPr lang="en-US" sz="1650" dirty="0"/>
          </a:p>
        </p:txBody>
      </p:sp>
      <p:pic>
        <p:nvPicPr>
          <p:cNvPr id="7" name="Image 2" descr="preencoded.png"/>
          <p:cNvPicPr>
            <a:picLocks noChangeAspect="1"/>
          </p:cNvPicPr>
          <p:nvPr/>
        </p:nvPicPr>
        <p:blipFill>
          <a:blip r:embed="rId5"/>
          <a:stretch>
            <a:fillRect/>
          </a:stretch>
        </p:blipFill>
        <p:spPr>
          <a:xfrm>
            <a:off x="3406259" y="2266593"/>
            <a:ext cx="523399" cy="523399"/>
          </a:xfrm>
          <a:prstGeom prst="rect">
            <a:avLst/>
          </a:prstGeom>
        </p:spPr>
      </p:pic>
      <p:sp>
        <p:nvSpPr>
          <p:cNvPr id="8" name="Text 3"/>
          <p:cNvSpPr/>
          <p:nvPr/>
        </p:nvSpPr>
        <p:spPr>
          <a:xfrm>
            <a:off x="3406259" y="3004899"/>
            <a:ext cx="2331482" cy="632222"/>
          </a:xfrm>
          <a:prstGeom prst="rect">
            <a:avLst/>
          </a:prstGeom>
          <a:noFill/>
          <a:ln/>
        </p:spPr>
        <p:txBody>
          <a:bodyPr wrap="square" lIns="0" tIns="0" rIns="0" bIns="0" rtlCol="0" anchor="t"/>
          <a:lstStyle/>
          <a:p>
            <a:pPr marL="0" indent="0" algn="l">
              <a:lnSpc>
                <a:spcPts val="2450"/>
              </a:lnSpc>
              <a:buNone/>
            </a:pPr>
            <a:r>
              <a:rPr lang="en-US" sz="1950" kern="0" spc="-40" dirty="0">
                <a:solidFill>
                  <a:srgbClr val="272525"/>
                </a:solidFill>
                <a:latin typeface="Source Serif Pro Semi Bold" pitchFamily="34" charset="0"/>
                <a:ea typeface="Source Serif Pro Semi Bold" pitchFamily="34" charset="-122"/>
                <a:cs typeface="Source Serif Pro Semi Bold" pitchFamily="34" charset="-120"/>
              </a:rPr>
              <a:t>Корпоративний рівень</a:t>
            </a:r>
            <a:endParaRPr lang="en-US" sz="1950" dirty="0"/>
          </a:p>
        </p:txBody>
      </p:sp>
      <p:sp>
        <p:nvSpPr>
          <p:cNvPr id="9" name="Text 4"/>
          <p:cNvSpPr/>
          <p:nvPr/>
        </p:nvSpPr>
        <p:spPr>
          <a:xfrm>
            <a:off x="3406259" y="3766066"/>
            <a:ext cx="2331482" cy="3783687"/>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На корпоративному рівні фінансові ресурси поділяють на власні (статутний капітал, амортизаційні відрахування), запозичені (банківські кредити) та залучені (кредиторська заборгованість підприємств).</a:t>
            </a:r>
            <a:endParaRPr lang="en-US" sz="1650" dirty="0"/>
          </a:p>
        </p:txBody>
      </p:sp>
      <p:pic>
        <p:nvPicPr>
          <p:cNvPr id="10" name="Image 3" descr="preencoded.png"/>
          <p:cNvPicPr>
            <a:picLocks noChangeAspect="1"/>
          </p:cNvPicPr>
          <p:nvPr/>
        </p:nvPicPr>
        <p:blipFill>
          <a:blip r:embed="rId6"/>
          <a:stretch>
            <a:fillRect/>
          </a:stretch>
        </p:blipFill>
        <p:spPr>
          <a:xfrm>
            <a:off x="6060162" y="2266593"/>
            <a:ext cx="523399" cy="523399"/>
          </a:xfrm>
          <a:prstGeom prst="rect">
            <a:avLst/>
          </a:prstGeom>
        </p:spPr>
      </p:pic>
      <p:sp>
        <p:nvSpPr>
          <p:cNvPr id="11" name="Text 5"/>
          <p:cNvSpPr/>
          <p:nvPr/>
        </p:nvSpPr>
        <p:spPr>
          <a:xfrm>
            <a:off x="6060162" y="3004899"/>
            <a:ext cx="2331482" cy="316111"/>
          </a:xfrm>
          <a:prstGeom prst="rect">
            <a:avLst/>
          </a:prstGeom>
          <a:noFill/>
          <a:ln/>
        </p:spPr>
        <p:txBody>
          <a:bodyPr wrap="none" lIns="0" tIns="0" rIns="0" bIns="0" rtlCol="0" anchor="t"/>
          <a:lstStyle/>
          <a:p>
            <a:pPr marL="0" indent="0" algn="l">
              <a:lnSpc>
                <a:spcPts val="2450"/>
              </a:lnSpc>
              <a:buNone/>
            </a:pPr>
            <a:r>
              <a:rPr lang="en-US" sz="1950" kern="0" spc="-40" dirty="0">
                <a:solidFill>
                  <a:srgbClr val="272525"/>
                </a:solidFill>
                <a:latin typeface="Source Serif Pro Semi Bold" pitchFamily="34" charset="0"/>
                <a:ea typeface="Source Serif Pro Semi Bold" pitchFamily="34" charset="-122"/>
                <a:cs typeface="Source Serif Pro Semi Bold" pitchFamily="34" charset="-120"/>
              </a:rPr>
              <a:t>Приватний рівень</a:t>
            </a:r>
            <a:endParaRPr lang="en-US" sz="1950" dirty="0"/>
          </a:p>
        </p:txBody>
      </p:sp>
      <p:sp>
        <p:nvSpPr>
          <p:cNvPr id="12" name="Text 6"/>
          <p:cNvSpPr/>
          <p:nvPr/>
        </p:nvSpPr>
        <p:spPr>
          <a:xfrm>
            <a:off x="6060162" y="3449955"/>
            <a:ext cx="2331482" cy="3439716"/>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Приватний рівень характеризує фінансові ресурси населенням (домогосподарствами), що можуть формуватись як за рахунок власних джерел – заробітна плата, дивіденди, так і на позичковій основі – банківські кредити тощо.</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125748" y="505659"/>
            <a:ext cx="8502848" cy="517088"/>
          </a:xfrm>
          <a:prstGeom prst="rect">
            <a:avLst/>
          </a:prstGeom>
          <a:noFill/>
          <a:ln/>
        </p:spPr>
        <p:txBody>
          <a:bodyPr wrap="none" lIns="0" tIns="0" rIns="0" bIns="0" rtlCol="0" anchor="t"/>
          <a:lstStyle/>
          <a:p>
            <a:pPr marL="0" indent="0">
              <a:lnSpc>
                <a:spcPts val="4050"/>
              </a:lnSpc>
              <a:buNone/>
            </a:pPr>
            <a:r>
              <a:rPr lang="en-US" sz="3250" kern="0" spc="-65" dirty="0">
                <a:solidFill>
                  <a:srgbClr val="000000"/>
                </a:solidFill>
                <a:latin typeface="Source Serif Pro Semi Bold" pitchFamily="34" charset="0"/>
                <a:ea typeface="Source Serif Pro Semi Bold" pitchFamily="34" charset="-122"/>
                <a:cs typeface="Source Serif Pro Semi Bold" pitchFamily="34" charset="-120"/>
              </a:rPr>
              <a:t>Система міжнародних фінансових відносин</a:t>
            </a:r>
            <a:endParaRPr lang="en-US" sz="3250" dirty="0"/>
          </a:p>
        </p:txBody>
      </p:sp>
      <p:sp>
        <p:nvSpPr>
          <p:cNvPr id="3" name="Shape 1"/>
          <p:cNvSpPr/>
          <p:nvPr/>
        </p:nvSpPr>
        <p:spPr>
          <a:xfrm>
            <a:off x="7303770" y="1352193"/>
            <a:ext cx="22860" cy="6394966"/>
          </a:xfrm>
          <a:prstGeom prst="roundRect">
            <a:avLst>
              <a:gd name="adj" fmla="val 323084"/>
            </a:avLst>
          </a:prstGeom>
          <a:solidFill>
            <a:srgbClr val="D6BADD"/>
          </a:solidFill>
          <a:ln/>
        </p:spPr>
      </p:sp>
      <p:sp>
        <p:nvSpPr>
          <p:cNvPr id="4" name="Shape 2"/>
          <p:cNvSpPr/>
          <p:nvPr/>
        </p:nvSpPr>
        <p:spPr>
          <a:xfrm>
            <a:off x="6524804" y="1736288"/>
            <a:ext cx="615434" cy="22860"/>
          </a:xfrm>
          <a:prstGeom prst="roundRect">
            <a:avLst>
              <a:gd name="adj" fmla="val 323084"/>
            </a:avLst>
          </a:prstGeom>
          <a:solidFill>
            <a:srgbClr val="D6BADD"/>
          </a:solidFill>
          <a:ln/>
        </p:spPr>
      </p:sp>
      <p:sp>
        <p:nvSpPr>
          <p:cNvPr id="5" name="Shape 3"/>
          <p:cNvSpPr/>
          <p:nvPr/>
        </p:nvSpPr>
        <p:spPr>
          <a:xfrm>
            <a:off x="7117378" y="1549956"/>
            <a:ext cx="395645" cy="395645"/>
          </a:xfrm>
          <a:prstGeom prst="roundRect">
            <a:avLst>
              <a:gd name="adj" fmla="val 18667"/>
            </a:avLst>
          </a:prstGeom>
          <a:solidFill>
            <a:srgbClr val="F0D4F7"/>
          </a:solidFill>
          <a:ln w="7620">
            <a:solidFill>
              <a:srgbClr val="D6BADD"/>
            </a:solidFill>
            <a:prstDash val="solid"/>
          </a:ln>
        </p:spPr>
      </p:sp>
      <p:sp>
        <p:nvSpPr>
          <p:cNvPr id="6" name="Text 4"/>
          <p:cNvSpPr/>
          <p:nvPr/>
        </p:nvSpPr>
        <p:spPr>
          <a:xfrm>
            <a:off x="7253109" y="1623655"/>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950" dirty="0"/>
          </a:p>
        </p:txBody>
      </p:sp>
      <p:sp>
        <p:nvSpPr>
          <p:cNvPr id="7" name="Text 5"/>
          <p:cNvSpPr/>
          <p:nvPr/>
        </p:nvSpPr>
        <p:spPr>
          <a:xfrm>
            <a:off x="2968347" y="1527929"/>
            <a:ext cx="3379708" cy="258604"/>
          </a:xfrm>
          <a:prstGeom prst="rect">
            <a:avLst/>
          </a:prstGeom>
          <a:noFill/>
          <a:ln/>
        </p:spPr>
        <p:txBody>
          <a:bodyPr wrap="none" lIns="0" tIns="0" rIns="0" bIns="0" rtlCol="0" anchor="t"/>
          <a:lstStyle/>
          <a:p>
            <a:pPr marL="0" indent="0" algn="r">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експортерами та імпортерами</a:t>
            </a:r>
            <a:endParaRPr lang="en-US" sz="1600" dirty="0"/>
          </a:p>
        </p:txBody>
      </p:sp>
      <p:sp>
        <p:nvSpPr>
          <p:cNvPr id="8" name="Text 6"/>
          <p:cNvSpPr/>
          <p:nvPr/>
        </p:nvSpPr>
        <p:spPr>
          <a:xfrm>
            <a:off x="615434" y="1892022"/>
            <a:ext cx="5732621" cy="562689"/>
          </a:xfrm>
          <a:prstGeom prst="rect">
            <a:avLst/>
          </a:prstGeom>
          <a:noFill/>
          <a:ln/>
        </p:spPr>
        <p:txBody>
          <a:bodyPr wrap="square" lIns="0" tIns="0" rIns="0" bIns="0" rtlCol="0" anchor="t"/>
          <a:lstStyle/>
          <a:p>
            <a:pPr marL="0" indent="0" algn="r">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з приводу платежів за товари, надання та погашення кредитних зобов’язань.</a:t>
            </a:r>
            <a:endParaRPr lang="en-US" sz="1350" dirty="0"/>
          </a:p>
        </p:txBody>
      </p:sp>
      <p:sp>
        <p:nvSpPr>
          <p:cNvPr id="9" name="Shape 7"/>
          <p:cNvSpPr/>
          <p:nvPr/>
        </p:nvSpPr>
        <p:spPr>
          <a:xfrm>
            <a:off x="7490162" y="2615327"/>
            <a:ext cx="615434" cy="22860"/>
          </a:xfrm>
          <a:prstGeom prst="roundRect">
            <a:avLst>
              <a:gd name="adj" fmla="val 323084"/>
            </a:avLst>
          </a:prstGeom>
          <a:solidFill>
            <a:srgbClr val="D6BADD"/>
          </a:solidFill>
          <a:ln/>
        </p:spPr>
      </p:sp>
      <p:sp>
        <p:nvSpPr>
          <p:cNvPr id="10" name="Shape 8"/>
          <p:cNvSpPr/>
          <p:nvPr/>
        </p:nvSpPr>
        <p:spPr>
          <a:xfrm>
            <a:off x="7117378" y="2428994"/>
            <a:ext cx="395645" cy="395645"/>
          </a:xfrm>
          <a:prstGeom prst="roundRect">
            <a:avLst>
              <a:gd name="adj" fmla="val 18667"/>
            </a:avLst>
          </a:prstGeom>
          <a:solidFill>
            <a:srgbClr val="F0D4F7"/>
          </a:solidFill>
          <a:ln w="7620">
            <a:solidFill>
              <a:srgbClr val="D6BADD"/>
            </a:solidFill>
            <a:prstDash val="solid"/>
          </a:ln>
        </p:spPr>
      </p:sp>
      <p:sp>
        <p:nvSpPr>
          <p:cNvPr id="11" name="Text 9"/>
          <p:cNvSpPr/>
          <p:nvPr/>
        </p:nvSpPr>
        <p:spPr>
          <a:xfrm>
            <a:off x="7253109" y="2502694"/>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950" dirty="0"/>
          </a:p>
        </p:txBody>
      </p:sp>
      <p:sp>
        <p:nvSpPr>
          <p:cNvPr id="12" name="Text 10"/>
          <p:cNvSpPr/>
          <p:nvPr/>
        </p:nvSpPr>
        <p:spPr>
          <a:xfrm>
            <a:off x="8282345" y="2406968"/>
            <a:ext cx="2606993" cy="258604"/>
          </a:xfrm>
          <a:prstGeom prst="rect">
            <a:avLst/>
          </a:prstGeom>
          <a:noFill/>
          <a:ln/>
        </p:spPr>
        <p:txBody>
          <a:bodyPr wrap="none" lIns="0" tIns="0" rIns="0" bIns="0" rtlCol="0" anchor="t"/>
          <a:lstStyle/>
          <a:p>
            <a:pPr marL="0" indent="0" algn="l">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суб’єктами та банками</a:t>
            </a:r>
            <a:endParaRPr lang="en-US" sz="1600" dirty="0"/>
          </a:p>
        </p:txBody>
      </p:sp>
      <p:sp>
        <p:nvSpPr>
          <p:cNvPr id="13" name="Text 11"/>
          <p:cNvSpPr/>
          <p:nvPr/>
        </p:nvSpPr>
        <p:spPr>
          <a:xfrm>
            <a:off x="8282345" y="2771061"/>
            <a:ext cx="5732621" cy="562689"/>
          </a:xfrm>
          <a:prstGeom prst="rect">
            <a:avLst/>
          </a:prstGeom>
          <a:noFill/>
          <a:ln/>
        </p:spPr>
        <p:txBody>
          <a:bodyPr wrap="squar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щодо отримання та погашення кредитів, відкриття та обслуговування валютних рахунків, надання гарантій.</a:t>
            </a:r>
            <a:endParaRPr lang="en-US" sz="1350" dirty="0"/>
          </a:p>
        </p:txBody>
      </p:sp>
      <p:sp>
        <p:nvSpPr>
          <p:cNvPr id="14" name="Shape 12"/>
          <p:cNvSpPr/>
          <p:nvPr/>
        </p:nvSpPr>
        <p:spPr>
          <a:xfrm>
            <a:off x="6524804" y="3406497"/>
            <a:ext cx="615434" cy="22860"/>
          </a:xfrm>
          <a:prstGeom prst="roundRect">
            <a:avLst>
              <a:gd name="adj" fmla="val 323084"/>
            </a:avLst>
          </a:prstGeom>
          <a:solidFill>
            <a:srgbClr val="D6BADD"/>
          </a:solidFill>
          <a:ln/>
        </p:spPr>
      </p:sp>
      <p:sp>
        <p:nvSpPr>
          <p:cNvPr id="15" name="Shape 13"/>
          <p:cNvSpPr/>
          <p:nvPr/>
        </p:nvSpPr>
        <p:spPr>
          <a:xfrm>
            <a:off x="7117378" y="3220164"/>
            <a:ext cx="395645" cy="395645"/>
          </a:xfrm>
          <a:prstGeom prst="roundRect">
            <a:avLst>
              <a:gd name="adj" fmla="val 18667"/>
            </a:avLst>
          </a:prstGeom>
          <a:solidFill>
            <a:srgbClr val="F0D4F7"/>
          </a:solidFill>
          <a:ln w="7620">
            <a:solidFill>
              <a:srgbClr val="D6BADD"/>
            </a:solidFill>
            <a:prstDash val="solid"/>
          </a:ln>
        </p:spPr>
      </p:sp>
      <p:sp>
        <p:nvSpPr>
          <p:cNvPr id="16" name="Text 14"/>
          <p:cNvSpPr/>
          <p:nvPr/>
        </p:nvSpPr>
        <p:spPr>
          <a:xfrm>
            <a:off x="7253109" y="3293864"/>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950" dirty="0"/>
          </a:p>
        </p:txBody>
      </p:sp>
      <p:sp>
        <p:nvSpPr>
          <p:cNvPr id="17" name="Text 15"/>
          <p:cNvSpPr/>
          <p:nvPr/>
        </p:nvSpPr>
        <p:spPr>
          <a:xfrm>
            <a:off x="2003941" y="3198138"/>
            <a:ext cx="4344114" cy="258604"/>
          </a:xfrm>
          <a:prstGeom prst="rect">
            <a:avLst/>
          </a:prstGeom>
          <a:noFill/>
          <a:ln/>
        </p:spPr>
        <p:txBody>
          <a:bodyPr wrap="none" lIns="0" tIns="0" rIns="0" bIns="0" rtlCol="0" anchor="t"/>
          <a:lstStyle/>
          <a:p>
            <a:pPr marL="0" indent="0" algn="r">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суб’єктами та страховими організаціями</a:t>
            </a:r>
            <a:endParaRPr lang="en-US" sz="1600" dirty="0"/>
          </a:p>
        </p:txBody>
      </p:sp>
      <p:sp>
        <p:nvSpPr>
          <p:cNvPr id="18" name="Text 16"/>
          <p:cNvSpPr/>
          <p:nvPr/>
        </p:nvSpPr>
        <p:spPr>
          <a:xfrm>
            <a:off x="615434" y="3562231"/>
            <a:ext cx="5732621" cy="281345"/>
          </a:xfrm>
          <a:prstGeom prst="rect">
            <a:avLst/>
          </a:prstGeom>
          <a:noFill/>
          <a:ln/>
        </p:spPr>
        <p:txBody>
          <a:bodyPr wrap="none" lIns="0" tIns="0" rIns="0" bIns="0" rtlCol="0" anchor="t"/>
          <a:lstStyle/>
          <a:p>
            <a:pPr marL="0" indent="0" algn="r">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з приводу страхування ризиків.</a:t>
            </a:r>
            <a:endParaRPr lang="en-US" sz="1350" dirty="0"/>
          </a:p>
        </p:txBody>
      </p:sp>
      <p:sp>
        <p:nvSpPr>
          <p:cNvPr id="19" name="Shape 17"/>
          <p:cNvSpPr/>
          <p:nvPr/>
        </p:nvSpPr>
        <p:spPr>
          <a:xfrm>
            <a:off x="7490162" y="4197787"/>
            <a:ext cx="615434" cy="22860"/>
          </a:xfrm>
          <a:prstGeom prst="roundRect">
            <a:avLst>
              <a:gd name="adj" fmla="val 323084"/>
            </a:avLst>
          </a:prstGeom>
          <a:solidFill>
            <a:srgbClr val="D6BADD"/>
          </a:solidFill>
          <a:ln/>
        </p:spPr>
      </p:sp>
      <p:sp>
        <p:nvSpPr>
          <p:cNvPr id="20" name="Shape 18"/>
          <p:cNvSpPr/>
          <p:nvPr/>
        </p:nvSpPr>
        <p:spPr>
          <a:xfrm>
            <a:off x="7117378" y="4011454"/>
            <a:ext cx="395645" cy="395645"/>
          </a:xfrm>
          <a:prstGeom prst="roundRect">
            <a:avLst>
              <a:gd name="adj" fmla="val 18667"/>
            </a:avLst>
          </a:prstGeom>
          <a:solidFill>
            <a:srgbClr val="F0D4F7"/>
          </a:solidFill>
          <a:ln w="7620">
            <a:solidFill>
              <a:srgbClr val="D6BADD"/>
            </a:solidFill>
            <a:prstDash val="solid"/>
          </a:ln>
        </p:spPr>
      </p:sp>
      <p:sp>
        <p:nvSpPr>
          <p:cNvPr id="21" name="Text 19"/>
          <p:cNvSpPr/>
          <p:nvPr/>
        </p:nvSpPr>
        <p:spPr>
          <a:xfrm>
            <a:off x="7253109" y="4085153"/>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4</a:t>
            </a:r>
            <a:endParaRPr lang="en-US" sz="1950" dirty="0"/>
          </a:p>
        </p:txBody>
      </p:sp>
      <p:sp>
        <p:nvSpPr>
          <p:cNvPr id="22" name="Text 20"/>
          <p:cNvSpPr/>
          <p:nvPr/>
        </p:nvSpPr>
        <p:spPr>
          <a:xfrm>
            <a:off x="8282345" y="3989427"/>
            <a:ext cx="2747962" cy="258604"/>
          </a:xfrm>
          <a:prstGeom prst="rect">
            <a:avLst/>
          </a:prstGeom>
          <a:noFill/>
          <a:ln/>
        </p:spPr>
        <p:txBody>
          <a:bodyPr wrap="none" lIns="0" tIns="0" rIns="0" bIns="0" rtlCol="0" anchor="t"/>
          <a:lstStyle/>
          <a:p>
            <a:pPr marL="0" indent="0" algn="l">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суб’єктами та державою</a:t>
            </a:r>
            <a:endParaRPr lang="en-US" sz="1600" dirty="0"/>
          </a:p>
        </p:txBody>
      </p:sp>
      <p:sp>
        <p:nvSpPr>
          <p:cNvPr id="23" name="Text 21"/>
          <p:cNvSpPr/>
          <p:nvPr/>
        </p:nvSpPr>
        <p:spPr>
          <a:xfrm>
            <a:off x="8282345" y="4353520"/>
            <a:ext cx="5732621" cy="844034"/>
          </a:xfrm>
          <a:prstGeom prst="rect">
            <a:avLst/>
          </a:prstGeom>
          <a:noFill/>
          <a:ln/>
        </p:spPr>
        <p:txBody>
          <a:bodyPr wrap="squar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з приводу сплати податків та виконання зобов’язань, що випливають з правил державного регулювання міжнародних фінансових відносин.</a:t>
            </a:r>
            <a:endParaRPr lang="en-US" sz="1350" dirty="0"/>
          </a:p>
        </p:txBody>
      </p:sp>
      <p:sp>
        <p:nvSpPr>
          <p:cNvPr id="24" name="Shape 22"/>
          <p:cNvSpPr/>
          <p:nvPr/>
        </p:nvSpPr>
        <p:spPr>
          <a:xfrm>
            <a:off x="6524804" y="5065395"/>
            <a:ext cx="615434" cy="22860"/>
          </a:xfrm>
          <a:prstGeom prst="roundRect">
            <a:avLst>
              <a:gd name="adj" fmla="val 323084"/>
            </a:avLst>
          </a:prstGeom>
          <a:solidFill>
            <a:srgbClr val="D6BADD"/>
          </a:solidFill>
          <a:ln/>
        </p:spPr>
      </p:sp>
      <p:sp>
        <p:nvSpPr>
          <p:cNvPr id="25" name="Shape 23"/>
          <p:cNvSpPr/>
          <p:nvPr/>
        </p:nvSpPr>
        <p:spPr>
          <a:xfrm>
            <a:off x="7117378" y="4879062"/>
            <a:ext cx="395645" cy="395645"/>
          </a:xfrm>
          <a:prstGeom prst="roundRect">
            <a:avLst>
              <a:gd name="adj" fmla="val 18667"/>
            </a:avLst>
          </a:prstGeom>
          <a:solidFill>
            <a:srgbClr val="F0D4F7"/>
          </a:solidFill>
          <a:ln w="7620">
            <a:solidFill>
              <a:srgbClr val="D6BADD"/>
            </a:solidFill>
            <a:prstDash val="solid"/>
          </a:ln>
        </p:spPr>
      </p:sp>
      <p:sp>
        <p:nvSpPr>
          <p:cNvPr id="26" name="Text 24"/>
          <p:cNvSpPr/>
          <p:nvPr/>
        </p:nvSpPr>
        <p:spPr>
          <a:xfrm>
            <a:off x="7253109" y="4952762"/>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5</a:t>
            </a:r>
            <a:endParaRPr lang="en-US" sz="1950" dirty="0"/>
          </a:p>
        </p:txBody>
      </p:sp>
      <p:sp>
        <p:nvSpPr>
          <p:cNvPr id="27" name="Text 25"/>
          <p:cNvSpPr/>
          <p:nvPr/>
        </p:nvSpPr>
        <p:spPr>
          <a:xfrm>
            <a:off x="3835956" y="4857036"/>
            <a:ext cx="2512100" cy="258604"/>
          </a:xfrm>
          <a:prstGeom prst="rect">
            <a:avLst/>
          </a:prstGeom>
          <a:noFill/>
          <a:ln/>
        </p:spPr>
        <p:txBody>
          <a:bodyPr wrap="none" lIns="0" tIns="0" rIns="0" bIns="0" rtlCol="0" anchor="t"/>
          <a:lstStyle/>
          <a:p>
            <a:pPr marL="0" indent="0" algn="r">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урядами різних країн</a:t>
            </a:r>
            <a:endParaRPr lang="en-US" sz="1600" dirty="0"/>
          </a:p>
        </p:txBody>
      </p:sp>
      <p:sp>
        <p:nvSpPr>
          <p:cNvPr id="28" name="Text 26"/>
          <p:cNvSpPr/>
          <p:nvPr/>
        </p:nvSpPr>
        <p:spPr>
          <a:xfrm>
            <a:off x="615434" y="5221129"/>
            <a:ext cx="5732621" cy="562689"/>
          </a:xfrm>
          <a:prstGeom prst="rect">
            <a:avLst/>
          </a:prstGeom>
          <a:noFill/>
          <a:ln/>
        </p:spPr>
        <p:txBody>
          <a:bodyPr wrap="square" lIns="0" tIns="0" rIns="0" bIns="0" rtlCol="0" anchor="t"/>
          <a:lstStyle/>
          <a:p>
            <a:pPr marL="0" indent="0" algn="r">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з приводу сплати (отримання) контрибуцій та репарацій, надання та погашення кредитів тощо.</a:t>
            </a:r>
            <a:endParaRPr lang="en-US" sz="1350" dirty="0"/>
          </a:p>
        </p:txBody>
      </p:sp>
      <p:sp>
        <p:nvSpPr>
          <p:cNvPr id="29" name="Shape 27"/>
          <p:cNvSpPr/>
          <p:nvPr/>
        </p:nvSpPr>
        <p:spPr>
          <a:xfrm>
            <a:off x="7490162" y="5933123"/>
            <a:ext cx="615434" cy="22860"/>
          </a:xfrm>
          <a:prstGeom prst="roundRect">
            <a:avLst>
              <a:gd name="adj" fmla="val 323084"/>
            </a:avLst>
          </a:prstGeom>
          <a:solidFill>
            <a:srgbClr val="D6BADD"/>
          </a:solidFill>
          <a:ln/>
        </p:spPr>
      </p:sp>
      <p:sp>
        <p:nvSpPr>
          <p:cNvPr id="30" name="Shape 28"/>
          <p:cNvSpPr/>
          <p:nvPr/>
        </p:nvSpPr>
        <p:spPr>
          <a:xfrm>
            <a:off x="7117378" y="5746790"/>
            <a:ext cx="395645" cy="395645"/>
          </a:xfrm>
          <a:prstGeom prst="roundRect">
            <a:avLst>
              <a:gd name="adj" fmla="val 18667"/>
            </a:avLst>
          </a:prstGeom>
          <a:solidFill>
            <a:srgbClr val="F0D4F7"/>
          </a:solidFill>
          <a:ln w="7620">
            <a:solidFill>
              <a:srgbClr val="D6BADD"/>
            </a:solidFill>
            <a:prstDash val="solid"/>
          </a:ln>
        </p:spPr>
      </p:sp>
      <p:sp>
        <p:nvSpPr>
          <p:cNvPr id="31" name="Text 29"/>
          <p:cNvSpPr/>
          <p:nvPr/>
        </p:nvSpPr>
        <p:spPr>
          <a:xfrm>
            <a:off x="7253109" y="5820489"/>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6</a:t>
            </a:r>
            <a:endParaRPr lang="en-US" sz="1950" dirty="0"/>
          </a:p>
        </p:txBody>
      </p:sp>
      <p:sp>
        <p:nvSpPr>
          <p:cNvPr id="32" name="Text 30"/>
          <p:cNvSpPr/>
          <p:nvPr/>
        </p:nvSpPr>
        <p:spPr>
          <a:xfrm>
            <a:off x="8282345" y="5724763"/>
            <a:ext cx="5023485" cy="258604"/>
          </a:xfrm>
          <a:prstGeom prst="rect">
            <a:avLst/>
          </a:prstGeom>
          <a:noFill/>
          <a:ln/>
        </p:spPr>
        <p:txBody>
          <a:bodyPr wrap="none" lIns="0" tIns="0" rIns="0" bIns="0" rtlCol="0" anchor="t"/>
          <a:lstStyle/>
          <a:p>
            <a:pPr marL="0" indent="0" algn="l">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урядами країн та міжнародними організаціями</a:t>
            </a:r>
            <a:endParaRPr lang="en-US" sz="1600" dirty="0"/>
          </a:p>
        </p:txBody>
      </p:sp>
      <p:sp>
        <p:nvSpPr>
          <p:cNvPr id="33" name="Text 31"/>
          <p:cNvSpPr/>
          <p:nvPr/>
        </p:nvSpPr>
        <p:spPr>
          <a:xfrm>
            <a:off x="8282345" y="6088856"/>
            <a:ext cx="5732621" cy="562689"/>
          </a:xfrm>
          <a:prstGeom prst="rect">
            <a:avLst/>
          </a:prstGeom>
          <a:noFill/>
          <a:ln/>
        </p:spPr>
        <p:txBody>
          <a:bodyPr wrap="squar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з приводу грошових внесків у ці організації, отримання кредитів, субсидій тощо.</a:t>
            </a:r>
            <a:endParaRPr lang="en-US" sz="1350" dirty="0"/>
          </a:p>
        </p:txBody>
      </p:sp>
      <p:sp>
        <p:nvSpPr>
          <p:cNvPr id="34" name="Shape 32"/>
          <p:cNvSpPr/>
          <p:nvPr/>
        </p:nvSpPr>
        <p:spPr>
          <a:xfrm>
            <a:off x="6524804" y="6724412"/>
            <a:ext cx="615434" cy="22860"/>
          </a:xfrm>
          <a:prstGeom prst="roundRect">
            <a:avLst>
              <a:gd name="adj" fmla="val 323084"/>
            </a:avLst>
          </a:prstGeom>
          <a:solidFill>
            <a:srgbClr val="D6BADD"/>
          </a:solidFill>
          <a:ln/>
        </p:spPr>
      </p:sp>
      <p:sp>
        <p:nvSpPr>
          <p:cNvPr id="35" name="Shape 33"/>
          <p:cNvSpPr/>
          <p:nvPr/>
        </p:nvSpPr>
        <p:spPr>
          <a:xfrm>
            <a:off x="7117378" y="6538079"/>
            <a:ext cx="395645" cy="395645"/>
          </a:xfrm>
          <a:prstGeom prst="roundRect">
            <a:avLst>
              <a:gd name="adj" fmla="val 18667"/>
            </a:avLst>
          </a:prstGeom>
          <a:solidFill>
            <a:srgbClr val="F0D4F7"/>
          </a:solidFill>
          <a:ln w="7620">
            <a:solidFill>
              <a:srgbClr val="D6BADD"/>
            </a:solidFill>
            <a:prstDash val="solid"/>
          </a:ln>
        </p:spPr>
      </p:sp>
      <p:sp>
        <p:nvSpPr>
          <p:cNvPr id="36" name="Text 34"/>
          <p:cNvSpPr/>
          <p:nvPr/>
        </p:nvSpPr>
        <p:spPr>
          <a:xfrm>
            <a:off x="7253109" y="6611779"/>
            <a:ext cx="124063" cy="248245"/>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7</a:t>
            </a:r>
            <a:endParaRPr lang="en-US" sz="1950" dirty="0"/>
          </a:p>
        </p:txBody>
      </p:sp>
      <p:sp>
        <p:nvSpPr>
          <p:cNvPr id="37" name="Text 35"/>
          <p:cNvSpPr/>
          <p:nvPr/>
        </p:nvSpPr>
        <p:spPr>
          <a:xfrm>
            <a:off x="3011329" y="6516053"/>
            <a:ext cx="3336727" cy="258604"/>
          </a:xfrm>
          <a:prstGeom prst="rect">
            <a:avLst/>
          </a:prstGeom>
          <a:noFill/>
          <a:ln/>
        </p:spPr>
        <p:txBody>
          <a:bodyPr wrap="none" lIns="0" tIns="0" rIns="0" bIns="0" rtlCol="0" anchor="t"/>
          <a:lstStyle/>
          <a:p>
            <a:pPr marL="0" indent="0" algn="r">
              <a:lnSpc>
                <a:spcPts val="200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Між міжнародними організаціями</a:t>
            </a:r>
            <a:endParaRPr lang="en-US" sz="1600" dirty="0"/>
          </a:p>
        </p:txBody>
      </p:sp>
      <p:sp>
        <p:nvSpPr>
          <p:cNvPr id="38" name="Text 36"/>
          <p:cNvSpPr/>
          <p:nvPr/>
        </p:nvSpPr>
        <p:spPr>
          <a:xfrm>
            <a:off x="615434" y="6880146"/>
            <a:ext cx="5732621" cy="281345"/>
          </a:xfrm>
          <a:prstGeom prst="rect">
            <a:avLst/>
          </a:prstGeom>
          <a:noFill/>
          <a:ln/>
        </p:spPr>
        <p:txBody>
          <a:bodyPr wrap="none" lIns="0" tIns="0" rIns="0" bIns="0" rtlCol="0" anchor="t"/>
          <a:lstStyle/>
          <a:p>
            <a:pPr marL="0" indent="0" algn="r">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Відносини між міжнародними організаціями.</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1D4B3CF-9746-4E6B-8A1A-AF3FE4556ACF}"/>
              </a:ext>
            </a:extLst>
          </p:cNvPr>
          <p:cNvPicPr/>
          <p:nvPr/>
        </p:nvPicPr>
        <p:blipFill>
          <a:blip r:embed="rId2"/>
          <a:stretch>
            <a:fillRect/>
          </a:stretch>
        </p:blipFill>
        <p:spPr>
          <a:xfrm>
            <a:off x="2394952" y="1321440"/>
            <a:ext cx="9611831" cy="4742121"/>
          </a:xfrm>
          <a:prstGeom prst="rect">
            <a:avLst/>
          </a:prstGeom>
        </p:spPr>
      </p:pic>
    </p:spTree>
    <p:extLst>
      <p:ext uri="{BB962C8B-B14F-4D97-AF65-F5344CB8AC3E}">
        <p14:creationId xmlns:p14="http://schemas.microsoft.com/office/powerpoint/2010/main" val="729721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755</Words>
  <Application>Microsoft Office PowerPoint</Application>
  <PresentationFormat>Довільний</PresentationFormat>
  <Paragraphs>112</Paragraphs>
  <Slides>11</Slides>
  <Notes>8</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11</vt:i4>
      </vt:variant>
    </vt:vector>
  </HeadingPairs>
  <TitlesOfParts>
    <vt:vector size="16" baseType="lpstr">
      <vt:lpstr>Arial</vt:lpstr>
      <vt:lpstr>Calibri</vt:lpstr>
      <vt:lpstr>Source Sans Pro</vt:lpstr>
      <vt:lpstr>Source Serif Pro Semi Bold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Iryna Abramova</cp:lastModifiedBy>
  <cp:revision>3</cp:revision>
  <dcterms:created xsi:type="dcterms:W3CDTF">2025-02-12T08:40:39Z</dcterms:created>
  <dcterms:modified xsi:type="dcterms:W3CDTF">2025-03-06T08:58:49Z</dcterms:modified>
</cp:coreProperties>
</file>