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8" r:id="rId4"/>
    <p:sldId id="269" r:id="rId5"/>
    <p:sldId id="270" r:id="rId6"/>
    <p:sldId id="283" r:id="rId7"/>
    <p:sldId id="271" r:id="rId8"/>
    <p:sldId id="273" r:id="rId9"/>
    <p:sldId id="284" r:id="rId10"/>
    <p:sldId id="286" r:id="rId11"/>
    <p:sldId id="272" r:id="rId12"/>
    <p:sldId id="276" r:id="rId13"/>
    <p:sldId id="265" r:id="rId14"/>
    <p:sldId id="262" r:id="rId15"/>
    <p:sldId id="275" r:id="rId16"/>
    <p:sldId id="282" r:id="rId17"/>
    <p:sldId id="285" r:id="rId18"/>
    <p:sldId id="274" r:id="rId19"/>
    <p:sldId id="277" r:id="rId20"/>
    <p:sldId id="278" r:id="rId21"/>
    <p:sldId id="279" r:id="rId22"/>
    <p:sldId id="280" r:id="rId23"/>
    <p:sldId id="281" r:id="rId24"/>
    <p:sldId id="260" r:id="rId25"/>
    <p:sldId id="266" r:id="rId26"/>
    <p:sldId id="26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E00"/>
    <a:srgbClr val="DE7400"/>
    <a:srgbClr val="4E863A"/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A5E767-43C0-4B31-9284-123D31F51DCA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29401A-A67E-498C-9E5C-D3A749F3D855}">
      <dgm:prSet phldrT="[Текст]" custT="1"/>
      <dgm:spPr/>
      <dgm:t>
        <a:bodyPr/>
        <a:lstStyle/>
        <a:p>
          <a:r>
            <a:rPr lang="uk-UA" sz="1200" dirty="0" smtClean="0">
              <a:latin typeface="Georgia" pitchFamily="18" charset="0"/>
            </a:rPr>
            <a:t>Виховний процес </a:t>
          </a:r>
          <a:endParaRPr lang="ru-RU" sz="1200" dirty="0">
            <a:latin typeface="Georgia" pitchFamily="18" charset="0"/>
          </a:endParaRPr>
        </a:p>
      </dgm:t>
    </dgm:pt>
    <dgm:pt modelId="{054BE75D-CBCC-4984-85A7-1D2341846641}" type="parTrans" cxnId="{85EE7488-4C43-4DA9-BA1F-DCE99D4E93D1}">
      <dgm:prSet/>
      <dgm:spPr/>
      <dgm:t>
        <a:bodyPr/>
        <a:lstStyle/>
        <a:p>
          <a:endParaRPr lang="ru-RU"/>
        </a:p>
      </dgm:t>
    </dgm:pt>
    <dgm:pt modelId="{D148CF1E-DEA8-4808-BF3B-F942D276B1C0}" type="sibTrans" cxnId="{85EE7488-4C43-4DA9-BA1F-DCE99D4E93D1}">
      <dgm:prSet/>
      <dgm:spPr/>
      <dgm:t>
        <a:bodyPr/>
        <a:lstStyle/>
        <a:p>
          <a:endParaRPr lang="ru-RU"/>
        </a:p>
      </dgm:t>
    </dgm:pt>
    <dgm:pt modelId="{0B9CA1D2-8D21-4D6B-B05F-4F12161F7E06}">
      <dgm:prSet phldrT="[Текст]" custT="1"/>
      <dgm:spPr/>
      <dgm:t>
        <a:bodyPr/>
        <a:lstStyle/>
        <a:p>
          <a:r>
            <a:rPr lang="uk-UA" sz="1200" dirty="0" smtClean="0">
              <a:latin typeface="Georgia" pitchFamily="18" charset="0"/>
            </a:rPr>
            <a:t>Цілеспрямований</a:t>
          </a:r>
          <a:endParaRPr lang="ru-RU" sz="1200" dirty="0">
            <a:latin typeface="Georgia" pitchFamily="18" charset="0"/>
          </a:endParaRPr>
        </a:p>
      </dgm:t>
    </dgm:pt>
    <dgm:pt modelId="{802ADDF3-87E7-43D5-B65B-AF13220EB3B3}" type="parTrans" cxnId="{5F31D6DB-BA10-4C9E-80BE-B34B26B2ADAD}">
      <dgm:prSet custT="1"/>
      <dgm:spPr/>
      <dgm:t>
        <a:bodyPr/>
        <a:lstStyle/>
        <a:p>
          <a:endParaRPr lang="ru-RU" sz="1200">
            <a:latin typeface="Georgia" pitchFamily="18" charset="0"/>
          </a:endParaRPr>
        </a:p>
      </dgm:t>
    </dgm:pt>
    <dgm:pt modelId="{D80C1E15-42D6-4585-844F-876719960FFD}" type="sibTrans" cxnId="{5F31D6DB-BA10-4C9E-80BE-B34B26B2ADAD}">
      <dgm:prSet/>
      <dgm:spPr/>
      <dgm:t>
        <a:bodyPr/>
        <a:lstStyle/>
        <a:p>
          <a:endParaRPr lang="ru-RU"/>
        </a:p>
      </dgm:t>
    </dgm:pt>
    <dgm:pt modelId="{A60BC9AB-06F7-4DDD-A5DA-64251DA173B3}">
      <dgm:prSet phldrT="[Текст]" custT="1"/>
      <dgm:spPr/>
      <dgm:t>
        <a:bodyPr/>
        <a:lstStyle/>
        <a:p>
          <a:r>
            <a:rPr lang="uk-UA" sz="1200" dirty="0" smtClean="0">
              <a:latin typeface="Georgia" pitchFamily="18" charset="0"/>
            </a:rPr>
            <a:t>Багатофакторний</a:t>
          </a:r>
          <a:endParaRPr lang="ru-RU" sz="1200" dirty="0">
            <a:latin typeface="Georgia" pitchFamily="18" charset="0"/>
          </a:endParaRPr>
        </a:p>
      </dgm:t>
    </dgm:pt>
    <dgm:pt modelId="{2AE4DD09-9386-4DCC-92B5-FB6B89EFC263}" type="parTrans" cxnId="{6C1162C9-F769-4273-BB27-E6D80F3F7ECF}">
      <dgm:prSet custT="1"/>
      <dgm:spPr/>
      <dgm:t>
        <a:bodyPr/>
        <a:lstStyle/>
        <a:p>
          <a:endParaRPr lang="ru-RU" sz="1200">
            <a:latin typeface="Georgia" pitchFamily="18" charset="0"/>
          </a:endParaRPr>
        </a:p>
      </dgm:t>
    </dgm:pt>
    <dgm:pt modelId="{44E44985-BB37-4FD4-A324-362BA36BC04A}" type="sibTrans" cxnId="{6C1162C9-F769-4273-BB27-E6D80F3F7ECF}">
      <dgm:prSet/>
      <dgm:spPr/>
      <dgm:t>
        <a:bodyPr/>
        <a:lstStyle/>
        <a:p>
          <a:endParaRPr lang="ru-RU"/>
        </a:p>
      </dgm:t>
    </dgm:pt>
    <dgm:pt modelId="{2A12B088-7ECD-4641-865E-35398EB6344E}">
      <dgm:prSet phldrT="[Текст]" custT="1"/>
      <dgm:spPr/>
      <dgm:t>
        <a:bodyPr/>
        <a:lstStyle/>
        <a:p>
          <a:r>
            <a:rPr lang="uk-UA" sz="1200" dirty="0" smtClean="0">
              <a:latin typeface="Georgia" pitchFamily="18" charset="0"/>
            </a:rPr>
            <a:t>Тривалий</a:t>
          </a:r>
          <a:endParaRPr lang="ru-RU" sz="1200" dirty="0">
            <a:latin typeface="Georgia" pitchFamily="18" charset="0"/>
          </a:endParaRPr>
        </a:p>
      </dgm:t>
    </dgm:pt>
    <dgm:pt modelId="{26CD5514-6BF8-40F4-9B81-24746D28FEF2}" type="parTrans" cxnId="{EE3677E3-572A-4981-B7A3-C52336EB0187}">
      <dgm:prSet custT="1"/>
      <dgm:spPr/>
      <dgm:t>
        <a:bodyPr/>
        <a:lstStyle/>
        <a:p>
          <a:endParaRPr lang="ru-RU" sz="1200">
            <a:latin typeface="Georgia" pitchFamily="18" charset="0"/>
          </a:endParaRPr>
        </a:p>
      </dgm:t>
    </dgm:pt>
    <dgm:pt modelId="{C9E08952-0BA4-4450-A9A5-E776E08EB66E}" type="sibTrans" cxnId="{EE3677E3-572A-4981-B7A3-C52336EB0187}">
      <dgm:prSet/>
      <dgm:spPr/>
      <dgm:t>
        <a:bodyPr/>
        <a:lstStyle/>
        <a:p>
          <a:endParaRPr lang="ru-RU"/>
        </a:p>
      </dgm:t>
    </dgm:pt>
    <dgm:pt modelId="{DC0494FF-5801-4780-B7D3-57A625B80346}">
      <dgm:prSet phldrT="[Текст]"/>
      <dgm:spPr/>
      <dgm:t>
        <a:bodyPr/>
        <a:lstStyle/>
        <a:p>
          <a:endParaRPr lang="ru-RU" dirty="0"/>
        </a:p>
      </dgm:t>
    </dgm:pt>
    <dgm:pt modelId="{132842E5-42B1-4070-A0CE-A770370AFBEC}" type="parTrans" cxnId="{EC04335D-BE1D-4131-9EAE-4B0502021724}">
      <dgm:prSet/>
      <dgm:spPr/>
      <dgm:t>
        <a:bodyPr/>
        <a:lstStyle/>
        <a:p>
          <a:endParaRPr lang="ru-RU"/>
        </a:p>
      </dgm:t>
    </dgm:pt>
    <dgm:pt modelId="{00CA0F26-A47D-40DE-97E0-9AAFF9621AC9}" type="sibTrans" cxnId="{EC04335D-BE1D-4131-9EAE-4B0502021724}">
      <dgm:prSet/>
      <dgm:spPr/>
      <dgm:t>
        <a:bodyPr/>
        <a:lstStyle/>
        <a:p>
          <a:endParaRPr lang="ru-RU"/>
        </a:p>
      </dgm:t>
    </dgm:pt>
    <dgm:pt modelId="{84E28F0A-708A-42C7-B82F-87B13F296B5A}">
      <dgm:prSet phldrT="[Текст]" custT="1"/>
      <dgm:spPr/>
      <dgm:t>
        <a:bodyPr/>
        <a:lstStyle/>
        <a:p>
          <a:r>
            <a:rPr lang="uk-UA" sz="1200" dirty="0" smtClean="0">
              <a:latin typeface="Georgia" pitchFamily="18" charset="0"/>
            </a:rPr>
            <a:t>Комплексний</a:t>
          </a:r>
          <a:endParaRPr lang="ru-RU" sz="1200" dirty="0">
            <a:latin typeface="Georgia" pitchFamily="18" charset="0"/>
          </a:endParaRPr>
        </a:p>
      </dgm:t>
    </dgm:pt>
    <dgm:pt modelId="{205B088D-7812-4984-9C8D-16DDF12992CE}" type="parTrans" cxnId="{FDB55D17-9689-48AD-9CB1-E5D8F311A719}">
      <dgm:prSet custT="1"/>
      <dgm:spPr/>
      <dgm:t>
        <a:bodyPr/>
        <a:lstStyle/>
        <a:p>
          <a:endParaRPr lang="ru-RU" sz="1200">
            <a:latin typeface="Georgia" pitchFamily="18" charset="0"/>
          </a:endParaRPr>
        </a:p>
      </dgm:t>
    </dgm:pt>
    <dgm:pt modelId="{45A442BD-E923-47CB-806A-747136F7999C}" type="sibTrans" cxnId="{FDB55D17-9689-48AD-9CB1-E5D8F311A719}">
      <dgm:prSet/>
      <dgm:spPr/>
      <dgm:t>
        <a:bodyPr/>
        <a:lstStyle/>
        <a:p>
          <a:endParaRPr lang="ru-RU"/>
        </a:p>
      </dgm:t>
    </dgm:pt>
    <dgm:pt modelId="{D7B3CFE7-8014-4354-892C-CFC873B2EAD1}">
      <dgm:prSet phldrT="[Текст]" custT="1"/>
      <dgm:spPr/>
      <dgm:t>
        <a:bodyPr/>
        <a:lstStyle/>
        <a:p>
          <a:r>
            <a:rPr lang="uk-UA" sz="1200" dirty="0" smtClean="0">
              <a:latin typeface="Georgia" pitchFamily="18" charset="0"/>
            </a:rPr>
            <a:t>Самокерований</a:t>
          </a:r>
          <a:endParaRPr lang="ru-RU" sz="1200" dirty="0">
            <a:latin typeface="Georgia" pitchFamily="18" charset="0"/>
          </a:endParaRPr>
        </a:p>
      </dgm:t>
    </dgm:pt>
    <dgm:pt modelId="{204D1DB9-DDA2-445D-B4F6-FFFD33477151}" type="parTrans" cxnId="{95E2C390-5577-4B9B-A33D-6AD81DEE317B}">
      <dgm:prSet custT="1"/>
      <dgm:spPr/>
      <dgm:t>
        <a:bodyPr/>
        <a:lstStyle/>
        <a:p>
          <a:endParaRPr lang="ru-RU" sz="1200">
            <a:latin typeface="Georgia" pitchFamily="18" charset="0"/>
          </a:endParaRPr>
        </a:p>
      </dgm:t>
    </dgm:pt>
    <dgm:pt modelId="{A54C55ED-C7F0-4FDC-AB49-B48A18BB2ED7}" type="sibTrans" cxnId="{95E2C390-5577-4B9B-A33D-6AD81DEE317B}">
      <dgm:prSet/>
      <dgm:spPr/>
      <dgm:t>
        <a:bodyPr/>
        <a:lstStyle/>
        <a:p>
          <a:endParaRPr lang="ru-RU"/>
        </a:p>
      </dgm:t>
    </dgm:pt>
    <dgm:pt modelId="{78DF20FE-9796-4483-9CBE-7A50E7F8560E}">
      <dgm:prSet phldrT="[Текст]" custT="1"/>
      <dgm:spPr/>
      <dgm:t>
        <a:bodyPr/>
        <a:lstStyle/>
        <a:p>
          <a:r>
            <a:rPr lang="uk-UA" sz="1200" dirty="0" smtClean="0">
              <a:latin typeface="Georgia" pitchFamily="18" charset="0"/>
            </a:rPr>
            <a:t>Віддаленість від результаті </a:t>
          </a:r>
          <a:endParaRPr lang="ru-RU" sz="1200" dirty="0">
            <a:latin typeface="Georgia" pitchFamily="18" charset="0"/>
          </a:endParaRPr>
        </a:p>
      </dgm:t>
    </dgm:pt>
    <dgm:pt modelId="{485841C2-20BA-4B7A-AB58-EFE4AD9CF584}" type="parTrans" cxnId="{808BB179-29EC-4469-9C5B-E3DF4AD6401A}">
      <dgm:prSet custT="1"/>
      <dgm:spPr/>
      <dgm:t>
        <a:bodyPr/>
        <a:lstStyle/>
        <a:p>
          <a:endParaRPr lang="ru-RU" sz="1200">
            <a:latin typeface="Georgia" pitchFamily="18" charset="0"/>
          </a:endParaRPr>
        </a:p>
      </dgm:t>
    </dgm:pt>
    <dgm:pt modelId="{2254EB51-5749-410E-881D-8A66EFAFF6F2}" type="sibTrans" cxnId="{808BB179-29EC-4469-9C5B-E3DF4AD6401A}">
      <dgm:prSet/>
      <dgm:spPr/>
      <dgm:t>
        <a:bodyPr/>
        <a:lstStyle/>
        <a:p>
          <a:endParaRPr lang="ru-RU"/>
        </a:p>
      </dgm:t>
    </dgm:pt>
    <dgm:pt modelId="{4F75033F-C1A6-48AE-9B5C-17295187E822}" type="pres">
      <dgm:prSet presAssocID="{81A5E767-43C0-4B31-9284-123D31F51DC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3B6D71-2E05-4D6E-AD21-C63A8B5ACCAC}" type="pres">
      <dgm:prSet presAssocID="{FB29401A-A67E-498C-9E5C-D3A749F3D855}" presName="centerShape" presStyleLbl="node0" presStyleIdx="0" presStyleCnt="1"/>
      <dgm:spPr/>
      <dgm:t>
        <a:bodyPr/>
        <a:lstStyle/>
        <a:p>
          <a:endParaRPr lang="ru-RU"/>
        </a:p>
      </dgm:t>
    </dgm:pt>
    <dgm:pt modelId="{99AC1D3E-16B3-4B40-9BED-8C85BC586F30}" type="pres">
      <dgm:prSet presAssocID="{802ADDF3-87E7-43D5-B65B-AF13220EB3B3}" presName="Name9" presStyleLbl="parChTrans1D2" presStyleIdx="0" presStyleCnt="6"/>
      <dgm:spPr/>
      <dgm:t>
        <a:bodyPr/>
        <a:lstStyle/>
        <a:p>
          <a:endParaRPr lang="ru-RU"/>
        </a:p>
      </dgm:t>
    </dgm:pt>
    <dgm:pt modelId="{C5C79EDA-AF22-441F-96A2-8624B7854117}" type="pres">
      <dgm:prSet presAssocID="{802ADDF3-87E7-43D5-B65B-AF13220EB3B3}" presName="connTx" presStyleLbl="parChTrans1D2" presStyleIdx="0" presStyleCnt="6"/>
      <dgm:spPr/>
      <dgm:t>
        <a:bodyPr/>
        <a:lstStyle/>
        <a:p>
          <a:endParaRPr lang="ru-RU"/>
        </a:p>
      </dgm:t>
    </dgm:pt>
    <dgm:pt modelId="{58096818-1D0A-4C7C-877A-9DC8B41F53F1}" type="pres">
      <dgm:prSet presAssocID="{0B9CA1D2-8D21-4D6B-B05F-4F12161F7E06}" presName="node" presStyleLbl="node1" presStyleIdx="0" presStyleCnt="6" custScaleX="143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C250-3BDC-4FDA-B324-83EE21A47269}" type="pres">
      <dgm:prSet presAssocID="{2AE4DD09-9386-4DCC-92B5-FB6B89EFC263}" presName="Name9" presStyleLbl="parChTrans1D2" presStyleIdx="1" presStyleCnt="6"/>
      <dgm:spPr/>
      <dgm:t>
        <a:bodyPr/>
        <a:lstStyle/>
        <a:p>
          <a:endParaRPr lang="ru-RU"/>
        </a:p>
      </dgm:t>
    </dgm:pt>
    <dgm:pt modelId="{97F5A53B-2F45-45FB-83D5-AA64E3020D99}" type="pres">
      <dgm:prSet presAssocID="{2AE4DD09-9386-4DCC-92B5-FB6B89EFC263}" presName="connTx" presStyleLbl="parChTrans1D2" presStyleIdx="1" presStyleCnt="6"/>
      <dgm:spPr/>
      <dgm:t>
        <a:bodyPr/>
        <a:lstStyle/>
        <a:p>
          <a:endParaRPr lang="ru-RU"/>
        </a:p>
      </dgm:t>
    </dgm:pt>
    <dgm:pt modelId="{45C5AAA7-D987-4D57-B950-8C2C8A5EF0C0}" type="pres">
      <dgm:prSet presAssocID="{A60BC9AB-06F7-4DDD-A5DA-64251DA173B3}" presName="node" presStyleLbl="node1" presStyleIdx="1" presStyleCnt="6" custScaleX="128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1A0A6-9FC4-4E3B-AF77-0D9E2959997C}" type="pres">
      <dgm:prSet presAssocID="{26CD5514-6BF8-40F4-9B81-24746D28FEF2}" presName="Name9" presStyleLbl="parChTrans1D2" presStyleIdx="2" presStyleCnt="6"/>
      <dgm:spPr/>
      <dgm:t>
        <a:bodyPr/>
        <a:lstStyle/>
        <a:p>
          <a:endParaRPr lang="ru-RU"/>
        </a:p>
      </dgm:t>
    </dgm:pt>
    <dgm:pt modelId="{7DC5BBC0-F166-4969-BFCD-5DF47F31FA8C}" type="pres">
      <dgm:prSet presAssocID="{26CD5514-6BF8-40F4-9B81-24746D28FEF2}" presName="connTx" presStyleLbl="parChTrans1D2" presStyleIdx="2" presStyleCnt="6"/>
      <dgm:spPr/>
      <dgm:t>
        <a:bodyPr/>
        <a:lstStyle/>
        <a:p>
          <a:endParaRPr lang="ru-RU"/>
        </a:p>
      </dgm:t>
    </dgm:pt>
    <dgm:pt modelId="{06B8DA2C-9A88-4DFC-8A81-90281153BE07}" type="pres">
      <dgm:prSet presAssocID="{2A12B088-7ECD-4641-865E-35398EB6344E}" presName="node" presStyleLbl="node1" presStyleIdx="2" presStyleCnt="6" custScaleX="1075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56479B-DFD4-4D08-A693-9EB7858D2366}" type="pres">
      <dgm:prSet presAssocID="{205B088D-7812-4984-9C8D-16DDF12992CE}" presName="Name9" presStyleLbl="parChTrans1D2" presStyleIdx="3" presStyleCnt="6"/>
      <dgm:spPr/>
      <dgm:t>
        <a:bodyPr/>
        <a:lstStyle/>
        <a:p>
          <a:endParaRPr lang="ru-RU"/>
        </a:p>
      </dgm:t>
    </dgm:pt>
    <dgm:pt modelId="{8FDA9EC2-98A4-46FE-A3AE-2015A872BF47}" type="pres">
      <dgm:prSet presAssocID="{205B088D-7812-4984-9C8D-16DDF12992CE}" presName="connTx" presStyleLbl="parChTrans1D2" presStyleIdx="3" presStyleCnt="6"/>
      <dgm:spPr/>
      <dgm:t>
        <a:bodyPr/>
        <a:lstStyle/>
        <a:p>
          <a:endParaRPr lang="ru-RU"/>
        </a:p>
      </dgm:t>
    </dgm:pt>
    <dgm:pt modelId="{2D99DCF6-80BB-4CEB-9A08-EFDF79D4D4F0}" type="pres">
      <dgm:prSet presAssocID="{84E28F0A-708A-42C7-B82F-87B13F296B5A}" presName="node" presStyleLbl="node1" presStyleIdx="3" presStyleCnt="6" custScaleX="135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2A139-E386-4E6C-8DCC-FEABCAB128A2}" type="pres">
      <dgm:prSet presAssocID="{204D1DB9-DDA2-445D-B4F6-FFFD33477151}" presName="Name9" presStyleLbl="parChTrans1D2" presStyleIdx="4" presStyleCnt="6"/>
      <dgm:spPr/>
      <dgm:t>
        <a:bodyPr/>
        <a:lstStyle/>
        <a:p>
          <a:endParaRPr lang="ru-RU"/>
        </a:p>
      </dgm:t>
    </dgm:pt>
    <dgm:pt modelId="{E59D9E13-7D14-4DC2-87BE-672985BA3C87}" type="pres">
      <dgm:prSet presAssocID="{204D1DB9-DDA2-445D-B4F6-FFFD33477151}" presName="connTx" presStyleLbl="parChTrans1D2" presStyleIdx="4" presStyleCnt="6"/>
      <dgm:spPr/>
      <dgm:t>
        <a:bodyPr/>
        <a:lstStyle/>
        <a:p>
          <a:endParaRPr lang="ru-RU"/>
        </a:p>
      </dgm:t>
    </dgm:pt>
    <dgm:pt modelId="{87A0E22F-4C0E-492F-BE1F-D0EA8C5D9D6F}" type="pres">
      <dgm:prSet presAssocID="{D7B3CFE7-8014-4354-892C-CFC873B2EAD1}" presName="node" presStyleLbl="node1" presStyleIdx="4" presStyleCnt="6" custScaleX="119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A7D5C5-D8E7-455E-BB95-1BADAFEC21E6}" type="pres">
      <dgm:prSet presAssocID="{485841C2-20BA-4B7A-AB58-EFE4AD9CF584}" presName="Name9" presStyleLbl="parChTrans1D2" presStyleIdx="5" presStyleCnt="6"/>
      <dgm:spPr/>
      <dgm:t>
        <a:bodyPr/>
        <a:lstStyle/>
        <a:p>
          <a:endParaRPr lang="ru-RU"/>
        </a:p>
      </dgm:t>
    </dgm:pt>
    <dgm:pt modelId="{1791884C-B924-4478-BC83-4387CC13DCD4}" type="pres">
      <dgm:prSet presAssocID="{485841C2-20BA-4B7A-AB58-EFE4AD9CF584}" presName="connTx" presStyleLbl="parChTrans1D2" presStyleIdx="5" presStyleCnt="6"/>
      <dgm:spPr/>
      <dgm:t>
        <a:bodyPr/>
        <a:lstStyle/>
        <a:p>
          <a:endParaRPr lang="ru-RU"/>
        </a:p>
      </dgm:t>
    </dgm:pt>
    <dgm:pt modelId="{32A91C54-578A-4580-93E7-BA87181F87E2}" type="pres">
      <dgm:prSet presAssocID="{78DF20FE-9796-4483-9CBE-7A50E7F8560E}" presName="node" presStyleLbl="node1" presStyleIdx="5" presStyleCnt="6" custScaleX="124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665954-12E3-444F-A4EF-7B1E595987B3}" type="presOf" srcId="{81A5E767-43C0-4B31-9284-123D31F51DCA}" destId="{4F75033F-C1A6-48AE-9B5C-17295187E822}" srcOrd="0" destOrd="0" presId="urn:microsoft.com/office/officeart/2005/8/layout/radial1"/>
    <dgm:cxn modelId="{DAC8BBA3-0ACA-445E-A0BE-CF6335D51965}" type="presOf" srcId="{26CD5514-6BF8-40F4-9B81-24746D28FEF2}" destId="{7DC5BBC0-F166-4969-BFCD-5DF47F31FA8C}" srcOrd="1" destOrd="0" presId="urn:microsoft.com/office/officeart/2005/8/layout/radial1"/>
    <dgm:cxn modelId="{E8ABC04D-2437-4067-A124-90EBE8EE3867}" type="presOf" srcId="{204D1DB9-DDA2-445D-B4F6-FFFD33477151}" destId="{5A42A139-E386-4E6C-8DCC-FEABCAB128A2}" srcOrd="0" destOrd="0" presId="urn:microsoft.com/office/officeart/2005/8/layout/radial1"/>
    <dgm:cxn modelId="{6C1162C9-F769-4273-BB27-E6D80F3F7ECF}" srcId="{FB29401A-A67E-498C-9E5C-D3A749F3D855}" destId="{A60BC9AB-06F7-4DDD-A5DA-64251DA173B3}" srcOrd="1" destOrd="0" parTransId="{2AE4DD09-9386-4DCC-92B5-FB6B89EFC263}" sibTransId="{44E44985-BB37-4FD4-A324-362BA36BC04A}"/>
    <dgm:cxn modelId="{6A7D6BF6-3E8D-4D57-BCB7-75AFC10F1F9F}" type="presOf" srcId="{802ADDF3-87E7-43D5-B65B-AF13220EB3B3}" destId="{C5C79EDA-AF22-441F-96A2-8624B7854117}" srcOrd="1" destOrd="0" presId="urn:microsoft.com/office/officeart/2005/8/layout/radial1"/>
    <dgm:cxn modelId="{EC04335D-BE1D-4131-9EAE-4B0502021724}" srcId="{81A5E767-43C0-4B31-9284-123D31F51DCA}" destId="{DC0494FF-5801-4780-B7D3-57A625B80346}" srcOrd="1" destOrd="0" parTransId="{132842E5-42B1-4070-A0CE-A770370AFBEC}" sibTransId="{00CA0F26-A47D-40DE-97E0-9AAFF9621AC9}"/>
    <dgm:cxn modelId="{804193CF-2D0A-4CD1-A105-72E3C0398B25}" type="presOf" srcId="{485841C2-20BA-4B7A-AB58-EFE4AD9CF584}" destId="{51A7D5C5-D8E7-455E-BB95-1BADAFEC21E6}" srcOrd="0" destOrd="0" presId="urn:microsoft.com/office/officeart/2005/8/layout/radial1"/>
    <dgm:cxn modelId="{54A1251E-195D-4BFC-828C-DB2E1454481B}" type="presOf" srcId="{A60BC9AB-06F7-4DDD-A5DA-64251DA173B3}" destId="{45C5AAA7-D987-4D57-B950-8C2C8A5EF0C0}" srcOrd="0" destOrd="0" presId="urn:microsoft.com/office/officeart/2005/8/layout/radial1"/>
    <dgm:cxn modelId="{90ED2B71-D660-4F6F-BDEE-87FC411F250B}" type="presOf" srcId="{2AE4DD09-9386-4DCC-92B5-FB6B89EFC263}" destId="{97F5A53B-2F45-45FB-83D5-AA64E3020D99}" srcOrd="1" destOrd="0" presId="urn:microsoft.com/office/officeart/2005/8/layout/radial1"/>
    <dgm:cxn modelId="{808BB179-29EC-4469-9C5B-E3DF4AD6401A}" srcId="{FB29401A-A67E-498C-9E5C-D3A749F3D855}" destId="{78DF20FE-9796-4483-9CBE-7A50E7F8560E}" srcOrd="5" destOrd="0" parTransId="{485841C2-20BA-4B7A-AB58-EFE4AD9CF584}" sibTransId="{2254EB51-5749-410E-881D-8A66EFAFF6F2}"/>
    <dgm:cxn modelId="{43EF6989-9ED2-4837-8E02-781A5D86C1F5}" type="presOf" srcId="{205B088D-7812-4984-9C8D-16DDF12992CE}" destId="{9D56479B-DFD4-4D08-A693-9EB7858D2366}" srcOrd="0" destOrd="0" presId="urn:microsoft.com/office/officeart/2005/8/layout/radial1"/>
    <dgm:cxn modelId="{5F31D6DB-BA10-4C9E-80BE-B34B26B2ADAD}" srcId="{FB29401A-A67E-498C-9E5C-D3A749F3D855}" destId="{0B9CA1D2-8D21-4D6B-B05F-4F12161F7E06}" srcOrd="0" destOrd="0" parTransId="{802ADDF3-87E7-43D5-B65B-AF13220EB3B3}" sibTransId="{D80C1E15-42D6-4585-844F-876719960FFD}"/>
    <dgm:cxn modelId="{92E399CC-7946-466D-99CF-569BEA5D73A4}" type="presOf" srcId="{2A12B088-7ECD-4641-865E-35398EB6344E}" destId="{06B8DA2C-9A88-4DFC-8A81-90281153BE07}" srcOrd="0" destOrd="0" presId="urn:microsoft.com/office/officeart/2005/8/layout/radial1"/>
    <dgm:cxn modelId="{95E2C390-5577-4B9B-A33D-6AD81DEE317B}" srcId="{FB29401A-A67E-498C-9E5C-D3A749F3D855}" destId="{D7B3CFE7-8014-4354-892C-CFC873B2EAD1}" srcOrd="4" destOrd="0" parTransId="{204D1DB9-DDA2-445D-B4F6-FFFD33477151}" sibTransId="{A54C55ED-C7F0-4FDC-AB49-B48A18BB2ED7}"/>
    <dgm:cxn modelId="{927787F5-6CA3-4186-94FB-874BD7EB8C09}" type="presOf" srcId="{485841C2-20BA-4B7A-AB58-EFE4AD9CF584}" destId="{1791884C-B924-4478-BC83-4387CC13DCD4}" srcOrd="1" destOrd="0" presId="urn:microsoft.com/office/officeart/2005/8/layout/radial1"/>
    <dgm:cxn modelId="{0CCEC07C-245D-40D6-AC0D-D7D7225BC3EB}" type="presOf" srcId="{FB29401A-A67E-498C-9E5C-D3A749F3D855}" destId="{903B6D71-2E05-4D6E-AD21-C63A8B5ACCAC}" srcOrd="0" destOrd="0" presId="urn:microsoft.com/office/officeart/2005/8/layout/radial1"/>
    <dgm:cxn modelId="{04E76E41-2683-4208-881C-F732CE705A22}" type="presOf" srcId="{2AE4DD09-9386-4DCC-92B5-FB6B89EFC263}" destId="{E52CC250-3BDC-4FDA-B324-83EE21A47269}" srcOrd="0" destOrd="0" presId="urn:microsoft.com/office/officeart/2005/8/layout/radial1"/>
    <dgm:cxn modelId="{C3772E62-9714-419F-9F4B-9D30C1296B81}" type="presOf" srcId="{84E28F0A-708A-42C7-B82F-87B13F296B5A}" destId="{2D99DCF6-80BB-4CEB-9A08-EFDF79D4D4F0}" srcOrd="0" destOrd="0" presId="urn:microsoft.com/office/officeart/2005/8/layout/radial1"/>
    <dgm:cxn modelId="{4A3E93F6-494B-49B5-A3AE-A4D10244E474}" type="presOf" srcId="{204D1DB9-DDA2-445D-B4F6-FFFD33477151}" destId="{E59D9E13-7D14-4DC2-87BE-672985BA3C87}" srcOrd="1" destOrd="0" presId="urn:microsoft.com/office/officeart/2005/8/layout/radial1"/>
    <dgm:cxn modelId="{C4BDA1D2-E063-4074-B88C-5BCD2841A9C6}" type="presOf" srcId="{802ADDF3-87E7-43D5-B65B-AF13220EB3B3}" destId="{99AC1D3E-16B3-4B40-9BED-8C85BC586F30}" srcOrd="0" destOrd="0" presId="urn:microsoft.com/office/officeart/2005/8/layout/radial1"/>
    <dgm:cxn modelId="{D371F479-809C-402A-8016-CEA69992A014}" type="presOf" srcId="{78DF20FE-9796-4483-9CBE-7A50E7F8560E}" destId="{32A91C54-578A-4580-93E7-BA87181F87E2}" srcOrd="0" destOrd="0" presId="urn:microsoft.com/office/officeart/2005/8/layout/radial1"/>
    <dgm:cxn modelId="{59EDC3CE-5DD4-4DBE-A4C4-5CABC9EBE30E}" type="presOf" srcId="{0B9CA1D2-8D21-4D6B-B05F-4F12161F7E06}" destId="{58096818-1D0A-4C7C-877A-9DC8B41F53F1}" srcOrd="0" destOrd="0" presId="urn:microsoft.com/office/officeart/2005/8/layout/radial1"/>
    <dgm:cxn modelId="{C84FB4D8-3B33-4209-8E6C-8A3D53401B04}" type="presOf" srcId="{205B088D-7812-4984-9C8D-16DDF12992CE}" destId="{8FDA9EC2-98A4-46FE-A3AE-2015A872BF47}" srcOrd="1" destOrd="0" presId="urn:microsoft.com/office/officeart/2005/8/layout/radial1"/>
    <dgm:cxn modelId="{85EE7488-4C43-4DA9-BA1F-DCE99D4E93D1}" srcId="{81A5E767-43C0-4B31-9284-123D31F51DCA}" destId="{FB29401A-A67E-498C-9E5C-D3A749F3D855}" srcOrd="0" destOrd="0" parTransId="{054BE75D-CBCC-4984-85A7-1D2341846641}" sibTransId="{D148CF1E-DEA8-4808-BF3B-F942D276B1C0}"/>
    <dgm:cxn modelId="{D71C2EA0-59C4-43AB-8C0F-F81F9AE7CE38}" type="presOf" srcId="{D7B3CFE7-8014-4354-892C-CFC873B2EAD1}" destId="{87A0E22F-4C0E-492F-BE1F-D0EA8C5D9D6F}" srcOrd="0" destOrd="0" presId="urn:microsoft.com/office/officeart/2005/8/layout/radial1"/>
    <dgm:cxn modelId="{EE3677E3-572A-4981-B7A3-C52336EB0187}" srcId="{FB29401A-A67E-498C-9E5C-D3A749F3D855}" destId="{2A12B088-7ECD-4641-865E-35398EB6344E}" srcOrd="2" destOrd="0" parTransId="{26CD5514-6BF8-40F4-9B81-24746D28FEF2}" sibTransId="{C9E08952-0BA4-4450-A9A5-E776E08EB66E}"/>
    <dgm:cxn modelId="{FDB55D17-9689-48AD-9CB1-E5D8F311A719}" srcId="{FB29401A-A67E-498C-9E5C-D3A749F3D855}" destId="{84E28F0A-708A-42C7-B82F-87B13F296B5A}" srcOrd="3" destOrd="0" parTransId="{205B088D-7812-4984-9C8D-16DDF12992CE}" sibTransId="{45A442BD-E923-47CB-806A-747136F7999C}"/>
    <dgm:cxn modelId="{E6F2983A-713D-408B-AFDA-3FA53FF4725D}" type="presOf" srcId="{26CD5514-6BF8-40F4-9B81-24746D28FEF2}" destId="{1451A0A6-9FC4-4E3B-AF77-0D9E2959997C}" srcOrd="0" destOrd="0" presId="urn:microsoft.com/office/officeart/2005/8/layout/radial1"/>
    <dgm:cxn modelId="{D06CCADB-4A54-4DDE-B30E-A7497041F51D}" type="presParOf" srcId="{4F75033F-C1A6-48AE-9B5C-17295187E822}" destId="{903B6D71-2E05-4D6E-AD21-C63A8B5ACCAC}" srcOrd="0" destOrd="0" presId="urn:microsoft.com/office/officeart/2005/8/layout/radial1"/>
    <dgm:cxn modelId="{17E80318-C700-4F01-BAB0-6919037CD518}" type="presParOf" srcId="{4F75033F-C1A6-48AE-9B5C-17295187E822}" destId="{99AC1D3E-16B3-4B40-9BED-8C85BC586F30}" srcOrd="1" destOrd="0" presId="urn:microsoft.com/office/officeart/2005/8/layout/radial1"/>
    <dgm:cxn modelId="{07899E2A-4281-4DE2-879D-563B23EFD7F9}" type="presParOf" srcId="{99AC1D3E-16B3-4B40-9BED-8C85BC586F30}" destId="{C5C79EDA-AF22-441F-96A2-8624B7854117}" srcOrd="0" destOrd="0" presId="urn:microsoft.com/office/officeart/2005/8/layout/radial1"/>
    <dgm:cxn modelId="{1AC4E468-E021-4CF1-B13B-AD05EA197075}" type="presParOf" srcId="{4F75033F-C1A6-48AE-9B5C-17295187E822}" destId="{58096818-1D0A-4C7C-877A-9DC8B41F53F1}" srcOrd="2" destOrd="0" presId="urn:microsoft.com/office/officeart/2005/8/layout/radial1"/>
    <dgm:cxn modelId="{79D309A6-5206-48B4-A415-1183727F9CB7}" type="presParOf" srcId="{4F75033F-C1A6-48AE-9B5C-17295187E822}" destId="{E52CC250-3BDC-4FDA-B324-83EE21A47269}" srcOrd="3" destOrd="0" presId="urn:microsoft.com/office/officeart/2005/8/layout/radial1"/>
    <dgm:cxn modelId="{D535FE04-F260-4AA4-AC42-F6017E33FFD5}" type="presParOf" srcId="{E52CC250-3BDC-4FDA-B324-83EE21A47269}" destId="{97F5A53B-2F45-45FB-83D5-AA64E3020D99}" srcOrd="0" destOrd="0" presId="urn:microsoft.com/office/officeart/2005/8/layout/radial1"/>
    <dgm:cxn modelId="{55C2C470-D44B-4B4E-9789-857B08E27A51}" type="presParOf" srcId="{4F75033F-C1A6-48AE-9B5C-17295187E822}" destId="{45C5AAA7-D987-4D57-B950-8C2C8A5EF0C0}" srcOrd="4" destOrd="0" presId="urn:microsoft.com/office/officeart/2005/8/layout/radial1"/>
    <dgm:cxn modelId="{3EC1CE3D-EC2E-4F51-BE54-F7AF2BA72680}" type="presParOf" srcId="{4F75033F-C1A6-48AE-9B5C-17295187E822}" destId="{1451A0A6-9FC4-4E3B-AF77-0D9E2959997C}" srcOrd="5" destOrd="0" presId="urn:microsoft.com/office/officeart/2005/8/layout/radial1"/>
    <dgm:cxn modelId="{3500A4F3-1C49-456A-8CCC-B71A490584DC}" type="presParOf" srcId="{1451A0A6-9FC4-4E3B-AF77-0D9E2959997C}" destId="{7DC5BBC0-F166-4969-BFCD-5DF47F31FA8C}" srcOrd="0" destOrd="0" presId="urn:microsoft.com/office/officeart/2005/8/layout/radial1"/>
    <dgm:cxn modelId="{AF2ACD55-5545-4E12-AED7-FCABE6321BF0}" type="presParOf" srcId="{4F75033F-C1A6-48AE-9B5C-17295187E822}" destId="{06B8DA2C-9A88-4DFC-8A81-90281153BE07}" srcOrd="6" destOrd="0" presId="urn:microsoft.com/office/officeart/2005/8/layout/radial1"/>
    <dgm:cxn modelId="{C9A165CB-CBC4-4875-964E-FB110C302FBF}" type="presParOf" srcId="{4F75033F-C1A6-48AE-9B5C-17295187E822}" destId="{9D56479B-DFD4-4D08-A693-9EB7858D2366}" srcOrd="7" destOrd="0" presId="urn:microsoft.com/office/officeart/2005/8/layout/radial1"/>
    <dgm:cxn modelId="{AA5FAA58-213F-4ABF-BDA6-C968210180C2}" type="presParOf" srcId="{9D56479B-DFD4-4D08-A693-9EB7858D2366}" destId="{8FDA9EC2-98A4-46FE-A3AE-2015A872BF47}" srcOrd="0" destOrd="0" presId="urn:microsoft.com/office/officeart/2005/8/layout/radial1"/>
    <dgm:cxn modelId="{3D0BF4C3-3603-48B7-B083-DB10DAD28CFF}" type="presParOf" srcId="{4F75033F-C1A6-48AE-9B5C-17295187E822}" destId="{2D99DCF6-80BB-4CEB-9A08-EFDF79D4D4F0}" srcOrd="8" destOrd="0" presId="urn:microsoft.com/office/officeart/2005/8/layout/radial1"/>
    <dgm:cxn modelId="{EF6FD545-AF7B-487D-8A44-A0F3E9D1545C}" type="presParOf" srcId="{4F75033F-C1A6-48AE-9B5C-17295187E822}" destId="{5A42A139-E386-4E6C-8DCC-FEABCAB128A2}" srcOrd="9" destOrd="0" presId="urn:microsoft.com/office/officeart/2005/8/layout/radial1"/>
    <dgm:cxn modelId="{97B6ADFB-C44D-4C68-9895-11E15557F6BC}" type="presParOf" srcId="{5A42A139-E386-4E6C-8DCC-FEABCAB128A2}" destId="{E59D9E13-7D14-4DC2-87BE-672985BA3C87}" srcOrd="0" destOrd="0" presId="urn:microsoft.com/office/officeart/2005/8/layout/radial1"/>
    <dgm:cxn modelId="{D73EBD07-5D3A-4B35-95FC-8F0A4331E683}" type="presParOf" srcId="{4F75033F-C1A6-48AE-9B5C-17295187E822}" destId="{87A0E22F-4C0E-492F-BE1F-D0EA8C5D9D6F}" srcOrd="10" destOrd="0" presId="urn:microsoft.com/office/officeart/2005/8/layout/radial1"/>
    <dgm:cxn modelId="{CEA57E58-46F8-4FFF-AF4B-6F41D1B49882}" type="presParOf" srcId="{4F75033F-C1A6-48AE-9B5C-17295187E822}" destId="{51A7D5C5-D8E7-455E-BB95-1BADAFEC21E6}" srcOrd="11" destOrd="0" presId="urn:microsoft.com/office/officeart/2005/8/layout/radial1"/>
    <dgm:cxn modelId="{95834E63-4750-475E-A9EA-B105B94FF035}" type="presParOf" srcId="{51A7D5C5-D8E7-455E-BB95-1BADAFEC21E6}" destId="{1791884C-B924-4478-BC83-4387CC13DCD4}" srcOrd="0" destOrd="0" presId="urn:microsoft.com/office/officeart/2005/8/layout/radial1"/>
    <dgm:cxn modelId="{AEE76E0D-CED6-4047-9C51-494DB5B5B81A}" type="presParOf" srcId="{4F75033F-C1A6-48AE-9B5C-17295187E822}" destId="{32A91C54-578A-4580-93E7-BA87181F87E2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B6D71-2E05-4D6E-AD21-C63A8B5ACCAC}">
      <dsp:nvSpPr>
        <dsp:cNvPr id="0" name=""/>
        <dsp:cNvSpPr/>
      </dsp:nvSpPr>
      <dsp:spPr>
        <a:xfrm>
          <a:off x="3547618" y="1960479"/>
          <a:ext cx="1489242" cy="1489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latin typeface="Georgia" pitchFamily="18" charset="0"/>
            </a:rPr>
            <a:t>Виховний процес </a:t>
          </a:r>
          <a:endParaRPr lang="ru-RU" sz="1200" kern="1200" dirty="0">
            <a:latin typeface="Georgia" pitchFamily="18" charset="0"/>
          </a:endParaRPr>
        </a:p>
      </dsp:txBody>
      <dsp:txXfrm>
        <a:off x="3765712" y="2178573"/>
        <a:ext cx="1053054" cy="1053054"/>
      </dsp:txXfrm>
    </dsp:sp>
    <dsp:sp modelId="{99AC1D3E-16B3-4B40-9BED-8C85BC586F30}">
      <dsp:nvSpPr>
        <dsp:cNvPr id="0" name=""/>
        <dsp:cNvSpPr/>
      </dsp:nvSpPr>
      <dsp:spPr>
        <a:xfrm rot="16200000">
          <a:off x="4067567" y="1720241"/>
          <a:ext cx="449343" cy="31131"/>
        </a:xfrm>
        <a:custGeom>
          <a:avLst/>
          <a:gdLst/>
          <a:ahLst/>
          <a:cxnLst/>
          <a:rect l="0" t="0" r="0" b="0"/>
          <a:pathLst>
            <a:path>
              <a:moveTo>
                <a:pt x="0" y="15565"/>
              </a:moveTo>
              <a:lnTo>
                <a:pt x="449343" y="155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Georgia" pitchFamily="18" charset="0"/>
          </a:endParaRPr>
        </a:p>
      </dsp:txBody>
      <dsp:txXfrm>
        <a:off x="4281005" y="1724573"/>
        <a:ext cx="22467" cy="22467"/>
      </dsp:txXfrm>
    </dsp:sp>
    <dsp:sp modelId="{58096818-1D0A-4C7C-877A-9DC8B41F53F1}">
      <dsp:nvSpPr>
        <dsp:cNvPr id="0" name=""/>
        <dsp:cNvSpPr/>
      </dsp:nvSpPr>
      <dsp:spPr>
        <a:xfrm>
          <a:off x="3227118" y="21893"/>
          <a:ext cx="2130242" cy="1489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latin typeface="Georgia" pitchFamily="18" charset="0"/>
            </a:rPr>
            <a:t>Цілеспрямований</a:t>
          </a:r>
          <a:endParaRPr lang="ru-RU" sz="1200" kern="1200" dirty="0">
            <a:latin typeface="Georgia" pitchFamily="18" charset="0"/>
          </a:endParaRPr>
        </a:p>
      </dsp:txBody>
      <dsp:txXfrm>
        <a:off x="3539085" y="239987"/>
        <a:ext cx="1506308" cy="1053054"/>
      </dsp:txXfrm>
    </dsp:sp>
    <dsp:sp modelId="{E52CC250-3BDC-4FDA-B324-83EE21A47269}">
      <dsp:nvSpPr>
        <dsp:cNvPr id="0" name=""/>
        <dsp:cNvSpPr/>
      </dsp:nvSpPr>
      <dsp:spPr>
        <a:xfrm rot="19800000">
          <a:off x="4916552" y="2240538"/>
          <a:ext cx="306742" cy="31131"/>
        </a:xfrm>
        <a:custGeom>
          <a:avLst/>
          <a:gdLst/>
          <a:ahLst/>
          <a:cxnLst/>
          <a:rect l="0" t="0" r="0" b="0"/>
          <a:pathLst>
            <a:path>
              <a:moveTo>
                <a:pt x="0" y="15565"/>
              </a:moveTo>
              <a:lnTo>
                <a:pt x="306742" y="155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Georgia" pitchFamily="18" charset="0"/>
          </a:endParaRPr>
        </a:p>
      </dsp:txBody>
      <dsp:txXfrm>
        <a:off x="5062255" y="2248435"/>
        <a:ext cx="15337" cy="15337"/>
      </dsp:txXfrm>
    </dsp:sp>
    <dsp:sp modelId="{45C5AAA7-D987-4D57-B950-8C2C8A5EF0C0}">
      <dsp:nvSpPr>
        <dsp:cNvPr id="0" name=""/>
        <dsp:cNvSpPr/>
      </dsp:nvSpPr>
      <dsp:spPr>
        <a:xfrm>
          <a:off x="5014444" y="991186"/>
          <a:ext cx="1913319" cy="1489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latin typeface="Georgia" pitchFamily="18" charset="0"/>
            </a:rPr>
            <a:t>Багатофакторний</a:t>
          </a:r>
          <a:endParaRPr lang="ru-RU" sz="1200" kern="1200" dirty="0">
            <a:latin typeface="Georgia" pitchFamily="18" charset="0"/>
          </a:endParaRPr>
        </a:p>
      </dsp:txBody>
      <dsp:txXfrm>
        <a:off x="5294643" y="1209280"/>
        <a:ext cx="1352921" cy="1053054"/>
      </dsp:txXfrm>
    </dsp:sp>
    <dsp:sp modelId="{1451A0A6-9FC4-4E3B-AF77-0D9E2959997C}">
      <dsp:nvSpPr>
        <dsp:cNvPr id="0" name=""/>
        <dsp:cNvSpPr/>
      </dsp:nvSpPr>
      <dsp:spPr>
        <a:xfrm rot="1800000">
          <a:off x="4909760" y="3163878"/>
          <a:ext cx="408133" cy="31131"/>
        </a:xfrm>
        <a:custGeom>
          <a:avLst/>
          <a:gdLst/>
          <a:ahLst/>
          <a:cxnLst/>
          <a:rect l="0" t="0" r="0" b="0"/>
          <a:pathLst>
            <a:path>
              <a:moveTo>
                <a:pt x="0" y="15565"/>
              </a:moveTo>
              <a:lnTo>
                <a:pt x="408133" y="155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Georgia" pitchFamily="18" charset="0"/>
          </a:endParaRPr>
        </a:p>
      </dsp:txBody>
      <dsp:txXfrm>
        <a:off x="5103623" y="3169241"/>
        <a:ext cx="20406" cy="20406"/>
      </dsp:txXfrm>
    </dsp:sp>
    <dsp:sp modelId="{06B8DA2C-9A88-4DFC-8A81-90281153BE07}">
      <dsp:nvSpPr>
        <dsp:cNvPr id="0" name=""/>
        <dsp:cNvSpPr/>
      </dsp:nvSpPr>
      <dsp:spPr>
        <a:xfrm>
          <a:off x="5169936" y="2929772"/>
          <a:ext cx="1602335" cy="1489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latin typeface="Georgia" pitchFamily="18" charset="0"/>
            </a:rPr>
            <a:t>Тривалий</a:t>
          </a:r>
          <a:endParaRPr lang="ru-RU" sz="1200" kern="1200" dirty="0">
            <a:latin typeface="Georgia" pitchFamily="18" charset="0"/>
          </a:endParaRPr>
        </a:p>
      </dsp:txBody>
      <dsp:txXfrm>
        <a:off x="5404593" y="3147866"/>
        <a:ext cx="1133021" cy="1053054"/>
      </dsp:txXfrm>
    </dsp:sp>
    <dsp:sp modelId="{9D56479B-DFD4-4D08-A693-9EB7858D2366}">
      <dsp:nvSpPr>
        <dsp:cNvPr id="0" name=""/>
        <dsp:cNvSpPr/>
      </dsp:nvSpPr>
      <dsp:spPr>
        <a:xfrm rot="5400000">
          <a:off x="4067567" y="3658827"/>
          <a:ext cx="449343" cy="31131"/>
        </a:xfrm>
        <a:custGeom>
          <a:avLst/>
          <a:gdLst/>
          <a:ahLst/>
          <a:cxnLst/>
          <a:rect l="0" t="0" r="0" b="0"/>
          <a:pathLst>
            <a:path>
              <a:moveTo>
                <a:pt x="0" y="15565"/>
              </a:moveTo>
              <a:lnTo>
                <a:pt x="449343" y="155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Georgia" pitchFamily="18" charset="0"/>
          </a:endParaRPr>
        </a:p>
      </dsp:txBody>
      <dsp:txXfrm>
        <a:off x="4281005" y="3663160"/>
        <a:ext cx="22467" cy="22467"/>
      </dsp:txXfrm>
    </dsp:sp>
    <dsp:sp modelId="{2D99DCF6-80BB-4CEB-9A08-EFDF79D4D4F0}">
      <dsp:nvSpPr>
        <dsp:cNvPr id="0" name=""/>
        <dsp:cNvSpPr/>
      </dsp:nvSpPr>
      <dsp:spPr>
        <a:xfrm>
          <a:off x="3280693" y="3899065"/>
          <a:ext cx="2023091" cy="1489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latin typeface="Georgia" pitchFamily="18" charset="0"/>
            </a:rPr>
            <a:t>Комплексний</a:t>
          </a:r>
          <a:endParaRPr lang="ru-RU" sz="1200" kern="1200" dirty="0">
            <a:latin typeface="Georgia" pitchFamily="18" charset="0"/>
          </a:endParaRPr>
        </a:p>
      </dsp:txBody>
      <dsp:txXfrm>
        <a:off x="3576968" y="4117159"/>
        <a:ext cx="1430541" cy="1053054"/>
      </dsp:txXfrm>
    </dsp:sp>
    <dsp:sp modelId="{5A42A139-E386-4E6C-8DCC-FEABCAB128A2}">
      <dsp:nvSpPr>
        <dsp:cNvPr id="0" name=""/>
        <dsp:cNvSpPr/>
      </dsp:nvSpPr>
      <dsp:spPr>
        <a:xfrm rot="9000000">
          <a:off x="3321985" y="3149033"/>
          <a:ext cx="348754" cy="31131"/>
        </a:xfrm>
        <a:custGeom>
          <a:avLst/>
          <a:gdLst/>
          <a:ahLst/>
          <a:cxnLst/>
          <a:rect l="0" t="0" r="0" b="0"/>
          <a:pathLst>
            <a:path>
              <a:moveTo>
                <a:pt x="0" y="15565"/>
              </a:moveTo>
              <a:lnTo>
                <a:pt x="348754" y="155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Georgia" pitchFamily="18" charset="0"/>
          </a:endParaRPr>
        </a:p>
      </dsp:txBody>
      <dsp:txXfrm rot="10800000">
        <a:off x="3487644" y="3155880"/>
        <a:ext cx="17437" cy="17437"/>
      </dsp:txXfrm>
    </dsp:sp>
    <dsp:sp modelId="{87A0E22F-4C0E-492F-BE1F-D0EA8C5D9D6F}">
      <dsp:nvSpPr>
        <dsp:cNvPr id="0" name=""/>
        <dsp:cNvSpPr/>
      </dsp:nvSpPr>
      <dsp:spPr>
        <a:xfrm>
          <a:off x="1724348" y="2929772"/>
          <a:ext cx="1778051" cy="1489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latin typeface="Georgia" pitchFamily="18" charset="0"/>
            </a:rPr>
            <a:t>Самокерований</a:t>
          </a:r>
          <a:endParaRPr lang="ru-RU" sz="1200" kern="1200" dirty="0">
            <a:latin typeface="Georgia" pitchFamily="18" charset="0"/>
          </a:endParaRPr>
        </a:p>
      </dsp:txBody>
      <dsp:txXfrm>
        <a:off x="1984738" y="3147866"/>
        <a:ext cx="1257271" cy="1053054"/>
      </dsp:txXfrm>
    </dsp:sp>
    <dsp:sp modelId="{51A7D5C5-D8E7-455E-BB95-1BADAFEC21E6}">
      <dsp:nvSpPr>
        <dsp:cNvPr id="0" name=""/>
        <dsp:cNvSpPr/>
      </dsp:nvSpPr>
      <dsp:spPr>
        <a:xfrm rot="12600000">
          <a:off x="3346389" y="2236574"/>
          <a:ext cx="322598" cy="31131"/>
        </a:xfrm>
        <a:custGeom>
          <a:avLst/>
          <a:gdLst/>
          <a:ahLst/>
          <a:cxnLst/>
          <a:rect l="0" t="0" r="0" b="0"/>
          <a:pathLst>
            <a:path>
              <a:moveTo>
                <a:pt x="0" y="15565"/>
              </a:moveTo>
              <a:lnTo>
                <a:pt x="322598" y="155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Georgia" pitchFamily="18" charset="0"/>
          </a:endParaRPr>
        </a:p>
      </dsp:txBody>
      <dsp:txXfrm rot="10800000">
        <a:off x="3499624" y="2244075"/>
        <a:ext cx="16129" cy="16129"/>
      </dsp:txXfrm>
    </dsp:sp>
    <dsp:sp modelId="{32A91C54-578A-4580-93E7-BA87181F87E2}">
      <dsp:nvSpPr>
        <dsp:cNvPr id="0" name=""/>
        <dsp:cNvSpPr/>
      </dsp:nvSpPr>
      <dsp:spPr>
        <a:xfrm>
          <a:off x="1682836" y="991186"/>
          <a:ext cx="1861076" cy="1489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latin typeface="Georgia" pitchFamily="18" charset="0"/>
            </a:rPr>
            <a:t>Віддаленість від результаті </a:t>
          </a:r>
          <a:endParaRPr lang="ru-RU" sz="1200" kern="1200" dirty="0">
            <a:latin typeface="Georgia" pitchFamily="18" charset="0"/>
          </a:endParaRPr>
        </a:p>
      </dsp:txBody>
      <dsp:txXfrm>
        <a:off x="1955384" y="1209280"/>
        <a:ext cx="1315980" cy="1053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B8DFF-3B96-41A0-9B28-6E55A2E48E01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AC6CA-E053-4EC7-B801-A64BBB984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71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-point-templates.com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6200" y="2362200"/>
            <a:ext cx="5105400" cy="1066800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Your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3429000"/>
            <a:ext cx="4953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E:\websites\free-power-point-templates\2012\logos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2849092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295400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464598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85000"/>
              <a:lumOff val="1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itchFamily="34" charset="0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err="1" smtClean="0"/>
              <a:t>Змістовий</a:t>
            </a:r>
            <a:r>
              <a:rPr lang="ru-RU" sz="3100" dirty="0" smtClean="0"/>
              <a:t> </a:t>
            </a:r>
            <a:r>
              <a:rPr lang="ru-RU" sz="3100" dirty="0"/>
              <a:t>модуль 3.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err="1" smtClean="0"/>
              <a:t>Теорія</a:t>
            </a:r>
            <a:r>
              <a:rPr lang="ru-RU" sz="3100" dirty="0" smtClean="0"/>
              <a:t> </a:t>
            </a:r>
            <a:r>
              <a:rPr lang="ru-RU" sz="3100" dirty="0" err="1"/>
              <a:t>виховання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Лекція</a:t>
            </a:r>
            <a:r>
              <a:rPr lang="ru-RU" dirty="0"/>
              <a:t> </a:t>
            </a:r>
            <a:r>
              <a:rPr lang="ru-RU" dirty="0" smtClean="0"/>
              <a:t>10. </a:t>
            </a:r>
            <a:br>
              <a:rPr lang="ru-RU" dirty="0" smtClean="0"/>
            </a:br>
            <a:r>
              <a:rPr lang="ru-RU" dirty="0" err="1" smtClean="0"/>
              <a:t>Загальна</a:t>
            </a:r>
            <a:r>
              <a:rPr lang="ru-RU" dirty="0" smtClean="0"/>
              <a:t> </a:t>
            </a:r>
            <a:r>
              <a:rPr lang="ru-RU" dirty="0"/>
              <a:t>характеристика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виховання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1011"/>
              </p:ext>
            </p:extLst>
          </p:nvPr>
        </p:nvGraphicFramePr>
        <p:xfrm>
          <a:off x="2133600" y="152400"/>
          <a:ext cx="5359400" cy="781050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5359400"/>
              </a:tblGrid>
              <a:tr h="7810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4000" u="none" strike="noStrike" dirty="0">
                          <a:effectLst/>
                        </a:rPr>
                        <a:t>Чинники </a:t>
                      </a:r>
                      <a:r>
                        <a:rPr lang="ru-RU" sz="4000" u="none" strike="noStrike" dirty="0" err="1">
                          <a:effectLst/>
                        </a:rPr>
                        <a:t>виховання</a:t>
                      </a:r>
                      <a:endParaRPr lang="ru-RU" sz="4000" b="0" i="0" u="none" strike="noStrike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 flipH="1">
            <a:off x="3146378" y="1089546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834986" y="1089546"/>
            <a:ext cx="433885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3400" y="1905000"/>
            <a:ext cx="287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231977" y="1519746"/>
            <a:ext cx="1828801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Georgia" pitchFamily="18" charset="0"/>
              </a:rPr>
              <a:t>Об'єктивні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54470" y="1535668"/>
            <a:ext cx="1828801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Georgia" pitchFamily="18" charset="0"/>
              </a:rPr>
              <a:t>Суб'єктивні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2071469"/>
            <a:ext cx="3886200" cy="440120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uk-UA" sz="2000" dirty="0" smtClean="0">
                <a:latin typeface="Georgia" pitchFamily="18" charset="0"/>
              </a:rPr>
              <a:t>особливості розбудови системи закладів освіти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000" dirty="0" smtClean="0">
                <a:latin typeface="Georgia" pitchFamily="18" charset="0"/>
              </a:rPr>
              <a:t>перебудова економіки на ринкових засадах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000" dirty="0" smtClean="0">
                <a:latin typeface="Georgia" pitchFamily="18" charset="0"/>
              </a:rPr>
              <a:t>особливості розвитку соціальної сфери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000" dirty="0" smtClean="0">
                <a:latin typeface="Georgia" pitchFamily="18" charset="0"/>
              </a:rPr>
              <a:t>відродження національних традицій, звичаїв, обрядів, народної педагогіки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000" dirty="0" smtClean="0">
                <a:latin typeface="Georgia" pitchFamily="18" charset="0"/>
              </a:rPr>
              <a:t>розширення сфери спілкування з іноземними громадянами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000" dirty="0" smtClean="0">
                <a:latin typeface="Georgia" pitchFamily="18" charset="0"/>
              </a:rPr>
              <a:t>вплив природного середовища</a:t>
            </a:r>
            <a:endParaRPr lang="uk-UA" sz="2000" dirty="0">
              <a:latin typeface="Georg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3000" y="2089666"/>
            <a:ext cx="3124200" cy="440120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000" dirty="0" err="1">
                <a:latin typeface="Georgia" pitchFamily="18" charset="0"/>
              </a:rPr>
              <a:t>соціально-педагогічна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діяльність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сім'ї</a:t>
            </a:r>
            <a:r>
              <a:rPr lang="ru-RU" sz="2000" dirty="0">
                <a:latin typeface="Georgia" pitchFamily="18" charset="0"/>
              </a:rPr>
              <a:t> та </a:t>
            </a:r>
            <a:r>
              <a:rPr lang="ru-RU" sz="2000" dirty="0" err="1">
                <a:latin typeface="Georgia" pitchFamily="18" charset="0"/>
              </a:rPr>
              <a:t>громадських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організацій</a:t>
            </a:r>
            <a:endParaRPr lang="ru-RU" sz="2000" dirty="0" smtClean="0">
              <a:latin typeface="Georgia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err="1" smtClean="0">
                <a:latin typeface="Georgia" pitchFamily="18" charset="0"/>
              </a:rPr>
              <a:t>навчально-виховна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діяльність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навчальних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закладів</a:t>
            </a:r>
            <a:endParaRPr lang="ru-RU" sz="2000" dirty="0" smtClean="0">
              <a:latin typeface="Georgia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err="1" smtClean="0">
                <a:latin typeface="Georgia" pitchFamily="18" charset="0"/>
              </a:rPr>
              <a:t>цілеспрямована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діяльність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засобів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масової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інформації</a:t>
            </a:r>
            <a:r>
              <a:rPr lang="ru-RU" sz="2000" dirty="0">
                <a:latin typeface="Georgia" pitchFamily="18" charset="0"/>
              </a:rPr>
              <a:t>, </a:t>
            </a:r>
            <a:r>
              <a:rPr lang="ru-RU" sz="2000" dirty="0" err="1">
                <a:latin typeface="Georgia" pitchFamily="18" charset="0"/>
              </a:rPr>
              <a:t>закладів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культури</a:t>
            </a:r>
            <a:r>
              <a:rPr lang="ru-RU" sz="2000" dirty="0">
                <a:latin typeface="Georgia" pitchFamily="18" charset="0"/>
              </a:rPr>
              <a:t>, </a:t>
            </a:r>
            <a:r>
              <a:rPr lang="ru-RU" sz="2000" dirty="0" err="1">
                <a:latin typeface="Georgia" pitchFamily="18" charset="0"/>
              </a:rPr>
              <a:t>позашкільних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установ</a:t>
            </a:r>
            <a:r>
              <a:rPr lang="ru-RU" sz="2000" dirty="0">
                <a:latin typeface="Georgia" pitchFamily="18" charset="0"/>
              </a:rPr>
              <a:t>, церкви</a:t>
            </a:r>
          </a:p>
        </p:txBody>
      </p:sp>
    </p:spTree>
    <p:extLst>
      <p:ext uri="{BB962C8B-B14F-4D97-AF65-F5344CB8AC3E}">
        <p14:creationId xmlns:p14="http://schemas.microsoft.com/office/powerpoint/2010/main" val="3281828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28995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D:\Users\Downloads\slide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80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28995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D:\Users\Downloads\slide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01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urveUp">
              <a:avLst/>
            </a:prstTxWarp>
          </a:bodyPr>
          <a:lstStyle/>
          <a:p>
            <a:pPr algn="ctr"/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Функції виховання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518556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err="1" smtClean="0">
                <a:latin typeface="Georgia" pitchFamily="18" charset="0"/>
              </a:rPr>
              <a:t>організаційно-мотиваційна</a:t>
            </a:r>
            <a:r>
              <a:rPr lang="ru-RU" dirty="0" smtClean="0">
                <a:latin typeface="Georgia" pitchFamily="18" charset="0"/>
              </a:rPr>
              <a:t> ;</a:t>
            </a:r>
            <a:endParaRPr lang="ru-RU" dirty="0">
              <a:latin typeface="Georgia" pitchFamily="18" charset="0"/>
            </a:endParaRPr>
          </a:p>
          <a:p>
            <a:r>
              <a:rPr lang="ru-RU" dirty="0" err="1">
                <a:latin typeface="Georgia" pitchFamily="18" charset="0"/>
              </a:rPr>
              <a:t>діагностична</a:t>
            </a:r>
            <a:r>
              <a:rPr lang="ru-RU" dirty="0">
                <a:latin typeface="Georgia" pitchFamily="18" charset="0"/>
              </a:rPr>
              <a:t> - </a:t>
            </a:r>
            <a:r>
              <a:rPr lang="ru-RU" dirty="0" err="1">
                <a:latin typeface="Georgia" pitchFamily="18" charset="0"/>
              </a:rPr>
              <a:t>виявлення</a:t>
            </a:r>
            <a:r>
              <a:rPr lang="ru-RU" dirty="0">
                <a:latin typeface="Georgia" pitchFamily="18" charset="0"/>
              </a:rPr>
              <a:t> реального </a:t>
            </a:r>
            <a:r>
              <a:rPr lang="ru-RU" dirty="0" err="1">
                <a:latin typeface="Georgia" pitchFamily="18" charset="0"/>
              </a:rPr>
              <a:t>рівня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розвитку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людини</a:t>
            </a:r>
            <a:r>
              <a:rPr lang="ru-RU" dirty="0">
                <a:latin typeface="Georgia" pitchFamily="18" charset="0"/>
              </a:rPr>
              <a:t>, </a:t>
            </a:r>
            <a:r>
              <a:rPr lang="ru-RU" dirty="0" err="1">
                <a:latin typeface="Georgia" pitchFamily="18" charset="0"/>
              </a:rPr>
              <a:t>факторів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впливу</a:t>
            </a:r>
            <a:r>
              <a:rPr lang="ru-RU" dirty="0">
                <a:latin typeface="Georgia" pitchFamily="18" charset="0"/>
              </a:rPr>
              <a:t> на </a:t>
            </a:r>
            <a:r>
              <a:rPr lang="ru-RU" dirty="0" err="1">
                <a:latin typeface="Georgia" pitchFamily="18" charset="0"/>
              </a:rPr>
              <a:t>особистість</a:t>
            </a:r>
            <a:r>
              <a:rPr lang="ru-RU" dirty="0">
                <a:latin typeface="Georgia" pitchFamily="18" charset="0"/>
              </a:rPr>
              <a:t>;</a:t>
            </a:r>
          </a:p>
          <a:p>
            <a:r>
              <a:rPr lang="ru-RU" dirty="0" err="1">
                <a:latin typeface="Georgia" pitchFamily="18" charset="0"/>
              </a:rPr>
              <a:t>прогностично-проективна</a:t>
            </a:r>
            <a:r>
              <a:rPr lang="ru-RU" dirty="0">
                <a:latin typeface="Georgia" pitchFamily="18" charset="0"/>
              </a:rPr>
              <a:t> - </a:t>
            </a:r>
            <a:r>
              <a:rPr lang="ru-RU" dirty="0" err="1">
                <a:latin typeface="Georgia" pitchFamily="18" charset="0"/>
              </a:rPr>
              <a:t>планування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бажаного</a:t>
            </a:r>
            <a:r>
              <a:rPr lang="ru-RU" dirty="0">
                <a:latin typeface="Georgia" pitchFamily="18" charset="0"/>
              </a:rPr>
              <a:t> результату та умов </a:t>
            </a:r>
            <a:r>
              <a:rPr lang="ru-RU" dirty="0" err="1">
                <a:latin typeface="Georgia" pitchFamily="18" charset="0"/>
              </a:rPr>
              <a:t>його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досягнення</a:t>
            </a:r>
            <a:r>
              <a:rPr lang="ru-RU" dirty="0">
                <a:latin typeface="Georgia" pitchFamily="18" charset="0"/>
              </a:rPr>
              <a:t>, </a:t>
            </a:r>
            <a:r>
              <a:rPr lang="ru-RU" dirty="0" err="1">
                <a:latin typeface="Georgia" pitchFamily="18" charset="0"/>
              </a:rPr>
              <a:t>розроблення</a:t>
            </a:r>
            <a:r>
              <a:rPr lang="ru-RU" dirty="0">
                <a:latin typeface="Georgia" pitchFamily="18" charset="0"/>
              </a:rPr>
              <a:t> плану та </a:t>
            </a:r>
            <a:r>
              <a:rPr lang="ru-RU" dirty="0" err="1">
                <a:latin typeface="Georgia" pitchFamily="18" charset="0"/>
              </a:rPr>
              <a:t>програми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досягнення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виховної</a:t>
            </a:r>
            <a:r>
              <a:rPr lang="ru-RU" dirty="0">
                <a:latin typeface="Georgia" pitchFamily="18" charset="0"/>
              </a:rPr>
              <a:t> мети;</a:t>
            </a:r>
          </a:p>
          <a:p>
            <a:r>
              <a:rPr lang="ru-RU" dirty="0" err="1">
                <a:latin typeface="Georgia" pitchFamily="18" charset="0"/>
              </a:rPr>
              <a:t>формуючо-розвивальна</a:t>
            </a:r>
            <a:r>
              <a:rPr lang="ru-RU" dirty="0">
                <a:latin typeface="Georgia" pitchFamily="18" charset="0"/>
              </a:rPr>
              <a:t> - </a:t>
            </a:r>
            <a:r>
              <a:rPr lang="ru-RU" dirty="0" err="1">
                <a:latin typeface="Georgia" pitchFamily="18" charset="0"/>
              </a:rPr>
              <a:t>формування</a:t>
            </a:r>
            <a:r>
              <a:rPr lang="ru-RU" dirty="0">
                <a:latin typeface="Georgia" pitchFamily="18" charset="0"/>
              </a:rPr>
              <a:t> та </a:t>
            </a:r>
            <a:r>
              <a:rPr lang="ru-RU" dirty="0" err="1">
                <a:latin typeface="Georgia" pitchFamily="18" charset="0"/>
              </a:rPr>
              <a:t>постійне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вдосконалення</a:t>
            </a:r>
            <a:r>
              <a:rPr lang="ru-RU" dirty="0">
                <a:latin typeface="Georgia" pitchFamily="18" charset="0"/>
              </a:rPr>
              <a:t> у </a:t>
            </a:r>
            <a:r>
              <a:rPr lang="ru-RU" dirty="0" err="1">
                <a:latin typeface="Georgia" pitchFamily="18" charset="0"/>
              </a:rPr>
              <a:t>людини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соціально-ціннісних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якостей</a:t>
            </a:r>
            <a:r>
              <a:rPr lang="ru-RU" dirty="0">
                <a:latin typeface="Georgia" pitchFamily="18" charset="0"/>
              </a:rPr>
              <a:t>, </a:t>
            </a:r>
            <a:r>
              <a:rPr lang="ru-RU" dirty="0" err="1">
                <a:latin typeface="Georgia" pitchFamily="18" charset="0"/>
              </a:rPr>
              <a:t>забезпечення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гармонійного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розвитку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особистості</a:t>
            </a:r>
            <a:r>
              <a:rPr lang="ru-RU" dirty="0">
                <a:latin typeface="Georgia" pitchFamily="18" charset="0"/>
              </a:rPr>
              <a:t> та </a:t>
            </a:r>
            <a:r>
              <a:rPr lang="ru-RU" dirty="0" err="1">
                <a:latin typeface="Georgia" pitchFamily="18" charset="0"/>
              </a:rPr>
              <a:t>максимальної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реалізації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її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творчого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потенціалу</a:t>
            </a:r>
            <a:r>
              <a:rPr lang="ru-RU" dirty="0">
                <a:latin typeface="Georgia" pitchFamily="18" charset="0"/>
              </a:rPr>
              <a:t>;</a:t>
            </a:r>
          </a:p>
          <a:p>
            <a:r>
              <a:rPr lang="ru-RU" dirty="0" err="1">
                <a:latin typeface="Georgia" pitchFamily="18" charset="0"/>
              </a:rPr>
              <a:t>інформаційно-комунікативна</a:t>
            </a:r>
            <a:r>
              <a:rPr lang="ru-RU" dirty="0">
                <a:latin typeface="Georgia" pitchFamily="18" charset="0"/>
              </a:rPr>
              <a:t> - </a:t>
            </a:r>
            <a:r>
              <a:rPr lang="ru-RU" dirty="0" err="1">
                <a:latin typeface="Georgia" pitchFamily="18" charset="0"/>
              </a:rPr>
              <a:t>цілеспрямований</a:t>
            </a:r>
            <a:r>
              <a:rPr lang="ru-RU" dirty="0">
                <a:latin typeface="Georgia" pitchFamily="18" charset="0"/>
              </a:rPr>
              <a:t> психолого-</a:t>
            </a:r>
            <a:r>
              <a:rPr lang="ru-RU" dirty="0" err="1">
                <a:latin typeface="Georgia" pitchFamily="18" charset="0"/>
              </a:rPr>
              <a:t>педагогічний</a:t>
            </a:r>
            <a:r>
              <a:rPr lang="ru-RU" dirty="0">
                <a:latin typeface="Georgia" pitchFamily="18" charset="0"/>
              </a:rPr>
              <a:t> та </a:t>
            </a:r>
            <a:r>
              <a:rPr lang="ru-RU" dirty="0" err="1">
                <a:latin typeface="Georgia" pitchFamily="18" charset="0"/>
              </a:rPr>
              <a:t>інформаційний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вплив</a:t>
            </a:r>
            <a:r>
              <a:rPr lang="ru-RU" dirty="0">
                <a:latin typeface="Georgia" pitchFamily="18" charset="0"/>
              </a:rPr>
              <a:t> на </a:t>
            </a:r>
            <a:r>
              <a:rPr lang="ru-RU" dirty="0" err="1">
                <a:latin typeface="Georgia" pitchFamily="18" charset="0"/>
              </a:rPr>
              <a:t>свідомість</a:t>
            </a:r>
            <a:r>
              <a:rPr lang="ru-RU" dirty="0">
                <a:latin typeface="Georgia" pitchFamily="18" charset="0"/>
              </a:rPr>
              <a:t>, </a:t>
            </a:r>
            <a:r>
              <a:rPr lang="ru-RU" dirty="0" err="1">
                <a:latin typeface="Georgia" pitchFamily="18" charset="0"/>
              </a:rPr>
              <a:t>інтелектуальну</a:t>
            </a:r>
            <a:r>
              <a:rPr lang="ru-RU" dirty="0">
                <a:latin typeface="Georgia" pitchFamily="18" charset="0"/>
              </a:rPr>
              <a:t>, духовно-</a:t>
            </a:r>
            <a:r>
              <a:rPr lang="ru-RU" dirty="0" err="1">
                <a:latin typeface="Georgia" pitchFamily="18" charset="0"/>
              </a:rPr>
              <a:t>перцептивну</a:t>
            </a:r>
            <a:r>
              <a:rPr lang="ru-RU" dirty="0">
                <a:latin typeface="Georgia" pitchFamily="18" charset="0"/>
              </a:rPr>
              <a:t>, </a:t>
            </a:r>
            <a:r>
              <a:rPr lang="ru-RU" dirty="0" err="1">
                <a:latin typeface="Georgia" pitchFamily="18" charset="0"/>
              </a:rPr>
              <a:t>вольову</a:t>
            </a:r>
            <a:r>
              <a:rPr lang="ru-RU" dirty="0">
                <a:latin typeface="Georgia" pitchFamily="18" charset="0"/>
              </a:rPr>
              <a:t> і </a:t>
            </a:r>
            <a:r>
              <a:rPr lang="ru-RU" dirty="0" err="1">
                <a:latin typeface="Georgia" pitchFamily="18" charset="0"/>
              </a:rPr>
              <a:t>мотиваційну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сфери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особистості</a:t>
            </a:r>
            <a:r>
              <a:rPr lang="ru-RU" dirty="0">
                <a:latin typeface="Georgia" pitchFamily="18" charset="0"/>
              </a:rPr>
              <a:t>, </a:t>
            </a:r>
            <a:r>
              <a:rPr lang="ru-RU" dirty="0" err="1">
                <a:latin typeface="Georgia" pitchFamily="18" charset="0"/>
              </a:rPr>
              <a:t>формування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високої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культури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спілкування</a:t>
            </a:r>
            <a:r>
              <a:rPr lang="ru-RU" dirty="0">
                <a:latin typeface="Georgia" pitchFamily="18" charset="0"/>
              </a:rPr>
              <a:t>, правил </a:t>
            </a:r>
            <a:r>
              <a:rPr lang="ru-RU" dirty="0" err="1">
                <a:latin typeface="Georgia" pitchFamily="18" charset="0"/>
              </a:rPr>
              <a:t>загального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етикету</a:t>
            </a:r>
            <a:r>
              <a:rPr lang="ru-RU" dirty="0">
                <a:latin typeface="Georgia" pitchFamily="18" charset="0"/>
              </a:rPr>
              <a:t> і </a:t>
            </a:r>
            <a:r>
              <a:rPr lang="ru-RU" dirty="0" err="1">
                <a:latin typeface="Georgia" pitchFamily="18" charset="0"/>
              </a:rPr>
              <a:t>поведінки</a:t>
            </a:r>
            <a:r>
              <a:rPr lang="ru-RU" dirty="0">
                <a:latin typeface="Georgia" pitchFamily="18" charset="0"/>
              </a:rPr>
              <a:t>, </a:t>
            </a:r>
            <a:r>
              <a:rPr lang="ru-RU" dirty="0" err="1">
                <a:latin typeface="Georgia" pitchFamily="18" charset="0"/>
              </a:rPr>
              <a:t>розвиток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соціально-значущих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цінностей</a:t>
            </a:r>
            <a:r>
              <a:rPr lang="ru-RU" dirty="0">
                <a:latin typeface="Georgia" pitchFamily="18" charset="0"/>
              </a:rPr>
              <a:t>;</a:t>
            </a:r>
          </a:p>
          <a:p>
            <a:r>
              <a:rPr lang="ru-RU" dirty="0">
                <a:latin typeface="Georgia" pitchFamily="18" charset="0"/>
              </a:rPr>
              <a:t>контрольно-</a:t>
            </a:r>
            <a:r>
              <a:rPr lang="ru-RU" dirty="0" err="1">
                <a:latin typeface="Georgia" pitchFamily="18" charset="0"/>
              </a:rPr>
              <a:t>оцінювальна</a:t>
            </a:r>
            <a:r>
              <a:rPr lang="ru-RU" dirty="0">
                <a:latin typeface="Georgia" pitchFamily="18" charset="0"/>
              </a:rPr>
              <a:t> - </a:t>
            </a:r>
            <a:r>
              <a:rPr lang="ru-RU" dirty="0" err="1">
                <a:latin typeface="Georgia" pitchFamily="18" charset="0"/>
              </a:rPr>
              <a:t>виявлення</a:t>
            </a:r>
            <a:r>
              <a:rPr lang="ru-RU" dirty="0">
                <a:latin typeface="Georgia" pitchFamily="18" charset="0"/>
              </a:rPr>
              <a:t> й </a:t>
            </a:r>
            <a:r>
              <a:rPr lang="ru-RU" dirty="0" err="1">
                <a:latin typeface="Georgia" pitchFamily="18" charset="0"/>
              </a:rPr>
              <a:t>оцінка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результатів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виховання</a:t>
            </a:r>
            <a:r>
              <a:rPr lang="ru-RU" dirty="0">
                <a:latin typeface="Georgia" pitchFamily="18" charset="0"/>
              </a:rPr>
              <a:t>, </a:t>
            </a:r>
            <a:r>
              <a:rPr lang="ru-RU" dirty="0" err="1">
                <a:latin typeface="Georgia" pitchFamily="18" charset="0"/>
              </a:rPr>
              <a:t>ефективності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системи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виховної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роботи</a:t>
            </a:r>
            <a:r>
              <a:rPr lang="ru-RU" dirty="0">
                <a:latin typeface="Georgia" pitchFamily="18" charset="0"/>
              </a:rPr>
              <a:t> та </a:t>
            </a:r>
            <a:r>
              <a:rPr lang="ru-RU" dirty="0" err="1">
                <a:latin typeface="Georgia" pitchFamily="18" charset="0"/>
              </a:rPr>
              <a:t>внесення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відповідних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коректив</a:t>
            </a:r>
            <a:r>
              <a:rPr lang="ru-RU" dirty="0">
                <a:latin typeface="Georgia" pitchFamily="18" charset="0"/>
              </a:rPr>
              <a:t> і </a:t>
            </a:r>
            <a:r>
              <a:rPr lang="ru-RU" dirty="0" err="1">
                <a:latin typeface="Georgia" pitchFamily="18" charset="0"/>
              </a:rPr>
              <a:t>змін</a:t>
            </a:r>
            <a:r>
              <a:rPr lang="ru-RU" dirty="0">
                <a:latin typeface="Georgia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669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82" y="0"/>
            <a:ext cx="9111018" cy="1143000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pPr algn="ctr"/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Особливості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виховного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процесу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653751"/>
              </p:ext>
            </p:extLst>
          </p:nvPr>
        </p:nvGraphicFramePr>
        <p:xfrm>
          <a:off x="304800" y="1295400"/>
          <a:ext cx="8610600" cy="5410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396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28995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D:\Users\Downloads\slid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70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Самовиховання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990600"/>
            <a:ext cx="8783368" cy="259476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i="1" dirty="0"/>
              <a:t>Одним </a:t>
            </a:r>
            <a:r>
              <a:rPr lang="ru-RU" i="1" dirty="0" err="1"/>
              <a:t>із</a:t>
            </a:r>
            <a:r>
              <a:rPr lang="ru-RU" i="1" dirty="0"/>
              <a:t> </a:t>
            </a:r>
            <a:r>
              <a:rPr lang="ru-RU" i="1" dirty="0" err="1"/>
              <a:t>найскладніших</a:t>
            </a:r>
            <a:r>
              <a:rPr lang="ru-RU" i="1" dirty="0"/>
              <a:t> </a:t>
            </a:r>
            <a:r>
              <a:rPr lang="ru-RU" i="1" dirty="0" err="1"/>
              <a:t>видів</a:t>
            </a:r>
            <a:r>
              <a:rPr lang="ru-RU" i="1" dirty="0"/>
              <a:t> </a:t>
            </a:r>
            <a:r>
              <a:rPr lang="ru-RU" i="1" dirty="0" err="1"/>
              <a:t>діяльності</a:t>
            </a:r>
            <a:r>
              <a:rPr lang="ru-RU" i="1" dirty="0"/>
              <a:t>, в яку </a:t>
            </a:r>
            <a:r>
              <a:rPr lang="ru-RU" i="1" dirty="0" err="1"/>
              <a:t>включаються</a:t>
            </a:r>
            <a:r>
              <a:rPr lang="ru-RU" i="1" dirty="0"/>
              <a:t> </a:t>
            </a:r>
            <a:r>
              <a:rPr lang="ru-RU" i="1" dirty="0" err="1"/>
              <a:t>учні</a:t>
            </a:r>
            <a:r>
              <a:rPr lang="ru-RU" i="1" dirty="0"/>
              <a:t> з </a:t>
            </a:r>
            <a:r>
              <a:rPr lang="ru-RU" i="1" dirty="0" err="1"/>
              <a:t>педагогічних</a:t>
            </a:r>
            <a:r>
              <a:rPr lang="ru-RU" i="1" dirty="0"/>
              <a:t> </a:t>
            </a:r>
            <a:r>
              <a:rPr lang="ru-RU" i="1" dirty="0" err="1"/>
              <a:t>міркувань</a:t>
            </a:r>
            <a:r>
              <a:rPr lang="ru-RU" i="1" dirty="0"/>
              <a:t>, є </a:t>
            </a:r>
            <a:r>
              <a:rPr lang="ru-RU" i="1" dirty="0" err="1"/>
              <a:t>діяльність</a:t>
            </a:r>
            <a:r>
              <a:rPr lang="ru-RU" i="1" dirty="0"/>
              <a:t>, </a:t>
            </a:r>
            <a:r>
              <a:rPr lang="ru-RU" i="1" dirty="0" err="1"/>
              <a:t>спрямована</a:t>
            </a:r>
            <a:r>
              <a:rPr lang="ru-RU" i="1" dirty="0"/>
              <a:t> на </a:t>
            </a:r>
            <a:r>
              <a:rPr lang="ru-RU" i="1" dirty="0" err="1"/>
              <a:t>перетворення</a:t>
            </a:r>
            <a:r>
              <a:rPr lang="ru-RU" i="1" dirty="0"/>
              <a:t> </a:t>
            </a:r>
            <a:r>
              <a:rPr lang="ru-RU" i="1" dirty="0" err="1"/>
              <a:t>власної</a:t>
            </a:r>
            <a:r>
              <a:rPr lang="ru-RU" i="1" dirty="0"/>
              <a:t> </a:t>
            </a:r>
            <a:r>
              <a:rPr lang="ru-RU" i="1" dirty="0" err="1"/>
              <a:t>особистості</a:t>
            </a:r>
            <a:r>
              <a:rPr lang="ru-RU" i="1" dirty="0"/>
              <a:t>, </a:t>
            </a:r>
            <a:r>
              <a:rPr lang="ru-RU" i="1" dirty="0" err="1"/>
              <a:t>тобто</a:t>
            </a:r>
            <a:r>
              <a:rPr lang="ru-RU" i="1" dirty="0"/>
              <a:t> </a:t>
            </a:r>
            <a:r>
              <a:rPr lang="ru-RU" i="1" dirty="0" err="1"/>
              <a:t>самовиховання</a:t>
            </a:r>
            <a:r>
              <a:rPr lang="ru-RU" i="1" dirty="0"/>
              <a:t>. </a:t>
            </a:r>
            <a:r>
              <a:rPr lang="ru-RU" i="1" dirty="0" err="1"/>
              <a:t>Спрямувати</a:t>
            </a:r>
            <a:r>
              <a:rPr lang="ru-RU" i="1" dirty="0"/>
              <a:t> </a:t>
            </a:r>
            <a:r>
              <a:rPr lang="ru-RU" i="1" dirty="0" err="1"/>
              <a:t>активність</a:t>
            </a:r>
            <a:r>
              <a:rPr lang="ru-RU" i="1" dirty="0"/>
              <a:t> </a:t>
            </a:r>
            <a:r>
              <a:rPr lang="ru-RU" i="1" dirty="0" err="1"/>
              <a:t>вихованця</a:t>
            </a:r>
            <a:r>
              <a:rPr lang="ru-RU" i="1" dirty="0"/>
              <a:t> на </a:t>
            </a:r>
            <a:r>
              <a:rPr lang="ru-RU" i="1" dirty="0" err="1"/>
              <a:t>створення</a:t>
            </a:r>
            <a:r>
              <a:rPr lang="ru-RU" i="1" dirty="0"/>
              <a:t> </a:t>
            </a:r>
            <a:r>
              <a:rPr lang="ru-RU" i="1" dirty="0" err="1"/>
              <a:t>власної</a:t>
            </a:r>
            <a:r>
              <a:rPr lang="ru-RU" i="1" dirty="0"/>
              <a:t> </a:t>
            </a:r>
            <a:r>
              <a:rPr lang="ru-RU" i="1" dirty="0" err="1"/>
              <a:t>особистості</a:t>
            </a:r>
            <a:r>
              <a:rPr lang="ru-RU" i="1" dirty="0"/>
              <a:t> - значить </a:t>
            </a:r>
            <a:r>
              <a:rPr lang="ru-RU" i="1" dirty="0" err="1"/>
              <a:t>зробити</a:t>
            </a:r>
            <a:r>
              <a:rPr lang="ru-RU" i="1" dirty="0"/>
              <a:t> </a:t>
            </a:r>
            <a:r>
              <a:rPr lang="ru-RU" i="1" dirty="0" err="1"/>
              <a:t>його</a:t>
            </a:r>
            <a:r>
              <a:rPr lang="ru-RU" i="1" dirty="0"/>
              <a:t> у </a:t>
            </a:r>
            <a:r>
              <a:rPr lang="ru-RU" i="1" dirty="0" err="1"/>
              <a:t>співучасником</a:t>
            </a:r>
            <a:r>
              <a:rPr lang="ru-RU" i="1" dirty="0"/>
              <a:t> </a:t>
            </a:r>
            <a:r>
              <a:rPr lang="ru-RU" i="1" dirty="0" err="1"/>
              <a:t>процесу</a:t>
            </a:r>
            <a:r>
              <a:rPr lang="ru-RU" i="1" dirty="0"/>
              <a:t> </a:t>
            </a:r>
            <a:r>
              <a:rPr lang="ru-RU" i="1" dirty="0" err="1"/>
              <a:t>виховання</a:t>
            </a:r>
            <a:r>
              <a:rPr lang="ru-RU" i="1" dirty="0"/>
              <a:t>, </a:t>
            </a:r>
            <a:r>
              <a:rPr lang="ru-RU" i="1" dirty="0" err="1"/>
              <a:t>суб'єктом</a:t>
            </a:r>
            <a:r>
              <a:rPr lang="ru-RU" i="1" dirty="0"/>
              <a:t>, союзником у </a:t>
            </a:r>
            <a:r>
              <a:rPr lang="ru-RU" i="1" dirty="0" err="1"/>
              <a:t>досягненні</a:t>
            </a:r>
            <a:r>
              <a:rPr lang="ru-RU" i="1" dirty="0"/>
              <a:t> </a:t>
            </a:r>
            <a:r>
              <a:rPr lang="ru-RU" i="1" dirty="0" err="1"/>
              <a:t>виховної</a:t>
            </a:r>
            <a:r>
              <a:rPr lang="ru-RU" i="1" dirty="0"/>
              <a:t> мети. </a:t>
            </a:r>
            <a:endParaRPr lang="ru-RU" dirty="0"/>
          </a:p>
        </p:txBody>
      </p:sp>
      <p:pic>
        <p:nvPicPr>
          <p:cNvPr id="5122" name="Picture 2" descr="Картинки по запросу самовихованн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18546"/>
            <a:ext cx="4058968" cy="305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678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48130"/>
            <a:ext cx="8305800" cy="53767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Чинники самовиховання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685800"/>
            <a:ext cx="8229600" cy="39624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err="1" smtClean="0"/>
              <a:t>Почуття</a:t>
            </a:r>
            <a:r>
              <a:rPr lang="ru-RU" dirty="0" smtClean="0"/>
              <a:t> </a:t>
            </a:r>
            <a:r>
              <a:rPr lang="ru-RU" dirty="0"/>
              <a:t>— </a:t>
            </a:r>
            <a:r>
              <a:rPr lang="ru-RU" dirty="0" err="1"/>
              <a:t>психічні</a:t>
            </a:r>
            <a:r>
              <a:rPr lang="ru-RU" dirty="0"/>
              <a:t> </a:t>
            </a:r>
            <a:r>
              <a:rPr lang="ru-RU" dirty="0" err="1"/>
              <a:t>стани</a:t>
            </a:r>
            <a:r>
              <a:rPr lang="ru-RU" dirty="0"/>
              <a:t> і </a:t>
            </a:r>
            <a:r>
              <a:rPr lang="ru-RU" dirty="0" err="1"/>
              <a:t>процеси</a:t>
            </a:r>
            <a:r>
              <a:rPr lang="ru-RU" dirty="0"/>
              <a:t>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відображено</a:t>
            </a:r>
            <a:r>
              <a:rPr lang="ru-RU" dirty="0"/>
              <a:t> </a:t>
            </a:r>
            <a:r>
              <a:rPr lang="ru-RU" dirty="0" err="1"/>
              <a:t>емоційний</a:t>
            </a:r>
            <a:r>
              <a:rPr lang="ru-RU" dirty="0"/>
              <a:t> </a:t>
            </a:r>
            <a:r>
              <a:rPr lang="ru-RU" dirty="0" err="1"/>
              <a:t>бік</a:t>
            </a:r>
            <a:r>
              <a:rPr lang="ru-RU" dirty="0"/>
              <a:t> духовного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суб'єктивне</a:t>
            </a:r>
            <a:r>
              <a:rPr lang="ru-RU" dirty="0"/>
              <a:t> </a:t>
            </a:r>
            <a:r>
              <a:rPr lang="ru-RU" dirty="0" err="1"/>
              <a:t>переживання</a:t>
            </a:r>
            <a:r>
              <a:rPr lang="ru-RU" dirty="0"/>
              <a:t> </a:t>
            </a:r>
            <a:r>
              <a:rPr lang="ru-RU" dirty="0" err="1"/>
              <a:t>подій</a:t>
            </a:r>
            <a:r>
              <a:rPr lang="ru-RU" dirty="0"/>
              <a:t> та </a:t>
            </a:r>
            <a:r>
              <a:rPr lang="ru-RU" dirty="0" err="1"/>
              <a:t>емоційне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до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dirty="0" err="1"/>
              <a:t>Виховання</a:t>
            </a:r>
            <a:r>
              <a:rPr lang="ru-RU" dirty="0"/>
              <a:t> </a:t>
            </a:r>
            <a:r>
              <a:rPr lang="ru-RU" dirty="0" err="1"/>
              <a:t>свідомості</a:t>
            </a:r>
            <a:r>
              <a:rPr lang="ru-RU" dirty="0"/>
              <a:t> та </a:t>
            </a:r>
            <a:r>
              <a:rPr lang="ru-RU" dirty="0" err="1"/>
              <a:t>емоційно-почуттєвої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поєднуватися</a:t>
            </a:r>
            <a:r>
              <a:rPr lang="ru-RU" dirty="0"/>
              <a:t> з </a:t>
            </a:r>
            <a:r>
              <a:rPr lang="ru-RU" dirty="0" err="1"/>
              <a:t>формуванням</a:t>
            </a:r>
            <a:r>
              <a:rPr lang="ru-RU" dirty="0"/>
              <a:t> </a:t>
            </a:r>
            <a:r>
              <a:rPr lang="ru-RU" dirty="0" err="1"/>
              <a:t>навичок</a:t>
            </a:r>
            <a:r>
              <a:rPr lang="ru-RU" dirty="0"/>
              <a:t> і </a:t>
            </a:r>
            <a:r>
              <a:rPr lang="ru-RU" dirty="0" err="1"/>
              <a:t>звичок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dirty="0" err="1"/>
              <a:t>Навичка</a:t>
            </a:r>
            <a:r>
              <a:rPr lang="ru-RU" dirty="0"/>
              <a:t> — </a:t>
            </a:r>
            <a:r>
              <a:rPr lang="ru-RU" dirty="0" err="1"/>
              <a:t>психічне</a:t>
            </a:r>
            <a:r>
              <a:rPr lang="ru-RU" dirty="0"/>
              <a:t> </a:t>
            </a:r>
            <a:r>
              <a:rPr lang="ru-RU" dirty="0" err="1"/>
              <a:t>новоутворення</a:t>
            </a:r>
            <a:r>
              <a:rPr lang="ru-RU" dirty="0"/>
              <a:t>,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індивід</a:t>
            </a:r>
            <a:r>
              <a:rPr lang="ru-RU" dirty="0"/>
              <a:t> </a:t>
            </a:r>
            <a:r>
              <a:rPr lang="ru-RU" dirty="0" err="1"/>
              <a:t>спроможний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/>
              <a:t>певну</a:t>
            </a:r>
            <a:r>
              <a:rPr lang="ru-RU" dirty="0"/>
              <a:t> </a:t>
            </a:r>
            <a:r>
              <a:rPr lang="ru-RU" dirty="0" err="1"/>
              <a:t>дію</a:t>
            </a:r>
            <a:r>
              <a:rPr lang="ru-RU" dirty="0"/>
              <a:t>, </a:t>
            </a:r>
            <a:r>
              <a:rPr lang="ru-RU" dirty="0" err="1"/>
              <a:t>раціонально</a:t>
            </a:r>
            <a:r>
              <a:rPr lang="ru-RU" dirty="0"/>
              <a:t>, з </a:t>
            </a:r>
            <a:r>
              <a:rPr lang="ru-RU" dirty="0" err="1"/>
              <a:t>належною</a:t>
            </a:r>
            <a:r>
              <a:rPr lang="ru-RU" dirty="0"/>
              <a:t> </a:t>
            </a:r>
            <a:r>
              <a:rPr lang="ru-RU" dirty="0" err="1"/>
              <a:t>точністю</a:t>
            </a:r>
            <a:r>
              <a:rPr lang="ru-RU" dirty="0"/>
              <a:t> і </a:t>
            </a:r>
            <a:r>
              <a:rPr lang="ru-RU" dirty="0" err="1"/>
              <a:t>швидкістю</a:t>
            </a:r>
            <a:r>
              <a:rPr lang="ru-RU" dirty="0"/>
              <a:t>, без </a:t>
            </a:r>
            <a:r>
              <a:rPr lang="ru-RU" dirty="0" err="1"/>
              <a:t>зайвих</a:t>
            </a:r>
            <a:r>
              <a:rPr lang="ru-RU" dirty="0"/>
              <a:t> затрат </a:t>
            </a:r>
            <a:r>
              <a:rPr lang="ru-RU" dirty="0" err="1"/>
              <a:t>фізичної</a:t>
            </a:r>
            <a:r>
              <a:rPr lang="ru-RU" dirty="0"/>
              <a:t> та </a:t>
            </a:r>
            <a:r>
              <a:rPr lang="ru-RU" dirty="0" err="1"/>
              <a:t>нервово-психічної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dirty="0" err="1"/>
              <a:t>Звичка</a:t>
            </a:r>
            <a:r>
              <a:rPr lang="ru-RU" dirty="0"/>
              <a:t> — </a:t>
            </a:r>
            <a:r>
              <a:rPr lang="ru-RU" dirty="0" err="1"/>
              <a:t>схильність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до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усталених</a:t>
            </a:r>
            <a:r>
              <a:rPr lang="ru-RU" dirty="0"/>
              <a:t> </a:t>
            </a:r>
            <a:r>
              <a:rPr lang="ru-RU" dirty="0" err="1"/>
              <a:t>способів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3000" y="4191000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Haettenschweiler" pitchFamily="34" charset="0"/>
              </a:rPr>
              <a:t>«</a:t>
            </a:r>
            <a:r>
              <a:rPr lang="ru-RU" sz="2400" dirty="0" err="1">
                <a:latin typeface="Haettenschweiler" pitchFamily="34" charset="0"/>
              </a:rPr>
              <a:t>Гарна</a:t>
            </a:r>
            <a:r>
              <a:rPr lang="ru-RU" sz="2400" dirty="0">
                <a:latin typeface="Haettenschweiler" pitchFamily="34" charset="0"/>
              </a:rPr>
              <a:t> </a:t>
            </a:r>
            <a:r>
              <a:rPr lang="ru-RU" sz="2400" dirty="0" err="1">
                <a:latin typeface="Haettenschweiler" pitchFamily="34" charset="0"/>
              </a:rPr>
              <a:t>звичка</a:t>
            </a:r>
            <a:r>
              <a:rPr lang="ru-RU" sz="2400" dirty="0">
                <a:latin typeface="Haettenschweiler" pitchFamily="34" charset="0"/>
              </a:rPr>
              <a:t> — </a:t>
            </a:r>
            <a:r>
              <a:rPr lang="ru-RU" sz="2400" dirty="0" err="1">
                <a:latin typeface="Haettenschweiler" pitchFamily="34" charset="0"/>
              </a:rPr>
              <a:t>це</a:t>
            </a:r>
            <a:r>
              <a:rPr lang="ru-RU" sz="2400" dirty="0">
                <a:latin typeface="Haettenschweiler" pitchFamily="34" charset="0"/>
              </a:rPr>
              <a:t> </a:t>
            </a:r>
            <a:r>
              <a:rPr lang="ru-RU" sz="2400" dirty="0" err="1">
                <a:latin typeface="Haettenschweiler" pitchFamily="34" charset="0"/>
              </a:rPr>
              <a:t>моральний</a:t>
            </a:r>
            <a:r>
              <a:rPr lang="ru-RU" sz="2400" dirty="0">
                <a:latin typeface="Haettenschweiler" pitchFamily="34" charset="0"/>
              </a:rPr>
              <a:t> </a:t>
            </a:r>
            <a:r>
              <a:rPr lang="ru-RU" sz="2400" dirty="0" err="1">
                <a:latin typeface="Haettenschweiler" pitchFamily="34" charset="0"/>
              </a:rPr>
              <a:t>капітал</a:t>
            </a:r>
            <a:r>
              <a:rPr lang="ru-RU" sz="2400" dirty="0">
                <a:latin typeface="Haettenschweiler" pitchFamily="34" charset="0"/>
              </a:rPr>
              <a:t>, — писав К. </a:t>
            </a:r>
            <a:r>
              <a:rPr lang="ru-RU" sz="2400" dirty="0" err="1">
                <a:latin typeface="Haettenschweiler" pitchFamily="34" charset="0"/>
              </a:rPr>
              <a:t>Ушинський</a:t>
            </a:r>
            <a:r>
              <a:rPr lang="ru-RU" sz="2400" dirty="0">
                <a:latin typeface="Haettenschweiler" pitchFamily="34" charset="0"/>
              </a:rPr>
              <a:t>.</a:t>
            </a:r>
          </a:p>
        </p:txBody>
      </p:sp>
      <p:pic>
        <p:nvPicPr>
          <p:cNvPr id="6146" name="Picture 2" descr="Картинки по запросу самовихова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652665"/>
            <a:ext cx="19907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746" y="4885266"/>
            <a:ext cx="1828800" cy="197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433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28995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D:\Users\Downloads\slid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58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28995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 descr="D:\Users\Downloads\slide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50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010400" cy="114727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prstTxWarp prst="textStop">
              <a:avLst/>
            </a:prstTxWarp>
          </a:bodyPr>
          <a:lstStyle/>
          <a:p>
            <a:pPr algn="ctr"/>
            <a:r>
              <a:rPr lang="uk-UA" dirty="0" smtClean="0"/>
              <a:t>План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347365"/>
          </a:xfrm>
        </p:spPr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err="1" smtClean="0">
                <a:solidFill>
                  <a:schemeClr val="tx1"/>
                </a:solidFill>
              </a:rPr>
              <a:t>Теорія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виховання</a:t>
            </a:r>
            <a:r>
              <a:rPr lang="ru-RU" dirty="0">
                <a:solidFill>
                  <a:schemeClr val="tx1"/>
                </a:solidFill>
              </a:rPr>
              <a:t> як </a:t>
            </a:r>
            <a:r>
              <a:rPr lang="ru-RU" dirty="0" err="1">
                <a:solidFill>
                  <a:schemeClr val="tx1"/>
                </a:solidFill>
              </a:rPr>
              <a:t>складова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частина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педагогічної</a:t>
            </a:r>
            <a:r>
              <a:rPr lang="ru-RU" dirty="0">
                <a:solidFill>
                  <a:schemeClr val="tx1"/>
                </a:solidFill>
              </a:rPr>
              <a:t> науки.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Характеристика </a:t>
            </a:r>
            <a:r>
              <a:rPr lang="ru-RU" dirty="0" err="1">
                <a:solidFill>
                  <a:schemeClr val="tx1"/>
                </a:solidFill>
              </a:rPr>
              <a:t>сучасних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наукових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підходів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виховання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err="1">
                <a:solidFill>
                  <a:schemeClr val="tx1"/>
                </a:solidFill>
              </a:rPr>
              <a:t>Сутність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процесів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виховання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самовиховання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перевиховання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особистості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Мета </a:t>
            </a:r>
            <a:r>
              <a:rPr lang="ru-RU" dirty="0" err="1">
                <a:solidFill>
                  <a:schemeClr val="tx1"/>
                </a:solidFill>
              </a:rPr>
              <a:t>виховання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err="1">
                <a:solidFill>
                  <a:schemeClr val="tx1"/>
                </a:solidFill>
              </a:rPr>
              <a:t>Аналіз</a:t>
            </a:r>
            <a:r>
              <a:rPr lang="ru-RU" dirty="0">
                <a:solidFill>
                  <a:schemeClr val="tx1"/>
                </a:solidFill>
              </a:rPr>
              <a:t> «</a:t>
            </a:r>
            <a:r>
              <a:rPr lang="ru-RU" dirty="0" err="1">
                <a:solidFill>
                  <a:schemeClr val="tx1"/>
                </a:solidFill>
              </a:rPr>
              <a:t>Концепції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національного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виховання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дітей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молоді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Україні</a:t>
            </a:r>
            <a:r>
              <a:rPr lang="ru-RU" dirty="0">
                <a:solidFill>
                  <a:schemeClr val="tx1"/>
                </a:solidFill>
              </a:rPr>
              <a:t>».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Структура, </a:t>
            </a:r>
            <a:r>
              <a:rPr lang="ru-RU" dirty="0" err="1">
                <a:solidFill>
                  <a:schemeClr val="tx1"/>
                </a:solidFill>
              </a:rPr>
              <a:t>рушійні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сили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основні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етапи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процесу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виховання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err="1">
                <a:solidFill>
                  <a:schemeClr val="tx1"/>
                </a:solidFill>
              </a:rPr>
              <a:t>Основні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закономірності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процесу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виховання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err="1">
                <a:solidFill>
                  <a:schemeClr val="tx1"/>
                </a:solidFill>
              </a:rPr>
              <a:t>Специфіка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принципів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виховання</a:t>
            </a:r>
            <a:r>
              <a:rPr lang="ru-RU" dirty="0">
                <a:solidFill>
                  <a:schemeClr val="tx1"/>
                </a:solidFill>
              </a:rPr>
              <a:t>. Характеристика </a:t>
            </a:r>
            <a:r>
              <a:rPr lang="ru-RU" dirty="0" err="1">
                <a:solidFill>
                  <a:schemeClr val="tx1"/>
                </a:solidFill>
              </a:rPr>
              <a:t>принципів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виховання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Правила </a:t>
            </a:r>
            <a:r>
              <a:rPr lang="ru-RU" dirty="0" err="1">
                <a:solidFill>
                  <a:schemeClr val="tx1"/>
                </a:solidFill>
              </a:rPr>
              <a:t>виховання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Картинки по запросу вихова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648201"/>
            <a:ext cx="3429000" cy="200336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28995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 descr="D:\Users\Downloads\slide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72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28995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 descr="D:\Users\Downloads\slide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75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Users\Downloads\slide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838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Users\Downloads\slide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69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965" y="228601"/>
            <a:ext cx="8229600" cy="3352799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uk-UA" b="1" i="1" dirty="0" smtClean="0"/>
              <a:t>Взаємодія вихователя і </a:t>
            </a:r>
            <a:r>
              <a:rPr lang="uk-UA" b="1" i="1" dirty="0" err="1" smtClean="0"/>
              <a:t>виховуваних</a:t>
            </a:r>
            <a:r>
              <a:rPr lang="uk-UA" b="1" i="1" dirty="0" smtClean="0"/>
              <a:t> -</a:t>
            </a:r>
            <a:r>
              <a:rPr lang="uk-UA" dirty="0" smtClean="0"/>
              <a:t> процес виховання має на увазі обов'язкову зворотний зв'язок, в іншому випадку не можна говорити про результати діяльності педагога.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uk-UA" dirty="0" smtClean="0"/>
              <a:t>Процес виховання ототожнюється з виховним процесом. Що ж відбувається в ході виховання? При взаємодії вихованець набуває певного досвіду, передачу якого необхідно організувати. Одне із завдань вихователя - знайти спосіб, щоб </a:t>
            </a:r>
            <a:r>
              <a:rPr lang="uk-UA" dirty="0" err="1" smtClean="0"/>
              <a:t>воспитуемого</a:t>
            </a:r>
            <a:r>
              <a:rPr lang="uk-UA" dirty="0" smtClean="0"/>
              <a:t> включити в діяльність, де він може повторити побачене, </a:t>
            </a:r>
            <a:r>
              <a:rPr lang="uk-UA" dirty="0" err="1" smtClean="0"/>
              <a:t>інтеріоризувати</a:t>
            </a:r>
            <a:r>
              <a:rPr lang="uk-UA" dirty="0" smtClean="0"/>
              <a:t> його і відтворити як власну діяльність. Даний підхід в теорії виховання </a:t>
            </a:r>
            <a:r>
              <a:rPr lang="uk-UA" dirty="0" err="1" smtClean="0"/>
              <a:t>називають </a:t>
            </a:r>
            <a:r>
              <a:rPr lang="uk-UA" b="1" i="1" dirty="0" err="1" smtClean="0"/>
              <a:t>особистісно-д</a:t>
            </a:r>
            <a:r>
              <a:rPr lang="uk-UA" b="1" i="1" dirty="0" smtClean="0"/>
              <a:t>іяльнісних.</a:t>
            </a:r>
            <a:r>
              <a:rPr lang="uk-UA" dirty="0" smtClean="0"/>
              <a:t> Суть його в тому, що людина вибирає з усього соціального досвіду те, що йому ближче за своєю природою, більш цікаво.</a:t>
            </a:r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582" y="3505200"/>
            <a:ext cx="296984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5800" y="35052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/>
              <a:t>Основними змістовними компонентами </a:t>
            </a:r>
            <a:r>
              <a:rPr lang="uk-UA" dirty="0" err="1"/>
              <a:t>особистісно-діяльнісного</a:t>
            </a:r>
            <a:r>
              <a:rPr lang="uk-UA" dirty="0"/>
              <a:t> підходу є:</a:t>
            </a:r>
          </a:p>
          <a:p>
            <a:pPr algn="ctr"/>
            <a:r>
              <a:rPr lang="uk-UA" dirty="0"/>
              <a:t>• спілкування як основа різноманітних міжособистісних відносин;</a:t>
            </a:r>
          </a:p>
          <a:p>
            <a:pPr algn="ctr"/>
            <a:r>
              <a:rPr lang="uk-UA" dirty="0"/>
              <a:t>• керівництво розвитком особистості в процесі діяльності;</a:t>
            </a:r>
          </a:p>
          <a:p>
            <a:pPr algn="ctr"/>
            <a:r>
              <a:rPr lang="uk-UA" dirty="0"/>
              <a:t>• розвиток і соціалізація особистості.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4524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842470"/>
          </a:xfrm>
        </p:spPr>
        <p:txBody>
          <a:bodyPr/>
          <a:lstStyle/>
          <a:p>
            <a:pPr algn="ctr"/>
            <a:r>
              <a:rPr lang="uk-UA" dirty="0" smtClean="0"/>
              <a:t>Висновок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err="1"/>
              <a:t>Особливість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виховання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у тому, </a:t>
            </a:r>
            <a:r>
              <a:rPr lang="ru-RU" dirty="0" err="1"/>
              <a:t>що</a:t>
            </a:r>
            <a:r>
              <a:rPr lang="ru-RU" dirty="0"/>
              <a:t> до них </a:t>
            </a:r>
            <a:r>
              <a:rPr lang="ru-RU" dirty="0" err="1"/>
              <a:t>відносять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, </a:t>
            </a:r>
            <a:r>
              <a:rPr lang="ru-RU" dirty="0" err="1"/>
              <a:t>прийоми</a:t>
            </a:r>
            <a:r>
              <a:rPr lang="ru-RU" dirty="0"/>
              <a:t>,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виховної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й </a:t>
            </a:r>
            <a:r>
              <a:rPr lang="ru-RU" dirty="0" err="1"/>
              <a:t>діяльності</a:t>
            </a:r>
            <a:r>
              <a:rPr lang="ru-RU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Результат </a:t>
            </a:r>
            <a:r>
              <a:rPr lang="ru-RU" dirty="0" err="1"/>
              <a:t>виховання</a:t>
            </a:r>
            <a:r>
              <a:rPr lang="ru-RU" dirty="0"/>
              <a:t> на </a:t>
            </a:r>
            <a:r>
              <a:rPr lang="ru-RU" dirty="0" err="1"/>
              <a:t>певному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, </a:t>
            </a:r>
            <a:r>
              <a:rPr lang="ru-RU" dirty="0" err="1"/>
              <a:t>оцінюючи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вихованості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/>
              <a:t>Вихованість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властивість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, яка </a:t>
            </a:r>
            <a:r>
              <a:rPr lang="ru-RU" dirty="0" err="1"/>
              <a:t>харак­теризується</a:t>
            </a:r>
            <a:r>
              <a:rPr lang="ru-RU" dirty="0"/>
              <a:t> </a:t>
            </a:r>
            <a:r>
              <a:rPr lang="ru-RU" dirty="0" err="1"/>
              <a:t>сукупністю</a:t>
            </a:r>
            <a:r>
              <a:rPr lang="ru-RU" dirty="0"/>
              <a:t> </a:t>
            </a:r>
            <a:r>
              <a:rPr lang="ru-RU" dirty="0" err="1"/>
              <a:t>достатньо</a:t>
            </a:r>
            <a:r>
              <a:rPr lang="ru-RU" dirty="0"/>
              <a:t> </a:t>
            </a:r>
            <a:r>
              <a:rPr lang="ru-RU" dirty="0" err="1"/>
              <a:t>сформованих</a:t>
            </a:r>
            <a:r>
              <a:rPr lang="ru-RU" dirty="0"/>
              <a:t> </a:t>
            </a:r>
            <a:r>
              <a:rPr lang="ru-RU" dirty="0" err="1"/>
              <a:t>соціально</a:t>
            </a:r>
            <a:r>
              <a:rPr lang="ru-RU" dirty="0"/>
              <a:t> </a:t>
            </a:r>
            <a:r>
              <a:rPr lang="ru-RU" dirty="0" err="1"/>
              <a:t>значущих</a:t>
            </a:r>
            <a:r>
              <a:rPr lang="ru-RU" dirty="0"/>
              <a:t> </a:t>
            </a:r>
            <a:r>
              <a:rPr lang="ru-RU" dirty="0" err="1"/>
              <a:t>якостей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в </a:t>
            </a:r>
            <a:r>
              <a:rPr lang="ru-RU" dirty="0" err="1"/>
              <a:t>узагальненій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відбивають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до </a:t>
            </a:r>
            <a:r>
              <a:rPr lang="ru-RU" dirty="0" err="1"/>
              <a:t>суспільства</a:t>
            </a:r>
            <a:r>
              <a:rPr lang="ru-RU" dirty="0"/>
              <a:t> і </a:t>
            </a:r>
            <a:r>
              <a:rPr lang="ru-RU" dirty="0" err="1"/>
              <a:t>оточуючих</a:t>
            </a:r>
            <a:r>
              <a:rPr lang="ru-RU" dirty="0"/>
              <a:t> людей, до </a:t>
            </a:r>
            <a:r>
              <a:rPr lang="ru-RU" dirty="0" err="1"/>
              <a:t>праці</a:t>
            </a:r>
            <a:r>
              <a:rPr lang="ru-RU" dirty="0"/>
              <a:t>, до </a:t>
            </a:r>
            <a:r>
              <a:rPr lang="ru-RU" dirty="0" err="1"/>
              <a:t>створених</a:t>
            </a:r>
            <a:r>
              <a:rPr lang="ru-RU" dirty="0"/>
              <a:t> людьми </a:t>
            </a:r>
            <a:r>
              <a:rPr lang="ru-RU" dirty="0" err="1"/>
              <a:t>матеріальних</a:t>
            </a:r>
            <a:r>
              <a:rPr lang="ru-RU" dirty="0"/>
              <a:t> благ, до </a:t>
            </a:r>
            <a:r>
              <a:rPr lang="ru-RU" dirty="0" err="1"/>
              <a:t>самої</a:t>
            </a:r>
            <a:r>
              <a:rPr lang="ru-RU" dirty="0"/>
              <a:t> себе.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132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048000" y="2590800"/>
            <a:ext cx="5943600" cy="1371600"/>
          </a:xfrm>
        </p:spPr>
        <p:txBody>
          <a:bodyPr>
            <a:prstTxWarp prst="textDoubleWave1">
              <a:avLst/>
            </a:prstTxWarp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Дякую за увагу!</a:t>
            </a:r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511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010400" cy="114727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prstTxWarp prst="textStop">
              <a:avLst/>
            </a:prstTxWarp>
          </a:bodyPr>
          <a:lstStyle/>
          <a:p>
            <a:pPr algn="ctr"/>
            <a:r>
              <a:rPr lang="ru-RU" dirty="0" err="1" smtClean="0"/>
              <a:t>Що</a:t>
            </a:r>
            <a:r>
              <a:rPr lang="ru-RU" dirty="0" smtClean="0"/>
              <a:t> ж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виховання</a:t>
            </a:r>
            <a:r>
              <a:rPr lang="ru-RU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289956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uk-UA" b="1" dirty="0" smtClean="0"/>
              <a:t>Процес виховання</a:t>
            </a:r>
            <a:r>
              <a:rPr lang="uk-UA" dirty="0" smtClean="0"/>
              <a:t> - система виховних заходів, спрямованих на формування всебічно і гармонійно розвиненої особистості.</a:t>
            </a:r>
          </a:p>
          <a:p>
            <a:pPr marL="0" indent="0" algn="ctr">
              <a:buNone/>
            </a:pPr>
            <a:r>
              <a:rPr lang="uk-UA" dirty="0" smtClean="0"/>
              <a:t>Специфіка цього процесу полягає передусім у цілеспрямованості. Наявність конкретної мети робить цей процес систематичним і послідовним, не допускає випадковості, хаотичності у проведенні виховних заходів. Особлива роль у формуванні людської </a:t>
            </a:r>
            <a:r>
              <a:rPr lang="uk-UA" dirty="0" err="1" smtClean="0"/>
              <a:t>особистості належи</a:t>
            </a:r>
            <a:r>
              <a:rPr lang="uk-UA" dirty="0" smtClean="0"/>
              <a:t>ть шкільному вихованню, оскільки цілеспрямований виховний вплив, на неї передбачає не лише виховання позитивних якостей, а й подолання наслідків впливу негативних об'єктивних чинників.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Картинки по запросу вихова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3057"/>
            <a:ext cx="3429000" cy="261850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1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010400" cy="114727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prstTxWarp prst="textStop">
              <a:avLst/>
            </a:prstTxWarp>
          </a:bodyPr>
          <a:lstStyle/>
          <a:p>
            <a:pPr algn="ctr"/>
            <a:r>
              <a:rPr lang="ru-RU" dirty="0" err="1" smtClean="0"/>
              <a:t>Що</a:t>
            </a:r>
            <a:r>
              <a:rPr lang="ru-RU" dirty="0" smtClean="0"/>
              <a:t> ж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виховання</a:t>
            </a:r>
            <a:r>
              <a:rPr lang="ru-RU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289956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uk-UA" b="1" dirty="0" smtClean="0"/>
              <a:t>Процес виховання</a:t>
            </a:r>
            <a:r>
              <a:rPr lang="uk-UA" dirty="0" smtClean="0"/>
              <a:t> - система виховних заходів, спрямованих на формування всебічно і гармонійно розвиненої особистості.</a:t>
            </a:r>
          </a:p>
          <a:p>
            <a:pPr marL="0" indent="0" algn="ctr">
              <a:buNone/>
            </a:pPr>
            <a:r>
              <a:rPr lang="uk-UA" dirty="0" smtClean="0"/>
              <a:t>Специфіка цього процесу полягає передусім у цілеспрямованості. Наявність конкретної мети робить цей процес систематичним і послідовним, не допускає випадковості, хаотичності у проведенні виховних заходів. Особлива роль у формуванні людської </a:t>
            </a:r>
            <a:r>
              <a:rPr lang="uk-UA" dirty="0" err="1" smtClean="0"/>
              <a:t>особистості належи</a:t>
            </a:r>
            <a:r>
              <a:rPr lang="uk-UA" dirty="0" smtClean="0"/>
              <a:t>ть шкільному вихованню, оскільки цілеспрямований виховний вплив, на неї передбачає не лише виховання позитивних якостей, а й подолання наслідків впливу негативних об'єктивних чинників.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Картинки по запросу вихова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3057"/>
            <a:ext cx="3429000" cy="261850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Users\Downloads\slide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36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28995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2" descr="D:\Users\Downloads\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83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918670"/>
          </a:xfrm>
        </p:spPr>
        <p:txBody>
          <a:bodyPr/>
          <a:lstStyle/>
          <a:p>
            <a:pPr algn="ctr"/>
            <a:r>
              <a:rPr lang="ru-RU" dirty="0" smtClean="0"/>
              <a:t>Мета </a:t>
            </a:r>
            <a:r>
              <a:rPr lang="uk-UA" dirty="0" smtClean="0"/>
              <a:t>виховання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990601"/>
            <a:ext cx="8686800" cy="990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i="1" dirty="0" smtClean="0"/>
              <a:t>Мета</a:t>
            </a:r>
            <a:r>
              <a:rPr lang="uk-UA" dirty="0" smtClean="0"/>
              <a:t> - це ідеальне передбачення результату, на досягнення якого спрямована діяльність людини. Мета конкретизується в завданнях.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79460" y="2057400"/>
            <a:ext cx="50292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900" dirty="0" smtClean="0"/>
              <a:t>У процесі постановки мети важливу роль відіграє </a:t>
            </a:r>
            <a:r>
              <a:rPr lang="uk-UA" sz="1900" dirty="0" err="1" smtClean="0"/>
              <a:t>псіхологопедагогіческой</a:t>
            </a:r>
            <a:r>
              <a:rPr lang="uk-UA" sz="1900" dirty="0" smtClean="0"/>
              <a:t> діагностика не тільки як окрема діяльність, але і як компонент навчально-виховного процесу. Необхідно знати різні методики вивчення особистості і вміти конструювати з них програми вивчення особистості і колективу.</a:t>
            </a:r>
          </a:p>
          <a:p>
            <a:r>
              <a:rPr lang="uk-UA" sz="1900" dirty="0" smtClean="0"/>
              <a:t>Мета виховання завжди одна в межах однієї виховної системи, а завдань, визначених метою, може бути багато (загальних і конкретних). Цілі виховання визначаються потребами розвитку суспільства і залежать від темпів соціального і технічного прогресу, можливостей суспільства, дорослих і дітей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4098" name="Picture 2" descr="Картинки по запросу мета вихованн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3581400" cy="318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817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28995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D:\Users\Downloads\slid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64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28995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D:\Users\Downloads\slide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5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48130"/>
            <a:ext cx="8839200" cy="91867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0" dirty="0" smtClean="0">
                <a:effectLst/>
                <a:latin typeface="Georgia" pitchFamily="18" charset="0"/>
              </a:rPr>
              <a:t>Структура процесу виховання передбачає</a:t>
            </a:r>
            <a:endParaRPr lang="uk-UA" dirty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1700" dirty="0" smtClean="0">
                <a:latin typeface="Georgia" pitchFamily="18" charset="0"/>
              </a:rPr>
              <a:t>1. Оволодіння знаннями, нормами і правилами поведінки. Це перший етап входження в систему виховного впливу, на якому діють норми, правила, особливості життєвої поведінки. Людина (дитина) стає членом певної соціальної системи (сім'ї, колективу), де вже діють певні правила, норми, яких їй доведеться дотримуватись.</a:t>
            </a:r>
          </a:p>
          <a:p>
            <a:pPr marL="0" indent="0" algn="ctr">
              <a:buNone/>
            </a:pPr>
            <a:r>
              <a:rPr lang="uk-UA" sz="1700" dirty="0" smtClean="0">
                <a:latin typeface="Georgia" pitchFamily="18" charset="0"/>
              </a:rPr>
              <a:t>2. Формування почуттів (стійких емоційних відношень людини до явищ дійсності). Вони сприяють трансформації певних дій особистості із сфери розумового сприймання у сферу емоційних переживань, що робить їх стійкими, та активізації психічних процесів людини;</a:t>
            </a:r>
          </a:p>
          <a:p>
            <a:pPr marL="0" indent="0" algn="ctr">
              <a:buNone/>
            </a:pPr>
            <a:r>
              <a:rPr lang="uk-UA" sz="1700" dirty="0" smtClean="0">
                <a:latin typeface="Georgia" pitchFamily="18" charset="0"/>
              </a:rPr>
              <a:t>3. Формування переконань (інтелектуально-емоційного ставлення суб'єкта до будь-якого знання як до істинного (або неістинного). Переконання, що ґрунтуються на істинних знаннях, будуть, з одного боку, своєрідним мотивом діяльності, а з другого — «стрижнем» поведінки особистості. Тому виховання дітей і є формуванням у них психологічного «стрижня», без якого особистість буде безвольною, позбавленою власного «Я».</a:t>
            </a:r>
          </a:p>
          <a:p>
            <a:pPr marL="0" indent="0" algn="ctr">
              <a:buNone/>
            </a:pPr>
            <a:r>
              <a:rPr lang="uk-UA" sz="1700" dirty="0" smtClean="0">
                <a:latin typeface="Georgia" pitchFamily="18" charset="0"/>
              </a:rPr>
              <a:t>4. Формування умінь і звичок поведінки. Формування умінь (засвоєного способу виконання дій, основаного на сукупності набутих знань і навичок) і звичок (схильності людини до відносно усталених способів дій) потребує поступовості й систематичності вправляння, </a:t>
            </a:r>
            <a:r>
              <a:rPr lang="uk-UA" sz="1700" dirty="0" err="1" smtClean="0">
                <a:latin typeface="Georgia" pitchFamily="18" charset="0"/>
              </a:rPr>
              <a:t>посильності</a:t>
            </a:r>
            <a:r>
              <a:rPr lang="uk-UA" sz="1700" dirty="0" smtClean="0">
                <a:latin typeface="Georgia" pitchFamily="18" charset="0"/>
              </a:rPr>
              <a:t> та доцільності поставлених вимог, їх відповідності рівню розвитку учнів. Воно пов'язане з активною діяльністю особистості у сфері реальних життєвих ситуацій.</a:t>
            </a:r>
          </a:p>
          <a:p>
            <a:pPr marL="0" indent="0" algn="ctr">
              <a:buNone/>
            </a:pPr>
            <a:endParaRPr lang="ru-RU" sz="1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070139"/>
      </p:ext>
    </p:extLst>
  </p:cSld>
  <p:clrMapOvr>
    <a:masterClrMapping/>
  </p:clrMapOvr>
</p:sld>
</file>

<file path=ppt/theme/theme1.xml><?xml version="1.0" encoding="utf-8"?>
<a:theme xmlns:a="http://schemas.openxmlformats.org/drawingml/2006/main" name="20058-cub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3028-3d-cubes-powerpoint-template.potx" id="{31EC4B10-1AC8-4272-9787-5C7F5B142AAC}" vid="{C9938D3F-E61D-44C8-8929-DB1180B8F9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3028-3d-cubes-powerpoint-template</Template>
  <TotalTime>94</TotalTime>
  <Words>852</Words>
  <Application>Microsoft Office PowerPoint</Application>
  <PresentationFormat>Экран (4:3)</PresentationFormat>
  <Paragraphs>72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20058-cubes</vt:lpstr>
      <vt:lpstr>  Змістовий модуль 3.  Теорія виховання  Лекція 10.  Загальна характеристика процесу виховання.</vt:lpstr>
      <vt:lpstr>План </vt:lpstr>
      <vt:lpstr>Що ж таке виховання?</vt:lpstr>
      <vt:lpstr>Що ж таке виховання?</vt:lpstr>
      <vt:lpstr>Презентация PowerPoint</vt:lpstr>
      <vt:lpstr>Мета виховання </vt:lpstr>
      <vt:lpstr>Презентация PowerPoint</vt:lpstr>
      <vt:lpstr>Презентация PowerPoint</vt:lpstr>
      <vt:lpstr>Структура процесу виховання передбачає</vt:lpstr>
      <vt:lpstr>Презентация PowerPoint</vt:lpstr>
      <vt:lpstr>Презентация PowerPoint</vt:lpstr>
      <vt:lpstr>Презентация PowerPoint</vt:lpstr>
      <vt:lpstr>Функції виховання</vt:lpstr>
      <vt:lpstr>Особливості виховного процесу</vt:lpstr>
      <vt:lpstr>Презентация PowerPoint</vt:lpstr>
      <vt:lpstr>Самовиховання</vt:lpstr>
      <vt:lpstr>Чинники самовиховання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Висновок 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user</dc:creator>
  <cp:lastModifiedBy>Пользователь</cp:lastModifiedBy>
  <cp:revision>16</cp:revision>
  <dcterms:created xsi:type="dcterms:W3CDTF">2019-01-17T10:13:30Z</dcterms:created>
  <dcterms:modified xsi:type="dcterms:W3CDTF">2022-11-03T20:01:48Z</dcterms:modified>
</cp:coreProperties>
</file>