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45"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70" r:id="rId14"/>
    <p:sldId id="271" r:id="rId15"/>
    <p:sldId id="281" r:id="rId16"/>
    <p:sldId id="284" r:id="rId17"/>
    <p:sldId id="285" r:id="rId18"/>
    <p:sldId id="280"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26.09.2022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224208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965D8C-7ED7-4A25-9C0F-C455DEB3EB2E}" type="datetimeFigureOut">
              <a:rPr lang="ru-RU" smtClean="0"/>
              <a:t>26.09.2022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2183149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965D8C-7ED7-4A25-9C0F-C455DEB3EB2E}" type="datetimeFigureOut">
              <a:rPr lang="ru-RU" smtClean="0"/>
              <a:t>26.09.2022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7FE0FA-6CDE-479B-BE72-2E9252A0E26F}"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86201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26.09.2022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535904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26.09.2022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3578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26.09.2022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37085074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26.09.2022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516635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26.09.2022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364805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965D8C-7ED7-4A25-9C0F-C455DEB3EB2E}" type="datetimeFigureOut">
              <a:rPr lang="ru-RU" smtClean="0"/>
              <a:t>26.09.2022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769288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E965D8C-7ED7-4A25-9C0F-C455DEB3EB2E}" type="datetimeFigureOut">
              <a:rPr lang="ru-RU" smtClean="0"/>
              <a:t>26.09.2022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428539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E965D8C-7ED7-4A25-9C0F-C455DEB3EB2E}" type="datetimeFigureOut">
              <a:rPr lang="ru-RU" smtClean="0"/>
              <a:t>26.09.2022</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767169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E965D8C-7ED7-4A25-9C0F-C455DEB3EB2E}" type="datetimeFigureOut">
              <a:rPr lang="ru-RU" smtClean="0"/>
              <a:t>26.09.2022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400459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E965D8C-7ED7-4A25-9C0F-C455DEB3EB2E}" type="datetimeFigureOut">
              <a:rPr lang="ru-RU" smtClean="0"/>
              <a:t>26.09.2022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150236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965D8C-7ED7-4A25-9C0F-C455DEB3EB2E}" type="datetimeFigureOut">
              <a:rPr lang="ru-RU" smtClean="0"/>
              <a:t>26.09.2022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105494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26.09.2022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71849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965D8C-7ED7-4A25-9C0F-C455DEB3EB2E}" type="datetimeFigureOut">
              <a:rPr lang="ru-RU" smtClean="0"/>
              <a:t>26.09.2022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77FE0FA-6CDE-479B-BE72-2E9252A0E26F}" type="slidenum">
              <a:rPr lang="ru-RU" smtClean="0"/>
              <a:t>‹#›</a:t>
            </a:fld>
            <a:endParaRPr lang="ru-RU"/>
          </a:p>
        </p:txBody>
      </p:sp>
    </p:spTree>
    <p:extLst>
      <p:ext uri="{BB962C8B-B14F-4D97-AF65-F5344CB8AC3E}">
        <p14:creationId xmlns:p14="http://schemas.microsoft.com/office/powerpoint/2010/main" val="3565046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E965D8C-7ED7-4A25-9C0F-C455DEB3EB2E}" type="datetimeFigureOut">
              <a:rPr lang="ru-RU" smtClean="0"/>
              <a:t>26.09.2022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77FE0FA-6CDE-479B-BE72-2E9252A0E26F}" type="slidenum">
              <a:rPr lang="ru-RU" smtClean="0"/>
              <a:t>‹#›</a:t>
            </a:fld>
            <a:endParaRPr lang="ru-RU"/>
          </a:p>
        </p:txBody>
      </p:sp>
    </p:spTree>
    <p:extLst>
      <p:ext uri="{BB962C8B-B14F-4D97-AF65-F5344CB8AC3E}">
        <p14:creationId xmlns:p14="http://schemas.microsoft.com/office/powerpoint/2010/main" val="179974478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Autofit/>
          </a:bodyPr>
          <a:lstStyle/>
          <a:p>
            <a:pPr algn="ctr"/>
            <a:r>
              <a:rPr lang="uk-UA" sz="4000" b="1" dirty="0" smtClean="0">
                <a:latin typeface="Times New Roman" panose="02020603050405020304" pitchFamily="18" charset="0"/>
                <a:cs typeface="Times New Roman" panose="02020603050405020304" pitchFamily="18" charset="0"/>
              </a:rPr>
              <a:t>Тема 2. Операції банків з формування власного капіталу</a:t>
            </a:r>
          </a:p>
          <a:p>
            <a:pPr algn="just">
              <a:spcBef>
                <a:spcPts val="0"/>
              </a:spcBef>
            </a:pPr>
            <a:endParaRPr lang="uk-UA" sz="4000" dirty="0" smtClean="0">
              <a:latin typeface="Times New Roman" panose="02020603050405020304" pitchFamily="18" charset="0"/>
              <a:cs typeface="Times New Roman" panose="02020603050405020304" pitchFamily="18" charset="0"/>
            </a:endParaRPr>
          </a:p>
          <a:p>
            <a:pPr algn="just">
              <a:spcBef>
                <a:spcPts val="0"/>
              </a:spcBef>
            </a:pPr>
            <a:r>
              <a:rPr lang="uk-UA" sz="4000" dirty="0" smtClean="0">
                <a:solidFill>
                  <a:srgbClr val="000000"/>
                </a:solidFill>
                <a:latin typeface="Times New Roman" panose="02020603050405020304" pitchFamily="18" charset="0"/>
                <a:cs typeface="Times New Roman" panose="02020603050405020304" pitchFamily="18" charset="0"/>
              </a:rPr>
              <a:t>1.  Поняття та функції власного капіталу банку</a:t>
            </a:r>
          </a:p>
          <a:p>
            <a:pPr algn="just">
              <a:spcBef>
                <a:spcPts val="0"/>
              </a:spcBef>
            </a:pPr>
            <a:r>
              <a:rPr lang="uk-UA" sz="4000" dirty="0" smtClean="0">
                <a:solidFill>
                  <a:srgbClr val="000000"/>
                </a:solidFill>
                <a:latin typeface="Times New Roman" panose="02020603050405020304" pitchFamily="18" charset="0"/>
                <a:cs typeface="Times New Roman" panose="02020603050405020304" pitchFamily="18" charset="0"/>
              </a:rPr>
              <a:t>2. Структура та порядок формування власного капіталу</a:t>
            </a:r>
          </a:p>
          <a:p>
            <a:pPr algn="just">
              <a:spcBef>
                <a:spcPts val="0"/>
              </a:spcBef>
            </a:pPr>
            <a:r>
              <a:rPr lang="uk-UA" sz="4000" dirty="0" smtClean="0">
                <a:solidFill>
                  <a:srgbClr val="000000"/>
                </a:solidFill>
                <a:latin typeface="Times New Roman" panose="02020603050405020304" pitchFamily="18" charset="0"/>
                <a:cs typeface="Times New Roman" panose="02020603050405020304" pitchFamily="18" charset="0"/>
              </a:rPr>
              <a:t>3. Впровадження нових вимог до капіталу відповідно до норм Базеля та законодавства ЄС</a:t>
            </a:r>
            <a:endParaRPr lang="uk-UA" sz="4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7285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особи як </a:t>
            </a:r>
            <a:r>
              <a:rPr lang="uk-UA" sz="2200" dirty="0">
                <a:solidFill>
                  <a:srgbClr val="000000"/>
                </a:solidFill>
                <a:latin typeface="Times New Roman" panose="02020603050405020304" pitchFamily="18" charset="0"/>
                <a:cs typeface="Times New Roman" panose="02020603050405020304" pitchFamily="18" charset="0"/>
              </a:rPr>
              <a:t>резидента, так і нерезидента, яка має з банком </a:t>
            </a:r>
            <a:r>
              <a:rPr lang="uk-UA" sz="2200" dirty="0" smtClean="0">
                <a:solidFill>
                  <a:srgbClr val="000000"/>
                </a:solidFill>
                <a:latin typeface="Times New Roman" panose="02020603050405020304" pitchFamily="18" charset="0"/>
                <a:cs typeface="Times New Roman" panose="02020603050405020304" pitchFamily="18" charset="0"/>
              </a:rPr>
              <a:t>відносини фінансового </a:t>
            </a:r>
            <a:r>
              <a:rPr lang="uk-UA" sz="2200" dirty="0">
                <a:solidFill>
                  <a:srgbClr val="000000"/>
                </a:solidFill>
                <a:latin typeface="Times New Roman" panose="02020603050405020304" pitchFamily="18" charset="0"/>
                <a:cs typeface="Times New Roman" panose="02020603050405020304" pitchFamily="18" charset="0"/>
              </a:rPr>
              <a:t>характеру (далі - контрагент) та зменшується </a:t>
            </a:r>
            <a:r>
              <a:rPr lang="uk-UA" sz="2200" dirty="0" smtClean="0">
                <a:solidFill>
                  <a:srgbClr val="000000"/>
                </a:solidFill>
                <a:latin typeface="Times New Roman" panose="02020603050405020304" pitchFamily="18" charset="0"/>
                <a:cs typeface="Times New Roman" panose="02020603050405020304" pitchFamily="18" charset="0"/>
              </a:rPr>
              <a:t>на суму</a:t>
            </a:r>
            <a:r>
              <a:rPr lang="uk-UA" sz="2200" dirty="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нематеріальних активів за мінусом суми амортизації;</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капітальних вкладень у нематеріальні активи</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активів з права користування, базовими активами </a:t>
            </a:r>
            <a:r>
              <a:rPr lang="uk-UA" sz="2200" dirty="0" smtClean="0">
                <a:solidFill>
                  <a:srgbClr val="000000"/>
                </a:solidFill>
                <a:latin typeface="Times New Roman" panose="02020603050405020304" pitchFamily="18" charset="0"/>
                <a:cs typeface="Times New Roman" panose="02020603050405020304" pitchFamily="18" charset="0"/>
              </a:rPr>
              <a:t>яких є </a:t>
            </a:r>
            <a:r>
              <a:rPr lang="uk-UA" sz="2200" dirty="0">
                <a:solidFill>
                  <a:srgbClr val="000000"/>
                </a:solidFill>
                <a:latin typeface="Times New Roman" panose="02020603050405020304" pitchFamily="18" charset="0"/>
                <a:cs typeface="Times New Roman" panose="02020603050405020304" pitchFamily="18" charset="0"/>
              </a:rPr>
              <a:t>нематеріальні активи, за мінусом суми амортизації;</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збитків минулих років;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збитків поточного року;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збитків від операцій з акціонерами, що отримані </a:t>
            </a:r>
            <a:r>
              <a:rPr lang="uk-UA" sz="2200" dirty="0" smtClean="0">
                <a:solidFill>
                  <a:srgbClr val="000000"/>
                </a:solidFill>
                <a:latin typeface="Times New Roman" panose="02020603050405020304" pitchFamily="18" charset="0"/>
                <a:cs typeface="Times New Roman" panose="02020603050405020304" pitchFamily="18" charset="0"/>
              </a:rPr>
              <a:t>після 04 </a:t>
            </a:r>
            <a:r>
              <a:rPr lang="uk-UA" sz="2200" dirty="0">
                <a:solidFill>
                  <a:srgbClr val="000000"/>
                </a:solidFill>
                <a:latin typeface="Times New Roman" panose="02020603050405020304" pitchFamily="18" charset="0"/>
                <a:cs typeface="Times New Roman" panose="02020603050405020304" pitchFamily="18" charset="0"/>
              </a:rPr>
              <a:t>червня 2016 року</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a:t>
            </a:r>
            <a:r>
              <a:rPr lang="uk-UA" sz="2200" i="1" dirty="0">
                <a:solidFill>
                  <a:srgbClr val="000000"/>
                </a:solidFill>
                <a:latin typeface="Times New Roman" panose="02020603050405020304" pitchFamily="18" charset="0"/>
                <a:cs typeface="Times New Roman" panose="02020603050405020304" pitchFamily="18" charset="0"/>
              </a:rPr>
              <a:t>Основний капітал </a:t>
            </a:r>
            <a:r>
              <a:rPr lang="uk-UA" sz="2200" dirty="0">
                <a:solidFill>
                  <a:srgbClr val="000000"/>
                </a:solidFill>
                <a:latin typeface="Times New Roman" panose="02020603050405020304" pitchFamily="18" charset="0"/>
                <a:cs typeface="Times New Roman" panose="02020603050405020304" pitchFamily="18" charset="0"/>
              </a:rPr>
              <a:t>уважається незмінним і таким, що </a:t>
            </a:r>
            <a:r>
              <a:rPr lang="uk-UA" sz="2200" dirty="0" smtClean="0">
                <a:solidFill>
                  <a:srgbClr val="000000"/>
                </a:solidFill>
                <a:latin typeface="Times New Roman" panose="02020603050405020304" pitchFamily="18" charset="0"/>
                <a:cs typeface="Times New Roman" panose="02020603050405020304" pitchFamily="18" charset="0"/>
              </a:rPr>
              <a:t>не підлягає </a:t>
            </a:r>
            <a:r>
              <a:rPr lang="uk-UA" sz="2200" dirty="0">
                <a:solidFill>
                  <a:srgbClr val="000000"/>
                </a:solidFill>
                <a:latin typeface="Times New Roman" panose="02020603050405020304" pitchFamily="18" charset="0"/>
                <a:cs typeface="Times New Roman" panose="02020603050405020304" pitchFamily="18" charset="0"/>
              </a:rPr>
              <a:t>передаванню, перерозподілу та повинен </a:t>
            </a:r>
            <a:r>
              <a:rPr lang="uk-UA" sz="2200" dirty="0" smtClean="0">
                <a:solidFill>
                  <a:srgbClr val="000000"/>
                </a:solidFill>
                <a:latin typeface="Times New Roman" panose="02020603050405020304" pitchFamily="18" charset="0"/>
                <a:cs typeface="Times New Roman" panose="02020603050405020304" pitchFamily="18" charset="0"/>
              </a:rPr>
              <a:t>повністю покривати </a:t>
            </a:r>
            <a:r>
              <a:rPr lang="uk-UA" sz="2200" dirty="0">
                <a:solidFill>
                  <a:srgbClr val="000000"/>
                </a:solidFill>
                <a:latin typeface="Times New Roman" panose="02020603050405020304" pitchFamily="18" charset="0"/>
                <a:cs typeface="Times New Roman" panose="02020603050405020304" pitchFamily="18" charset="0"/>
              </a:rPr>
              <a:t>поточні збитки.</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i="1" dirty="0" smtClean="0">
                <a:solidFill>
                  <a:srgbClr val="000000"/>
                </a:solidFill>
                <a:latin typeface="Times New Roman" panose="02020603050405020304" pitchFamily="18" charset="0"/>
                <a:cs typeface="Times New Roman" panose="02020603050405020304" pitchFamily="18" charset="0"/>
              </a:rPr>
              <a:t>Додатковий </a:t>
            </a:r>
            <a:r>
              <a:rPr lang="uk-UA" sz="2200" i="1" dirty="0">
                <a:solidFill>
                  <a:srgbClr val="000000"/>
                </a:solidFill>
                <a:latin typeface="Times New Roman" panose="02020603050405020304" pitchFamily="18" charset="0"/>
                <a:cs typeface="Times New Roman" panose="02020603050405020304" pitchFamily="18" charset="0"/>
              </a:rPr>
              <a:t>капітал (капітал 2-го рівня)</a:t>
            </a:r>
            <a:r>
              <a:rPr lang="uk-UA" sz="2200" dirty="0">
                <a:solidFill>
                  <a:srgbClr val="000000"/>
                </a:solidFill>
                <a:latin typeface="Times New Roman" panose="02020603050405020304" pitchFamily="18" charset="0"/>
                <a:cs typeface="Times New Roman" panose="02020603050405020304" pitchFamily="18" charset="0"/>
              </a:rPr>
              <a:t> складається </a:t>
            </a:r>
            <a:r>
              <a:rPr lang="uk-UA" sz="2200" dirty="0" smtClean="0">
                <a:solidFill>
                  <a:srgbClr val="000000"/>
                </a:solidFill>
                <a:latin typeface="Times New Roman" panose="02020603050405020304" pitchFamily="18" charset="0"/>
                <a:cs typeface="Times New Roman" panose="02020603050405020304" pitchFamily="18" charset="0"/>
              </a:rPr>
              <a:t>з таких </a:t>
            </a:r>
            <a:r>
              <a:rPr lang="uk-UA" sz="2200" dirty="0">
                <a:solidFill>
                  <a:srgbClr val="000000"/>
                </a:solidFill>
                <a:latin typeface="Times New Roman" panose="02020603050405020304" pitchFamily="18" charset="0"/>
                <a:cs typeface="Times New Roman" panose="02020603050405020304" pitchFamily="18" charset="0"/>
              </a:rPr>
              <a:t>елементів</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результат </a:t>
            </a:r>
            <a:r>
              <a:rPr lang="ru-RU" sz="2200" dirty="0" err="1">
                <a:solidFill>
                  <a:srgbClr val="000000"/>
                </a:solidFill>
                <a:latin typeface="Times New Roman" panose="02020603050405020304" pitchFamily="18" charset="0"/>
                <a:cs typeface="Times New Roman" panose="02020603050405020304" pitchFamily="18" charset="0"/>
              </a:rPr>
              <a:t>переоцінки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основних</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засобів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що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включався</a:t>
            </a:r>
            <a:r>
              <a:rPr lang="ru-RU" sz="2200" dirty="0" smtClean="0">
                <a:solidFill>
                  <a:srgbClr val="000000"/>
                </a:solidFill>
                <a:latin typeface="Times New Roman" panose="02020603050405020304" pitchFamily="18" charset="0"/>
                <a:cs typeface="Times New Roman" panose="02020603050405020304" pitchFamily="18" charset="0"/>
              </a:rPr>
              <a:t> до </a:t>
            </a:r>
            <a:r>
              <a:rPr lang="ru-RU" sz="2200" dirty="0" err="1">
                <a:solidFill>
                  <a:srgbClr val="000000"/>
                </a:solidFill>
                <a:latin typeface="Times New Roman" panose="02020603050405020304" pitchFamily="18" charset="0"/>
                <a:cs typeface="Times New Roman" panose="02020603050405020304" pitchFamily="18" charset="0"/>
              </a:rPr>
              <a:t>суми</a:t>
            </a:r>
            <a:r>
              <a:rPr lang="ru-RU" sz="2200" dirty="0">
                <a:solidFill>
                  <a:srgbClr val="000000"/>
                </a:solidFill>
                <a:latin typeface="Times New Roman" panose="02020603050405020304" pitchFamily="18" charset="0"/>
                <a:cs typeface="Times New Roman" panose="02020603050405020304" pitchFamily="18" charset="0"/>
              </a:rPr>
              <a:t> регулятивного </a:t>
            </a:r>
            <a:r>
              <a:rPr lang="ru-RU" sz="2200" dirty="0" err="1">
                <a:solidFill>
                  <a:srgbClr val="000000"/>
                </a:solidFill>
                <a:latin typeface="Times New Roman" panose="02020603050405020304" pitchFamily="18" charset="0"/>
                <a:cs typeface="Times New Roman" panose="02020603050405020304" pitchFamily="18" charset="0"/>
              </a:rPr>
              <a:t>капіталу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банків</a:t>
            </a:r>
            <a:r>
              <a:rPr lang="ru-RU" sz="2200" dirty="0">
                <a:solidFill>
                  <a:srgbClr val="000000"/>
                </a:solidFill>
                <a:latin typeface="Times New Roman" panose="02020603050405020304" pitchFamily="18" charset="0"/>
                <a:cs typeface="Times New Roman" panose="02020603050405020304" pitchFamily="18" charset="0"/>
              </a:rPr>
              <a:t> за станом на 31.12.2010;</a:t>
            </a: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результат поточного та </a:t>
            </a:r>
            <a:r>
              <a:rPr lang="ru-RU" sz="2200" dirty="0" err="1">
                <a:solidFill>
                  <a:srgbClr val="000000"/>
                </a:solidFill>
                <a:latin typeface="Times New Roman" panose="02020603050405020304" pitchFamily="18" charset="0"/>
                <a:cs typeface="Times New Roman" panose="02020603050405020304" pitchFamily="18" charset="0"/>
              </a:rPr>
              <a:t>звітного</a:t>
            </a:r>
            <a:r>
              <a:rPr lang="ru-RU" sz="2200" dirty="0">
                <a:solidFill>
                  <a:srgbClr val="000000"/>
                </a:solidFill>
                <a:latin typeface="Times New Roman" panose="02020603050405020304" pitchFamily="18" charset="0"/>
                <a:cs typeface="Times New Roman" panose="02020603050405020304" pitchFamily="18" charset="0"/>
              </a:rPr>
              <a:t> року (</a:t>
            </a:r>
            <a:r>
              <a:rPr lang="ru-RU" sz="2200" dirty="0" err="1">
                <a:solidFill>
                  <a:srgbClr val="000000"/>
                </a:solidFill>
                <a:latin typeface="Times New Roman" panose="02020603050405020304" pitchFamily="18" charset="0"/>
                <a:cs typeface="Times New Roman" panose="02020603050405020304" pitchFamily="18" charset="0"/>
              </a:rPr>
              <a:t>прибуток</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що</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зменшений</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на суму </a:t>
            </a:r>
            <a:r>
              <a:rPr lang="ru-RU" sz="2200" dirty="0" err="1">
                <a:solidFill>
                  <a:srgbClr val="000000"/>
                </a:solidFill>
                <a:latin typeface="Times New Roman" panose="02020603050405020304" pitchFamily="18" charset="0"/>
                <a:cs typeface="Times New Roman" panose="02020603050405020304" pitchFamily="18" charset="0"/>
              </a:rPr>
              <a:t>нарахованих</a:t>
            </a:r>
            <a:r>
              <a:rPr lang="ru-RU" sz="2200" dirty="0">
                <a:solidFill>
                  <a:srgbClr val="000000"/>
                </a:solidFill>
                <a:latin typeface="Times New Roman" panose="02020603050405020304" pitchFamily="18" charset="0"/>
                <a:cs typeface="Times New Roman" panose="02020603050405020304" pitchFamily="18" charset="0"/>
              </a:rPr>
              <a:t> але </a:t>
            </a:r>
            <a:r>
              <a:rPr lang="ru-RU" sz="2200" dirty="0" err="1">
                <a:solidFill>
                  <a:srgbClr val="000000"/>
                </a:solidFill>
                <a:latin typeface="Times New Roman" panose="02020603050405020304" pitchFamily="18" charset="0"/>
                <a:cs typeface="Times New Roman" panose="02020603050405020304" pitchFamily="18" charset="0"/>
              </a:rPr>
              <a:t>своєчасно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неотриманих</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доходів</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згідно</a:t>
            </a:r>
            <a:r>
              <a:rPr lang="ru-RU" sz="2200" dirty="0" smtClean="0">
                <a:solidFill>
                  <a:srgbClr val="000000"/>
                </a:solidFill>
                <a:latin typeface="Times New Roman" panose="02020603050405020304" pitchFamily="18" charset="0"/>
                <a:cs typeface="Times New Roman" panose="02020603050405020304" pitchFamily="18" charset="0"/>
              </a:rPr>
              <a:t> до </a:t>
            </a:r>
            <a:r>
              <a:rPr lang="ru-RU" sz="2200" dirty="0" err="1" smtClean="0">
                <a:solidFill>
                  <a:srgbClr val="000000"/>
                </a:solidFill>
                <a:latin typeface="Times New Roman" panose="02020603050405020304" pitchFamily="18" charset="0"/>
                <a:cs typeface="Times New Roman" panose="02020603050405020304" pitchFamily="18" charset="0"/>
              </a:rPr>
              <a:t>вимог</a:t>
            </a:r>
            <a:r>
              <a:rPr lang="ru-RU" sz="2200" dirty="0" smtClean="0">
                <a:solidFill>
                  <a:srgbClr val="000000"/>
                </a:solidFill>
                <a:latin typeface="Times New Roman" panose="02020603050405020304" pitchFamily="18" charset="0"/>
                <a:cs typeface="Times New Roman" panose="02020603050405020304" pitchFamily="18" charset="0"/>
              </a:rPr>
              <a:t> НБУ;</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4842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нерозподілений прибуток минулих років;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a:solidFill>
                  <a:srgbClr val="000000"/>
                </a:solidFill>
                <a:latin typeface="Times New Roman" panose="02020603050405020304" pitchFamily="18" charset="0"/>
                <a:cs typeface="Times New Roman" panose="02020603050405020304" pitchFamily="18" charset="0"/>
              </a:rPr>
              <a:t>субординований</a:t>
            </a:r>
            <a:r>
              <a:rPr lang="uk-UA" sz="2200" dirty="0">
                <a:solidFill>
                  <a:srgbClr val="000000"/>
                </a:solidFill>
                <a:latin typeface="Times New Roman" panose="02020603050405020304" pitchFamily="18" charset="0"/>
                <a:cs typeface="Times New Roman" panose="02020603050405020304" pitchFamily="18" charset="0"/>
              </a:rPr>
              <a:t> борг (</a:t>
            </a:r>
            <a:r>
              <a:rPr lang="uk-UA" sz="2200" dirty="0" err="1">
                <a:solidFill>
                  <a:srgbClr val="000000"/>
                </a:solidFill>
                <a:latin typeface="Times New Roman" panose="02020603050405020304" pitchFamily="18" charset="0"/>
                <a:cs typeface="Times New Roman" panose="02020603050405020304" pitchFamily="18" charset="0"/>
              </a:rPr>
              <a:t>субординований</a:t>
            </a:r>
            <a:r>
              <a:rPr lang="uk-UA" sz="2200" dirty="0">
                <a:solidFill>
                  <a:srgbClr val="000000"/>
                </a:solidFill>
                <a:latin typeface="Times New Roman" panose="02020603050405020304" pitchFamily="18" charset="0"/>
                <a:cs typeface="Times New Roman" panose="02020603050405020304" pitchFamily="18" charset="0"/>
              </a:rPr>
              <a:t> капітал), </a:t>
            </a:r>
            <a:r>
              <a:rPr lang="uk-UA" sz="2200" dirty="0" smtClean="0">
                <a:solidFill>
                  <a:srgbClr val="000000"/>
                </a:solidFill>
                <a:latin typeface="Times New Roman" panose="02020603050405020304" pitchFamily="18" charset="0"/>
                <a:cs typeface="Times New Roman" panose="02020603050405020304" pitchFamily="18" charset="0"/>
              </a:rPr>
              <a:t>що враховується </a:t>
            </a:r>
            <a:r>
              <a:rPr lang="uk-UA" sz="2200" dirty="0">
                <a:solidFill>
                  <a:srgbClr val="000000"/>
                </a:solidFill>
                <a:latin typeface="Times New Roman" panose="02020603050405020304" pitchFamily="18" charset="0"/>
                <a:cs typeface="Times New Roman" panose="02020603050405020304" pitchFamily="18" charset="0"/>
              </a:rPr>
              <a:t>до капіталу.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i="1" dirty="0" err="1" smtClean="0">
                <a:solidFill>
                  <a:srgbClr val="000000"/>
                </a:solidFill>
                <a:latin typeface="Times New Roman" panose="02020603050405020304" pitchFamily="18" charset="0"/>
                <a:cs typeface="Times New Roman" panose="02020603050405020304" pitchFamily="18" charset="0"/>
              </a:rPr>
              <a:t>Субординований</a:t>
            </a:r>
            <a:r>
              <a:rPr lang="uk-UA" sz="2200" i="1" dirty="0" smtClean="0">
                <a:solidFill>
                  <a:srgbClr val="000000"/>
                </a:solidFill>
                <a:latin typeface="Times New Roman" panose="02020603050405020304" pitchFamily="18" charset="0"/>
                <a:cs typeface="Times New Roman" panose="02020603050405020304" pitchFamily="18" charset="0"/>
              </a:rPr>
              <a:t> </a:t>
            </a:r>
            <a:r>
              <a:rPr lang="uk-UA" sz="2200" i="1" dirty="0">
                <a:solidFill>
                  <a:srgbClr val="000000"/>
                </a:solidFill>
                <a:latin typeface="Times New Roman" panose="02020603050405020304" pitchFamily="18" charset="0"/>
                <a:cs typeface="Times New Roman" panose="02020603050405020304" pitchFamily="18" charset="0"/>
              </a:rPr>
              <a:t>борг</a:t>
            </a:r>
            <a:r>
              <a:rPr lang="uk-UA" sz="2200" dirty="0">
                <a:solidFill>
                  <a:srgbClr val="000000"/>
                </a:solidFill>
                <a:latin typeface="Times New Roman" panose="02020603050405020304" pitchFamily="18" charset="0"/>
                <a:cs typeface="Times New Roman" panose="02020603050405020304" pitchFamily="18" charset="0"/>
              </a:rPr>
              <a:t> - це звичайні не забезпечені </a:t>
            </a:r>
            <a:r>
              <a:rPr lang="uk-UA" sz="2200" dirty="0" smtClean="0">
                <a:solidFill>
                  <a:srgbClr val="000000"/>
                </a:solidFill>
                <a:latin typeface="Times New Roman" panose="02020603050405020304" pitchFamily="18" charset="0"/>
                <a:cs typeface="Times New Roman" panose="02020603050405020304" pitchFamily="18" charset="0"/>
              </a:rPr>
              <a:t>банком боргові </a:t>
            </a:r>
            <a:r>
              <a:rPr lang="uk-UA" sz="2200" dirty="0">
                <a:solidFill>
                  <a:srgbClr val="000000"/>
                </a:solidFill>
                <a:latin typeface="Times New Roman" panose="02020603050405020304" pitchFamily="18" charset="0"/>
                <a:cs typeface="Times New Roman" panose="02020603050405020304" pitchFamily="18" charset="0"/>
              </a:rPr>
              <a:t>капітальні інструменти (складові елементи капіталу</a:t>
            </a:r>
            <a:r>
              <a:rPr lang="uk-UA" sz="2200" dirty="0" smtClean="0">
                <a:solidFill>
                  <a:srgbClr val="000000"/>
                </a:solidFill>
                <a:latin typeface="Times New Roman" panose="02020603050405020304" pitchFamily="18" charset="0"/>
                <a:cs typeface="Times New Roman" panose="02020603050405020304" pitchFamily="18" charset="0"/>
              </a:rPr>
              <a:t>), які </a:t>
            </a:r>
            <a:r>
              <a:rPr lang="uk-UA" sz="2200" dirty="0">
                <a:solidFill>
                  <a:srgbClr val="000000"/>
                </a:solidFill>
                <a:latin typeface="Times New Roman" panose="02020603050405020304" pitchFamily="18" charset="0"/>
                <a:cs typeface="Times New Roman" panose="02020603050405020304" pitchFamily="18" charset="0"/>
              </a:rPr>
              <a:t>відповідно до договору не можуть бути взяті з банку раніше п’яти років, а у випадку банкрутства чи </a:t>
            </a:r>
            <a:r>
              <a:rPr lang="uk-UA" sz="2200" dirty="0" smtClean="0">
                <a:solidFill>
                  <a:srgbClr val="000000"/>
                </a:solidFill>
                <a:latin typeface="Times New Roman" panose="02020603050405020304" pitchFamily="18" charset="0"/>
                <a:cs typeface="Times New Roman" panose="02020603050405020304" pitchFamily="18" charset="0"/>
              </a:rPr>
              <a:t>ліквідації повертаються </a:t>
            </a:r>
            <a:r>
              <a:rPr lang="uk-UA" sz="2200" dirty="0">
                <a:solidFill>
                  <a:srgbClr val="000000"/>
                </a:solidFill>
                <a:latin typeface="Times New Roman" panose="02020603050405020304" pitchFamily="18" charset="0"/>
                <a:cs typeface="Times New Roman" panose="02020603050405020304" pitchFamily="18" charset="0"/>
              </a:rPr>
              <a:t>інвестору після погашення претензій усіх </a:t>
            </a:r>
            <a:r>
              <a:rPr lang="uk-UA" sz="2200" dirty="0" smtClean="0">
                <a:solidFill>
                  <a:srgbClr val="000000"/>
                </a:solidFill>
                <a:latin typeface="Times New Roman" panose="02020603050405020304" pitchFamily="18" charset="0"/>
                <a:cs typeface="Times New Roman" panose="02020603050405020304" pitchFamily="18" charset="0"/>
              </a:rPr>
              <a:t>інших кредиторів</a:t>
            </a:r>
            <a:r>
              <a:rPr lang="uk-UA" sz="2200" dirty="0">
                <a:solidFill>
                  <a:srgbClr val="000000"/>
                </a:solidFill>
                <a:latin typeface="Times New Roman" panose="02020603050405020304" pitchFamily="18" charset="0"/>
                <a:cs typeface="Times New Roman" panose="02020603050405020304" pitchFamily="18" charset="0"/>
              </a:rPr>
              <a:t>. Сума </a:t>
            </a:r>
            <a:r>
              <a:rPr lang="uk-UA" sz="2200" dirty="0" err="1">
                <a:solidFill>
                  <a:srgbClr val="000000"/>
                </a:solidFill>
                <a:latin typeface="Times New Roman" panose="02020603050405020304" pitchFamily="18" charset="0"/>
                <a:cs typeface="Times New Roman" panose="02020603050405020304" pitchFamily="18" charset="0"/>
              </a:rPr>
              <a:t>субординованого</a:t>
            </a:r>
            <a:r>
              <a:rPr lang="uk-UA" sz="2200" dirty="0">
                <a:solidFill>
                  <a:srgbClr val="000000"/>
                </a:solidFill>
                <a:latin typeface="Times New Roman" panose="02020603050405020304" pitchFamily="18" charset="0"/>
                <a:cs typeface="Times New Roman" panose="02020603050405020304" pitchFamily="18" charset="0"/>
              </a:rPr>
              <a:t> боргу, уключеного </a:t>
            </a:r>
            <a:r>
              <a:rPr lang="uk-UA" sz="2200" dirty="0" smtClean="0">
                <a:solidFill>
                  <a:srgbClr val="000000"/>
                </a:solidFill>
                <a:latin typeface="Times New Roman" panose="02020603050405020304" pitchFamily="18" charset="0"/>
                <a:cs typeface="Times New Roman" panose="02020603050405020304" pitchFamily="18" charset="0"/>
              </a:rPr>
              <a:t>до капіталу</a:t>
            </a:r>
            <a:r>
              <a:rPr lang="uk-UA" sz="2200" dirty="0">
                <a:solidFill>
                  <a:srgbClr val="000000"/>
                </a:solidFill>
                <a:latin typeface="Times New Roman" panose="02020603050405020304" pitchFamily="18" charset="0"/>
                <a:cs typeface="Times New Roman" panose="02020603050405020304" pitchFamily="18" charset="0"/>
              </a:rPr>
              <a:t>, щорічно зменшується на 20 відсотків її </a:t>
            </a:r>
            <a:r>
              <a:rPr lang="uk-UA" sz="2200" dirty="0" smtClean="0">
                <a:solidFill>
                  <a:srgbClr val="000000"/>
                </a:solidFill>
                <a:latin typeface="Times New Roman" panose="02020603050405020304" pitchFamily="18" charset="0"/>
                <a:cs typeface="Times New Roman" panose="02020603050405020304" pitchFamily="18" charset="0"/>
              </a:rPr>
              <a:t>первинного розміру </a:t>
            </a:r>
            <a:r>
              <a:rPr lang="uk-UA" sz="2200" dirty="0">
                <a:solidFill>
                  <a:srgbClr val="000000"/>
                </a:solidFill>
                <a:latin typeface="Times New Roman" panose="02020603050405020304" pitchFamily="18" charset="0"/>
                <a:cs typeface="Times New Roman" panose="02020603050405020304" pitchFamily="18" charset="0"/>
              </a:rPr>
              <a:t>протягом п’яти останніх років дії договору.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Субординований</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борг може включатися до капіталу </a:t>
            </a:r>
            <a:r>
              <a:rPr lang="uk-UA" sz="2200" dirty="0" smtClean="0">
                <a:solidFill>
                  <a:srgbClr val="000000"/>
                </a:solidFill>
                <a:latin typeface="Times New Roman" panose="02020603050405020304" pitchFamily="18" charset="0"/>
                <a:cs typeface="Times New Roman" panose="02020603050405020304" pitchFamily="18" charset="0"/>
              </a:rPr>
              <a:t>банку після </a:t>
            </a:r>
            <a:r>
              <a:rPr lang="uk-UA" sz="2200" dirty="0">
                <a:solidFill>
                  <a:srgbClr val="000000"/>
                </a:solidFill>
                <a:latin typeface="Times New Roman" panose="02020603050405020304" pitchFamily="18" charset="0"/>
                <a:cs typeface="Times New Roman" panose="02020603050405020304" pitchFamily="18" charset="0"/>
              </a:rPr>
              <a:t>отримання дозволу </a:t>
            </a:r>
            <a:r>
              <a:rPr lang="uk-UA" sz="2200" dirty="0" smtClean="0">
                <a:solidFill>
                  <a:srgbClr val="000000"/>
                </a:solidFill>
                <a:latin typeface="Times New Roman" panose="02020603050405020304" pitchFamily="18" charset="0"/>
                <a:cs typeface="Times New Roman" panose="02020603050405020304" pitchFamily="18" charset="0"/>
              </a:rPr>
              <a:t>НБУ.</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a:t>
            </a:r>
            <a:r>
              <a:rPr lang="uk-UA" sz="2200" i="1" dirty="0">
                <a:solidFill>
                  <a:srgbClr val="000000"/>
                </a:solidFill>
                <a:latin typeface="Times New Roman" panose="02020603050405020304" pitchFamily="18" charset="0"/>
                <a:cs typeface="Times New Roman" panose="02020603050405020304" pitchFamily="18" charset="0"/>
              </a:rPr>
              <a:t>Під час розрахунку загальної суми регулятивного </a:t>
            </a:r>
            <a:r>
              <a:rPr lang="uk-UA" sz="2200" i="1" dirty="0" smtClean="0">
                <a:solidFill>
                  <a:srgbClr val="000000"/>
                </a:solidFill>
                <a:latin typeface="Times New Roman" panose="02020603050405020304" pitchFamily="18" charset="0"/>
                <a:cs typeface="Times New Roman" panose="02020603050405020304" pitchFamily="18" charset="0"/>
              </a:rPr>
              <a:t>капіталу загальний </a:t>
            </a:r>
            <a:r>
              <a:rPr lang="uk-UA" sz="2200" i="1" dirty="0">
                <a:solidFill>
                  <a:srgbClr val="000000"/>
                </a:solidFill>
                <a:latin typeface="Times New Roman" panose="02020603050405020304" pitchFamily="18" charset="0"/>
                <a:cs typeface="Times New Roman" panose="02020603050405020304" pitchFamily="18" charset="0"/>
              </a:rPr>
              <a:t>розмір додаткового капіталу не може бути </a:t>
            </a:r>
            <a:r>
              <a:rPr lang="uk-UA" sz="2200" i="1" dirty="0" smtClean="0">
                <a:solidFill>
                  <a:srgbClr val="000000"/>
                </a:solidFill>
                <a:latin typeface="Times New Roman" panose="02020603050405020304" pitchFamily="18" charset="0"/>
                <a:cs typeface="Times New Roman" panose="02020603050405020304" pitchFamily="18" charset="0"/>
              </a:rPr>
              <a:t>більше ніж </a:t>
            </a:r>
            <a:r>
              <a:rPr lang="uk-UA" sz="2200" i="1" dirty="0">
                <a:solidFill>
                  <a:srgbClr val="000000"/>
                </a:solidFill>
                <a:latin typeface="Times New Roman" panose="02020603050405020304" pitchFamily="18" charset="0"/>
                <a:cs typeface="Times New Roman" panose="02020603050405020304" pitchFamily="18" charset="0"/>
              </a:rPr>
              <a:t>100 відсотків основного капіталу.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З </a:t>
            </a:r>
            <a:r>
              <a:rPr lang="uk-UA" sz="2200" dirty="0">
                <a:solidFill>
                  <a:srgbClr val="000000"/>
                </a:solidFill>
                <a:latin typeface="Times New Roman" panose="02020603050405020304" pitchFamily="18" charset="0"/>
                <a:cs typeface="Times New Roman" panose="02020603050405020304" pitchFamily="18" charset="0"/>
              </a:rPr>
              <a:t>метою регулювання банківської діяльності на </a:t>
            </a:r>
            <a:r>
              <a:rPr lang="uk-UA" sz="2200" dirty="0" smtClean="0">
                <a:solidFill>
                  <a:srgbClr val="000000"/>
                </a:solidFill>
                <a:latin typeface="Times New Roman" panose="02020603050405020304" pitchFamily="18" charset="0"/>
                <a:cs typeface="Times New Roman" panose="02020603050405020304" pitchFamily="18" charset="0"/>
              </a:rPr>
              <a:t>основі безвиїзного </a:t>
            </a:r>
            <a:r>
              <a:rPr lang="uk-UA" sz="2200" dirty="0">
                <a:solidFill>
                  <a:srgbClr val="000000"/>
                </a:solidFill>
                <a:latin typeface="Times New Roman" panose="02020603050405020304" pitchFamily="18" charset="0"/>
                <a:cs typeface="Times New Roman" panose="02020603050405020304" pitchFamily="18" charset="0"/>
              </a:rPr>
              <a:t>нагляду для здійснення моніторингу </a:t>
            </a:r>
            <a:r>
              <a:rPr lang="uk-UA" sz="2200" dirty="0" smtClean="0">
                <a:solidFill>
                  <a:srgbClr val="000000"/>
                </a:solidFill>
                <a:latin typeface="Times New Roman" panose="02020603050405020304" pitchFamily="18" charset="0"/>
                <a:cs typeface="Times New Roman" panose="02020603050405020304" pitchFamily="18" charset="0"/>
              </a:rPr>
              <a:t>діяльності окремих </a:t>
            </a:r>
            <a:r>
              <a:rPr lang="uk-UA" sz="2200" dirty="0">
                <a:solidFill>
                  <a:srgbClr val="000000"/>
                </a:solidFill>
                <a:latin typeface="Times New Roman" panose="02020603050405020304" pitchFamily="18" charset="0"/>
                <a:cs typeface="Times New Roman" panose="02020603050405020304" pitchFamily="18" charset="0"/>
              </a:rPr>
              <a:t>банків і банківської системи в цілому </a:t>
            </a:r>
            <a:r>
              <a:rPr lang="uk-UA" sz="2200" dirty="0" smtClean="0">
                <a:solidFill>
                  <a:srgbClr val="000000"/>
                </a:solidFill>
                <a:latin typeface="Times New Roman" panose="02020603050405020304" pitchFamily="18" charset="0"/>
                <a:cs typeface="Times New Roman" panose="02020603050405020304" pitchFamily="18" charset="0"/>
              </a:rPr>
              <a:t>НБУ </a:t>
            </a:r>
            <a:r>
              <a:rPr lang="uk-UA" sz="2200" dirty="0">
                <a:solidFill>
                  <a:srgbClr val="000000"/>
                </a:solidFill>
                <a:latin typeface="Times New Roman" panose="02020603050405020304" pitchFamily="18" charset="0"/>
                <a:cs typeface="Times New Roman" panose="02020603050405020304" pitchFamily="18" charset="0"/>
              </a:rPr>
              <a:t>встановлені економічні нормативи </a:t>
            </a:r>
            <a:r>
              <a:rPr lang="uk-UA" sz="2200" dirty="0" smtClean="0">
                <a:solidFill>
                  <a:srgbClr val="000000"/>
                </a:solidFill>
                <a:latin typeface="Times New Roman" panose="02020603050405020304" pitchFamily="18" charset="0"/>
                <a:cs typeface="Times New Roman" panose="02020603050405020304" pitchFamily="18" charset="0"/>
              </a:rPr>
              <a:t>діяльності банків</a:t>
            </a:r>
            <a:r>
              <a:rPr lang="uk-UA" sz="2200" dirty="0">
                <a:solidFill>
                  <a:srgbClr val="000000"/>
                </a:solidFill>
                <a:latin typeface="Times New Roman" panose="02020603050405020304" pitchFamily="18" charset="0"/>
                <a:cs typeface="Times New Roman" panose="02020603050405020304" pitchFamily="18" charset="0"/>
              </a:rPr>
              <a:t>. Враховуючи важливість регулятивного капіталу </a:t>
            </a:r>
            <a:r>
              <a:rPr lang="uk-UA" sz="2200" dirty="0" smtClean="0">
                <a:solidFill>
                  <a:srgbClr val="000000"/>
                </a:solidFill>
                <a:latin typeface="Times New Roman" panose="02020603050405020304" pitchFamily="18" charset="0"/>
                <a:cs typeface="Times New Roman" panose="02020603050405020304" pitchFamily="18" charset="0"/>
              </a:rPr>
              <a:t>банку його </a:t>
            </a:r>
            <a:r>
              <a:rPr lang="uk-UA" sz="2200" dirty="0">
                <a:solidFill>
                  <a:srgbClr val="000000"/>
                </a:solidFill>
                <a:latin typeface="Times New Roman" panose="02020603050405020304" pitchFamily="18" charset="0"/>
                <a:cs typeface="Times New Roman" panose="02020603050405020304" pitchFamily="18" charset="0"/>
              </a:rPr>
              <a:t>розміри також законодавчо встановлені.</a:t>
            </a:r>
          </a:p>
        </p:txBody>
      </p:sp>
    </p:spTree>
    <p:extLst>
      <p:ext uri="{BB962C8B-B14F-4D97-AF65-F5344CB8AC3E}">
        <p14:creationId xmlns:p14="http://schemas.microsoft.com/office/powerpoint/2010/main" val="2143666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Встановлено </a:t>
            </a:r>
            <a:r>
              <a:rPr lang="uk-UA" sz="2200" dirty="0">
                <a:solidFill>
                  <a:srgbClr val="000000"/>
                </a:solidFill>
                <a:latin typeface="Times New Roman" panose="02020603050405020304" pitchFamily="18" charset="0"/>
                <a:cs typeface="Times New Roman" panose="02020603050405020304" pitchFamily="18" charset="0"/>
              </a:rPr>
              <a:t>такі нормативи капіталу: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мінімального розміру регулятивного капіталу (Н1);</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достатності (адекватності) регулятивного </a:t>
            </a:r>
            <a:r>
              <a:rPr lang="uk-UA" sz="2200" dirty="0" smtClean="0">
                <a:solidFill>
                  <a:srgbClr val="000000"/>
                </a:solidFill>
                <a:latin typeface="Times New Roman" panose="02020603050405020304" pitchFamily="18" charset="0"/>
                <a:cs typeface="Times New Roman" panose="02020603050405020304" pitchFamily="18" charset="0"/>
              </a:rPr>
              <a:t>капіталу</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Н2);</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достатності основного капіталу (Н3).</a:t>
            </a:r>
          </a:p>
          <a:p>
            <a:pPr algn="just">
              <a:spcBef>
                <a:spcPts val="0"/>
              </a:spcBef>
            </a:pP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Згідно </a:t>
            </a:r>
            <a:r>
              <a:rPr lang="uk-UA" sz="2200" dirty="0">
                <a:solidFill>
                  <a:srgbClr val="000000"/>
                </a:solidFill>
                <a:latin typeface="Times New Roman" panose="02020603050405020304" pitchFamily="18" charset="0"/>
                <a:cs typeface="Times New Roman" panose="02020603050405020304" pitchFamily="18" charset="0"/>
              </a:rPr>
              <a:t>вимог НБУ мінімальний розмір </a:t>
            </a:r>
            <a:r>
              <a:rPr lang="uk-UA" sz="2200" dirty="0" smtClean="0">
                <a:solidFill>
                  <a:srgbClr val="000000"/>
                </a:solidFill>
                <a:latin typeface="Times New Roman" panose="02020603050405020304" pitchFamily="18" charset="0"/>
                <a:cs typeface="Times New Roman" panose="02020603050405020304" pitchFamily="18" charset="0"/>
              </a:rPr>
              <a:t>регулятивного</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капіталу </a:t>
            </a:r>
            <a:r>
              <a:rPr lang="uk-UA" sz="2200" dirty="0">
                <a:solidFill>
                  <a:srgbClr val="000000"/>
                </a:solidFill>
                <a:latin typeface="Times New Roman" panose="02020603050405020304" pitchFamily="18" charset="0"/>
                <a:cs typeface="Times New Roman" panose="02020603050405020304" pitchFamily="18" charset="0"/>
              </a:rPr>
              <a:t>банку (Н1), що отримав банківську ліцензію після </a:t>
            </a:r>
            <a:r>
              <a:rPr lang="uk-UA" sz="2200" dirty="0" smtClean="0">
                <a:solidFill>
                  <a:srgbClr val="000000"/>
                </a:solidFill>
                <a:latin typeface="Times New Roman" panose="02020603050405020304" pitchFamily="18" charset="0"/>
                <a:cs typeface="Times New Roman" panose="02020603050405020304" pitchFamily="18" charset="0"/>
              </a:rPr>
              <a:t>11</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липня </a:t>
            </a:r>
            <a:r>
              <a:rPr lang="uk-UA" sz="2200" dirty="0">
                <a:solidFill>
                  <a:srgbClr val="000000"/>
                </a:solidFill>
                <a:latin typeface="Times New Roman" panose="02020603050405020304" pitchFamily="18" charset="0"/>
                <a:cs typeface="Times New Roman" panose="02020603050405020304" pitchFamily="18" charset="0"/>
              </a:rPr>
              <a:t>2014 року, має становити 500 мільйонів гривень</a:t>
            </a:r>
            <a:r>
              <a:rPr lang="uk-UA" sz="2200" dirty="0" smtClean="0">
                <a:solidFill>
                  <a:srgbClr val="000000"/>
                </a:solidFill>
                <a:latin typeface="Times New Roman" panose="02020603050405020304" pitchFamily="18" charset="0"/>
                <a:cs typeface="Times New Roman" panose="02020603050405020304" pitchFamily="18" charset="0"/>
              </a:rPr>
              <a:t>.</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Мінімальний </a:t>
            </a:r>
            <a:r>
              <a:rPr lang="uk-UA" sz="2200" dirty="0">
                <a:solidFill>
                  <a:srgbClr val="000000"/>
                </a:solidFill>
                <a:latin typeface="Times New Roman" panose="02020603050405020304" pitchFamily="18" charset="0"/>
                <a:cs typeface="Times New Roman" panose="02020603050405020304" pitchFamily="18" charset="0"/>
              </a:rPr>
              <a:t>розмір регулятивного капіталу банку (Н1</a:t>
            </a:r>
            <a:r>
              <a:rPr lang="uk-UA" sz="2200" dirty="0" smtClean="0">
                <a:solidFill>
                  <a:srgbClr val="000000"/>
                </a:solidFill>
                <a:latin typeface="Times New Roman" panose="02020603050405020304" pitchFamily="18" charset="0"/>
                <a:cs typeface="Times New Roman" panose="02020603050405020304" pitchFamily="18" charset="0"/>
              </a:rPr>
              <a:t>),</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що </a:t>
            </a:r>
            <a:r>
              <a:rPr lang="uk-UA" sz="2200" dirty="0">
                <a:solidFill>
                  <a:srgbClr val="000000"/>
                </a:solidFill>
                <a:latin typeface="Times New Roman" panose="02020603050405020304" pitchFamily="18" charset="0"/>
                <a:cs typeface="Times New Roman" panose="02020603050405020304" pitchFamily="18" charset="0"/>
              </a:rPr>
              <a:t>отримав банківську ліцензію до 11 липня 2014 року</a:t>
            </a:r>
            <a:r>
              <a:rPr lang="uk-UA" sz="2200" dirty="0" smtClean="0">
                <a:solidFill>
                  <a:srgbClr val="000000"/>
                </a:solidFill>
                <a:latin typeface="Times New Roman" panose="02020603050405020304" pitchFamily="18" charset="0"/>
                <a:cs typeface="Times New Roman" panose="02020603050405020304" pitchFamily="18" charset="0"/>
              </a:rPr>
              <a:t>,</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має становити: </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120 мільйонів гривень - до 17 червня 2016 року;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200 мільйонів гривень - з 11 липня 2017 року;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300 мільйонів гривень - з 01 січня 2021 року;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400 мільйонів гривень - з 11 липня 2022 року;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500 мільйонів гривень - з 11 липня 2024 </a:t>
            </a:r>
            <a:r>
              <a:rPr lang="uk-UA" sz="2200" dirty="0" smtClean="0">
                <a:solidFill>
                  <a:srgbClr val="000000"/>
                </a:solidFill>
                <a:latin typeface="Times New Roman" panose="02020603050405020304" pitchFamily="18" charset="0"/>
                <a:cs typeface="Times New Roman" panose="02020603050405020304" pitchFamily="18" charset="0"/>
              </a:rPr>
              <a:t>року.</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Однак з метою стабілізації роботи банківської системи в період пандемії </a:t>
            </a:r>
            <a:r>
              <a:rPr lang="ru-RU" sz="2200" dirty="0" smtClean="0">
                <a:solidFill>
                  <a:srgbClr val="000000"/>
                </a:solidFill>
                <a:latin typeface="Times New Roman" panose="02020603050405020304" pitchFamily="18" charset="0"/>
                <a:cs typeface="Times New Roman" panose="02020603050405020304" pitchFamily="18" charset="0"/>
              </a:rPr>
              <a:t>НБУ у 2020 </a:t>
            </a:r>
            <a:r>
              <a:rPr lang="ru-RU" sz="2200" dirty="0" err="1" smtClean="0">
                <a:solidFill>
                  <a:srgbClr val="000000"/>
                </a:solidFill>
                <a:latin typeface="Times New Roman" panose="02020603050405020304" pitchFamily="18" charset="0"/>
                <a:cs typeface="Times New Roman" panose="02020603050405020304" pitchFamily="18" charset="0"/>
              </a:rPr>
              <a:t>році</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знизив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вимоги</a:t>
            </a:r>
            <a:r>
              <a:rPr lang="ru-RU" sz="2200" dirty="0">
                <a:solidFill>
                  <a:srgbClr val="000000"/>
                </a:solidFill>
                <a:latin typeface="Times New Roman" panose="02020603050405020304" pitchFamily="18" charset="0"/>
                <a:cs typeface="Times New Roman" panose="02020603050405020304" pitchFamily="18" charset="0"/>
              </a:rPr>
              <a:t> до </a:t>
            </a:r>
            <a:r>
              <a:rPr lang="ru-RU" sz="2200" dirty="0" err="1">
                <a:solidFill>
                  <a:srgbClr val="000000"/>
                </a:solidFill>
                <a:latin typeface="Times New Roman" panose="02020603050405020304" pitchFamily="18" charset="0"/>
                <a:cs typeface="Times New Roman" panose="02020603050405020304" pitchFamily="18" charset="0"/>
              </a:rPr>
              <a:t>мінімального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розміру</a:t>
            </a:r>
            <a:r>
              <a:rPr lang="ru-RU" sz="2200" dirty="0">
                <a:solidFill>
                  <a:srgbClr val="000000"/>
                </a:solidFill>
                <a:latin typeface="Times New Roman" panose="02020603050405020304" pitchFamily="18" charset="0"/>
                <a:cs typeface="Times New Roman" panose="02020603050405020304" pitchFamily="18" charset="0"/>
              </a:rPr>
              <a:t> регулятивного </a:t>
            </a:r>
            <a:r>
              <a:rPr lang="ru-RU" sz="2200" dirty="0" err="1">
                <a:solidFill>
                  <a:srgbClr val="000000"/>
                </a:solidFill>
                <a:latin typeface="Times New Roman" panose="02020603050405020304" pitchFamily="18" charset="0"/>
                <a:cs typeface="Times New Roman" panose="02020603050405020304" pitchFamily="18" charset="0"/>
              </a:rPr>
              <a:t>капіталу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банків</a:t>
            </a:r>
            <a:r>
              <a:rPr lang="ru-RU" sz="2200" dirty="0">
                <a:solidFill>
                  <a:srgbClr val="000000"/>
                </a:solidFill>
                <a:latin typeface="Times New Roman" panose="02020603050405020304" pitchFamily="18" charset="0"/>
                <a:cs typeface="Times New Roman" panose="02020603050405020304" pitchFamily="18" charset="0"/>
              </a:rPr>
              <a:t> з 500 </a:t>
            </a:r>
            <a:r>
              <a:rPr lang="ru-RU" sz="2200" dirty="0" smtClean="0">
                <a:solidFill>
                  <a:srgbClr val="000000"/>
                </a:solidFill>
                <a:latin typeface="Times New Roman" panose="02020603050405020304" pitchFamily="18" charset="0"/>
                <a:cs typeface="Times New Roman" panose="02020603050405020304" pitchFamily="18" charset="0"/>
              </a:rPr>
              <a:t>млн</a:t>
            </a:r>
            <a:r>
              <a:rPr lang="en-US" sz="2200" dirty="0">
                <a:solidFill>
                  <a:srgbClr val="000000"/>
                </a:solidFill>
                <a:latin typeface="Times New Roman" panose="02020603050405020304" pitchFamily="18" charset="0"/>
                <a:cs typeface="Times New Roman" panose="02020603050405020304" pitchFamily="18" charset="0"/>
              </a:rPr>
              <a:t>.</a:t>
            </a:r>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г</a:t>
            </a:r>
            <a:r>
              <a:rPr lang="ru-RU" sz="2200" dirty="0" err="1" smtClean="0">
                <a:solidFill>
                  <a:srgbClr val="000000"/>
                </a:solidFill>
                <a:latin typeface="Times New Roman" panose="02020603050405020304" pitchFamily="18" charset="0"/>
                <a:cs typeface="Times New Roman" panose="02020603050405020304" pitchFamily="18" charset="0"/>
              </a:rPr>
              <a:t>рн</a:t>
            </a:r>
            <a:r>
              <a:rPr lang="en-US" sz="2200" dirty="0" smtClean="0">
                <a:solidFill>
                  <a:srgbClr val="000000"/>
                </a:solidFill>
                <a:latin typeface="Times New Roman" panose="02020603050405020304" pitchFamily="18" charset="0"/>
                <a:cs typeface="Times New Roman" panose="02020603050405020304" pitchFamily="18" charset="0"/>
              </a:rPr>
              <a:t>.</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до 200 млн грн.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585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half" idx="2"/>
          </p:nvPr>
        </p:nvSpPr>
        <p:spPr>
          <a:xfrm>
            <a:off x="769545" y="525101"/>
            <a:ext cx="10891318" cy="5803271"/>
          </a:xfrm>
        </p:spPr>
        <p:txBody>
          <a:bodyPr>
            <a:normAutofit/>
          </a:bodyPr>
          <a:lstStyle/>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Норматив достатності (адекватності) (Н2) регулятивного капіталу визначається як співвідношення регулятивного капіталу до сумарної балансової вартості активів і позабалансових зобов’язань, зважених за ступенем кредитного ризику.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Для розрахунку адекватності регулятивного капіталу банку його активи поділяються на групи за ступенем ризику та підсумовуються з урахуванням відповідних коефіцієнтів </a:t>
            </a:r>
            <a:r>
              <a:rPr lang="uk-UA" sz="2200" dirty="0" err="1" smtClean="0">
                <a:solidFill>
                  <a:srgbClr val="000000"/>
                </a:solidFill>
                <a:latin typeface="Times New Roman" panose="02020603050405020304" pitchFamily="18" charset="0"/>
                <a:cs typeface="Times New Roman" panose="02020603050405020304" pitchFamily="18" charset="0"/>
              </a:rPr>
              <a:t>зваження</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Він відображає здатність банку своєчасно і в </a:t>
            </a:r>
            <a:r>
              <a:rPr lang="uk-UA" sz="2200" dirty="0" smtClean="0">
                <a:solidFill>
                  <a:srgbClr val="000000"/>
                </a:solidFill>
                <a:latin typeface="Times New Roman" panose="02020603050405020304" pitchFamily="18" charset="0"/>
                <a:cs typeface="Times New Roman" panose="02020603050405020304" pitchFamily="18" charset="0"/>
              </a:rPr>
              <a:t>повному обсязі </a:t>
            </a:r>
            <a:r>
              <a:rPr lang="uk-UA" sz="2200" dirty="0">
                <a:solidFill>
                  <a:srgbClr val="000000"/>
                </a:solidFill>
                <a:latin typeface="Times New Roman" panose="02020603050405020304" pitchFamily="18" charset="0"/>
                <a:cs typeface="Times New Roman" panose="02020603050405020304" pitchFamily="18" charset="0"/>
              </a:rPr>
              <a:t>розрахуватися за своїми зобов’язаннями, що </a:t>
            </a:r>
            <a:r>
              <a:rPr lang="uk-UA" sz="2200" dirty="0" smtClean="0">
                <a:solidFill>
                  <a:srgbClr val="000000"/>
                </a:solidFill>
                <a:latin typeface="Times New Roman" panose="02020603050405020304" pitchFamily="18" charset="0"/>
                <a:cs typeface="Times New Roman" panose="02020603050405020304" pitchFamily="18" charset="0"/>
              </a:rPr>
              <a:t>випливають із </a:t>
            </a:r>
            <a:r>
              <a:rPr lang="uk-UA" sz="2200" dirty="0">
                <a:solidFill>
                  <a:srgbClr val="000000"/>
                </a:solidFill>
                <a:latin typeface="Times New Roman" panose="02020603050405020304" pitchFamily="18" charset="0"/>
                <a:cs typeface="Times New Roman" panose="02020603050405020304" pitchFamily="18" charset="0"/>
              </a:rPr>
              <a:t>торговельних, кредитних або інших операцій </a:t>
            </a:r>
            <a:r>
              <a:rPr lang="uk-UA" sz="2200" dirty="0" smtClean="0">
                <a:solidFill>
                  <a:srgbClr val="000000"/>
                </a:solidFill>
                <a:latin typeface="Times New Roman" panose="02020603050405020304" pitchFamily="18" charset="0"/>
                <a:cs typeface="Times New Roman" panose="02020603050405020304" pitchFamily="18" charset="0"/>
              </a:rPr>
              <a:t>грошового характеру</a:t>
            </a:r>
            <a:r>
              <a:rPr lang="uk-UA" sz="2200" dirty="0">
                <a:solidFill>
                  <a:srgbClr val="000000"/>
                </a:solidFill>
                <a:latin typeface="Times New Roman" panose="02020603050405020304" pitchFamily="18" charset="0"/>
                <a:cs typeface="Times New Roman" panose="02020603050405020304" pitchFamily="18" charset="0"/>
              </a:rPr>
              <a:t>. Чим вище значення показника </a:t>
            </a:r>
            <a:r>
              <a:rPr lang="uk-UA" sz="2200" dirty="0" smtClean="0">
                <a:solidFill>
                  <a:srgbClr val="000000"/>
                </a:solidFill>
                <a:latin typeface="Times New Roman" panose="02020603050405020304" pitchFamily="18" charset="0"/>
                <a:cs typeface="Times New Roman" panose="02020603050405020304" pitchFamily="18" charset="0"/>
              </a:rPr>
              <a:t>достатності (</a:t>
            </a:r>
            <a:r>
              <a:rPr lang="uk-UA" sz="2200" dirty="0">
                <a:solidFill>
                  <a:srgbClr val="000000"/>
                </a:solidFill>
                <a:latin typeface="Times New Roman" panose="02020603050405020304" pitchFamily="18" charset="0"/>
                <a:cs typeface="Times New Roman" panose="02020603050405020304" pitchFamily="18" charset="0"/>
              </a:rPr>
              <a:t>адекватності) регулятивного капіталу, тим більша </a:t>
            </a:r>
            <a:r>
              <a:rPr lang="uk-UA" sz="2200" dirty="0" smtClean="0">
                <a:solidFill>
                  <a:srgbClr val="000000"/>
                </a:solidFill>
                <a:latin typeface="Times New Roman" panose="02020603050405020304" pitchFamily="18" charset="0"/>
                <a:cs typeface="Times New Roman" panose="02020603050405020304" pitchFamily="18" charset="0"/>
              </a:rPr>
              <a:t>частка ризику</a:t>
            </a:r>
            <a:r>
              <a:rPr lang="uk-UA" sz="2200" dirty="0">
                <a:solidFill>
                  <a:srgbClr val="000000"/>
                </a:solidFill>
                <a:latin typeface="Times New Roman" panose="02020603050405020304" pitchFamily="18" charset="0"/>
                <a:cs typeface="Times New Roman" panose="02020603050405020304" pitchFamily="18" charset="0"/>
              </a:rPr>
              <a:t>, що її беруть на себе власники банку; і навпаки, </a:t>
            </a:r>
            <a:r>
              <a:rPr lang="uk-UA" sz="2200" dirty="0" smtClean="0">
                <a:solidFill>
                  <a:srgbClr val="000000"/>
                </a:solidFill>
                <a:latin typeface="Times New Roman" panose="02020603050405020304" pitchFamily="18" charset="0"/>
                <a:cs typeface="Times New Roman" panose="02020603050405020304" pitchFamily="18" charset="0"/>
              </a:rPr>
              <a:t>чим нижче </a:t>
            </a:r>
            <a:r>
              <a:rPr lang="uk-UA" sz="2200" dirty="0">
                <a:solidFill>
                  <a:srgbClr val="000000"/>
                </a:solidFill>
                <a:latin typeface="Times New Roman" panose="02020603050405020304" pitchFamily="18" charset="0"/>
                <a:cs typeface="Times New Roman" panose="02020603050405020304" pitchFamily="18" charset="0"/>
              </a:rPr>
              <a:t>значення показника, тим більша частка ризику, що </a:t>
            </a:r>
            <a:r>
              <a:rPr lang="uk-UA" sz="2200" dirty="0" smtClean="0">
                <a:solidFill>
                  <a:srgbClr val="000000"/>
                </a:solidFill>
                <a:latin typeface="Times New Roman" panose="02020603050405020304" pitchFamily="18" charset="0"/>
                <a:cs typeface="Times New Roman" panose="02020603050405020304" pitchFamily="18" charset="0"/>
              </a:rPr>
              <a:t>її приймають </a:t>
            </a:r>
            <a:r>
              <a:rPr lang="uk-UA" sz="2200" dirty="0">
                <a:solidFill>
                  <a:srgbClr val="000000"/>
                </a:solidFill>
                <a:latin typeface="Times New Roman" panose="02020603050405020304" pitchFamily="18" charset="0"/>
                <a:cs typeface="Times New Roman" panose="02020603050405020304" pitchFamily="18" charset="0"/>
              </a:rPr>
              <a:t>на себе кредитори/вкладники банку.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Нормативне </a:t>
            </a:r>
            <a:r>
              <a:rPr lang="uk-UA" sz="2200" dirty="0">
                <a:solidFill>
                  <a:srgbClr val="000000"/>
                </a:solidFill>
                <a:latin typeface="Times New Roman" panose="02020603050405020304" pitchFamily="18" charset="0"/>
                <a:cs typeface="Times New Roman" panose="02020603050405020304" pitchFamily="18" charset="0"/>
              </a:rPr>
              <a:t>значення нормативу Н2 діючих банків </a:t>
            </a:r>
            <a:r>
              <a:rPr lang="uk-UA" sz="2200" dirty="0" smtClean="0">
                <a:solidFill>
                  <a:srgbClr val="000000"/>
                </a:solidFill>
                <a:latin typeface="Times New Roman" panose="02020603050405020304" pitchFamily="18" charset="0"/>
                <a:cs typeface="Times New Roman" panose="02020603050405020304" pitchFamily="18" charset="0"/>
              </a:rPr>
              <a:t>має бути </a:t>
            </a:r>
            <a:r>
              <a:rPr lang="uk-UA" sz="2200" dirty="0">
                <a:solidFill>
                  <a:srgbClr val="000000"/>
                </a:solidFill>
                <a:latin typeface="Times New Roman" panose="02020603050405020304" pitchFamily="18" charset="0"/>
                <a:cs typeface="Times New Roman" panose="02020603050405020304" pitchFamily="18" charset="0"/>
              </a:rPr>
              <a:t>не менше ніж 10 відсотків</a:t>
            </a:r>
            <a:r>
              <a:rPr lang="uk-UA"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Для </a:t>
            </a:r>
            <a:r>
              <a:rPr lang="ru-RU" sz="2200" dirty="0" err="1">
                <a:solidFill>
                  <a:srgbClr val="000000"/>
                </a:solidFill>
                <a:latin typeface="Times New Roman" panose="02020603050405020304" pitchFamily="18" charset="0"/>
                <a:cs typeface="Times New Roman" panose="02020603050405020304" pitchFamily="18" charset="0"/>
              </a:rPr>
              <a:t>банків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що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розпочинають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банківську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діяльність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цей</a:t>
            </a:r>
            <a:r>
              <a:rPr lang="ru-RU" sz="2200" dirty="0">
                <a:solidFill>
                  <a:srgbClr val="000000"/>
                </a:solidFill>
                <a:latin typeface="Times New Roman" panose="02020603050405020304" pitchFamily="18" charset="0"/>
                <a:cs typeface="Times New Roman" panose="02020603050405020304" pitchFamily="18" charset="0"/>
              </a:rPr>
              <a:t> норматив </a:t>
            </a:r>
            <a:r>
              <a:rPr lang="ru-RU" sz="2200" dirty="0" err="1">
                <a:solidFill>
                  <a:srgbClr val="000000"/>
                </a:solidFill>
                <a:latin typeface="Times New Roman" panose="02020603050405020304" pitchFamily="18" charset="0"/>
                <a:cs typeface="Times New Roman" panose="02020603050405020304" pitchFamily="18" charset="0"/>
              </a:rPr>
              <a:t>має</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становити</a:t>
            </a:r>
            <a:r>
              <a:rPr lang="ru-RU" sz="2200" dirty="0">
                <a:solidFill>
                  <a:srgbClr val="000000"/>
                </a:solidFill>
                <a:latin typeface="Times New Roman" panose="02020603050405020304" pitchFamily="18" charset="0"/>
                <a:cs typeface="Times New Roman" panose="02020603050405020304" pitchFamily="18" charset="0"/>
              </a:rPr>
              <a:t>:</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7303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протягом перших 12 місяців діяльності (з дня отримання ліцензії) - не менше 15 відсотків;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протягом наступних 12 місяців - не менше 12 відсотків;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надалі - не менше 10 відсотків.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Норматив достатності основного капіталу (Н3) визначається як співвідношення основного капіталу до суми активів та позабалансових зобов’язань, зважених на відповідні коефіцієнти кредитного ризику. Нормативне значення нормативу Н3 має бути не менше ніж 7 відсотків.</a:t>
            </a: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smtClean="0">
              <a:solidFill>
                <a:srgbClr val="000000"/>
              </a:solidFill>
              <a:latin typeface="Times New Roman" panose="02020603050405020304" pitchFamily="18" charset="0"/>
              <a:cs typeface="Times New Roman" panose="02020603050405020304" pitchFamily="18" charset="0"/>
            </a:endParaRPr>
          </a:p>
          <a:p>
            <a:pPr algn="ctr">
              <a:spcBef>
                <a:spcPts val="0"/>
              </a:spcBef>
            </a:pPr>
            <a:r>
              <a:rPr lang="uk-UA" sz="2400" b="1" dirty="0" smtClean="0">
                <a:solidFill>
                  <a:srgbClr val="000000"/>
                </a:solidFill>
                <a:latin typeface="Times New Roman" panose="02020603050405020304" pitchFamily="18" charset="0"/>
                <a:cs typeface="Times New Roman" panose="02020603050405020304" pitchFamily="18" charset="0"/>
              </a:rPr>
              <a:t>3. Впровадження нових вимог до капіталу відповідно до норм Базеля та законодавства ЄС</a:t>
            </a:r>
            <a:endParaRPr lang="uk-UA"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Важливість показника капіталу банку настільки значна, що 10.12.1987 р. Банк міжнародних розрахунків в м. Базель затвердив основні критерії і стандарти оцінки банківського капіталу і в березні 1988 р. Базельським комітетом з банківського нагляду при Банку міжнародних розрахунків, що складається з представництв центральних банків розвинутих країн, було розроблено документ «Міжнародне наближення методів вимірювання та стандартів капіталу». Вперше визначення капіталу банку було наведено в</a:t>
            </a:r>
          </a:p>
        </p:txBody>
      </p:sp>
    </p:spTree>
    <p:extLst>
      <p:ext uri="{BB962C8B-B14F-4D97-AF65-F5344CB8AC3E}">
        <p14:creationId xmlns:p14="http://schemas.microsoft.com/office/powerpoint/2010/main" val="199091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документі «Міжнародна конвенція оцінки капіталу і стандартів капіталу» (Базель І) в 1998р. У 2004 р. </a:t>
            </a:r>
            <a:r>
              <a:rPr lang="uk-UA" sz="2200" dirty="0" err="1" smtClean="0">
                <a:solidFill>
                  <a:srgbClr val="000000"/>
                </a:solidFill>
                <a:latin typeface="Times New Roman" panose="02020603050405020304" pitchFamily="18" charset="0"/>
                <a:cs typeface="Times New Roman" panose="02020603050405020304" pitchFamily="18" charset="0"/>
              </a:rPr>
              <a:t>Базельским</a:t>
            </a:r>
            <a:r>
              <a:rPr lang="uk-UA" sz="2200" dirty="0" smtClean="0">
                <a:solidFill>
                  <a:srgbClr val="000000"/>
                </a:solidFill>
                <a:latin typeface="Times New Roman" panose="02020603050405020304" pitchFamily="18" charset="0"/>
                <a:cs typeface="Times New Roman" panose="02020603050405020304" pitchFamily="18" charset="0"/>
              </a:rPr>
              <a:t> комітетом з банківського нагляду було прийнято нову Угоду про достатність капіталу, відомому як Базель ІІ.</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Виклики глобальної </a:t>
            </a:r>
            <a:r>
              <a:rPr lang="uk-UA" sz="2200" dirty="0" err="1" smtClean="0">
                <a:solidFill>
                  <a:srgbClr val="000000"/>
                </a:solidFill>
                <a:latin typeface="Times New Roman" panose="02020603050405020304" pitchFamily="18" charset="0"/>
                <a:cs typeface="Times New Roman" panose="02020603050405020304" pitchFamily="18" charset="0"/>
              </a:rPr>
              <a:t>фiнансової</a:t>
            </a:r>
            <a:r>
              <a:rPr lang="uk-UA" sz="2200" dirty="0" smtClean="0">
                <a:solidFill>
                  <a:srgbClr val="000000"/>
                </a:solidFill>
                <a:latin typeface="Times New Roman" panose="02020603050405020304" pitchFamily="18" charset="0"/>
                <a:cs typeface="Times New Roman" panose="02020603050405020304" pitchFamily="18" charset="0"/>
              </a:rPr>
              <a:t> кризи змусили Базельський комітет з банківського нагляду в грудні 2010 р. прийняти два </a:t>
            </a:r>
            <a:r>
              <a:rPr lang="uk-UA" sz="2200" dirty="0" err="1" smtClean="0">
                <a:solidFill>
                  <a:srgbClr val="000000"/>
                </a:solidFill>
                <a:latin typeface="Times New Roman" panose="02020603050405020304" pitchFamily="18" charset="0"/>
                <a:cs typeface="Times New Roman" panose="02020603050405020304" pitchFamily="18" charset="0"/>
              </a:rPr>
              <a:t>дoкументи</a:t>
            </a:r>
            <a:r>
              <a:rPr lang="uk-UA" sz="2200" dirty="0" smtClean="0">
                <a:solidFill>
                  <a:srgbClr val="000000"/>
                </a:solidFill>
                <a:latin typeface="Times New Roman" panose="02020603050405020304" pitchFamily="18" charset="0"/>
                <a:cs typeface="Times New Roman" panose="02020603050405020304" pitchFamily="18" charset="0"/>
              </a:rPr>
              <a:t> — «Базель III: Загальні регуляторні підходи до підвищення стійкості банків і банківських систем» і «Базель III: Міжнародні підходи до вимірювання ризиків ліквідності, стандартів i моніторингу». Слід зазначити, , що нові стандарти є реформою регулювання капіталу і ліквідності на міжнародному рівні, спрямованою на зміцнення банківського сектору, поліпшення його здатності витримувати шоки, що виникають унаслідок фінансових і економічних стресів, незалежно від джерела їх походження, а також на зміцнення банківського регулювання і нагляду.</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Запровадження нових норм Базельських стандартів капіталу (Базель ІІІ) розпочалось в січні 2013 року і повністю завершилося за структурою резервів – 1 січня 2019 року. </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Основними вимогами до капіталу банків відповідно до «Базель-ІІІ» є:</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1. Підвищення вимог до достатності капіталу.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2. Формування буферів капіталу.</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0444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just">
              <a:spcBef>
                <a:spcPts val="0"/>
              </a:spcBef>
            </a:pPr>
            <a:r>
              <a:rPr lang="ru-RU" sz="2200" i="1"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Підвищення вимог до достатності капіталу. До капіталу І-го рівня рекомендовано включати лише акції та нерозподілений прибуток. Акціонерний капітал має зрости з 2 до 4,5%; капітал першого рівня збільшиться з 4 до 6%; вимоги до сукупного капіталу залишились на рівні 8%, але додатково було введено буфер консервації капіталу розміром 2,5%, що збільшує вимоги до сукупного капіталу з 8 до 10,5%, за капіталом 1-го рівня – з 4 до 8,5%, а за акціонерним капіталом – з 2 до 7%; також запроваджено </a:t>
            </a:r>
            <a:r>
              <a:rPr lang="uk-UA" sz="2200" dirty="0" err="1" smtClean="0">
                <a:solidFill>
                  <a:srgbClr val="000000"/>
                </a:solidFill>
                <a:latin typeface="Times New Roman" panose="02020603050405020304" pitchFamily="18" charset="0"/>
                <a:cs typeface="Times New Roman" panose="02020603050405020304" pitchFamily="18" charset="0"/>
              </a:rPr>
              <a:t>контрциклічний</a:t>
            </a:r>
            <a:r>
              <a:rPr lang="uk-UA" sz="2200" dirty="0" smtClean="0">
                <a:solidFill>
                  <a:srgbClr val="000000"/>
                </a:solidFill>
                <a:latin typeface="Times New Roman" panose="02020603050405020304" pitchFamily="18" charset="0"/>
                <a:cs typeface="Times New Roman" panose="02020603050405020304" pitchFamily="18" charset="0"/>
              </a:rPr>
              <a:t> буфер у розмірі від 0 до 2,5%, тобто вимоги щодо сукупного капіталу уже збільшуються до 13%. Для системно важливих банків запроваджено додаткові вимоги до капіталу у розмірі від 1 до 2,5%, тобто для них цільове значення достатності капіталу може підвищитися до 15,5%. Формування буферів капіталу, а саме: буфер запасу (консервації) капіталу, </a:t>
            </a:r>
            <a:r>
              <a:rPr lang="uk-UA" sz="2200" dirty="0" err="1" smtClean="0">
                <a:solidFill>
                  <a:srgbClr val="000000"/>
                </a:solidFill>
                <a:latin typeface="Times New Roman" panose="02020603050405020304" pitchFamily="18" charset="0"/>
                <a:cs typeface="Times New Roman" panose="02020603050405020304" pitchFamily="18" charset="0"/>
              </a:rPr>
              <a:t>контрциклічний</a:t>
            </a:r>
            <a:r>
              <a:rPr lang="uk-UA" sz="2200" dirty="0" smtClean="0">
                <a:solidFill>
                  <a:srgbClr val="000000"/>
                </a:solidFill>
                <a:latin typeface="Times New Roman" panose="02020603050405020304" pitchFamily="18" charset="0"/>
                <a:cs typeface="Times New Roman" panose="02020603050405020304" pitchFamily="18" charset="0"/>
              </a:rPr>
              <a:t> буфер. Створюються з метою покриття збитків, пов’язаних із негативними змінами у фінансовому і економічному середовищі. </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Банк формує буфери капіталу понад нормативне </a:t>
            </a:r>
            <a:r>
              <a:rPr lang="uk-UA" sz="2200" dirty="0" smtClean="0">
                <a:solidFill>
                  <a:srgbClr val="000000"/>
                </a:solidFill>
                <a:latin typeface="Times New Roman" panose="02020603050405020304" pitchFamily="18" charset="0"/>
                <a:cs typeface="Times New Roman" panose="02020603050405020304" pitchFamily="18" charset="0"/>
              </a:rPr>
              <a:t>значення нормативу достатності основного капіталу (Н3).</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Буфер </a:t>
            </a:r>
            <a:r>
              <a:rPr lang="uk-UA" sz="2200" dirty="0">
                <a:solidFill>
                  <a:srgbClr val="000000"/>
                </a:solidFill>
                <a:latin typeface="Times New Roman" panose="02020603050405020304" pitchFamily="18" charset="0"/>
                <a:cs typeface="Times New Roman" panose="02020603050405020304" pitchFamily="18" charset="0"/>
              </a:rPr>
              <a:t>запасу (консервації) капіталу розраховується </a:t>
            </a:r>
            <a:r>
              <a:rPr lang="uk-UA" sz="2200" dirty="0" smtClean="0">
                <a:solidFill>
                  <a:srgbClr val="000000"/>
                </a:solidFill>
                <a:latin typeface="Times New Roman" panose="02020603050405020304" pitchFamily="18" charset="0"/>
                <a:cs typeface="Times New Roman" panose="02020603050405020304" pitchFamily="18" charset="0"/>
              </a:rPr>
              <a:t>від загального </a:t>
            </a:r>
            <a:r>
              <a:rPr lang="uk-UA" sz="2200" dirty="0">
                <a:solidFill>
                  <a:srgbClr val="000000"/>
                </a:solidFill>
                <a:latin typeface="Times New Roman" panose="02020603050405020304" pitchFamily="18" charset="0"/>
                <a:cs typeface="Times New Roman" panose="02020603050405020304" pitchFamily="18" charset="0"/>
              </a:rPr>
              <a:t>обсягу </a:t>
            </a:r>
            <a:r>
              <a:rPr lang="uk-UA" sz="2200" dirty="0" smtClean="0">
                <a:solidFill>
                  <a:srgbClr val="000000"/>
                </a:solidFill>
                <a:latin typeface="Times New Roman" panose="02020603050405020304" pitchFamily="18" charset="0"/>
                <a:cs typeface="Times New Roman" panose="02020603050405020304" pitchFamily="18" charset="0"/>
              </a:rPr>
              <a:t>ризику.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Банк формує буфер запасу (консервації) капіталу починаючи з: 01 січня 2020 року - у розмірі 0,625 відсотка; </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01 січня 2021 року - у розмірі 1,25 відсотка;</a:t>
            </a:r>
          </a:p>
        </p:txBody>
      </p:sp>
    </p:spTree>
    <p:extLst>
      <p:ext uri="{BB962C8B-B14F-4D97-AF65-F5344CB8AC3E}">
        <p14:creationId xmlns:p14="http://schemas.microsoft.com/office/powerpoint/2010/main" val="2141523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01 січня 2022 року - у розмірі 1,875 відсотка;</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01 січня 2023 року - у розмірі 2,5 відсотка.</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err="1" smtClean="0">
                <a:solidFill>
                  <a:srgbClr val="000000"/>
                </a:solidFill>
                <a:latin typeface="Times New Roman" panose="02020603050405020304" pitchFamily="18" charset="0"/>
                <a:cs typeface="Times New Roman" panose="02020603050405020304" pitchFamily="18" charset="0"/>
              </a:rPr>
              <a:t>Контрциклічний</a:t>
            </a:r>
            <a:r>
              <a:rPr lang="uk-UA" sz="2200" dirty="0" smtClean="0">
                <a:solidFill>
                  <a:srgbClr val="000000"/>
                </a:solidFill>
                <a:latin typeface="Times New Roman" panose="02020603050405020304" pitchFamily="18" charset="0"/>
                <a:cs typeface="Times New Roman" panose="02020603050405020304" pitchFamily="18" charset="0"/>
              </a:rPr>
              <a:t> буфер капіталу розраховується від загального обсягу ризику в розмірі 0 - 2,5 відсотка. </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Вимоги до </a:t>
            </a:r>
            <a:r>
              <a:rPr lang="uk-UA" sz="2200" dirty="0" err="1" smtClean="0">
                <a:solidFill>
                  <a:srgbClr val="000000"/>
                </a:solidFill>
                <a:latin typeface="Times New Roman" panose="02020603050405020304" pitchFamily="18" charset="0"/>
                <a:cs typeface="Times New Roman" panose="02020603050405020304" pitchFamily="18" charset="0"/>
              </a:rPr>
              <a:t>формуван</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ня капіталу за Базель І</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ІІ, (% до активів зва-</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жених на ризики),</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таблиця 1:</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3665018" y="2110166"/>
            <a:ext cx="7704769" cy="4145779"/>
          </a:xfrm>
          <a:prstGeom prst="rect">
            <a:avLst/>
          </a:prstGeom>
        </p:spPr>
      </p:pic>
    </p:spTree>
    <p:extLst>
      <p:ext uri="{BB962C8B-B14F-4D97-AF65-F5344CB8AC3E}">
        <p14:creationId xmlns:p14="http://schemas.microsoft.com/office/powerpoint/2010/main" val="2535040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ctr">
              <a:spcBef>
                <a:spcPts val="0"/>
              </a:spcBef>
            </a:pPr>
            <a:r>
              <a:rPr lang="uk-UA" sz="2200" b="1" dirty="0" smtClean="0">
                <a:solidFill>
                  <a:srgbClr val="000000"/>
                </a:solidFill>
                <a:latin typeface="Times New Roman" panose="02020603050405020304" pitchFamily="18" charset="0"/>
                <a:cs typeface="Times New Roman" panose="02020603050405020304" pitchFamily="18" charset="0"/>
              </a:rPr>
              <a:t>Список використаної літератури:</a:t>
            </a:r>
          </a:p>
          <a:p>
            <a:pPr algn="just">
              <a:spcBef>
                <a:spcPts val="0"/>
              </a:spcBef>
            </a:pPr>
            <a:endParaRPr lang="ru-RU"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1. </a:t>
            </a:r>
            <a:r>
              <a:rPr lang="ru-RU" sz="2200" dirty="0" smtClean="0">
                <a:solidFill>
                  <a:srgbClr val="000000"/>
                </a:solidFill>
                <a:latin typeface="Times New Roman" panose="02020603050405020304" pitchFamily="18" charset="0"/>
                <a:cs typeface="Times New Roman" panose="02020603050405020304" pitchFamily="18" charset="0"/>
              </a:rPr>
              <a:t>Закон </a:t>
            </a:r>
            <a:r>
              <a:rPr lang="ru-RU" sz="2200" dirty="0" err="1">
                <a:solidFill>
                  <a:srgbClr val="000000"/>
                </a:solidFill>
                <a:latin typeface="Times New Roman" panose="02020603050405020304" pitchFamily="18" charset="0"/>
                <a:cs typeface="Times New Roman" panose="02020603050405020304" pitchFamily="18" charset="0"/>
              </a:rPr>
              <a:t>України</a:t>
            </a:r>
            <a:r>
              <a:rPr lang="ru-RU" sz="2200" dirty="0">
                <a:solidFill>
                  <a:srgbClr val="000000"/>
                </a:solidFill>
                <a:latin typeface="Times New Roman" panose="02020603050405020304" pitchFamily="18" charset="0"/>
                <a:cs typeface="Times New Roman" panose="02020603050405020304" pitchFamily="18" charset="0"/>
              </a:rPr>
              <a:t> “Про банки та </a:t>
            </a:r>
            <a:r>
              <a:rPr lang="ru-RU" sz="2200" dirty="0" err="1">
                <a:solidFill>
                  <a:srgbClr val="000000"/>
                </a:solidFill>
                <a:latin typeface="Times New Roman" panose="02020603050405020304" pitchFamily="18" charset="0"/>
                <a:cs typeface="Times New Roman" panose="02020603050405020304" pitchFamily="18" charset="0"/>
              </a:rPr>
              <a:t>банківську</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діяльність</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від</a:t>
            </a:r>
            <a:r>
              <a:rPr lang="ru-RU" sz="2200" dirty="0">
                <a:solidFill>
                  <a:srgbClr val="000000"/>
                </a:solidFill>
                <a:latin typeface="Times New Roman" panose="02020603050405020304" pitchFamily="18" charset="0"/>
                <a:cs typeface="Times New Roman" panose="02020603050405020304" pitchFamily="18" charset="0"/>
              </a:rPr>
              <a:t> 7 </a:t>
            </a:r>
            <a:r>
              <a:rPr lang="ru-RU" sz="2200" dirty="0" err="1">
                <a:solidFill>
                  <a:srgbClr val="000000"/>
                </a:solidFill>
                <a:latin typeface="Times New Roman" panose="02020603050405020304" pitchFamily="18" charset="0"/>
                <a:cs typeface="Times New Roman" panose="02020603050405020304" pitchFamily="18" charset="0"/>
              </a:rPr>
              <a:t>грудня</a:t>
            </a:r>
            <a:r>
              <a:rPr lang="ru-RU" sz="2200" dirty="0">
                <a:solidFill>
                  <a:srgbClr val="000000"/>
                </a:solidFill>
                <a:latin typeface="Times New Roman" panose="02020603050405020304" pitchFamily="18" charset="0"/>
                <a:cs typeface="Times New Roman" panose="02020603050405020304" pitchFamily="18" charset="0"/>
              </a:rPr>
              <a:t> 2000 р. № 2121</a:t>
            </a:r>
            <a:r>
              <a:rPr lang="ru-RU"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2. </a:t>
            </a:r>
            <a:r>
              <a:rPr lang="ru-RU" sz="2200" dirty="0" err="1" smtClean="0">
                <a:solidFill>
                  <a:srgbClr val="000000"/>
                </a:solidFill>
                <a:latin typeface="Times New Roman" panose="02020603050405020304" pitchFamily="18" charset="0"/>
                <a:cs typeface="Times New Roman" panose="02020603050405020304" pitchFamily="18" charset="0"/>
              </a:rPr>
              <a:t>Інструкція</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a:solidFill>
                  <a:srgbClr val="000000"/>
                </a:solidFill>
                <a:latin typeface="Times New Roman" panose="02020603050405020304" pitchFamily="18" charset="0"/>
                <a:cs typeface="Times New Roman" panose="02020603050405020304" pitchFamily="18" charset="0"/>
              </a:rPr>
              <a:t>про порядок </a:t>
            </a:r>
            <a:r>
              <a:rPr lang="ru-RU" sz="2200" dirty="0" err="1">
                <a:solidFill>
                  <a:srgbClr val="000000"/>
                </a:solidFill>
                <a:latin typeface="Times New Roman" panose="02020603050405020304" pitchFamily="18" charset="0"/>
                <a:cs typeface="Times New Roman" panose="02020603050405020304" pitchFamily="18" charset="0"/>
              </a:rPr>
              <a:t>регулювання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діяльності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банків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України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Затв</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постановою</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Правління</a:t>
            </a:r>
            <a:r>
              <a:rPr lang="ru-RU" sz="2200" dirty="0">
                <a:solidFill>
                  <a:srgbClr val="000000"/>
                </a:solidFill>
                <a:latin typeface="Times New Roman" panose="02020603050405020304" pitchFamily="18" charset="0"/>
                <a:cs typeface="Times New Roman" panose="02020603050405020304" pitchFamily="18" charset="0"/>
              </a:rPr>
              <a:t> НБУ </a:t>
            </a:r>
            <a:r>
              <a:rPr lang="ru-RU" sz="2200" dirty="0" err="1">
                <a:solidFill>
                  <a:srgbClr val="000000"/>
                </a:solidFill>
                <a:latin typeface="Times New Roman" panose="02020603050405020304" pitchFamily="18" charset="0"/>
                <a:cs typeface="Times New Roman" panose="02020603050405020304" pitchFamily="18" charset="0"/>
              </a:rPr>
              <a:t>від</a:t>
            </a:r>
            <a:r>
              <a:rPr lang="ru-RU" sz="2200" dirty="0">
                <a:solidFill>
                  <a:srgbClr val="000000"/>
                </a:solidFill>
                <a:latin typeface="Times New Roman" panose="02020603050405020304" pitchFamily="18" charset="0"/>
                <a:cs typeface="Times New Roman" panose="02020603050405020304" pitchFamily="18" charset="0"/>
              </a:rPr>
              <a:t> 28.08. 2001 р. № 368</a:t>
            </a:r>
            <a:r>
              <a:rPr lang="ru-RU"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3.	Банківська система: навчальний посібник / [Ситник Н.С., </a:t>
            </a:r>
            <a:r>
              <a:rPr lang="uk-UA" sz="2200" dirty="0" err="1">
                <a:solidFill>
                  <a:srgbClr val="000000"/>
                </a:solidFill>
                <a:latin typeface="Times New Roman" panose="02020603050405020304" pitchFamily="18" charset="0"/>
                <a:cs typeface="Times New Roman" panose="02020603050405020304" pitchFamily="18" charset="0"/>
              </a:rPr>
              <a:t>Стасишин</a:t>
            </a:r>
            <a:r>
              <a:rPr lang="uk-UA" sz="2200" dirty="0">
                <a:solidFill>
                  <a:srgbClr val="000000"/>
                </a:solidFill>
                <a:latin typeface="Times New Roman" panose="02020603050405020304" pitchFamily="18" charset="0"/>
                <a:cs typeface="Times New Roman" panose="02020603050405020304" pitchFamily="18" charset="0"/>
              </a:rPr>
              <a:t> А.В., </a:t>
            </a:r>
            <a:r>
              <a:rPr lang="uk-UA" sz="2200" dirty="0" err="1">
                <a:solidFill>
                  <a:srgbClr val="000000"/>
                </a:solidFill>
                <a:latin typeface="Times New Roman" panose="02020603050405020304" pitchFamily="18" charset="0"/>
                <a:cs typeface="Times New Roman" panose="02020603050405020304" pitchFamily="18" charset="0"/>
              </a:rPr>
              <a:t>Блащук-Девяткіна</a:t>
            </a:r>
            <a:r>
              <a:rPr lang="uk-UA" sz="2200" dirty="0">
                <a:solidFill>
                  <a:srgbClr val="000000"/>
                </a:solidFill>
                <a:latin typeface="Times New Roman" panose="02020603050405020304" pitchFamily="18" charset="0"/>
                <a:cs typeface="Times New Roman" panose="02020603050405020304" pitchFamily="18" charset="0"/>
              </a:rPr>
              <a:t> Н.З., </a:t>
            </a:r>
            <a:r>
              <a:rPr lang="uk-UA" sz="2200" dirty="0" err="1">
                <a:solidFill>
                  <a:srgbClr val="000000"/>
                </a:solidFill>
                <a:latin typeface="Times New Roman" panose="02020603050405020304" pitchFamily="18" charset="0"/>
                <a:cs typeface="Times New Roman" panose="02020603050405020304" pitchFamily="18" charset="0"/>
              </a:rPr>
              <a:t>Петик</a:t>
            </a:r>
            <a:r>
              <a:rPr lang="uk-UA" sz="2200" dirty="0">
                <a:solidFill>
                  <a:srgbClr val="000000"/>
                </a:solidFill>
                <a:latin typeface="Times New Roman" panose="02020603050405020304" pitchFamily="18" charset="0"/>
                <a:cs typeface="Times New Roman" panose="02020603050405020304" pitchFamily="18" charset="0"/>
              </a:rPr>
              <a:t> Л.О</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за </a:t>
            </a:r>
            <a:r>
              <a:rPr lang="uk-UA" sz="2200" dirty="0" err="1">
                <a:solidFill>
                  <a:srgbClr val="000000"/>
                </a:solidFill>
                <a:latin typeface="Times New Roman" panose="02020603050405020304" pitchFamily="18" charset="0"/>
                <a:cs typeface="Times New Roman" panose="02020603050405020304" pitchFamily="18" charset="0"/>
              </a:rPr>
              <a:t>заг</a:t>
            </a:r>
            <a:r>
              <a:rPr lang="uk-UA" sz="2200" dirty="0">
                <a:solidFill>
                  <a:srgbClr val="000000"/>
                </a:solidFill>
                <a:latin typeface="Times New Roman" panose="02020603050405020304" pitchFamily="18" charset="0"/>
                <a:cs typeface="Times New Roman" panose="02020603050405020304" pitchFamily="18" charset="0"/>
              </a:rPr>
              <a:t>. ред. Н. С. Ситник</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Львів: ЛНУ </a:t>
            </a:r>
            <a:r>
              <a:rPr lang="uk-UA" sz="2200" dirty="0" smtClean="0">
                <a:solidFill>
                  <a:srgbClr val="000000"/>
                </a:solidFill>
                <a:latin typeface="Times New Roman" panose="02020603050405020304" pitchFamily="18" charset="0"/>
                <a:cs typeface="Times New Roman" panose="02020603050405020304" pitchFamily="18" charset="0"/>
              </a:rPr>
              <a:t>імені </a:t>
            </a:r>
            <a:r>
              <a:rPr lang="uk-UA" sz="2200" dirty="0">
                <a:solidFill>
                  <a:srgbClr val="000000"/>
                </a:solidFill>
                <a:latin typeface="Times New Roman" panose="02020603050405020304" pitchFamily="18" charset="0"/>
                <a:cs typeface="Times New Roman" panose="02020603050405020304" pitchFamily="18" charset="0"/>
              </a:rPr>
              <a:t>Івана Франка, 2020. </a:t>
            </a: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580 с.</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4.	</a:t>
            </a:r>
            <a:r>
              <a:rPr lang="uk-UA" sz="2200" dirty="0" smtClean="0">
                <a:solidFill>
                  <a:srgbClr val="000000"/>
                </a:solidFill>
                <a:latin typeface="Times New Roman" panose="02020603050405020304" pitchFamily="18" charset="0"/>
                <a:cs typeface="Times New Roman" panose="02020603050405020304" pitchFamily="18" charset="0"/>
              </a:rPr>
              <a:t>Банківські </a:t>
            </a:r>
            <a:r>
              <a:rPr lang="uk-UA" sz="2200" dirty="0">
                <a:solidFill>
                  <a:srgbClr val="000000"/>
                </a:solidFill>
                <a:latin typeface="Times New Roman" panose="02020603050405020304" pitchFamily="18" charset="0"/>
                <a:cs typeface="Times New Roman" panose="02020603050405020304" pitchFamily="18" charset="0"/>
              </a:rPr>
              <a:t>операції [текст]: </a:t>
            </a:r>
            <a:r>
              <a:rPr lang="uk-UA" sz="2200" dirty="0" err="1">
                <a:solidFill>
                  <a:srgbClr val="000000"/>
                </a:solidFill>
                <a:latin typeface="Times New Roman" panose="02020603050405020304" pitchFamily="18" charset="0"/>
                <a:cs typeface="Times New Roman" panose="02020603050405020304" pitchFamily="18" charset="0"/>
              </a:rPr>
              <a:t>навч.посіб</a:t>
            </a:r>
            <a:r>
              <a:rPr lang="uk-UA" sz="2200" dirty="0">
                <a:solidFill>
                  <a:srgbClr val="000000"/>
                </a:solidFill>
                <a:latin typeface="Times New Roman" panose="02020603050405020304" pitchFamily="18" charset="0"/>
                <a:cs typeface="Times New Roman" panose="02020603050405020304" pitchFamily="18" charset="0"/>
              </a:rPr>
              <a:t>. Н.І. Демчук, О.В. </a:t>
            </a:r>
            <a:r>
              <a:rPr lang="uk-UA" sz="2200" dirty="0" err="1">
                <a:solidFill>
                  <a:srgbClr val="000000"/>
                </a:solidFill>
                <a:latin typeface="Times New Roman" panose="02020603050405020304" pitchFamily="18" charset="0"/>
                <a:cs typeface="Times New Roman" panose="02020603050405020304" pitchFamily="18" charset="0"/>
              </a:rPr>
              <a:t>Довгаль</a:t>
            </a:r>
            <a:r>
              <a:rPr lang="uk-UA" sz="2200" dirty="0">
                <a:solidFill>
                  <a:srgbClr val="000000"/>
                </a:solidFill>
                <a:latin typeface="Times New Roman" panose="02020603050405020304" pitchFamily="18" charset="0"/>
                <a:cs typeface="Times New Roman" panose="02020603050405020304" pitchFamily="18" charset="0"/>
              </a:rPr>
              <a:t>, Ю.П. Владика. Дніпро: Пороги, 2017</a:t>
            </a:r>
            <a:r>
              <a:rPr lang="uk-UA" sz="2200" dirty="0" smtClean="0">
                <a:solidFill>
                  <a:srgbClr val="000000"/>
                </a:solidFill>
                <a:latin typeface="Times New Roman" panose="02020603050405020304" pitchFamily="18" charset="0"/>
                <a:cs typeface="Times New Roman" panose="02020603050405020304" pitchFamily="18" charset="0"/>
              </a:rPr>
              <a:t>. 461 с.</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5. </a:t>
            </a:r>
            <a:r>
              <a:rPr lang="uk-UA" sz="2200" dirty="0">
                <a:solidFill>
                  <a:srgbClr val="000000"/>
                </a:solidFill>
                <a:latin typeface="Times New Roman" panose="02020603050405020304" pitchFamily="18" charset="0"/>
                <a:cs typeface="Times New Roman" panose="02020603050405020304" pitchFamily="18" charset="0"/>
              </a:rPr>
              <a:t>	Петрук О.М. Банківські операції: </a:t>
            </a:r>
            <a:r>
              <a:rPr lang="uk-UA" sz="2200" dirty="0" err="1">
                <a:solidFill>
                  <a:srgbClr val="000000"/>
                </a:solidFill>
                <a:latin typeface="Times New Roman" panose="02020603050405020304" pitchFamily="18" charset="0"/>
                <a:cs typeface="Times New Roman" panose="02020603050405020304" pitchFamily="18" charset="0"/>
              </a:rPr>
              <a:t>навч</a:t>
            </a:r>
            <a:r>
              <a:rPr lang="uk-UA" sz="2200" dirty="0">
                <a:solidFill>
                  <a:srgbClr val="000000"/>
                </a:solidFill>
                <a:latin typeface="Times New Roman" panose="02020603050405020304" pitchFamily="18" charset="0"/>
                <a:cs typeface="Times New Roman" panose="02020603050405020304" pitchFamily="18" charset="0"/>
              </a:rPr>
              <a:t>. </a:t>
            </a:r>
            <a:r>
              <a:rPr lang="uk-UA" sz="2200" dirty="0" err="1">
                <a:solidFill>
                  <a:srgbClr val="000000"/>
                </a:solidFill>
                <a:latin typeface="Times New Roman" panose="02020603050405020304" pitchFamily="18" charset="0"/>
                <a:cs typeface="Times New Roman" panose="02020603050405020304" pitchFamily="18" charset="0"/>
              </a:rPr>
              <a:t>посібн</a:t>
            </a:r>
            <a:r>
              <a:rPr lang="uk-UA" sz="2200" dirty="0">
                <a:solidFill>
                  <a:srgbClr val="000000"/>
                </a:solidFill>
                <a:latin typeface="Times New Roman" panose="02020603050405020304" pitchFamily="18" charset="0"/>
                <a:cs typeface="Times New Roman" panose="02020603050405020304" pitchFamily="18" charset="0"/>
              </a:rPr>
              <a:t>. / О.М. Петрук, С.З. </a:t>
            </a:r>
            <a:r>
              <a:rPr lang="uk-UA" sz="2200" dirty="0" err="1">
                <a:solidFill>
                  <a:srgbClr val="000000"/>
                </a:solidFill>
                <a:latin typeface="Times New Roman" panose="02020603050405020304" pitchFamily="18" charset="0"/>
                <a:cs typeface="Times New Roman" panose="02020603050405020304" pitchFamily="18" charset="0"/>
              </a:rPr>
              <a:t>Мошенський</a:t>
            </a:r>
            <a:r>
              <a:rPr lang="uk-UA" sz="2200" dirty="0">
                <a:solidFill>
                  <a:srgbClr val="000000"/>
                </a:solidFill>
                <a:latin typeface="Times New Roman" panose="02020603050405020304" pitchFamily="18" charset="0"/>
                <a:cs typeface="Times New Roman" panose="02020603050405020304" pitchFamily="18" charset="0"/>
              </a:rPr>
              <a:t>, О.С. Новак. Житомир : ЖДТУ, 2011. 568 с.</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9870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lnSpcReduction="10000"/>
          </a:bodyPr>
          <a:lstStyle/>
          <a:p>
            <a:pPr algn="ctr">
              <a:spcBef>
                <a:spcPts val="0"/>
              </a:spcBef>
            </a:pPr>
            <a:r>
              <a:rPr lang="ru-RU" sz="2400" b="1" dirty="0" smtClean="0">
                <a:solidFill>
                  <a:srgbClr val="000000"/>
                </a:solidFill>
                <a:latin typeface="Times New Roman" panose="02020603050405020304" pitchFamily="18" charset="0"/>
                <a:cs typeface="Times New Roman" panose="02020603050405020304" pitchFamily="18" charset="0"/>
              </a:rPr>
              <a:t>3.1</a:t>
            </a:r>
            <a:r>
              <a:rPr lang="ru-RU" sz="2400" b="1" dirty="0">
                <a:solidFill>
                  <a:srgbClr val="000000"/>
                </a:solidFill>
                <a:latin typeface="Times New Roman" panose="02020603050405020304" pitchFamily="18" charset="0"/>
                <a:cs typeface="Times New Roman" panose="02020603050405020304" pitchFamily="18" charset="0"/>
              </a:rPr>
              <a:t>. </a:t>
            </a:r>
            <a:r>
              <a:rPr lang="ru-RU" sz="2400" b="1" dirty="0" smtClean="0">
                <a:solidFill>
                  <a:srgbClr val="000000"/>
                </a:solidFill>
                <a:latin typeface="Times New Roman" panose="02020603050405020304" pitchFamily="18" charset="0"/>
                <a:cs typeface="Times New Roman" panose="02020603050405020304" pitchFamily="18" charset="0"/>
              </a:rPr>
              <a:t>  </a:t>
            </a:r>
            <a:r>
              <a:rPr lang="ru-RU" sz="2400" b="1" dirty="0" err="1">
                <a:solidFill>
                  <a:srgbClr val="000000"/>
                </a:solidFill>
                <a:latin typeface="Times New Roman" panose="02020603050405020304" pitchFamily="18" charset="0"/>
                <a:cs typeface="Times New Roman" panose="02020603050405020304" pitchFamily="18" charset="0"/>
              </a:rPr>
              <a:t>Поняття</a:t>
            </a:r>
            <a:r>
              <a:rPr lang="ru-RU" sz="2400" b="1" dirty="0">
                <a:solidFill>
                  <a:srgbClr val="000000"/>
                </a:solidFill>
                <a:latin typeface="Times New Roman" panose="02020603050405020304" pitchFamily="18" charset="0"/>
                <a:cs typeface="Times New Roman" panose="02020603050405020304" pitchFamily="18" charset="0"/>
              </a:rPr>
              <a:t> та </a:t>
            </a:r>
            <a:r>
              <a:rPr lang="ru-RU" sz="2400" b="1" dirty="0" err="1">
                <a:solidFill>
                  <a:srgbClr val="000000"/>
                </a:solidFill>
                <a:latin typeface="Times New Roman" panose="02020603050405020304" pitchFamily="18" charset="0"/>
                <a:cs typeface="Times New Roman" panose="02020603050405020304" pitchFamily="18" charset="0"/>
              </a:rPr>
              <a:t>функції</a:t>
            </a:r>
            <a:r>
              <a:rPr lang="ru-RU" sz="2400" b="1" dirty="0">
                <a:solidFill>
                  <a:srgbClr val="000000"/>
                </a:solidFill>
                <a:latin typeface="Times New Roman" panose="02020603050405020304" pitchFamily="18" charset="0"/>
                <a:cs typeface="Times New Roman" panose="02020603050405020304" pitchFamily="18" charset="0"/>
              </a:rPr>
              <a:t> </a:t>
            </a:r>
            <a:r>
              <a:rPr lang="ru-RU" sz="2400" b="1" dirty="0" err="1">
                <a:solidFill>
                  <a:srgbClr val="000000"/>
                </a:solidFill>
                <a:latin typeface="Times New Roman" panose="02020603050405020304" pitchFamily="18" charset="0"/>
                <a:cs typeface="Times New Roman" panose="02020603050405020304" pitchFamily="18" charset="0"/>
              </a:rPr>
              <a:t>власного</a:t>
            </a:r>
            <a:r>
              <a:rPr lang="ru-RU" sz="2400" b="1" dirty="0">
                <a:solidFill>
                  <a:srgbClr val="000000"/>
                </a:solidFill>
                <a:latin typeface="Times New Roman" panose="02020603050405020304" pitchFamily="18" charset="0"/>
                <a:cs typeface="Times New Roman" panose="02020603050405020304" pitchFamily="18" charset="0"/>
              </a:rPr>
              <a:t> </a:t>
            </a:r>
            <a:r>
              <a:rPr lang="ru-RU" sz="2400" b="1" dirty="0" err="1">
                <a:solidFill>
                  <a:srgbClr val="000000"/>
                </a:solidFill>
                <a:latin typeface="Times New Roman" panose="02020603050405020304" pitchFamily="18" charset="0"/>
                <a:cs typeface="Times New Roman" panose="02020603050405020304" pitchFamily="18" charset="0"/>
              </a:rPr>
              <a:t>капіталу</a:t>
            </a:r>
            <a:r>
              <a:rPr lang="ru-RU" sz="2400" b="1" dirty="0">
                <a:solidFill>
                  <a:srgbClr val="000000"/>
                </a:solidFill>
                <a:latin typeface="Times New Roman" panose="02020603050405020304" pitchFamily="18" charset="0"/>
                <a:cs typeface="Times New Roman" panose="02020603050405020304" pitchFamily="18" charset="0"/>
              </a:rPr>
              <a:t> банку</a:t>
            </a:r>
          </a:p>
          <a:p>
            <a:pPr algn="just">
              <a:spcBef>
                <a:spcPts val="0"/>
              </a:spcBef>
            </a:pPr>
            <a:endParaRPr lang="en-US"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i="1" dirty="0">
                <a:solidFill>
                  <a:srgbClr val="000000"/>
                </a:solidFill>
                <a:latin typeface="Times New Roman" panose="02020603050405020304" pitchFamily="18" charset="0"/>
                <a:cs typeface="Times New Roman" panose="02020603050405020304" pitchFamily="18" charset="0"/>
              </a:rPr>
              <a:t>Капітал (власні кошти)</a:t>
            </a:r>
            <a:r>
              <a:rPr lang="uk-UA" sz="2200" dirty="0">
                <a:solidFill>
                  <a:srgbClr val="000000"/>
                </a:solidFill>
                <a:latin typeface="Times New Roman" panose="02020603050405020304" pitchFamily="18" charset="0"/>
                <a:cs typeface="Times New Roman" panose="02020603050405020304" pitchFamily="18" charset="0"/>
              </a:rPr>
              <a:t> у фінансовій звітності банку є різницею між активами та зобов’язаннями. Капітал банку визначається як сума основного капіталу (капітал першого рівня) та </a:t>
            </a:r>
            <a:r>
              <a:rPr lang="uk-UA" sz="2200" dirty="0" smtClean="0">
                <a:solidFill>
                  <a:srgbClr val="000000"/>
                </a:solidFill>
                <a:latin typeface="Times New Roman" panose="02020603050405020304" pitchFamily="18" charset="0"/>
                <a:cs typeface="Times New Roman" panose="02020603050405020304" pitchFamily="18" charset="0"/>
              </a:rPr>
              <a:t>додаткового </a:t>
            </a:r>
            <a:r>
              <a:rPr lang="uk-UA" sz="2200" dirty="0">
                <a:solidFill>
                  <a:srgbClr val="000000"/>
                </a:solidFill>
                <a:latin typeface="Times New Roman" panose="02020603050405020304" pitchFamily="18" charset="0"/>
                <a:cs typeface="Times New Roman" panose="02020603050405020304" pitchFamily="18" charset="0"/>
              </a:rPr>
              <a:t>капіталу (капітал другого рівня), виключаючи відвернення</a:t>
            </a:r>
            <a:r>
              <a:rPr lang="uk-UA" sz="2200" dirty="0" smtClean="0">
                <a:solidFill>
                  <a:srgbClr val="000000"/>
                </a:solidFill>
                <a:latin typeface="Times New Roman" panose="02020603050405020304" pitchFamily="18" charset="0"/>
                <a:cs typeface="Times New Roman" panose="02020603050405020304" pitchFamily="18" charset="0"/>
              </a:rPr>
              <a:t>.</a:t>
            </a:r>
            <a:r>
              <a:rPr lang="en-US" sz="2200" dirty="0" smtClean="0">
                <a:solidFill>
                  <a:srgbClr val="000000"/>
                </a:solidFill>
                <a:latin typeface="Times New Roman" panose="02020603050405020304" pitchFamily="18" charset="0"/>
                <a:cs typeface="Times New Roman" panose="02020603050405020304" pitchFamily="18" charset="0"/>
              </a:rPr>
              <a:t> </a:t>
            </a:r>
          </a:p>
          <a:p>
            <a:pPr algn="just">
              <a:spcBef>
                <a:spcPts val="0"/>
              </a:spcBef>
            </a:pP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Для </a:t>
            </a:r>
            <a:r>
              <a:rPr lang="uk-UA" sz="2200" dirty="0">
                <a:solidFill>
                  <a:srgbClr val="000000"/>
                </a:solidFill>
                <a:latin typeface="Times New Roman" panose="02020603050405020304" pitchFamily="18" charset="0"/>
                <a:cs typeface="Times New Roman" panose="02020603050405020304" pitchFamily="18" charset="0"/>
              </a:rPr>
              <a:t>комерційного банку роль капіталу та прирівняних до нього статей у структурі фінансових ресурсів є значною, коли мова йде про забезпечення стійкості банку та ефективної діяльності. Він є незамінним джерелом фінансових ресурсів для банку на початкових етапах діяльності, коли засновники здійснюють ряд першочергових витрат, без яких банк просто не може розпочати свою діяльність (витрати на придбання будівлі, обладнання приміщення, виплата заробітної плати персоналу тощо</a:t>
            </a:r>
            <a:r>
              <a:rPr lang="uk-UA" sz="2200" dirty="0" smtClean="0">
                <a:solidFill>
                  <a:srgbClr val="000000"/>
                </a:solidFill>
                <a:latin typeface="Times New Roman" panose="02020603050405020304" pitchFamily="18" charset="0"/>
                <a:cs typeface="Times New Roman" panose="02020603050405020304" pitchFamily="18" charset="0"/>
              </a:rPr>
              <a:t>).</a:t>
            </a:r>
            <a:endParaRPr lang="en-US"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Не </a:t>
            </a:r>
            <a:r>
              <a:rPr lang="uk-UA" sz="2200" dirty="0">
                <a:solidFill>
                  <a:srgbClr val="000000"/>
                </a:solidFill>
                <a:latin typeface="Times New Roman" panose="02020603050405020304" pitchFamily="18" charset="0"/>
                <a:cs typeface="Times New Roman" panose="02020603050405020304" pitchFamily="18" charset="0"/>
              </a:rPr>
              <a:t>менш важливою є роль власного капіталу як джерела фінансування витрат банку на подальших етапах розгортання банківських операцій. </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Ці </a:t>
            </a:r>
            <a:r>
              <a:rPr lang="uk-UA" sz="2200" dirty="0">
                <a:solidFill>
                  <a:srgbClr val="000000"/>
                </a:solidFill>
                <a:latin typeface="Times New Roman" panose="02020603050405020304" pitchFamily="18" charset="0"/>
                <a:cs typeface="Times New Roman" panose="02020603050405020304" pitchFamily="18" charset="0"/>
              </a:rPr>
              <a:t>кошти частково вкладаються в довгострокові активи (земля, будівлі, обладнання – на такі цілі йде 1/5  частина капіталу), крім того, за рахунок відрахувань у капітал створюються різні резерви. Хоча основним джерелом покриття витрат на розширення операцій служить прибуток, що накопичується, банки </a:t>
            </a:r>
            <a:r>
              <a:rPr lang="uk-UA" sz="2200" dirty="0" smtClean="0">
                <a:solidFill>
                  <a:srgbClr val="000000"/>
                </a:solidFill>
                <a:latin typeface="Times New Roman" panose="02020603050405020304" pitchFamily="18" charset="0"/>
                <a:cs typeface="Times New Roman" panose="02020603050405020304" pitchFamily="18" charset="0"/>
              </a:rPr>
              <a:t>часто здійснюють новий випуск акцій і розміщення довгострокових</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48457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ru-RU" sz="2200" dirty="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позик при проведенні великих заходів структурного характеру – розширенні мережі відділень, злитті тощо.</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Проте, економічна суть власного капіталу банку має певну специфіку в порівнянні з іншими сферами підприємницької діяльності. Традиційно, власним капіталом і резервами комерційні банки покривають близько 10% загальної потреби в коштах, тоді як у нефінансових корпорацій це відношення становить близько 50 %.</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Така специфічна риса банків та інших фінансових установ пов’язана з рядом обставин, серед яких, по-перше, банки внаслідок своєї посередницької ролі </a:t>
            </a:r>
            <a:r>
              <a:rPr lang="uk-UA" sz="2200" dirty="0">
                <a:solidFill>
                  <a:srgbClr val="000000"/>
                </a:solidFill>
                <a:latin typeface="Times New Roman" panose="02020603050405020304" pitchFamily="18" charset="0"/>
                <a:cs typeface="Times New Roman" panose="02020603050405020304" pitchFamily="18" charset="0"/>
              </a:rPr>
              <a:t>на фінансових ринках залучають великі суми стороннього грошового капіталу, по-друге, банківські активи, представлені різними видами грошових вимог і зобов’язань, як правило, є більш ліквідними та швидко реалізовуються на ринку, ніж активи нефінансових компаній, заморожені в матеріальних об’єктах (обладнання, будівлі, товарні запаси тощо). Це забезпечує банкам можливість більш швидкої мобілізації грошових ресурсів і, відповідно, знижує їх потребу у власному капіталі</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Функціями, які покладаються на власний капітал, є: захисна, оперативна і регулююча.</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Враховуючи, що значна частка активів банку фінансується вкладниками, основною</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09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функцією власного </a:t>
            </a:r>
            <a:r>
              <a:rPr lang="uk-UA" sz="2200" dirty="0">
                <a:solidFill>
                  <a:srgbClr val="000000"/>
                </a:solidFill>
                <a:latin typeface="Times New Roman" panose="02020603050405020304" pitchFamily="18" charset="0"/>
                <a:cs typeface="Times New Roman" panose="02020603050405020304" pitchFamily="18" charset="0"/>
              </a:rPr>
              <a:t>капіталу є захист інтересів вкладників. Капітал відіграє також роль своєрідного захисного бар’єра і дозволяє банку продовжувати операції у разі виникнення великих непередбачених збитків або витрат</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Оперативна </a:t>
            </a:r>
            <a:r>
              <a:rPr lang="uk-UA" sz="2200" dirty="0">
                <a:solidFill>
                  <a:srgbClr val="000000"/>
                </a:solidFill>
                <a:latin typeface="Times New Roman" panose="02020603050405020304" pitchFamily="18" charset="0"/>
                <a:cs typeface="Times New Roman" panose="02020603050405020304" pitchFamily="18" charset="0"/>
              </a:rPr>
              <a:t>функція включає виділення власних коштів на придбання будівель, обладнання, а також створення фінансового резерву на випадок непередбачених збитків</a:t>
            </a:r>
            <a:r>
              <a:rPr lang="uk-UA" sz="2200" dirty="0" smtClean="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Регулююча </a:t>
            </a:r>
            <a:r>
              <a:rPr lang="uk-UA" sz="2200" dirty="0">
                <a:solidFill>
                  <a:srgbClr val="000000"/>
                </a:solidFill>
                <a:latin typeface="Times New Roman" panose="02020603050405020304" pitchFamily="18" charset="0"/>
                <a:cs typeface="Times New Roman" panose="02020603050405020304" pitchFamily="18" charset="0"/>
              </a:rPr>
              <a:t>функція капіталу пов’язана виключно з особливою зацікавленістю суспільства в успішному функціонуванні банків. </a:t>
            </a:r>
            <a:r>
              <a:rPr lang="uk-UA" sz="2200" dirty="0" smtClean="0">
                <a:solidFill>
                  <a:srgbClr val="000000"/>
                </a:solidFill>
                <a:latin typeface="Times New Roman" panose="02020603050405020304" pitchFamily="18" charset="0"/>
                <a:cs typeface="Times New Roman" panose="02020603050405020304" pitchFamily="18" charset="0"/>
              </a:rPr>
              <a:t>За </a:t>
            </a:r>
            <a:r>
              <a:rPr lang="uk-UA" sz="2200" dirty="0">
                <a:solidFill>
                  <a:srgbClr val="000000"/>
                </a:solidFill>
                <a:latin typeface="Times New Roman" panose="02020603050405020304" pitchFamily="18" charset="0"/>
                <a:cs typeface="Times New Roman" panose="02020603050405020304" pitchFamily="18" charset="0"/>
              </a:rPr>
              <a:t>допомогою показника капіталу центральний банк (НБУ) здійснює оцінку і контроль за діяльністю комерційних банків. Так, від банків вимагається підтримувати їх регулятивний капітал на рівні, </a:t>
            </a:r>
            <a:r>
              <a:rPr lang="uk-UA" sz="2200" dirty="0" smtClean="0">
                <a:solidFill>
                  <a:srgbClr val="000000"/>
                </a:solidFill>
                <a:latin typeface="Times New Roman" panose="02020603050405020304" pitchFamily="18" charset="0"/>
                <a:cs typeface="Times New Roman" panose="02020603050405020304" pitchFamily="18" charset="0"/>
              </a:rPr>
              <a:t>встановленому НБУ, </a:t>
            </a:r>
            <a:r>
              <a:rPr lang="uk-UA" sz="2200" dirty="0">
                <a:solidFill>
                  <a:srgbClr val="000000"/>
                </a:solidFill>
                <a:latin typeface="Times New Roman" panose="02020603050405020304" pitchFamily="18" charset="0"/>
                <a:cs typeface="Times New Roman" panose="02020603050405020304" pitchFamily="18" charset="0"/>
              </a:rPr>
              <a:t>зважених до ризику активів і позабалансових зобов’язань. НБУ має також право встановлювати мінімальний коефіцієнт співвідношення регулятивного капіталу до сукупних активів.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Окремі </a:t>
            </a:r>
            <a:r>
              <a:rPr lang="uk-UA" sz="2200" dirty="0">
                <a:solidFill>
                  <a:srgbClr val="000000"/>
                </a:solidFill>
                <a:latin typeface="Times New Roman" panose="02020603050405020304" pitchFamily="18" charset="0"/>
                <a:cs typeface="Times New Roman" panose="02020603050405020304" pitchFamily="18" charset="0"/>
              </a:rPr>
              <a:t>автори до названих функцій додатково виділяють інші функції, наприклад, капітал забезпечує доступ до ринків фінансових ресурсів і захищає банки від проблем ліквідності або капітал стримує зростання та обмежує ризик</a:t>
            </a:r>
            <a:r>
              <a:rPr lang="uk-UA" sz="2200" dirty="0" smtClean="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Дійсно</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банківський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капітал</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адекватний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його</a:t>
            </a:r>
            <a:r>
              <a:rPr lang="ru-RU" sz="2200" dirty="0">
                <a:solidFill>
                  <a:srgbClr val="000000"/>
                </a:solidFill>
                <a:latin typeface="Times New Roman" panose="02020603050405020304" pitchFamily="18" charset="0"/>
                <a:cs typeface="Times New Roman" panose="02020603050405020304" pitchFamily="18" charset="0"/>
              </a:rPr>
              <a:t> активам, </a:t>
            </a:r>
            <a:r>
              <a:rPr lang="ru-RU" sz="2200" dirty="0" err="1">
                <a:solidFill>
                  <a:srgbClr val="000000"/>
                </a:solidFill>
                <a:latin typeface="Times New Roman" panose="02020603050405020304" pitchFamily="18" charset="0"/>
                <a:cs typeface="Times New Roman" panose="02020603050405020304" pitchFamily="18" charset="0"/>
              </a:rPr>
              <a:t>зменшує</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операційні</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проблеми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забезпечуючи</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вільний</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4882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доступ </a:t>
            </a:r>
            <a:r>
              <a:rPr lang="uk-UA" sz="2200" dirty="0">
                <a:solidFill>
                  <a:srgbClr val="000000"/>
                </a:solidFill>
                <a:latin typeface="Times New Roman" panose="02020603050405020304" pitchFamily="18" charset="0"/>
                <a:cs typeface="Times New Roman" panose="02020603050405020304" pitchFamily="18" charset="0"/>
              </a:rPr>
              <a:t>до фінансових ринків. Великий капітал надає банку можливість отримувати позики з традиційних джерел по звичайних ставках, не здійснюючи при цьому значних витрат у вигляді сплати відсотків за користування залученими ресурсами за підвищеною ставкою. Великий власний капітал забезпечує стабільну репутацію комерційного банку на фінансовому ринку, упевненість у ньому корпоративної клієнтури, вкладників і партнерів по бізнесу</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Також капітал стримує непродумане зростання та зменшує ризик обмеженням розміру нових активів, які банк може придбати через фінансування за допомогою позикових коштів. Ця функція тісно пов’язана з нормативом капіталу, що встановлюється державними органами до активів. Якщо банки вирішують збільшити розмір позик або придбати інші активи, то вони повинні підтримувати зростання за допомогою додаткового фінансування акціонерного капіталу. Це стримує спекулятивне зростання активів, оскільки банки завжди повинні залишатися в межах своїх можливостей успішного управління активами</a:t>
            </a:r>
            <a:r>
              <a:rPr lang="uk-UA" sz="2200" dirty="0" smtClean="0">
                <a:solidFill>
                  <a:srgbClr val="000000"/>
                </a:solidFill>
                <a:latin typeface="Times New Roman" panose="02020603050405020304" pitchFamily="18" charset="0"/>
                <a:cs typeface="Times New Roman" panose="02020603050405020304" pitchFamily="18" charset="0"/>
              </a:rPr>
              <a:t>. 	Ці </a:t>
            </a:r>
            <a:r>
              <a:rPr lang="uk-UA" sz="2200" dirty="0">
                <a:solidFill>
                  <a:srgbClr val="000000"/>
                </a:solidFill>
                <a:latin typeface="Times New Roman" panose="02020603050405020304" pitchFamily="18" charset="0"/>
                <a:cs typeface="Times New Roman" panose="02020603050405020304" pitchFamily="18" charset="0"/>
              </a:rPr>
              <a:t>функції капіталу сприяють зниженню ризиків. Подібний підхід має </a:t>
            </a:r>
            <a:r>
              <a:rPr lang="uk-UA" sz="2200" dirty="0" smtClean="0">
                <a:solidFill>
                  <a:srgbClr val="000000"/>
                </a:solidFill>
                <a:latin typeface="Times New Roman" panose="02020603050405020304" pitchFamily="18" charset="0"/>
                <a:cs typeface="Times New Roman" panose="02020603050405020304" pitchFamily="18" charset="0"/>
              </a:rPr>
              <a:t>більшу</a:t>
            </a:r>
            <a:r>
              <a:rPr lang="en-US" sz="2200" dirty="0" smtClean="0">
                <a:solidFill>
                  <a:srgbClr val="000000"/>
                </a:solidFill>
                <a:latin typeface="Times New Roman" panose="02020603050405020304" pitchFamily="18" charset="0"/>
                <a:cs typeface="Times New Roman" panose="02020603050405020304" pitchFamily="18" charset="0"/>
              </a:rPr>
              <a:t> </a:t>
            </a:r>
            <a:r>
              <a:rPr lang="ru-RU" sz="2200" dirty="0" err="1" smtClean="0">
                <a:solidFill>
                  <a:srgbClr val="000000"/>
                </a:solidFill>
                <a:latin typeface="Times New Roman" panose="02020603050405020304" pitchFamily="18" charset="0"/>
                <a:cs typeface="Times New Roman" panose="02020603050405020304" pitchFamily="18" charset="0"/>
              </a:rPr>
              <a:t>практичну</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цінність</a:t>
            </a:r>
            <a:r>
              <a:rPr lang="ru-RU" sz="2200" dirty="0">
                <a:solidFill>
                  <a:srgbClr val="000000"/>
                </a:solidFill>
                <a:latin typeface="Times New Roman" panose="02020603050405020304" pitchFamily="18" charset="0"/>
                <a:cs typeface="Times New Roman" panose="02020603050405020304" pitchFamily="18" charset="0"/>
              </a:rPr>
              <a:t> і </a:t>
            </a:r>
            <a:r>
              <a:rPr lang="ru-RU" sz="2200" dirty="0" err="1">
                <a:solidFill>
                  <a:srgbClr val="000000"/>
                </a:solidFill>
                <a:latin typeface="Times New Roman" panose="02020603050405020304" pitchFamily="18" charset="0"/>
                <a:cs typeface="Times New Roman" panose="02020603050405020304" pitchFamily="18" charset="0"/>
              </a:rPr>
              <a:t>пристосований</a:t>
            </a:r>
            <a:r>
              <a:rPr lang="ru-RU" sz="2200" dirty="0">
                <a:solidFill>
                  <a:srgbClr val="000000"/>
                </a:solidFill>
                <a:latin typeface="Times New Roman" panose="02020603050405020304" pitchFamily="18" charset="0"/>
                <a:cs typeface="Times New Roman" panose="02020603050405020304" pitchFamily="18" charset="0"/>
              </a:rPr>
              <a:t> для </a:t>
            </a:r>
            <a:r>
              <a:rPr lang="ru-RU" sz="2200" dirty="0" err="1">
                <a:solidFill>
                  <a:srgbClr val="000000"/>
                </a:solidFill>
                <a:latin typeface="Times New Roman" panose="02020603050405020304" pitchFamily="18" charset="0"/>
                <a:cs typeface="Times New Roman" panose="02020603050405020304" pitchFamily="18" charset="0"/>
              </a:rPr>
              <a:t>цілей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управління</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комерційним</a:t>
            </a:r>
            <a:r>
              <a:rPr lang="ru-RU" sz="2200" dirty="0">
                <a:solidFill>
                  <a:srgbClr val="000000"/>
                </a:solidFill>
                <a:latin typeface="Times New Roman" panose="02020603050405020304" pitchFamily="18" charset="0"/>
                <a:cs typeface="Times New Roman" panose="02020603050405020304" pitchFamily="18" charset="0"/>
              </a:rPr>
              <a:t> банком.</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2335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Рис. 1. Функції капіталу банку</a:t>
            </a:r>
          </a:p>
          <a:p>
            <a:pPr algn="just">
              <a:spcBef>
                <a:spcPts val="0"/>
              </a:spcBef>
            </a:pPr>
            <a:endParaRPr lang="ru-RU" sz="2200" dirty="0" smtClean="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2403901" y="995881"/>
            <a:ext cx="7981802" cy="5260063"/>
          </a:xfrm>
          <a:prstGeom prst="rect">
            <a:avLst/>
          </a:prstGeom>
        </p:spPr>
      </p:pic>
    </p:spTree>
    <p:extLst>
      <p:ext uri="{BB962C8B-B14F-4D97-AF65-F5344CB8AC3E}">
        <p14:creationId xmlns:p14="http://schemas.microsoft.com/office/powerpoint/2010/main" val="604448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Розглянуті функції доводять, що власний капітал – основа комерційної діяльності банку. Він забезпечує його самостійність і гарантує його фінансову стійкість, виступаючи джерелом зменшення наслідків різних ризиків, які несе банк.</a:t>
            </a:r>
          </a:p>
          <a:p>
            <a:pPr algn="just">
              <a:spcBef>
                <a:spcPts val="0"/>
              </a:spcBef>
            </a:pPr>
            <a:endParaRPr lang="uk-UA" sz="2200" dirty="0">
              <a:solidFill>
                <a:srgbClr val="000000"/>
              </a:solidFill>
              <a:latin typeface="Times New Roman" panose="02020603050405020304" pitchFamily="18" charset="0"/>
              <a:cs typeface="Times New Roman" panose="02020603050405020304" pitchFamily="18" charset="0"/>
            </a:endParaRPr>
          </a:p>
          <a:p>
            <a:pPr algn="ctr">
              <a:spcBef>
                <a:spcPts val="0"/>
              </a:spcBef>
            </a:pPr>
            <a:r>
              <a:rPr lang="uk-UA" sz="2400" b="1" dirty="0" smtClean="0">
                <a:solidFill>
                  <a:srgbClr val="000000"/>
                </a:solidFill>
                <a:latin typeface="Times New Roman" panose="02020603050405020304" pitchFamily="18" charset="0"/>
                <a:cs typeface="Times New Roman" panose="02020603050405020304" pitchFamily="18" charset="0"/>
              </a:rPr>
              <a:t>2</a:t>
            </a:r>
            <a:r>
              <a:rPr lang="uk-UA" sz="2400" b="1" dirty="0">
                <a:solidFill>
                  <a:srgbClr val="000000"/>
                </a:solidFill>
                <a:latin typeface="Times New Roman" panose="02020603050405020304" pitchFamily="18" charset="0"/>
                <a:cs typeface="Times New Roman" panose="02020603050405020304" pitchFamily="18" charset="0"/>
              </a:rPr>
              <a:t>. Структура та порядок формування капіталу банку</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Згідно з «Інструкцією про порядок регулювання діяльності банків в Україні» регулятивний капітал є одним з найважливіших показників діяльності банків, основним призначенням якого є покриття негативних </a:t>
            </a:r>
            <a:r>
              <a:rPr lang="uk-UA" sz="2200" dirty="0" smtClean="0">
                <a:solidFill>
                  <a:srgbClr val="000000"/>
                </a:solidFill>
                <a:latin typeface="Times New Roman" panose="02020603050405020304" pitchFamily="18" charset="0"/>
                <a:cs typeface="Times New Roman" panose="02020603050405020304" pitchFamily="18" charset="0"/>
              </a:rPr>
              <a:t>наслідків різноманітних </a:t>
            </a:r>
            <a:r>
              <a:rPr lang="uk-UA" sz="2200" dirty="0">
                <a:solidFill>
                  <a:srgbClr val="000000"/>
                </a:solidFill>
                <a:latin typeface="Times New Roman" panose="02020603050405020304" pitchFamily="18" charset="0"/>
                <a:cs typeface="Times New Roman" panose="02020603050405020304" pitchFamily="18" charset="0"/>
              </a:rPr>
              <a:t>ризиків, які банки беруть на себе в </a:t>
            </a:r>
            <a:r>
              <a:rPr lang="uk-UA" sz="2200" dirty="0" smtClean="0">
                <a:solidFill>
                  <a:srgbClr val="000000"/>
                </a:solidFill>
                <a:latin typeface="Times New Roman" panose="02020603050405020304" pitchFamily="18" charset="0"/>
                <a:cs typeface="Times New Roman" panose="02020603050405020304" pitchFamily="18" charset="0"/>
              </a:rPr>
              <a:t>процесі своєї </a:t>
            </a:r>
            <a:r>
              <a:rPr lang="uk-UA" sz="2200" dirty="0">
                <a:solidFill>
                  <a:srgbClr val="000000"/>
                </a:solidFill>
                <a:latin typeface="Times New Roman" panose="02020603050405020304" pitchFamily="18" charset="0"/>
                <a:cs typeface="Times New Roman" panose="02020603050405020304" pitchFamily="18" charset="0"/>
              </a:rPr>
              <a:t>діяльності, та забезпечення захисту вкладів, </a:t>
            </a:r>
            <a:r>
              <a:rPr lang="uk-UA" sz="2200" dirty="0" smtClean="0">
                <a:solidFill>
                  <a:srgbClr val="000000"/>
                </a:solidFill>
                <a:latin typeface="Times New Roman" panose="02020603050405020304" pitchFamily="18" charset="0"/>
                <a:cs typeface="Times New Roman" panose="02020603050405020304" pitchFamily="18" charset="0"/>
              </a:rPr>
              <a:t>фінансової стійкості </a:t>
            </a:r>
            <a:r>
              <a:rPr lang="uk-UA" sz="2200" dirty="0">
                <a:solidFill>
                  <a:srgbClr val="000000"/>
                </a:solidFill>
                <a:latin typeface="Times New Roman" panose="02020603050405020304" pitchFamily="18" charset="0"/>
                <a:cs typeface="Times New Roman" panose="02020603050405020304" pitchFamily="18" charset="0"/>
              </a:rPr>
              <a:t>й стабільної діяльності банків.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Тому </a:t>
            </a:r>
            <a:r>
              <a:rPr lang="uk-UA" sz="2200" dirty="0">
                <a:solidFill>
                  <a:srgbClr val="000000"/>
                </a:solidFill>
                <a:latin typeface="Times New Roman" panose="02020603050405020304" pitchFamily="18" charset="0"/>
                <a:cs typeface="Times New Roman" panose="02020603050405020304" pitchFamily="18" charset="0"/>
              </a:rPr>
              <a:t>розмір регулятивного капіталу є важливим </a:t>
            </a:r>
            <a:r>
              <a:rPr lang="uk-UA" sz="2200" dirty="0" smtClean="0">
                <a:solidFill>
                  <a:srgbClr val="000000"/>
                </a:solidFill>
                <a:latin typeface="Times New Roman" panose="02020603050405020304" pitchFamily="18" charset="0"/>
                <a:cs typeface="Times New Roman" panose="02020603050405020304" pitchFamily="18" charset="0"/>
              </a:rPr>
              <a:t>фактором забезпечення </a:t>
            </a:r>
            <a:r>
              <a:rPr lang="uk-UA" sz="2200" dirty="0">
                <a:solidFill>
                  <a:srgbClr val="000000"/>
                </a:solidFill>
                <a:latin typeface="Times New Roman" panose="02020603050405020304" pitchFamily="18" charset="0"/>
                <a:cs typeface="Times New Roman" panose="02020603050405020304" pitchFamily="18" charset="0"/>
              </a:rPr>
              <a:t>надійності функціонування банку і </a:t>
            </a:r>
            <a:r>
              <a:rPr lang="uk-UA" sz="2200" dirty="0" smtClean="0">
                <a:solidFill>
                  <a:srgbClr val="000000"/>
                </a:solidFill>
                <a:latin typeface="Times New Roman" panose="02020603050405020304" pitchFamily="18" charset="0"/>
                <a:cs typeface="Times New Roman" panose="02020603050405020304" pitchFamily="18" charset="0"/>
              </a:rPr>
              <a:t>повинен перебувати </a:t>
            </a:r>
            <a:r>
              <a:rPr lang="uk-UA" sz="2200" dirty="0">
                <a:solidFill>
                  <a:srgbClr val="000000"/>
                </a:solidFill>
                <a:latin typeface="Times New Roman" panose="02020603050405020304" pitchFamily="18" charset="0"/>
                <a:cs typeface="Times New Roman" panose="02020603050405020304" pitchFamily="18" charset="0"/>
              </a:rPr>
              <a:t>під контролем </a:t>
            </a:r>
            <a:r>
              <a:rPr lang="uk-UA" sz="2200" dirty="0" smtClean="0">
                <a:solidFill>
                  <a:srgbClr val="000000"/>
                </a:solidFill>
                <a:latin typeface="Times New Roman" panose="02020603050405020304" pitchFamily="18" charset="0"/>
                <a:cs typeface="Times New Roman" panose="02020603050405020304" pitchFamily="18" charset="0"/>
              </a:rPr>
              <a:t>НБУ. Структурна </a:t>
            </a:r>
            <a:r>
              <a:rPr lang="uk-UA" sz="2200" dirty="0">
                <a:solidFill>
                  <a:srgbClr val="000000"/>
                </a:solidFill>
                <a:latin typeface="Times New Roman" panose="02020603050405020304" pitchFamily="18" charset="0"/>
                <a:cs typeface="Times New Roman" panose="02020603050405020304" pitchFamily="18" charset="0"/>
              </a:rPr>
              <a:t>побудова власного капіталу </a:t>
            </a:r>
            <a:r>
              <a:rPr lang="uk-UA" sz="2200" dirty="0" smtClean="0">
                <a:solidFill>
                  <a:srgbClr val="000000"/>
                </a:solidFill>
                <a:latin typeface="Times New Roman" panose="02020603050405020304" pitchFamily="18" charset="0"/>
                <a:cs typeface="Times New Roman" panose="02020603050405020304" pitchFamily="18" charset="0"/>
              </a:rPr>
              <a:t>комерційного банку </a:t>
            </a:r>
            <a:r>
              <a:rPr lang="uk-UA" sz="2200" dirty="0">
                <a:solidFill>
                  <a:srgbClr val="000000"/>
                </a:solidFill>
                <a:latin typeface="Times New Roman" panose="02020603050405020304" pitchFamily="18" charset="0"/>
                <a:cs typeface="Times New Roman" panose="02020603050405020304" pitchFamily="18" charset="0"/>
              </a:rPr>
              <a:t>встановлена Законом України «Про банки і </a:t>
            </a:r>
            <a:r>
              <a:rPr lang="uk-UA" sz="2200" dirty="0" smtClean="0">
                <a:solidFill>
                  <a:srgbClr val="000000"/>
                </a:solidFill>
                <a:latin typeface="Times New Roman" panose="02020603050405020304" pitchFamily="18" charset="0"/>
                <a:cs typeface="Times New Roman" panose="02020603050405020304" pitchFamily="18" charset="0"/>
              </a:rPr>
              <a:t>банківську діяльність</a:t>
            </a:r>
            <a:r>
              <a:rPr lang="uk-UA" sz="2200" dirty="0">
                <a:solidFill>
                  <a:srgbClr val="000000"/>
                </a:solidFill>
                <a:latin typeface="Times New Roman" panose="02020603050405020304" pitchFamily="18" charset="0"/>
                <a:cs typeface="Times New Roman" panose="02020603050405020304" pitchFamily="18" charset="0"/>
              </a:rPr>
              <a:t>» (ст.30) і полягає у виділенні елементів двох рівнів:</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ru-RU" sz="2200" dirty="0" smtClean="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основний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капітал</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капітал</a:t>
            </a:r>
            <a:r>
              <a:rPr lang="ru-RU" sz="2200" dirty="0">
                <a:solidFill>
                  <a:srgbClr val="000000"/>
                </a:solidFill>
                <a:latin typeface="Times New Roman" panose="02020603050405020304" pitchFamily="18" charset="0"/>
                <a:cs typeface="Times New Roman" panose="02020603050405020304" pitchFamily="18" charset="0"/>
              </a:rPr>
              <a:t> 1-го </a:t>
            </a:r>
            <a:r>
              <a:rPr lang="ru-RU" sz="2200" dirty="0" err="1">
                <a:solidFill>
                  <a:srgbClr val="000000"/>
                </a:solidFill>
                <a:latin typeface="Times New Roman" panose="02020603050405020304" pitchFamily="18" charset="0"/>
                <a:cs typeface="Times New Roman" panose="02020603050405020304" pitchFamily="18" charset="0"/>
              </a:rPr>
              <a:t>рівня</a:t>
            </a:r>
            <a:r>
              <a:rPr lang="ru-RU" sz="2200" dirty="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ru-RU" sz="2200" dirty="0" smtClean="0">
                <a:solidFill>
                  <a:srgbClr val="000000"/>
                </a:solidFill>
                <a:latin typeface="Times New Roman" panose="02020603050405020304" pitchFamily="18" charset="0"/>
                <a:cs typeface="Times New Roman" panose="02020603050405020304" pitchFamily="18" charset="0"/>
              </a:rPr>
              <a:t>	− </a:t>
            </a:r>
            <a:r>
              <a:rPr lang="ru-RU" sz="2200" dirty="0" err="1">
                <a:solidFill>
                  <a:srgbClr val="000000"/>
                </a:solidFill>
                <a:latin typeface="Times New Roman" panose="02020603050405020304" pitchFamily="18" charset="0"/>
                <a:cs typeface="Times New Roman" panose="02020603050405020304" pitchFamily="18" charset="0"/>
              </a:rPr>
              <a:t>додатковий</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капітал</a:t>
            </a:r>
            <a:r>
              <a:rPr lang="ru-RU" sz="2200" dirty="0">
                <a:solidFill>
                  <a:srgbClr val="000000"/>
                </a:solidFill>
                <a:latin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cs typeface="Times New Roman" panose="02020603050405020304" pitchFamily="18" charset="0"/>
              </a:rPr>
              <a:t>капітал</a:t>
            </a:r>
            <a:r>
              <a:rPr lang="ru-RU" sz="2200" dirty="0">
                <a:solidFill>
                  <a:srgbClr val="000000"/>
                </a:solidFill>
                <a:latin typeface="Times New Roman" panose="02020603050405020304" pitchFamily="18" charset="0"/>
                <a:cs typeface="Times New Roman" panose="02020603050405020304" pitchFamily="18" charset="0"/>
              </a:rPr>
              <a:t> 2-го </a:t>
            </a:r>
            <a:r>
              <a:rPr lang="ru-RU" sz="2200" dirty="0" err="1">
                <a:solidFill>
                  <a:srgbClr val="000000"/>
                </a:solidFill>
                <a:latin typeface="Times New Roman" panose="02020603050405020304" pitchFamily="18" charset="0"/>
                <a:cs typeface="Times New Roman" panose="02020603050405020304" pitchFamily="18" charset="0"/>
              </a:rPr>
              <a:t>рівня</a:t>
            </a:r>
            <a:r>
              <a:rPr lang="ru-RU" sz="2200" dirty="0">
                <a:solidFill>
                  <a:srgbClr val="000000"/>
                </a:solidFill>
                <a:latin typeface="Times New Roman" panose="02020603050405020304" pitchFamily="18" charset="0"/>
                <a:cs typeface="Times New Roman" panose="02020603050405020304" pitchFamily="18" charset="0"/>
              </a:rPr>
              <a:t>) (рис. </a:t>
            </a:r>
            <a:r>
              <a:rPr lang="ru-RU" sz="2200" dirty="0" smtClean="0">
                <a:solidFill>
                  <a:srgbClr val="000000"/>
                </a:solidFill>
                <a:latin typeface="Times New Roman" panose="02020603050405020304" pitchFamily="18" charset="0"/>
                <a:cs typeface="Times New Roman" panose="02020603050405020304" pitchFamily="18" charset="0"/>
              </a:rPr>
              <a:t>2</a:t>
            </a:r>
            <a:r>
              <a:rPr lang="ru-RU" sz="2200" dirty="0">
                <a:solidFill>
                  <a:srgbClr val="000000"/>
                </a:solidFill>
                <a:latin typeface="Times New Roman" panose="02020603050405020304" pitchFamily="18" charset="0"/>
                <a:cs typeface="Times New Roman" panose="02020603050405020304" pitchFamily="18" charset="0"/>
              </a:rPr>
              <a:t>.)</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056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Рис. 2. Нормативна</a:t>
            </a:r>
            <a:endParaRPr lang="uk-UA" sz="2200" dirty="0">
              <a:solidFill>
                <a:srgbClr val="000000"/>
              </a:solidFill>
              <a:latin typeface="Times New Roman" panose="02020603050405020304" pitchFamily="18" charset="0"/>
              <a:cs typeface="Times New Roman" panose="02020603050405020304" pitchFamily="18" charset="0"/>
            </a:endParaRP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будова капіталу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банку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3187167" y="561315"/>
            <a:ext cx="7196583" cy="5709763"/>
          </a:xfrm>
          <a:prstGeom prst="rect">
            <a:avLst/>
          </a:prstGeom>
        </p:spPr>
      </p:pic>
    </p:spTree>
    <p:extLst>
      <p:ext uri="{BB962C8B-B14F-4D97-AF65-F5344CB8AC3E}">
        <p14:creationId xmlns:p14="http://schemas.microsoft.com/office/powerpoint/2010/main" val="3339970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24688" y="561315"/>
            <a:ext cx="10981855" cy="5694630"/>
          </a:xfrm>
        </p:spPr>
        <p:txBody>
          <a:bodyPr>
            <a:normAutofit/>
          </a:bodyPr>
          <a:lstStyle/>
          <a:p>
            <a:pPr algn="just">
              <a:spcBef>
                <a:spcPts val="0"/>
              </a:spcBef>
            </a:pPr>
            <a:r>
              <a:rPr lang="uk-UA" sz="2200" i="1"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Згідно </a:t>
            </a:r>
            <a:r>
              <a:rPr lang="uk-UA" sz="2200" dirty="0">
                <a:solidFill>
                  <a:srgbClr val="000000"/>
                </a:solidFill>
                <a:latin typeface="Times New Roman" panose="02020603050405020304" pitchFamily="18" charset="0"/>
                <a:cs typeface="Times New Roman" panose="02020603050405020304" pitchFamily="18" charset="0"/>
              </a:rPr>
              <a:t>Інструкції про порядок регулювання </a:t>
            </a:r>
            <a:r>
              <a:rPr lang="uk-UA" sz="2200" dirty="0" smtClean="0">
                <a:solidFill>
                  <a:srgbClr val="000000"/>
                </a:solidFill>
                <a:latin typeface="Times New Roman" panose="02020603050405020304" pitchFamily="18" charset="0"/>
                <a:cs typeface="Times New Roman" panose="02020603050405020304" pitchFamily="18" charset="0"/>
              </a:rPr>
              <a:t>діяльності банків</a:t>
            </a:r>
            <a:r>
              <a:rPr lang="uk-UA" sz="2200" dirty="0">
                <a:solidFill>
                  <a:srgbClr val="000000"/>
                </a:solidFill>
                <a:latin typeface="Times New Roman" panose="02020603050405020304" pitchFamily="18" charset="0"/>
                <a:cs typeface="Times New Roman" panose="02020603050405020304" pitchFamily="18" charset="0"/>
              </a:rPr>
              <a:t>, яка більш деталізує структуру регулятивного капіталу</a:t>
            </a:r>
            <a:r>
              <a:rPr lang="uk-UA" sz="2200" dirty="0" smtClean="0">
                <a:solidFill>
                  <a:srgbClr val="000000"/>
                </a:solidFill>
                <a:latin typeface="Times New Roman" panose="02020603050405020304" pitchFamily="18" charset="0"/>
                <a:cs typeface="Times New Roman" panose="02020603050405020304" pitchFamily="18" charset="0"/>
              </a:rPr>
              <a:t>, в </a:t>
            </a:r>
            <a:r>
              <a:rPr lang="uk-UA" sz="2200" dirty="0">
                <a:solidFill>
                  <a:srgbClr val="000000"/>
                </a:solidFill>
                <a:latin typeface="Times New Roman" panose="02020603050405020304" pitchFamily="18" charset="0"/>
                <a:cs typeface="Times New Roman" panose="02020603050405020304" pitchFamily="18" charset="0"/>
              </a:rPr>
              <a:t>Україні </a:t>
            </a:r>
            <a:r>
              <a:rPr lang="uk-UA" sz="2200" i="1" dirty="0">
                <a:solidFill>
                  <a:srgbClr val="000000"/>
                </a:solidFill>
                <a:latin typeface="Times New Roman" panose="02020603050405020304" pitchFamily="18" charset="0"/>
                <a:cs typeface="Times New Roman" panose="02020603050405020304" pitchFamily="18" charset="0"/>
              </a:rPr>
              <a:t>основний капітал (капітал 1-го рівня)</a:t>
            </a:r>
            <a:r>
              <a:rPr lang="uk-UA" sz="2200" dirty="0">
                <a:solidFill>
                  <a:srgbClr val="000000"/>
                </a:solidFill>
                <a:latin typeface="Times New Roman" panose="02020603050405020304" pitchFamily="18" charset="0"/>
                <a:cs typeface="Times New Roman" panose="02020603050405020304" pitchFamily="18" charset="0"/>
              </a:rPr>
              <a:t> включає:</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фактично сплачений зареєстрований статутний капітал</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додаткові внески акціонерів у статутний капітал;</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a:t>
            </a:r>
            <a:r>
              <a:rPr lang="uk-UA" sz="2200" dirty="0">
                <a:solidFill>
                  <a:srgbClr val="000000"/>
                </a:solidFill>
                <a:latin typeface="Times New Roman" panose="02020603050405020304" pitchFamily="18" charset="0"/>
                <a:cs typeface="Times New Roman" panose="02020603050405020304" pitchFamily="18" charset="0"/>
              </a:rPr>
              <a:t>фінансову допомогу акціонерів банку (суми </a:t>
            </a:r>
            <a:r>
              <a:rPr lang="uk-UA" sz="2200" dirty="0" smtClean="0">
                <a:solidFill>
                  <a:srgbClr val="000000"/>
                </a:solidFill>
                <a:latin typeface="Times New Roman" panose="02020603050405020304" pitchFamily="18" charset="0"/>
                <a:cs typeface="Times New Roman" panose="02020603050405020304" pitchFamily="18" charset="0"/>
              </a:rPr>
              <a:t>безповоротної </a:t>
            </a:r>
            <a:r>
              <a:rPr lang="uk-UA" sz="2200" dirty="0">
                <a:solidFill>
                  <a:srgbClr val="000000"/>
                </a:solidFill>
                <a:latin typeface="Times New Roman" panose="02020603050405020304" pitchFamily="18" charset="0"/>
                <a:cs typeface="Times New Roman" panose="02020603050405020304" pitchFamily="18" charset="0"/>
              </a:rPr>
              <a:t>фінансової допомоги, прощення кредитів, </a:t>
            </a:r>
            <a:r>
              <a:rPr lang="uk-UA" sz="2200" dirty="0" smtClean="0">
                <a:solidFill>
                  <a:srgbClr val="000000"/>
                </a:solidFill>
                <a:latin typeface="Times New Roman" panose="02020603050405020304" pitchFamily="18" charset="0"/>
                <a:cs typeface="Times New Roman" panose="02020603050405020304" pitchFamily="18" charset="0"/>
              </a:rPr>
              <a:t>вкладів (</a:t>
            </a:r>
            <a:r>
              <a:rPr lang="uk-UA" sz="2200" dirty="0">
                <a:solidFill>
                  <a:srgbClr val="000000"/>
                </a:solidFill>
                <a:latin typeface="Times New Roman" panose="02020603050405020304" pitchFamily="18" charset="0"/>
                <a:cs typeface="Times New Roman" panose="02020603050405020304" pitchFamily="18" charset="0"/>
              </a:rPr>
              <a:t>депозитів), </a:t>
            </a:r>
            <a:r>
              <a:rPr lang="uk-UA" sz="2200" dirty="0" err="1">
                <a:solidFill>
                  <a:srgbClr val="000000"/>
                </a:solidFill>
                <a:latin typeface="Times New Roman" panose="02020603050405020304" pitchFamily="18" charset="0"/>
                <a:cs typeface="Times New Roman" panose="02020603050405020304" pitchFamily="18" charset="0"/>
              </a:rPr>
              <a:t>субординованого</a:t>
            </a:r>
            <a:r>
              <a:rPr lang="uk-UA" sz="2200" dirty="0">
                <a:solidFill>
                  <a:srgbClr val="000000"/>
                </a:solidFill>
                <a:latin typeface="Times New Roman" panose="02020603050405020304" pitchFamily="18" charset="0"/>
                <a:cs typeface="Times New Roman" panose="02020603050405020304" pitchFamily="18" charset="0"/>
              </a:rPr>
              <a:t> боргу тощо) може </a:t>
            </a:r>
            <a:r>
              <a:rPr lang="uk-UA" sz="2200" dirty="0" smtClean="0">
                <a:solidFill>
                  <a:srgbClr val="000000"/>
                </a:solidFill>
                <a:latin typeface="Times New Roman" panose="02020603050405020304" pitchFamily="18" charset="0"/>
                <a:cs typeface="Times New Roman" panose="02020603050405020304" pitchFamily="18" charset="0"/>
              </a:rPr>
              <a:t>включатися</a:t>
            </a:r>
            <a:r>
              <a:rPr lang="en-US" sz="2200" dirty="0" smtClean="0">
                <a:solidFill>
                  <a:srgbClr val="000000"/>
                </a:solidFill>
                <a:latin typeface="Times New Roman" panose="02020603050405020304" pitchFamily="18" charset="0"/>
                <a:cs typeface="Times New Roman" panose="02020603050405020304" pitchFamily="18" charset="0"/>
              </a:rPr>
              <a:t> </a:t>
            </a:r>
            <a:r>
              <a:rPr lang="uk-UA" sz="2200" dirty="0" smtClean="0">
                <a:solidFill>
                  <a:srgbClr val="000000"/>
                </a:solidFill>
                <a:latin typeface="Times New Roman" panose="02020603050405020304" pitchFamily="18" charset="0"/>
                <a:cs typeface="Times New Roman" panose="02020603050405020304" pitchFamily="18" charset="0"/>
              </a:rPr>
              <a:t>до </a:t>
            </a:r>
            <a:r>
              <a:rPr lang="uk-UA" sz="2200" dirty="0">
                <a:solidFill>
                  <a:srgbClr val="000000"/>
                </a:solidFill>
                <a:latin typeface="Times New Roman" panose="02020603050405020304" pitchFamily="18" charset="0"/>
                <a:cs typeface="Times New Roman" panose="02020603050405020304" pitchFamily="18" charset="0"/>
              </a:rPr>
              <a:t>основного капіталу банку після отримання дозволу </a:t>
            </a:r>
            <a:r>
              <a:rPr lang="uk-UA" sz="2200" dirty="0" smtClean="0">
                <a:solidFill>
                  <a:srgbClr val="000000"/>
                </a:solidFill>
                <a:latin typeface="Times New Roman" panose="02020603050405020304" pitchFamily="18" charset="0"/>
                <a:cs typeface="Times New Roman" panose="02020603050405020304" pitchFamily="18" charset="0"/>
              </a:rPr>
              <a:t>Національного </a:t>
            </a:r>
            <a:r>
              <a:rPr lang="uk-UA" sz="2200" dirty="0">
                <a:solidFill>
                  <a:srgbClr val="000000"/>
                </a:solidFill>
                <a:latin typeface="Times New Roman" panose="02020603050405020304" pitchFamily="18" charset="0"/>
                <a:cs typeface="Times New Roman" panose="02020603050405020304" pitchFamily="18" charset="0"/>
              </a:rPr>
              <a:t>банку;</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прибуток, спрямований на збільшення </a:t>
            </a:r>
            <a:r>
              <a:rPr lang="uk-UA" sz="2200" dirty="0" smtClean="0">
                <a:solidFill>
                  <a:srgbClr val="000000"/>
                </a:solidFill>
                <a:latin typeface="Times New Roman" panose="02020603050405020304" pitchFamily="18" charset="0"/>
                <a:cs typeface="Times New Roman" panose="02020603050405020304" pitchFamily="18" charset="0"/>
              </a:rPr>
              <a:t>статутного капіталу</a:t>
            </a:r>
            <a:r>
              <a:rPr lang="uk-UA" sz="2200" dirty="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r>
              <a:rPr lang="uk-UA" sz="2200" dirty="0">
                <a:solidFill>
                  <a:srgbClr val="000000"/>
                </a:solidFill>
                <a:latin typeface="Times New Roman" panose="02020603050405020304" pitchFamily="18" charset="0"/>
                <a:cs typeface="Times New Roman" panose="02020603050405020304" pitchFamily="18" charset="0"/>
              </a:rPr>
              <a:t>розкриті резерви - резерви і фонди, створені або </a:t>
            </a:r>
            <a:r>
              <a:rPr lang="uk-UA" sz="2200" dirty="0" smtClean="0">
                <a:solidFill>
                  <a:srgbClr val="000000"/>
                </a:solidFill>
                <a:latin typeface="Times New Roman" panose="02020603050405020304" pitchFamily="18" charset="0"/>
                <a:cs typeface="Times New Roman" panose="02020603050405020304" pitchFamily="18" charset="0"/>
              </a:rPr>
              <a:t>збільшені </a:t>
            </a:r>
            <a:r>
              <a:rPr lang="uk-UA" sz="2200" dirty="0">
                <a:solidFill>
                  <a:srgbClr val="000000"/>
                </a:solidFill>
                <a:latin typeface="Times New Roman" panose="02020603050405020304" pitchFamily="18" charset="0"/>
                <a:cs typeface="Times New Roman" panose="02020603050405020304" pitchFamily="18" charset="0"/>
              </a:rPr>
              <a:t>за рахунок нерозподіленого прибутку та оприлюднені </a:t>
            </a:r>
            <a:r>
              <a:rPr lang="uk-UA" sz="2200" dirty="0" smtClean="0">
                <a:solidFill>
                  <a:srgbClr val="000000"/>
                </a:solidFill>
                <a:latin typeface="Times New Roman" panose="02020603050405020304" pitchFamily="18" charset="0"/>
                <a:cs typeface="Times New Roman" panose="02020603050405020304" pitchFamily="18" charset="0"/>
              </a:rPr>
              <a:t>у фінансовій </a:t>
            </a:r>
            <a:r>
              <a:rPr lang="uk-UA" sz="2200" dirty="0">
                <a:solidFill>
                  <a:srgbClr val="000000"/>
                </a:solidFill>
                <a:latin typeface="Times New Roman" panose="02020603050405020304" pitchFamily="18" charset="0"/>
                <a:cs typeface="Times New Roman" panose="02020603050405020304" pitchFamily="18" charset="0"/>
              </a:rPr>
              <a:t>звітності банку: емісійні різниці, резервні фонди,</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що створюються згідно із законами України, загальні резерви</a:t>
            </a:r>
            <a:r>
              <a:rPr lang="uk-UA" sz="2200" dirty="0" smtClean="0">
                <a:solidFill>
                  <a:srgbClr val="000000"/>
                </a:solidFill>
                <a:latin typeface="Times New Roman" panose="02020603050405020304" pitchFamily="18" charset="0"/>
                <a:cs typeface="Times New Roman" panose="02020603050405020304" pitchFamily="18" charset="0"/>
              </a:rPr>
              <a:t>, що </a:t>
            </a:r>
            <a:r>
              <a:rPr lang="uk-UA" sz="2200" dirty="0">
                <a:solidFill>
                  <a:srgbClr val="000000"/>
                </a:solidFill>
                <a:latin typeface="Times New Roman" panose="02020603050405020304" pitchFamily="18" charset="0"/>
                <a:cs typeface="Times New Roman" panose="02020603050405020304" pitchFamily="18" charset="0"/>
              </a:rPr>
              <a:t>створюються під невизначений ризик під час </a:t>
            </a:r>
            <a:r>
              <a:rPr lang="uk-UA" sz="2200" dirty="0" smtClean="0">
                <a:solidFill>
                  <a:srgbClr val="000000"/>
                </a:solidFill>
                <a:latin typeface="Times New Roman" panose="02020603050405020304" pitchFamily="18" charset="0"/>
                <a:cs typeface="Times New Roman" panose="02020603050405020304" pitchFamily="18" charset="0"/>
              </a:rPr>
              <a:t>проведення банківської </a:t>
            </a:r>
            <a:r>
              <a:rPr lang="uk-UA" sz="2200" dirty="0">
                <a:solidFill>
                  <a:srgbClr val="000000"/>
                </a:solidFill>
                <a:latin typeface="Times New Roman" panose="02020603050405020304" pitchFamily="18" charset="0"/>
                <a:cs typeface="Times New Roman" panose="02020603050405020304" pitchFamily="18" charset="0"/>
              </a:rPr>
              <a:t>діяльності, інші фонди банку</a:t>
            </a:r>
            <a:r>
              <a:rPr lang="uk-UA" sz="2200" dirty="0" smtClean="0">
                <a:solidFill>
                  <a:srgbClr val="000000"/>
                </a:solidFill>
                <a:latin typeface="Times New Roman" panose="02020603050405020304" pitchFamily="18" charset="0"/>
                <a:cs typeface="Times New Roman" panose="02020603050405020304" pitchFamily="18" charset="0"/>
              </a:rPr>
              <a:t>.</a:t>
            </a:r>
          </a:p>
          <a:p>
            <a:pPr algn="just">
              <a:spcBef>
                <a:spcPts val="0"/>
              </a:spcBef>
            </a:pPr>
            <a:r>
              <a:rPr lang="uk-UA" sz="2200" dirty="0">
                <a:solidFill>
                  <a:srgbClr val="000000"/>
                </a:solidFill>
                <a:latin typeface="Times New Roman" panose="02020603050405020304" pitchFamily="18" charset="0"/>
                <a:cs typeface="Times New Roman" panose="02020603050405020304" pitchFamily="18" charset="0"/>
              </a:rPr>
              <a:t>	Загальний розмір основного капіталу визначається з урахуванням розміру очікуваних (можливих) збитків за невиконаними зобов'язаннями будь-якої фізичної чи юридичної</a:t>
            </a:r>
          </a:p>
          <a:p>
            <a:pPr algn="just">
              <a:spcBef>
                <a:spcPts val="0"/>
              </a:spcBef>
            </a:pPr>
            <a:r>
              <a:rPr lang="uk-UA" sz="2200" dirty="0" smtClean="0">
                <a:solidFill>
                  <a:srgbClr val="000000"/>
                </a:solidFill>
                <a:latin typeface="Times New Roman" panose="02020603050405020304" pitchFamily="18" charset="0"/>
                <a:cs typeface="Times New Roman" panose="02020603050405020304" pitchFamily="18" charset="0"/>
              </a:rPr>
              <a:t>	</a:t>
            </a:r>
            <a:endParaRPr lang="uk-UA" sz="2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3074029"/>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2358</TotalTime>
  <Words>458</Words>
  <Application>Microsoft Office PowerPoint</Application>
  <PresentationFormat>Широкоэкранный</PresentationFormat>
  <Paragraphs>112</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Century Gothic</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Dell</dc:creator>
  <cp:lastModifiedBy>Dell</cp:lastModifiedBy>
  <cp:revision>210</cp:revision>
  <dcterms:created xsi:type="dcterms:W3CDTF">2021-12-07T18:51:55Z</dcterms:created>
  <dcterms:modified xsi:type="dcterms:W3CDTF">2022-09-26T10:00:11Z</dcterms:modified>
</cp:coreProperties>
</file>