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8" r:id="rId1"/>
  </p:sldMasterIdLst>
  <p:sldIdLst>
    <p:sldId id="317" r:id="rId2"/>
    <p:sldId id="316" r:id="rId3"/>
    <p:sldId id="323" r:id="rId4"/>
    <p:sldId id="315" r:id="rId5"/>
    <p:sldId id="322" r:id="rId6"/>
    <p:sldId id="321" r:id="rId7"/>
    <p:sldId id="320" r:id="rId8"/>
    <p:sldId id="326" r:id="rId9"/>
    <p:sldId id="325" r:id="rId10"/>
    <p:sldId id="324" r:id="rId11"/>
    <p:sldId id="330" r:id="rId12"/>
    <p:sldId id="329" r:id="rId13"/>
    <p:sldId id="328" r:id="rId14"/>
    <p:sldId id="327" r:id="rId15"/>
    <p:sldId id="336" r:id="rId16"/>
    <p:sldId id="335" r:id="rId17"/>
    <p:sldId id="334" r:id="rId18"/>
    <p:sldId id="333" r:id="rId19"/>
    <p:sldId id="337" r:id="rId20"/>
    <p:sldId id="332" r:id="rId21"/>
    <p:sldId id="331" r:id="rId22"/>
    <p:sldId id="340" r:id="rId23"/>
    <p:sldId id="339" r:id="rId24"/>
  </p:sldIdLst>
  <p:sldSz cx="12192000" cy="6858000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2619" autoAdjust="0"/>
  </p:normalViewPr>
  <p:slideViewPr>
    <p:cSldViewPr snapToGrid="0">
      <p:cViewPr varScale="1">
        <p:scale>
          <a:sx n="100" d="100"/>
          <a:sy n="100" d="100"/>
        </p:scale>
        <p:origin x="876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95269" y="1122363"/>
            <a:ext cx="9001462" cy="2387600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95269" y="3602038"/>
            <a:ext cx="9001462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F80809-8795-4E7B-93FD-BE6422B3B6EB}" type="datetimeFigureOut">
              <a:rPr lang="uk-UA" smtClean="0"/>
              <a:t>06.05.2020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9F789A-9D0B-4E29-B113-7C1791EE8361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65471769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806" y="4289372"/>
            <a:ext cx="10367564" cy="819355"/>
          </a:xfrm>
        </p:spPr>
        <p:txBody>
          <a:bodyPr anchor="b">
            <a:normAutofit/>
          </a:bodyPr>
          <a:lstStyle>
            <a:lvl1pPr>
              <a:defRPr sz="2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13806" y="621321"/>
            <a:ext cx="10367564" cy="3379735"/>
          </a:xfrm>
          <a:noFill/>
          <a:ln w="1905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5" y="5108728"/>
            <a:ext cx="10365998" cy="682472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F80809-8795-4E7B-93FD-BE6422B3B6EB}" type="datetimeFigureOut">
              <a:rPr lang="uk-UA" smtClean="0"/>
              <a:t>06.05.2020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9F789A-9D0B-4E29-B113-7C1791EE8361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04615189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2" cy="3424859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5" y="4204820"/>
            <a:ext cx="10353761" cy="1592186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F80809-8795-4E7B-93FD-BE6422B3B6EB}" type="datetimeFigureOut">
              <a:rPr lang="uk-UA" smtClean="0"/>
              <a:t>06.05.2020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9F789A-9D0B-4E29-B113-7C1791EE8361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54513063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426812"/>
          </a:xfrm>
        </p:spPr>
        <p:txBody>
          <a:bodyPr anchor="t">
            <a:normAutofit/>
          </a:bodyPr>
          <a:lstStyle>
            <a:lvl1pPr marL="0" indent="0" algn="r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4204821"/>
            <a:ext cx="10353762" cy="1586380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F80809-8795-4E7B-93FD-BE6422B3B6EB}" type="datetimeFigureOut">
              <a:rPr lang="uk-UA" smtClean="0"/>
              <a:t>06.05.2020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9F789A-9D0B-4E29-B113-7C1791EE8361}" type="slidenum">
              <a:rPr lang="uk-UA" smtClean="0"/>
              <a:t>‹#›</a:t>
            </a:fld>
            <a:endParaRPr lang="uk-UA"/>
          </a:p>
        </p:txBody>
      </p:sp>
      <p:sp>
        <p:nvSpPr>
          <p:cNvPr id="11" name="TextBox 10"/>
          <p:cNvSpPr txBox="1"/>
          <p:nvPr/>
        </p:nvSpPr>
        <p:spPr>
          <a:xfrm>
            <a:off x="836612" y="73524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57956" y="2972093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66510388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806" y="2126942"/>
            <a:ext cx="10355327" cy="251183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4650556"/>
            <a:ext cx="10353763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F80809-8795-4E7B-93FD-BE6422B3B6EB}" type="datetimeFigureOut">
              <a:rPr lang="uk-UA" smtClean="0"/>
              <a:t>06.05.2020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9F789A-9D0B-4E29-B113-7C1791EE8361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58715698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94" y="609600"/>
            <a:ext cx="10353762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94" y="2088319"/>
            <a:ext cx="3298956" cy="823305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94" y="2911624"/>
            <a:ext cx="3298956" cy="2879576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4878" y="2088320"/>
            <a:ext cx="3298558" cy="823304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4878" y="2911624"/>
            <a:ext cx="3299821" cy="2879576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2088320"/>
            <a:ext cx="3291211" cy="823304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76346" y="2911624"/>
            <a:ext cx="3291211" cy="2879576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F80809-8795-4E7B-93FD-BE6422B3B6EB}" type="datetimeFigureOut">
              <a:rPr lang="uk-UA" smtClean="0"/>
              <a:t>06.05.2020</a:t>
            </a:fld>
            <a:endParaRPr lang="uk-U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9F789A-9D0B-4E29-B113-7C1791EE8361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34200245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2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95" y="4195899"/>
            <a:ext cx="3298955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092020" y="2298987"/>
            <a:ext cx="2940050" cy="1524000"/>
          </a:xfrm>
          <a:prstGeom prst="roundRect">
            <a:avLst>
              <a:gd name="adj" fmla="val 0"/>
            </a:avLst>
          </a:prstGeom>
          <a:noFill/>
          <a:ln w="14605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95" y="4772161"/>
            <a:ext cx="3298955" cy="101903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01" y="4195899"/>
            <a:ext cx="3298983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568996" y="2298987"/>
            <a:ext cx="2930525" cy="1524000"/>
          </a:xfrm>
          <a:prstGeom prst="roundRect">
            <a:avLst>
              <a:gd name="adj" fmla="val 0"/>
            </a:avLst>
          </a:prstGeom>
          <a:noFill/>
          <a:ln w="14605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348" y="4772160"/>
            <a:ext cx="3300336" cy="101903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423" y="4195899"/>
            <a:ext cx="3289900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152803" y="2298987"/>
            <a:ext cx="2932113" cy="1524000"/>
          </a:xfrm>
          <a:prstGeom prst="roundRect">
            <a:avLst>
              <a:gd name="adj" fmla="val 0"/>
            </a:avLst>
          </a:prstGeom>
          <a:noFill/>
          <a:ln w="14605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73298" y="4772161"/>
            <a:ext cx="3294258" cy="1019037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F80809-8795-4E7B-93FD-BE6422B3B6EB}" type="datetimeFigureOut">
              <a:rPr lang="uk-UA" smtClean="0"/>
              <a:t>06.05.2020</a:t>
            </a:fld>
            <a:endParaRPr lang="uk-U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9F789A-9D0B-4E29-B113-7C1791EE8361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37198670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F80809-8795-4E7B-93FD-BE6422B3B6EB}" type="datetimeFigureOut">
              <a:rPr lang="uk-UA" smtClean="0"/>
              <a:t>06.05.2020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9F789A-9D0B-4E29-B113-7C1791EE8361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06608996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609599"/>
            <a:ext cx="2542657" cy="5181601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3794" y="609599"/>
            <a:ext cx="7658705" cy="5181601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F80809-8795-4E7B-93FD-BE6422B3B6EB}" type="datetimeFigureOut">
              <a:rPr lang="uk-UA" smtClean="0"/>
              <a:t>06.05.2020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9F789A-9D0B-4E29-B113-7C1791EE8361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48353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F80809-8795-4E7B-93FD-BE6422B3B6EB}" type="datetimeFigureOut">
              <a:rPr lang="uk-UA" smtClean="0"/>
              <a:t>06.05.2020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9F789A-9D0B-4E29-B113-7C1791EE8361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5381148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29244" y="657226"/>
            <a:ext cx="9733512" cy="2852737"/>
          </a:xfrm>
        </p:spPr>
        <p:txBody>
          <a:bodyPr anchor="b">
            <a:normAutofit/>
          </a:bodyPr>
          <a:lstStyle>
            <a:lvl1pPr>
              <a:defRPr sz="3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29244" y="3602038"/>
            <a:ext cx="9733512" cy="1500187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F80809-8795-4E7B-93FD-BE6422B3B6EB}" type="datetimeFigureOut">
              <a:rPr lang="uk-UA" smtClean="0"/>
              <a:t>06.05.2020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9F789A-9D0B-4E29-B113-7C1791EE8361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6389145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1" cy="1326321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3795" y="2088319"/>
            <a:ext cx="5106004" cy="3702881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3403" y="2088319"/>
            <a:ext cx="5094154" cy="3702881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F80809-8795-4E7B-93FD-BE6422B3B6EB}" type="datetimeFigureOut">
              <a:rPr lang="uk-UA" smtClean="0"/>
              <a:t>06.05.2020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9F789A-9D0B-4E29-B113-7C1791EE8361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4986114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1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804" y="2088320"/>
            <a:ext cx="4879199" cy="823912"/>
          </a:xfrm>
        </p:spPr>
        <p:txBody>
          <a:bodyPr anchor="b"/>
          <a:lstStyle>
            <a:lvl1pPr marL="0" indent="0">
              <a:lnSpc>
                <a:spcPct val="100000"/>
              </a:lnSpc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13795" y="2912232"/>
            <a:ext cx="5107208" cy="287896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02003" y="2088320"/>
            <a:ext cx="4865554" cy="823912"/>
          </a:xfrm>
        </p:spPr>
        <p:txBody>
          <a:bodyPr anchor="b"/>
          <a:lstStyle>
            <a:lvl1pPr marL="0" indent="0">
              <a:lnSpc>
                <a:spcPct val="100000"/>
              </a:lnSpc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912232"/>
            <a:ext cx="5095357" cy="287896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F80809-8795-4E7B-93FD-BE6422B3B6EB}" type="datetimeFigureOut">
              <a:rPr lang="uk-UA" smtClean="0"/>
              <a:t>06.05.2020</a:t>
            </a:fld>
            <a:endParaRPr lang="uk-U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9F789A-9D0B-4E29-B113-7C1791EE8361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5851264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F80809-8795-4E7B-93FD-BE6422B3B6EB}" type="datetimeFigureOut">
              <a:rPr lang="uk-UA" smtClean="0"/>
              <a:t>06.05.2020</a:t>
            </a:fld>
            <a:endParaRPr lang="uk-U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9F789A-9D0B-4E29-B113-7C1791EE8361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555263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F80809-8795-4E7B-93FD-BE6422B3B6EB}" type="datetimeFigureOut">
              <a:rPr lang="uk-UA" smtClean="0"/>
              <a:t>06.05.2020</a:t>
            </a:fld>
            <a:endParaRPr lang="uk-U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9F789A-9D0B-4E29-B113-7C1791EE8361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6623422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7228" y="609600"/>
            <a:ext cx="3932237" cy="2362200"/>
          </a:xfrm>
        </p:spPr>
        <p:txBody>
          <a:bodyPr anchor="b">
            <a:normAutofit/>
          </a:bodyPr>
          <a:lstStyle>
            <a:lvl1pPr>
              <a:defRPr sz="2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78064" y="609600"/>
            <a:ext cx="6189492" cy="5181600"/>
          </a:xfrm>
        </p:spPr>
        <p:txBody>
          <a:bodyPr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7228" y="2971800"/>
            <a:ext cx="3932237" cy="2819399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F80809-8795-4E7B-93FD-BE6422B3B6EB}" type="datetimeFigureOut">
              <a:rPr lang="uk-UA" smtClean="0"/>
              <a:t>06.05.2020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9F789A-9D0B-4E29-B113-7C1791EE8361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8510984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7227" y="609600"/>
            <a:ext cx="5929773" cy="2362200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24804" y="758881"/>
            <a:ext cx="3255356" cy="4883038"/>
          </a:xfrm>
          <a:noFill/>
          <a:ln w="1905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2971800"/>
            <a:ext cx="5934950" cy="2819400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F80809-8795-4E7B-93FD-BE6422B3B6EB}" type="datetimeFigureOut">
              <a:rPr lang="uk-UA" smtClean="0"/>
              <a:t>06.05.2020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9F789A-9D0B-4E29-B113-7C1791EE8361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0515845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1" cy="132632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95" y="2096064"/>
            <a:ext cx="10353762" cy="36951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6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7F80809-8795-4E7B-93FD-BE6422B3B6EB}" type="datetimeFigureOut">
              <a:rPr lang="uk-UA" smtClean="0"/>
              <a:t>06.05.2020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94" y="5883275"/>
            <a:ext cx="667286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5883275"/>
            <a:ext cx="75354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C9F789A-9D0B-4E29-B113-7C1791EE8361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76285688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  <p:sldLayoutId id="2147483690" r:id="rId12"/>
    <p:sldLayoutId id="2147483691" r:id="rId13"/>
    <p:sldLayoutId id="2147483692" r:id="rId14"/>
    <p:sldLayoutId id="2147483693" r:id="rId15"/>
    <p:sldLayoutId id="2147483694" r:id="rId16"/>
    <p:sldLayoutId id="2147483695" r:id="rId17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400" b="1" i="0" kern="1200" cap="all">
          <a:solidFill>
            <a:schemeClr val="tx1"/>
          </a:solidFill>
          <a:effectLst>
            <a:outerShdw blurRad="50800" dist="63500" dir="2700000" algn="tl" rotWithShape="0">
              <a:srgbClr val="000000">
                <a:alpha val="48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04975" y="0"/>
            <a:ext cx="8276706" cy="809625"/>
          </a:xfrm>
        </p:spPr>
        <p:txBody>
          <a:bodyPr/>
          <a:lstStyle/>
          <a:p>
            <a:r>
              <a:rPr lang="uk-UA" dirty="0" smtClean="0"/>
              <a:t>Роумінг в межах контролера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85725" y="1253787"/>
            <a:ext cx="5643304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400" dirty="0" smtClean="0"/>
              <a:t>Відбувається при переміщенні абонента між </a:t>
            </a:r>
            <a:r>
              <a:rPr lang="uk-UA" sz="2400" dirty="0"/>
              <a:t>точками доступу, підключеними до одного </a:t>
            </a:r>
            <a:r>
              <a:rPr lang="uk-UA" sz="2400" dirty="0" smtClean="0"/>
              <a:t>контролера.</a:t>
            </a:r>
          </a:p>
          <a:p>
            <a:r>
              <a:rPr lang="uk-UA" sz="2400" dirty="0"/>
              <a:t/>
            </a:r>
            <a:br>
              <a:rPr lang="uk-UA" sz="2400" dirty="0"/>
            </a:br>
            <a:r>
              <a:rPr lang="uk-UA" sz="2400" dirty="0"/>
              <a:t>Контролер оновлює </a:t>
            </a:r>
            <a:r>
              <a:rPr lang="uk-UA" sz="2400" dirty="0" smtClean="0"/>
              <a:t>в базі </a:t>
            </a:r>
            <a:r>
              <a:rPr lang="uk-UA" sz="2400" dirty="0"/>
              <a:t>даних клієнтів запис </a:t>
            </a:r>
            <a:r>
              <a:rPr lang="uk-UA" sz="2400" dirty="0" smtClean="0"/>
              <a:t>про відповідні </a:t>
            </a:r>
            <a:r>
              <a:rPr lang="en-US" sz="2400" dirty="0" smtClean="0"/>
              <a:t>LAP </a:t>
            </a:r>
            <a:r>
              <a:rPr lang="uk-UA" sz="2400" dirty="0" smtClean="0"/>
              <a:t>і контексти безпеки</a:t>
            </a:r>
          </a:p>
          <a:p>
            <a:r>
              <a:rPr lang="uk-UA" sz="2400" dirty="0"/>
              <a:t/>
            </a:r>
            <a:br>
              <a:rPr lang="uk-UA" sz="2400" dirty="0"/>
            </a:br>
            <a:r>
              <a:rPr lang="uk-UA" sz="2400" dirty="0"/>
              <a:t>Не </a:t>
            </a:r>
            <a:r>
              <a:rPr lang="uk-UA" sz="2400" dirty="0" smtClean="0"/>
              <a:t>вимагається  оновлення </a:t>
            </a:r>
            <a:r>
              <a:rPr lang="uk-UA" sz="2400" dirty="0"/>
              <a:t>IP-адреси</a:t>
            </a:r>
            <a:endParaRPr lang="ru-RU" sz="2400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43328" y="661987"/>
            <a:ext cx="6181725" cy="5915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142631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8187" y="157162"/>
            <a:ext cx="10110788" cy="66249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804699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58302" y="0"/>
            <a:ext cx="983729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931937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21487" y="0"/>
            <a:ext cx="974902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691255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5337" y="104775"/>
            <a:ext cx="10340864" cy="6648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569298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6324" y="147637"/>
            <a:ext cx="9515475" cy="66286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367641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5825" y="114300"/>
            <a:ext cx="10749858" cy="6743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162225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8101" y="115283"/>
            <a:ext cx="10283749" cy="67427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436829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6726" y="104775"/>
            <a:ext cx="11172306" cy="1326321"/>
          </a:xfrm>
        </p:spPr>
        <p:txBody>
          <a:bodyPr/>
          <a:lstStyle/>
          <a:p>
            <a:r>
              <a:rPr lang="uk-UA" dirty="0" smtClean="0"/>
              <a:t>Апаратні і програмні компоненти </a:t>
            </a:r>
            <a:r>
              <a:rPr lang="en-US" dirty="0" smtClean="0"/>
              <a:t>CUWN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9175" y="1259392"/>
            <a:ext cx="10210800" cy="52656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283359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9124" y="257174"/>
            <a:ext cx="10835671" cy="6467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805630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04925" y="0"/>
            <a:ext cx="965268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627750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28775" y="66675"/>
            <a:ext cx="8610081" cy="790575"/>
          </a:xfrm>
        </p:spPr>
        <p:txBody>
          <a:bodyPr/>
          <a:lstStyle/>
          <a:p>
            <a:r>
              <a:rPr lang="uk-UA" dirty="0" smtClean="0"/>
              <a:t>Роумінг і групи мобільності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991164"/>
            <a:ext cx="5239356" cy="5466786"/>
          </a:xfrm>
        </p:spPr>
        <p:txBody>
          <a:bodyPr/>
          <a:lstStyle/>
          <a:p>
            <a:r>
              <a:rPr lang="uk-UA" dirty="0"/>
              <a:t>(</a:t>
            </a:r>
            <a:r>
              <a:rPr lang="uk-UA" dirty="0" err="1"/>
              <a:t>Mobility</a:t>
            </a:r>
            <a:r>
              <a:rPr lang="uk-UA" dirty="0"/>
              <a:t> </a:t>
            </a:r>
            <a:r>
              <a:rPr lang="uk-UA" dirty="0" err="1"/>
              <a:t>Group</a:t>
            </a:r>
            <a:r>
              <a:rPr lang="uk-UA" dirty="0"/>
              <a:t>) дозволяють </a:t>
            </a:r>
            <a:r>
              <a:rPr lang="uk-UA" dirty="0" smtClean="0"/>
              <a:t>контролерам обмінюватися </a:t>
            </a:r>
            <a:r>
              <a:rPr lang="uk-UA" dirty="0"/>
              <a:t>службовою інформацією для забезпечення прозорого роумінгу між ТД, підключеними до різних </a:t>
            </a:r>
            <a:r>
              <a:rPr lang="uk-UA" dirty="0" smtClean="0"/>
              <a:t>контролерів</a:t>
            </a:r>
          </a:p>
          <a:p>
            <a:r>
              <a:rPr lang="uk-UA" dirty="0"/>
              <a:t/>
            </a:r>
            <a:br>
              <a:rPr lang="uk-UA" dirty="0"/>
            </a:br>
            <a:r>
              <a:rPr lang="uk-UA" dirty="0"/>
              <a:t>До 72 контролерів </a:t>
            </a:r>
            <a:r>
              <a:rPr lang="uk-UA" dirty="0" smtClean="0"/>
              <a:t>на групу </a:t>
            </a:r>
            <a:r>
              <a:rPr lang="uk-UA" dirty="0"/>
              <a:t>мобільності</a:t>
            </a:r>
            <a:br>
              <a:rPr lang="uk-UA" dirty="0"/>
            </a:br>
            <a:r>
              <a:rPr lang="uk-UA" dirty="0"/>
              <a:t>(Починаючи з версії </a:t>
            </a:r>
            <a:r>
              <a:rPr lang="uk-UA" dirty="0" smtClean="0"/>
              <a:t>5.1) </a:t>
            </a:r>
          </a:p>
          <a:p>
            <a:r>
              <a:rPr lang="uk-UA" dirty="0" smtClean="0"/>
              <a:t>Передача службової інформації </a:t>
            </a:r>
            <a:r>
              <a:rPr lang="uk-UA" dirty="0"/>
              <a:t>між контролерами: </a:t>
            </a:r>
            <a:r>
              <a:rPr lang="en-US" dirty="0" smtClean="0"/>
              <a:t>UDP port </a:t>
            </a:r>
            <a:r>
              <a:rPr lang="uk-UA" dirty="0" smtClean="0"/>
              <a:t>16666/16667 </a:t>
            </a:r>
            <a:endParaRPr lang="en-US" dirty="0" smtClean="0"/>
          </a:p>
          <a:p>
            <a:r>
              <a:rPr lang="uk-UA" dirty="0" smtClean="0"/>
              <a:t>(</a:t>
            </a:r>
            <a:r>
              <a:rPr lang="uk-UA" dirty="0"/>
              <a:t>з шифруванням)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39356" y="857250"/>
            <a:ext cx="6753225" cy="5939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782853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8697" y="0"/>
            <a:ext cx="1005460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158412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3437" y="0"/>
            <a:ext cx="10349917" cy="67008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548265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09675" y="19050"/>
            <a:ext cx="9772650" cy="6819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803056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2512" y="71437"/>
            <a:ext cx="10086975" cy="6715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462787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24000" y="133350"/>
            <a:ext cx="8781531" cy="809625"/>
          </a:xfrm>
        </p:spPr>
        <p:txBody>
          <a:bodyPr/>
          <a:lstStyle/>
          <a:p>
            <a:r>
              <a:rPr lang="uk-UA" dirty="0" smtClean="0"/>
              <a:t>Роумінг між контролерами (</a:t>
            </a:r>
            <a:r>
              <a:rPr lang="en-US" dirty="0" smtClean="0"/>
              <a:t>L2)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89895" y="1057275"/>
            <a:ext cx="11859230" cy="819150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uk-UA" dirty="0"/>
              <a:t>L2-роумінг між </a:t>
            </a:r>
            <a:r>
              <a:rPr lang="uk-UA" dirty="0" smtClean="0"/>
              <a:t>контролерами відбувається</a:t>
            </a:r>
            <a:r>
              <a:rPr lang="uk-UA" dirty="0"/>
              <a:t>, коли клієнт </a:t>
            </a:r>
            <a:r>
              <a:rPr lang="uk-UA" dirty="0" smtClean="0"/>
              <a:t>пересувається </a:t>
            </a:r>
            <a:r>
              <a:rPr lang="uk-UA" dirty="0"/>
              <a:t>між </a:t>
            </a:r>
            <a:r>
              <a:rPr lang="en-US" dirty="0" smtClean="0"/>
              <a:t>LAP</a:t>
            </a:r>
            <a:r>
              <a:rPr lang="uk-UA" dirty="0" smtClean="0"/>
              <a:t>, </a:t>
            </a:r>
            <a:r>
              <a:rPr lang="uk-UA" dirty="0"/>
              <a:t>підключеними до </a:t>
            </a:r>
            <a:r>
              <a:rPr lang="uk-UA" dirty="0" smtClean="0"/>
              <a:t>різних контролерів, </a:t>
            </a:r>
            <a:r>
              <a:rPr lang="uk-UA" dirty="0"/>
              <a:t>а трафік клієнта комутується в одну і ту ж </a:t>
            </a:r>
            <a:r>
              <a:rPr lang="uk-UA" dirty="0" smtClean="0"/>
              <a:t>підмережу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1462" y="2233612"/>
            <a:ext cx="8124825" cy="4371975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8696325" y="2589844"/>
            <a:ext cx="3076575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dirty="0" smtClean="0"/>
              <a:t>Записи </a:t>
            </a:r>
            <a:r>
              <a:rPr lang="uk-UA" dirty="0"/>
              <a:t>БД про клієнта</a:t>
            </a:r>
            <a:br>
              <a:rPr lang="uk-UA" dirty="0"/>
            </a:br>
            <a:r>
              <a:rPr lang="uk-UA" dirty="0"/>
              <a:t>переміщаються на новий</a:t>
            </a:r>
            <a:br>
              <a:rPr lang="uk-UA" dirty="0"/>
            </a:br>
            <a:r>
              <a:rPr lang="uk-UA" dirty="0" smtClean="0"/>
              <a:t>контролер</a:t>
            </a:r>
          </a:p>
          <a:p>
            <a:r>
              <a:rPr lang="uk-UA" dirty="0"/>
              <a:t/>
            </a:r>
            <a:br>
              <a:rPr lang="uk-UA" dirty="0"/>
            </a:br>
            <a:r>
              <a:rPr lang="uk-UA" dirty="0" smtClean="0"/>
              <a:t>Не </a:t>
            </a:r>
            <a:r>
              <a:rPr lang="uk-UA" dirty="0"/>
              <a:t>потрібно оновлювати </a:t>
            </a:r>
            <a:r>
              <a:rPr lang="uk-UA" dirty="0" smtClean="0"/>
              <a:t>IP-адреси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1718742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08970" y="866775"/>
            <a:ext cx="11268680" cy="904875"/>
          </a:xfrm>
        </p:spPr>
        <p:txBody>
          <a:bodyPr/>
          <a:lstStyle/>
          <a:p>
            <a:pPr marL="0" indent="0">
              <a:buNone/>
            </a:pPr>
            <a:r>
              <a:rPr lang="uk-UA" dirty="0"/>
              <a:t>L2-роумінг між </a:t>
            </a:r>
            <a:r>
              <a:rPr lang="uk-UA" dirty="0" smtClean="0"/>
              <a:t>контролерами відбувається</a:t>
            </a:r>
            <a:r>
              <a:rPr lang="uk-UA" dirty="0"/>
              <a:t>, коли клієнт переміщається між </a:t>
            </a:r>
            <a:r>
              <a:rPr lang="en-US" dirty="0" smtClean="0"/>
              <a:t>LAP</a:t>
            </a:r>
            <a:r>
              <a:rPr lang="uk-UA" dirty="0" smtClean="0"/>
              <a:t>, </a:t>
            </a:r>
            <a:r>
              <a:rPr lang="uk-UA" dirty="0"/>
              <a:t>підключеними до </a:t>
            </a:r>
            <a:r>
              <a:rPr lang="uk-UA" dirty="0" smtClean="0"/>
              <a:t>різних контролерів, </a:t>
            </a:r>
            <a:r>
              <a:rPr lang="uk-UA" dirty="0"/>
              <a:t>а трафік клієнта комутується в іншу </a:t>
            </a:r>
            <a:r>
              <a:rPr lang="uk-UA" dirty="0" smtClean="0"/>
              <a:t>підмережу</a:t>
            </a:r>
            <a:endParaRPr lang="ru-RU" dirty="0"/>
          </a:p>
        </p:txBody>
      </p:sp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1524000" y="133350"/>
            <a:ext cx="8781531" cy="809625"/>
          </a:xfrm>
        </p:spPr>
        <p:txBody>
          <a:bodyPr/>
          <a:lstStyle/>
          <a:p>
            <a:r>
              <a:rPr lang="uk-UA" dirty="0" smtClean="0"/>
              <a:t>Роумінг між контролерами (</a:t>
            </a:r>
            <a:r>
              <a:rPr lang="en-US" dirty="0" smtClean="0"/>
              <a:t>L</a:t>
            </a:r>
            <a:r>
              <a:rPr lang="uk-UA" dirty="0" smtClean="0"/>
              <a:t>3</a:t>
            </a:r>
            <a:r>
              <a:rPr lang="en-US" dirty="0" smtClean="0"/>
              <a:t>)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8105775" y="2105024"/>
            <a:ext cx="3952614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dirty="0"/>
              <a:t>Записи про </a:t>
            </a:r>
            <a:r>
              <a:rPr lang="uk-UA" dirty="0" err="1" smtClean="0"/>
              <a:t>кліента</a:t>
            </a:r>
            <a:r>
              <a:rPr lang="uk-UA" dirty="0" smtClean="0"/>
              <a:t> копіюються  на </a:t>
            </a:r>
            <a:r>
              <a:rPr lang="uk-UA" dirty="0"/>
              <a:t>новий </a:t>
            </a:r>
            <a:r>
              <a:rPr lang="uk-UA" dirty="0" smtClean="0"/>
              <a:t>контролер</a:t>
            </a:r>
          </a:p>
          <a:p>
            <a:r>
              <a:rPr lang="uk-UA" dirty="0"/>
              <a:t/>
            </a:r>
            <a:br>
              <a:rPr lang="uk-UA" dirty="0"/>
            </a:br>
            <a:r>
              <a:rPr lang="uk-UA" dirty="0" smtClean="0"/>
              <a:t>Початковий контролер позначається як-</a:t>
            </a:r>
            <a:r>
              <a:rPr lang="en-US" dirty="0" smtClean="0"/>
              <a:t>anchor</a:t>
            </a:r>
            <a:r>
              <a:rPr lang="uk-UA" dirty="0" smtClean="0"/>
              <a:t>,</a:t>
            </a:r>
            <a:r>
              <a:rPr lang="uk-UA" dirty="0"/>
              <a:t/>
            </a:r>
            <a:br>
              <a:rPr lang="uk-UA" dirty="0"/>
            </a:br>
            <a:r>
              <a:rPr lang="uk-UA" dirty="0"/>
              <a:t>новий </a:t>
            </a:r>
            <a:r>
              <a:rPr lang="uk-UA" dirty="0" smtClean="0"/>
              <a:t>контролер-як</a:t>
            </a:r>
            <a:r>
              <a:rPr lang="en-US" dirty="0" smtClean="0"/>
              <a:t> foreign</a:t>
            </a:r>
            <a:endParaRPr lang="uk-UA" dirty="0" smtClean="0"/>
          </a:p>
          <a:p>
            <a:r>
              <a:rPr lang="uk-UA" dirty="0"/>
              <a:t/>
            </a:r>
            <a:br>
              <a:rPr lang="uk-UA" dirty="0"/>
            </a:br>
            <a:r>
              <a:rPr lang="uk-UA" dirty="0" smtClean="0"/>
              <a:t>Не </a:t>
            </a:r>
            <a:r>
              <a:rPr lang="uk-UA" dirty="0"/>
              <a:t>потрібно </a:t>
            </a:r>
            <a:r>
              <a:rPr lang="uk-UA" dirty="0" smtClean="0"/>
              <a:t>оновлення</a:t>
            </a:r>
            <a:r>
              <a:rPr lang="en-US" dirty="0" smtClean="0"/>
              <a:t> </a:t>
            </a:r>
            <a:r>
              <a:rPr lang="uk-UA" dirty="0" smtClean="0"/>
              <a:t>IP-адреси</a:t>
            </a:r>
          </a:p>
          <a:p>
            <a:r>
              <a:rPr lang="uk-UA" dirty="0"/>
              <a:t/>
            </a:r>
            <a:br>
              <a:rPr lang="uk-UA" dirty="0"/>
            </a:br>
            <a:r>
              <a:rPr lang="uk-UA" dirty="0" smtClean="0"/>
              <a:t>Можливі асиметричний і симетричний </a:t>
            </a:r>
            <a:r>
              <a:rPr lang="uk-UA" dirty="0"/>
              <a:t>шляху проходження трафіку</a:t>
            </a:r>
            <a:endParaRPr lang="ru-RU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2875" y="2033587"/>
            <a:ext cx="7829550" cy="4410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803347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8070" y="381001"/>
            <a:ext cx="10353761" cy="914400"/>
          </a:xfrm>
        </p:spPr>
        <p:txBody>
          <a:bodyPr/>
          <a:lstStyle/>
          <a:p>
            <a:r>
              <a:rPr lang="en-US" dirty="0"/>
              <a:t>Radio Resource Management(RRM)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28020" y="1295401"/>
            <a:ext cx="10249505" cy="1771649"/>
          </a:xfrm>
        </p:spPr>
        <p:txBody>
          <a:bodyPr/>
          <a:lstStyle/>
          <a:p>
            <a:pPr marL="0" indent="0">
              <a:buNone/>
            </a:pPr>
            <a:r>
              <a:rPr lang="uk-UA" dirty="0"/>
              <a:t>Моніторинг РЧ-ресурсів</a:t>
            </a:r>
            <a:br>
              <a:rPr lang="uk-UA" dirty="0"/>
            </a:br>
            <a:r>
              <a:rPr lang="uk-UA" dirty="0"/>
              <a:t>Динамічне призначення частотних каналів (DCA)</a:t>
            </a:r>
            <a:br>
              <a:rPr lang="uk-UA" dirty="0"/>
            </a:br>
            <a:r>
              <a:rPr lang="uk-UA" dirty="0"/>
              <a:t>Управління потужністю передавачів </a:t>
            </a:r>
            <a:r>
              <a:rPr lang="en-US" dirty="0" smtClean="0"/>
              <a:t>LAP</a:t>
            </a:r>
            <a:r>
              <a:rPr lang="uk-UA" dirty="0" smtClean="0"/>
              <a:t> </a:t>
            </a:r>
            <a:r>
              <a:rPr lang="uk-UA" dirty="0"/>
              <a:t>(TPC)</a:t>
            </a:r>
            <a:br>
              <a:rPr lang="uk-UA" dirty="0"/>
            </a:br>
            <a:r>
              <a:rPr lang="uk-UA" dirty="0"/>
              <a:t>Виявлення і корекція прогалин в </a:t>
            </a:r>
            <a:r>
              <a:rPr lang="uk-UA" dirty="0" err="1" smtClean="0"/>
              <a:t>радіопокритті</a:t>
            </a:r>
            <a:r>
              <a:rPr lang="uk-UA" dirty="0" smtClean="0"/>
              <a:t> </a:t>
            </a:r>
            <a:r>
              <a:rPr lang="uk-UA" dirty="0"/>
              <a:t>(CHDC)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2037" y="3067050"/>
            <a:ext cx="9686925" cy="3419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032183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00150" y="0"/>
            <a:ext cx="9791700" cy="6848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386823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8212" y="328612"/>
            <a:ext cx="9991725" cy="6219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143487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95399" y="112951"/>
            <a:ext cx="9474101" cy="67450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606055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04912" y="157162"/>
            <a:ext cx="9782175" cy="6543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4305135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Damask">
  <a:themeElements>
    <a:clrScheme name="Damask">
      <a:dk1>
        <a:sysClr val="windowText" lastClr="000000"/>
      </a:dk1>
      <a:lt1>
        <a:sysClr val="window" lastClr="FFFFFF"/>
      </a:lt1>
      <a:dk2>
        <a:srgbClr val="2A5B7F"/>
      </a:dk2>
      <a:lt2>
        <a:srgbClr val="ABDAFC"/>
      </a:lt2>
      <a:accent1>
        <a:srgbClr val="9EC544"/>
      </a:accent1>
      <a:accent2>
        <a:srgbClr val="50BEA3"/>
      </a:accent2>
      <a:accent3>
        <a:srgbClr val="4A9CCC"/>
      </a:accent3>
      <a:accent4>
        <a:srgbClr val="9A66CA"/>
      </a:accent4>
      <a:accent5>
        <a:srgbClr val="C54F71"/>
      </a:accent5>
      <a:accent6>
        <a:srgbClr val="DE9C3C"/>
      </a:accent6>
      <a:hlink>
        <a:srgbClr val="6BA9DA"/>
      </a:hlink>
      <a:folHlink>
        <a:srgbClr val="A0BCD3"/>
      </a:folHlink>
    </a:clrScheme>
    <a:fontScheme name="Damask">
      <a:majorFont>
        <a:latin typeface="Bookman Old Style" panose="02050604050505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Rockwell" panose="020606030202050204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amask">
      <a:fillStyleLst>
        <a:solidFill>
          <a:schemeClr val="phClr"/>
        </a:solidFill>
        <a:gradFill rotWithShape="1">
          <a:gsLst>
            <a:gs pos="0">
              <a:schemeClr val="phClr">
                <a:tint val="48000"/>
                <a:satMod val="105000"/>
                <a:lumMod val="110000"/>
              </a:schemeClr>
            </a:gs>
            <a:gs pos="100000">
              <a:schemeClr val="phClr">
                <a:tint val="78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0000"/>
                <a:lumMod val="104000"/>
              </a:schemeClr>
            </a:gs>
            <a:gs pos="69000">
              <a:schemeClr val="phClr">
                <a:shade val="86000"/>
                <a:satMod val="130000"/>
                <a:lumMod val="102000"/>
              </a:schemeClr>
            </a:gs>
            <a:gs pos="100000">
              <a:schemeClr val="phClr">
                <a:shade val="72000"/>
                <a:satMod val="130000"/>
                <a:lumMod val="100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38100" dir="5400000" sy="96000" rotWithShape="0">
              <a:srgbClr val="000000">
                <a:alpha val="54000"/>
              </a:srgbClr>
            </a:outerShdw>
          </a:effectLst>
        </a:effectStyle>
        <a:effectStyle>
          <a:effectLst>
            <a:outerShdw blurRad="76200" dist="38100" dir="5400000" algn="ctr" rotWithShape="0">
              <a:srgbClr val="000000">
                <a:alpha val="76000"/>
              </a:srgbClr>
            </a:outerShdw>
          </a:effectLst>
          <a:scene3d>
            <a:camera prst="orthographicFront">
              <a:rot lat="0" lon="0" rev="0"/>
            </a:camera>
            <a:lightRig rig="balanced" dir="t"/>
          </a:scene3d>
          <a:sp3d prstMaterial="matte">
            <a:bevelT w="25400" h="25400" prst="relaxedInset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shade val="18000"/>
                <a:satMod val="160000"/>
                <a:lumMod val="28000"/>
              </a:schemeClr>
              <a:schemeClr val="phClr">
                <a:tint val="95000"/>
                <a:satMod val="160000"/>
                <a:lumMod val="116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amask" id="{F9A299A0-33D0-4E0F-9F3F-7163E3744208}" vid="{746EEEEA-FB6A-406B-B510-531588D54811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3072</TotalTime>
  <Words>125</Words>
  <PresentationFormat>Широкоэкранный</PresentationFormat>
  <Paragraphs>22</Paragraphs>
  <Slides>23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23</vt:i4>
      </vt:variant>
    </vt:vector>
  </HeadingPairs>
  <TitlesOfParts>
    <vt:vector size="27" baseType="lpstr">
      <vt:lpstr>Arial</vt:lpstr>
      <vt:lpstr>Bookman Old Style</vt:lpstr>
      <vt:lpstr>Rockwell</vt:lpstr>
      <vt:lpstr>Damask</vt:lpstr>
      <vt:lpstr>Роумінг в межах контролера</vt:lpstr>
      <vt:lpstr>Роумінг і групи мобільності</vt:lpstr>
      <vt:lpstr>Роумінг між контролерами (L2)</vt:lpstr>
      <vt:lpstr>Роумінг між контролерами (L3)</vt:lpstr>
      <vt:lpstr>Radio Resource Management(RRM)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Апаратні і програмні компоненти CUWN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2017-11-21T17:19:25Z</dcterms:created>
  <dcterms:modified xsi:type="dcterms:W3CDTF">2020-05-06T09:46:15Z</dcterms:modified>
</cp:coreProperties>
</file>