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F1CF13-5C8C-950D-1FC3-2052EA424B09}"/>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022D6797-EA21-9D9A-E602-273F03FD7A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ED985DEB-1B99-5B5F-FBDD-B57D22A8429F}"/>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9552E19C-F37D-536D-B16E-69340115E48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759BBE97-5301-461E-0E75-F83F2206FCC5}"/>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2203934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798084-1AED-E5B0-3E65-A8B682DFD42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1465D805-EBF4-2A45-CFFD-6CB7E54F1E4F}"/>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480F256-A2D4-9FA8-0919-07AA140A1669}"/>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A20BAE1C-CF03-50E8-8D9D-9058DC7FFBC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80693E78-F607-C2C9-1C4E-841F3AA1A569}"/>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3772552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E9D31385-AFF6-9D78-2451-0C2E38673644}"/>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E003EEF8-008A-DD29-1226-E3FD120ADB27}"/>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9C796851-651C-54EE-8C03-5DF8B23C5272}"/>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D3A16B3B-98E4-2E81-F6A6-F0915D1D616D}"/>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6878221-BE5E-1EA8-D5CB-3EA47371F5EE}"/>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4277704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48E160-8E6C-1643-DDB7-B06CFFD22DC2}"/>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06FDC8D-FE68-6672-1678-FA6FBBDF1A52}"/>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55C2F7E1-37A6-3B4C-6534-2E36D149805F}"/>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5EF851D4-064C-BE8A-5C7C-BF6EFD70862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37038A4-DA9C-A435-EA16-AB33EA7A3D0B}"/>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3295623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C6AC5C-9676-C31D-860C-6235E4A540F6}"/>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4BF4C530-BAEB-A373-09AC-34D3B0CAD4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3B628663-E3A7-B4BF-EBF0-A2FD1CA65F86}"/>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3C124AC5-1910-D464-D0A8-36377376C2F9}"/>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B4648049-4796-DB49-F4CE-D8A03BB47A61}"/>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1357696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179593-DE42-9DE1-0BD0-C79022ACA183}"/>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6BAD9050-27AB-9183-B815-03D7B922C206}"/>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8A7FFF67-10BD-D198-B905-2A91081695C8}"/>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572E67D3-85B8-9D0B-E746-D44DE61F81BA}"/>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ABE743F6-1551-F10E-3D6C-B194F36ED6DC}"/>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B7675FB8-A7AE-8099-680F-D9517B5664C5}"/>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181640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AF3912-0E1F-999B-56AE-105093481DAC}"/>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4E73C321-B5B0-1E60-9656-46DF88A450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8C846802-5E65-564E-DDC8-C7CFC04495E8}"/>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48622563-8965-0BDF-0235-3D4FBE5E3E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571E8A37-A804-33C0-5231-1CB1D6CD6AEE}"/>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C896C376-6F40-FA93-AC93-DD59D433753B}"/>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8" name="Місце для нижнього колонтитула 7">
            <a:extLst>
              <a:ext uri="{FF2B5EF4-FFF2-40B4-BE49-F238E27FC236}">
                <a16:creationId xmlns:a16="http://schemas.microsoft.com/office/drawing/2014/main" id="{1C7DCE87-7353-4D10-F4CA-0C6C876EE6D1}"/>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94F1BF79-49F3-F4F4-1686-89FAAD341866}"/>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4001244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5F1D07-348E-4CF2-44D1-1D2F100C75B7}"/>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2CC711C1-A8CC-B092-604C-08C701EABC56}"/>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4" name="Місце для нижнього колонтитула 3">
            <a:extLst>
              <a:ext uri="{FF2B5EF4-FFF2-40B4-BE49-F238E27FC236}">
                <a16:creationId xmlns:a16="http://schemas.microsoft.com/office/drawing/2014/main" id="{2D0FD560-54A4-1BA5-FDFB-66E990A367EB}"/>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1F3177C1-E51B-AD08-B3B3-AACB61EF673D}"/>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1234916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B0D4306F-76A0-ADC0-4F23-4EBA1C9D9464}"/>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3" name="Місце для нижнього колонтитула 2">
            <a:extLst>
              <a:ext uri="{FF2B5EF4-FFF2-40B4-BE49-F238E27FC236}">
                <a16:creationId xmlns:a16="http://schemas.microsoft.com/office/drawing/2014/main" id="{393FA9AE-5DD0-D26C-894D-20180D5A2CDE}"/>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7E76549C-DEF2-BD17-AAD0-A15E4BDFE40E}"/>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157655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65D166-C25D-1954-4A1C-FEB582114059}"/>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57C2B560-3057-6BC5-A602-AD0F0D0DA7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42AC61B8-A5C1-567C-6D8B-0D8B3FA484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1298684D-AEAA-64B3-92A2-7FAF32678E4B}"/>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A8C321DB-3296-58B5-ABB4-1AC4903A6BA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541E6E2B-5694-1C43-4E3E-E59939A2A4E6}"/>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3600561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04DA1B-9E18-1B55-C1A6-E67BEC532C6F}"/>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B515D089-D0CC-AE0F-B42E-C7EB17D13B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D7A56719-488A-2F46-54EF-86A0525251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8ED07D4F-3C2B-50E9-60B6-B4827640598A}"/>
              </a:ext>
            </a:extLst>
          </p:cNvPr>
          <p:cNvSpPr>
            <a:spLocks noGrp="1"/>
          </p:cNvSpPr>
          <p:nvPr>
            <p:ph type="dt" sz="half" idx="10"/>
          </p:nvPr>
        </p:nvSpPr>
        <p:spPr/>
        <p:txBody>
          <a:bodyPr/>
          <a:lstStyle/>
          <a:p>
            <a:fld id="{8970FB3A-692D-49B7-AE74-5B86B4285D6D}"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8B6F1701-F21D-C7B7-184E-68A178B326A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8A42FC20-A1AE-F916-22AF-F99D30F3B8CB}"/>
              </a:ext>
            </a:extLst>
          </p:cNvPr>
          <p:cNvSpPr>
            <a:spLocks noGrp="1"/>
          </p:cNvSpPr>
          <p:nvPr>
            <p:ph type="sldNum" sz="quarter" idx="12"/>
          </p:nvPr>
        </p:nvSpPr>
        <p:spPr/>
        <p:txBody>
          <a:bodyPr/>
          <a:lstStyle/>
          <a:p>
            <a:fld id="{0DBFC29D-31A6-4B75-8B41-BB3551D404F7}" type="slidenum">
              <a:rPr lang="uk-UA" smtClean="0"/>
              <a:t>‹№›</a:t>
            </a:fld>
            <a:endParaRPr lang="uk-UA"/>
          </a:p>
        </p:txBody>
      </p:sp>
    </p:spTree>
    <p:extLst>
      <p:ext uri="{BB962C8B-B14F-4D97-AF65-F5344CB8AC3E}">
        <p14:creationId xmlns:p14="http://schemas.microsoft.com/office/powerpoint/2010/main" val="2453606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8000" b="-8000"/>
          </a:stretch>
        </a:blip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5287D0AC-84B4-2FC8-C907-BE13289CA2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54050C4C-9E4B-ADE4-4C7C-32A4081F90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92E71ED2-B8B3-8B7B-AFB3-C2AD921B03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0FB3A-692D-49B7-AE74-5B86B4285D6D}"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1C3B0ED4-1A13-9004-971B-88D2AA0D48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66A8BFA7-60E4-D728-5C2A-FB94263D27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BFC29D-31A6-4B75-8B41-BB3551D404F7}" type="slidenum">
              <a:rPr lang="uk-UA" smtClean="0"/>
              <a:t>‹№›</a:t>
            </a:fld>
            <a:endParaRPr lang="uk-UA"/>
          </a:p>
        </p:txBody>
      </p:sp>
    </p:spTree>
    <p:extLst>
      <p:ext uri="{BB962C8B-B14F-4D97-AF65-F5344CB8AC3E}">
        <p14:creationId xmlns:p14="http://schemas.microsoft.com/office/powerpoint/2010/main" val="2101026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6CF3E4-34DC-9791-3F40-B1086607B248}"/>
              </a:ext>
            </a:extLst>
          </p:cNvPr>
          <p:cNvSpPr txBox="1"/>
          <p:nvPr/>
        </p:nvSpPr>
        <p:spPr>
          <a:xfrm>
            <a:off x="490194" y="2278632"/>
            <a:ext cx="11349872" cy="369332"/>
          </a:xfrm>
          <a:prstGeom prst="rect">
            <a:avLst/>
          </a:prstGeom>
          <a:noFill/>
        </p:spPr>
        <p:txBody>
          <a:bodyPr wrap="square">
            <a:spAutoFit/>
          </a:bodyPr>
          <a:lstStyle/>
          <a:p>
            <a:r>
              <a:rPr lang="uk-UA" sz="1800" b="1" dirty="0">
                <a:effectLst/>
                <a:latin typeface="Times New Roman" panose="02020603050405020304" pitchFamily="18" charset="0"/>
                <a:ea typeface="Times New Roman" panose="02020603050405020304" pitchFamily="18" charset="0"/>
              </a:rPr>
              <a:t>Тема 2. Корупція як глобальне суспільно-небезпечне явище та міжнародні стандарти її подолання</a:t>
            </a:r>
            <a:endParaRPr lang="uk-UA" dirty="0"/>
          </a:p>
        </p:txBody>
      </p:sp>
    </p:spTree>
    <p:extLst>
      <p:ext uri="{BB962C8B-B14F-4D97-AF65-F5344CB8AC3E}">
        <p14:creationId xmlns:p14="http://schemas.microsoft.com/office/powerpoint/2010/main" val="1307105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A7A5A93-6A3C-2877-2C7E-09287291A78A}"/>
              </a:ext>
            </a:extLst>
          </p:cNvPr>
          <p:cNvSpPr txBox="1"/>
          <p:nvPr/>
        </p:nvSpPr>
        <p:spPr>
          <a:xfrm>
            <a:off x="4498942" y="79283"/>
            <a:ext cx="6094428" cy="369332"/>
          </a:xfrm>
          <a:prstGeom prst="rect">
            <a:avLst/>
          </a:prstGeom>
          <a:noFill/>
        </p:spPr>
        <p:txBody>
          <a:bodyPr wrap="square">
            <a:spAutoFit/>
          </a:bodyPr>
          <a:lstStyle/>
          <a:p>
            <a:r>
              <a:rPr lang="uk-UA" sz="1800" dirty="0">
                <a:effectLst/>
                <a:latin typeface="Times New Roman" panose="02020603050405020304" pitchFamily="18" charset="0"/>
                <a:ea typeface="Times New Roman" panose="02020603050405020304" pitchFamily="18" charset="0"/>
              </a:rPr>
              <a:t>Корупція у світовому вимірі </a:t>
            </a:r>
            <a:endParaRPr lang="uk-UA" dirty="0"/>
          </a:p>
        </p:txBody>
      </p:sp>
      <p:sp>
        <p:nvSpPr>
          <p:cNvPr id="6" name="Google Shape;306;p36">
            <a:extLst>
              <a:ext uri="{FF2B5EF4-FFF2-40B4-BE49-F238E27FC236}">
                <a16:creationId xmlns:a16="http://schemas.microsoft.com/office/drawing/2014/main" id="{3489F0E5-CB3D-5F3A-4EFB-7323F4A52C00}"/>
              </a:ext>
            </a:extLst>
          </p:cNvPr>
          <p:cNvSpPr txBox="1"/>
          <p:nvPr/>
        </p:nvSpPr>
        <p:spPr>
          <a:xfrm>
            <a:off x="407105" y="448615"/>
            <a:ext cx="6374818" cy="1015632"/>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uk" dirty="0">
                <a:solidFill>
                  <a:schemeClr val="dk1"/>
                </a:solidFill>
                <a:latin typeface="Arial" panose="020B0604020202020204" pitchFamily="34" charset="0"/>
                <a:ea typeface="Helvetica Neue"/>
                <a:cs typeface="Arial" panose="020B0604020202020204" pitchFamily="34" charset="0"/>
                <a:sym typeface="Helvetica Neue"/>
              </a:rPr>
              <a:t>Індекс сприйняття корупції від Transparency International </a:t>
            </a:r>
            <a:endParaRPr dirty="0">
              <a:solidFill>
                <a:schemeClr val="dk1"/>
              </a:solidFill>
              <a:latin typeface="Arial" panose="020B0604020202020204" pitchFamily="34" charset="0"/>
              <a:ea typeface="Helvetica Neue"/>
              <a:cs typeface="Arial" panose="020B0604020202020204" pitchFamily="34" charset="0"/>
              <a:sym typeface="Helvetica Neue"/>
            </a:endParaRPr>
          </a:p>
          <a:p>
            <a:pPr marL="0" lvl="0" indent="0" algn="just" rtl="0">
              <a:spcBef>
                <a:spcPts val="0"/>
              </a:spcBef>
              <a:spcAft>
                <a:spcPts val="0"/>
              </a:spcAft>
              <a:buClr>
                <a:schemeClr val="dk1"/>
              </a:buClr>
              <a:buSzPts val="1100"/>
              <a:buFont typeface="Arial"/>
              <a:buNone/>
            </a:pPr>
            <a:r>
              <a:rPr lang="uk" b="1" dirty="0">
                <a:solidFill>
                  <a:schemeClr val="dk1"/>
                </a:solidFill>
                <a:latin typeface="Arial" panose="020B0604020202020204" pitchFamily="34" charset="0"/>
                <a:ea typeface="Helvetica Neue"/>
                <a:cs typeface="Arial" panose="020B0604020202020204" pitchFamily="34" charset="0"/>
                <a:sym typeface="Helvetica Neue"/>
              </a:rPr>
              <a:t>0 балів </a:t>
            </a:r>
            <a:r>
              <a:rPr lang="uk" dirty="0">
                <a:solidFill>
                  <a:schemeClr val="dk1"/>
                </a:solidFill>
                <a:latin typeface="Arial" panose="020B0604020202020204" pitchFamily="34" charset="0"/>
                <a:ea typeface="Helvetica Neue"/>
                <a:cs typeface="Arial" panose="020B0604020202020204" pitchFamily="34" charset="0"/>
                <a:sym typeface="Helvetica Neue"/>
              </a:rPr>
              <a:t>— високий рівень корупції</a:t>
            </a:r>
            <a:endParaRPr dirty="0">
              <a:solidFill>
                <a:schemeClr val="dk1"/>
              </a:solidFill>
              <a:latin typeface="Arial" panose="020B0604020202020204" pitchFamily="34" charset="0"/>
              <a:ea typeface="Helvetica Neue"/>
              <a:cs typeface="Arial" panose="020B0604020202020204" pitchFamily="34" charset="0"/>
              <a:sym typeface="Helvetica Neue"/>
            </a:endParaRPr>
          </a:p>
          <a:p>
            <a:pPr marL="0" lvl="0" indent="0" algn="just" rtl="0">
              <a:spcBef>
                <a:spcPts val="0"/>
              </a:spcBef>
              <a:spcAft>
                <a:spcPts val="0"/>
              </a:spcAft>
              <a:buClr>
                <a:schemeClr val="dk1"/>
              </a:buClr>
              <a:buSzPts val="1100"/>
              <a:buFont typeface="Arial"/>
              <a:buNone/>
            </a:pPr>
            <a:r>
              <a:rPr lang="uk" b="1" dirty="0">
                <a:solidFill>
                  <a:schemeClr val="dk1"/>
                </a:solidFill>
                <a:latin typeface="Arial" panose="020B0604020202020204" pitchFamily="34" charset="0"/>
                <a:ea typeface="Helvetica Neue"/>
                <a:cs typeface="Arial" panose="020B0604020202020204" pitchFamily="34" charset="0"/>
                <a:sym typeface="Helvetica Neue"/>
              </a:rPr>
              <a:t>100 балів</a:t>
            </a:r>
            <a:r>
              <a:rPr lang="uk" dirty="0">
                <a:solidFill>
                  <a:schemeClr val="dk1"/>
                </a:solidFill>
                <a:latin typeface="Arial" panose="020B0604020202020204" pitchFamily="34" charset="0"/>
                <a:ea typeface="Helvetica Neue"/>
                <a:cs typeface="Arial" panose="020B0604020202020204" pitchFamily="34" charset="0"/>
                <a:sym typeface="Helvetica Neue"/>
              </a:rPr>
              <a:t> — корупція майже відсутня</a:t>
            </a:r>
            <a:endParaRPr dirty="0"/>
          </a:p>
        </p:txBody>
      </p:sp>
      <p:sp>
        <p:nvSpPr>
          <p:cNvPr id="8" name="TextBox 7">
            <a:extLst>
              <a:ext uri="{FF2B5EF4-FFF2-40B4-BE49-F238E27FC236}">
                <a16:creationId xmlns:a16="http://schemas.microsoft.com/office/drawing/2014/main" id="{14B53073-6470-6416-1D52-C8EA724FB08A}"/>
              </a:ext>
            </a:extLst>
          </p:cNvPr>
          <p:cNvSpPr txBox="1"/>
          <p:nvPr/>
        </p:nvSpPr>
        <p:spPr>
          <a:xfrm>
            <a:off x="122548" y="1325732"/>
            <a:ext cx="11632677" cy="369332"/>
          </a:xfrm>
          <a:prstGeom prst="rect">
            <a:avLst/>
          </a:prstGeom>
          <a:noFill/>
        </p:spPr>
        <p:txBody>
          <a:bodyPr wrap="square">
            <a:spAutoFit/>
          </a:bodyPr>
          <a:lstStyle/>
          <a:p>
            <a:r>
              <a:rPr lang="uk-UA" sz="1800" dirty="0"/>
              <a:t>Традиційно </a:t>
            </a:r>
            <a:r>
              <a:rPr lang="uk-UA" sz="1800" dirty="0" err="1"/>
              <a:t>використовуцють</a:t>
            </a:r>
            <a:r>
              <a:rPr lang="uk-UA" sz="1800" dirty="0"/>
              <a:t> Індексом сприйняття корупції, який із 1995 року розраховує </a:t>
            </a:r>
            <a:r>
              <a:rPr lang="en-US" sz="1800" dirty="0"/>
              <a:t>Transparency</a:t>
            </a:r>
            <a:r>
              <a:rPr lang="uk-UA" sz="1800" dirty="0"/>
              <a:t> </a:t>
            </a:r>
            <a:r>
              <a:rPr lang="en-US" sz="1800" dirty="0"/>
              <a:t>International</a:t>
            </a:r>
            <a:endParaRPr lang="uk-UA" dirty="0"/>
          </a:p>
        </p:txBody>
      </p:sp>
      <p:sp>
        <p:nvSpPr>
          <p:cNvPr id="9" name="Прямокутник 8">
            <a:extLst>
              <a:ext uri="{FF2B5EF4-FFF2-40B4-BE49-F238E27FC236}">
                <a16:creationId xmlns:a16="http://schemas.microsoft.com/office/drawing/2014/main" id="{0D478133-E3C8-5278-F53E-00BFCA27FE29}"/>
              </a:ext>
            </a:extLst>
          </p:cNvPr>
          <p:cNvSpPr/>
          <p:nvPr/>
        </p:nvSpPr>
        <p:spPr>
          <a:xfrm>
            <a:off x="122548" y="1625910"/>
            <a:ext cx="11012452" cy="1569660"/>
          </a:xfrm>
          <a:prstGeom prst="rect">
            <a:avLst/>
          </a:prstGeom>
        </p:spPr>
        <p:txBody>
          <a:bodyPr wrap="square">
            <a:spAutoFit/>
          </a:bodyPr>
          <a:lstStyle/>
          <a:p>
            <a:pPr algn="just"/>
            <a:r>
              <a:rPr lang="uk-UA" sz="1600" dirty="0">
                <a:solidFill>
                  <a:srgbClr val="000000"/>
                </a:solidFill>
                <a:latin typeface="eUkraine"/>
              </a:rPr>
              <a:t>Індекс сприйняття корупції (</a:t>
            </a:r>
            <a:r>
              <a:rPr lang="en-US" sz="1600" dirty="0">
                <a:solidFill>
                  <a:srgbClr val="000000"/>
                </a:solidFill>
                <a:latin typeface="eUkraine"/>
              </a:rPr>
              <a:t>Corruption Perceptions Index, CPI – </a:t>
            </a:r>
            <a:r>
              <a:rPr lang="uk-UA" sz="1600" dirty="0">
                <a:solidFill>
                  <a:srgbClr val="000000"/>
                </a:solidFill>
                <a:latin typeface="eUkraine"/>
              </a:rPr>
              <a:t>найвідоміший показник рівня сприйняття корупції у тій чи іншій країні світу. Його розраховує </a:t>
            </a:r>
            <a:r>
              <a:rPr lang="en-US" sz="1600" dirty="0">
                <a:solidFill>
                  <a:srgbClr val="000000"/>
                </a:solidFill>
                <a:latin typeface="eUkraine"/>
              </a:rPr>
              <a:t>Transparency International </a:t>
            </a:r>
            <a:r>
              <a:rPr lang="uk-UA" sz="1600" dirty="0">
                <a:solidFill>
                  <a:srgbClr val="000000"/>
                </a:solidFill>
                <a:latin typeface="eUkraine"/>
              </a:rPr>
              <a:t>на основі досліджень авторитетних міжнародних установ і дослідницьких центрів.</a:t>
            </a:r>
          </a:p>
          <a:p>
            <a:pPr algn="just"/>
            <a:r>
              <a:rPr lang="uk-UA" sz="1600" dirty="0">
                <a:solidFill>
                  <a:srgbClr val="000000"/>
                </a:solidFill>
                <a:latin typeface="eUkraine"/>
              </a:rPr>
              <a:t>Ключовим показником Індексу є кількість балів, а не місце в рейтингу. Мінімальна оцінка (0 балів) означає, що корупція фактично підміняє собою державу, максимальна (100 балів) свідчить про те, що корупція майже відсутня в житті суспільства.</a:t>
            </a:r>
            <a:endParaRPr lang="uk-UA" sz="1600" b="0" i="0" dirty="0">
              <a:solidFill>
                <a:srgbClr val="000000"/>
              </a:solidFill>
              <a:effectLst/>
              <a:latin typeface="eUkraine"/>
            </a:endParaRPr>
          </a:p>
        </p:txBody>
      </p:sp>
      <p:sp>
        <p:nvSpPr>
          <p:cNvPr id="10" name="Прямокутник 9">
            <a:extLst>
              <a:ext uri="{FF2B5EF4-FFF2-40B4-BE49-F238E27FC236}">
                <a16:creationId xmlns:a16="http://schemas.microsoft.com/office/drawing/2014/main" id="{4374CCD9-800E-7442-3B0F-08597D108F24}"/>
              </a:ext>
            </a:extLst>
          </p:cNvPr>
          <p:cNvSpPr/>
          <p:nvPr/>
        </p:nvSpPr>
        <p:spPr>
          <a:xfrm>
            <a:off x="122548" y="3110729"/>
            <a:ext cx="11503152" cy="3539430"/>
          </a:xfrm>
          <a:prstGeom prst="rect">
            <a:avLst/>
          </a:prstGeom>
        </p:spPr>
        <p:txBody>
          <a:bodyPr wrap="square">
            <a:spAutoFit/>
          </a:bodyPr>
          <a:lstStyle/>
          <a:p>
            <a:pPr algn="justLow"/>
            <a:r>
              <a:rPr lang="uk-UA" sz="1600" b="1" dirty="0">
                <a:latin typeface="Times New Roman" panose="02020603050405020304" pitchFamily="18" charset="0"/>
                <a:cs typeface="Times New Roman" panose="02020603050405020304" pitchFamily="18" charset="0"/>
              </a:rPr>
              <a:t>Всього за останні 10 років Україна додала 11 балів — це найбільший приріст серед країн, які зараз мають статус кандидаток до ЄС.</a:t>
            </a:r>
            <a:endParaRPr lang="uk-UA" sz="1600" dirty="0">
              <a:latin typeface="Times New Roman" panose="02020603050405020304" pitchFamily="18" charset="0"/>
              <a:cs typeface="Times New Roman" panose="02020603050405020304" pitchFamily="18" charset="0"/>
            </a:endParaRPr>
          </a:p>
          <a:p>
            <a:pPr algn="justLow"/>
            <a:r>
              <a:rPr lang="uk-UA" sz="1600" dirty="0">
                <a:latin typeface="Times New Roman" panose="02020603050405020304" pitchFamily="18" charset="0"/>
                <a:cs typeface="Times New Roman" panose="02020603050405020304" pitchFamily="18" charset="0"/>
              </a:rPr>
              <a:t>Нагадаємо, минулого року Україна набрала 33 бали (+1 бал), та посіла 116 місце. </a:t>
            </a:r>
          </a:p>
          <a:p>
            <a:pPr algn="justLow"/>
            <a:r>
              <a:rPr lang="uk-UA" sz="1600" dirty="0">
                <a:latin typeface="Times New Roman" panose="02020603050405020304" pitchFamily="18" charset="0"/>
                <a:cs typeface="Times New Roman" panose="02020603050405020304" pitchFamily="18" charset="0"/>
              </a:rPr>
              <a:t>Дослідження покриває період з лютого 2021 року по вересень 2023 року. І суттєвий приріст показника країна отримала саме за час великої війни.</a:t>
            </a:r>
          </a:p>
          <a:p>
            <a:pPr algn="justLow"/>
            <a:r>
              <a:rPr lang="uk-UA" sz="1600" b="1" dirty="0">
                <a:latin typeface="Times New Roman" panose="02020603050405020304" pitchFamily="18" charset="0"/>
                <a:cs typeface="Times New Roman" panose="02020603050405020304" pitchFamily="18" charset="0"/>
              </a:rPr>
              <a:t>Експерти </a:t>
            </a:r>
            <a:r>
              <a:rPr lang="en-US" sz="1600" b="1" dirty="0">
                <a:latin typeface="Times New Roman" panose="02020603050405020304" pitchFamily="18" charset="0"/>
                <a:cs typeface="Times New Roman" panose="02020603050405020304" pitchFamily="18" charset="0"/>
              </a:rPr>
              <a:t>Transparency International Ukraine </a:t>
            </a:r>
            <a:r>
              <a:rPr lang="uk-UA" sz="1600" b="1" dirty="0">
                <a:latin typeface="Times New Roman" panose="02020603050405020304" pitchFamily="18" charset="0"/>
                <a:cs typeface="Times New Roman" panose="02020603050405020304" pitchFamily="18" charset="0"/>
              </a:rPr>
              <a:t>виділяють ключові події, які вплинули на результат:  </a:t>
            </a:r>
          </a:p>
          <a:p>
            <a:pPr marL="285750" indent="-285750" algn="justLow">
              <a:buFont typeface="Wingdings" panose="05000000000000000000" pitchFamily="2" charset="2"/>
              <a:buChar char="§"/>
            </a:pPr>
            <a:r>
              <a:rPr lang="uk-UA" sz="1600" b="1" dirty="0">
                <a:latin typeface="Times New Roman" panose="02020603050405020304" pitchFamily="18" charset="0"/>
                <a:cs typeface="Times New Roman" panose="02020603050405020304" pitchFamily="18" charset="0"/>
              </a:rPr>
              <a:t>ухвалення та реалізація Антикорупційної стратегії та Державної антикорупційної програми (ДАП); </a:t>
            </a:r>
          </a:p>
          <a:p>
            <a:pPr marL="285750" indent="-285750" algn="justLow">
              <a:buFont typeface="Wingdings" panose="05000000000000000000" pitchFamily="2" charset="2"/>
              <a:buChar char="§"/>
            </a:pPr>
            <a:r>
              <a:rPr lang="uk-UA" sz="1600" b="1" dirty="0">
                <a:latin typeface="Times New Roman" panose="02020603050405020304" pitchFamily="18" charset="0"/>
                <a:cs typeface="Times New Roman" panose="02020603050405020304" pitchFamily="18" charset="0"/>
              </a:rPr>
              <a:t>активізація затримань і розслідувань у </a:t>
            </a:r>
            <a:r>
              <a:rPr lang="uk-UA" sz="1600" b="1" dirty="0" err="1">
                <a:latin typeface="Times New Roman" panose="02020603050405020304" pitchFamily="18" charset="0"/>
                <a:cs typeface="Times New Roman" panose="02020603050405020304" pitchFamily="18" charset="0"/>
              </a:rPr>
              <a:t>топкорупційних</a:t>
            </a:r>
            <a:r>
              <a:rPr lang="uk-UA" sz="1600" b="1" dirty="0">
                <a:latin typeface="Times New Roman" panose="02020603050405020304" pitchFamily="18" charset="0"/>
                <a:cs typeface="Times New Roman" panose="02020603050405020304" pitchFamily="18" charset="0"/>
              </a:rPr>
              <a:t> справах; </a:t>
            </a:r>
          </a:p>
          <a:p>
            <a:pPr marL="285750" indent="-285750" algn="justLow">
              <a:buFont typeface="Wingdings" panose="05000000000000000000" pitchFamily="2" charset="2"/>
              <a:buChar char="§"/>
            </a:pPr>
            <a:r>
              <a:rPr lang="uk-UA" sz="1600" b="1" dirty="0">
                <a:latin typeface="Times New Roman" panose="02020603050405020304" pitchFamily="18" charset="0"/>
                <a:cs typeface="Times New Roman" panose="02020603050405020304" pitchFamily="18" charset="0"/>
              </a:rPr>
              <a:t>проведення більшості </a:t>
            </a:r>
            <a:r>
              <a:rPr lang="uk-UA" sz="1600" b="1" dirty="0" err="1">
                <a:latin typeface="Times New Roman" panose="02020603050405020304" pitchFamily="18" charset="0"/>
                <a:cs typeface="Times New Roman" panose="02020603050405020304" pitchFamily="18" charset="0"/>
              </a:rPr>
              <a:t>закупівель</a:t>
            </a:r>
            <a:r>
              <a:rPr lang="uk-UA" sz="1600" b="1" dirty="0">
                <a:latin typeface="Times New Roman" panose="02020603050405020304" pitchFamily="18" charset="0"/>
                <a:cs typeface="Times New Roman" panose="02020603050405020304" pitchFamily="18" charset="0"/>
              </a:rPr>
              <a:t> у </a:t>
            </a:r>
            <a:r>
              <a:rPr lang="en-US" sz="1600" b="1" dirty="0">
                <a:latin typeface="Times New Roman" panose="02020603050405020304" pitchFamily="18" charset="0"/>
                <a:cs typeface="Times New Roman" panose="02020603050405020304" pitchFamily="18" charset="0"/>
              </a:rPr>
              <a:t>Prozorro.</a:t>
            </a:r>
            <a:endParaRPr lang="uk-UA" sz="1600" b="1" dirty="0">
              <a:latin typeface="Times New Roman" panose="02020603050405020304" pitchFamily="18" charset="0"/>
              <a:cs typeface="Times New Roman" panose="02020603050405020304" pitchFamily="18" charset="0"/>
            </a:endParaRPr>
          </a:p>
          <a:p>
            <a:pPr algn="justLow"/>
            <a:r>
              <a:rPr lang="uk-UA" sz="1600" dirty="0">
                <a:latin typeface="Times New Roman" panose="02020603050405020304" pitchFamily="18" charset="0"/>
                <a:cs typeface="Times New Roman" panose="02020603050405020304" pitchFamily="18" charset="0"/>
              </a:rPr>
              <a:t>Світові лідери Індексу сприйняття корупції 2023 майже не змінилися. Очолює список Данія із 90 балами. За нею йдуть Фінляндія, яка набрала 87 балів, Нова Зеландія із 85 балами та Норвегія з 84 балами.</a:t>
            </a:r>
          </a:p>
          <a:p>
            <a:pPr algn="justLow"/>
            <a:r>
              <a:rPr lang="uk-UA" sz="1600" dirty="0">
                <a:latin typeface="Times New Roman" panose="02020603050405020304" pitchFamily="18" charset="0"/>
                <a:cs typeface="Times New Roman" panose="02020603050405020304" pitchFamily="18" charset="0"/>
              </a:rPr>
              <a:t>Аутсайдери в цьогорічному дослідженні теж залишилися незмінними. Сомалі втратило 1 пункт і з 11 балами посідає останнє 180 місце. А до Південного Судану та Сирії, які набрали по 13 балів та посідають 177 сходинку, </a:t>
            </a:r>
            <a:r>
              <a:rPr lang="uk-UA" sz="1600" dirty="0" err="1">
                <a:latin typeface="Times New Roman" panose="02020603050405020304" pitchFamily="18" charset="0"/>
                <a:cs typeface="Times New Roman" panose="02020603050405020304" pitchFamily="18" charset="0"/>
              </a:rPr>
              <a:t>цьогоріч</a:t>
            </a:r>
            <a:r>
              <a:rPr lang="uk-UA" sz="1600" dirty="0">
                <a:latin typeface="Times New Roman" panose="02020603050405020304" pitchFamily="18" charset="0"/>
                <a:cs typeface="Times New Roman" panose="02020603050405020304" pitchFamily="18" charset="0"/>
              </a:rPr>
              <a:t> додалася Венесуела з такими ж показниками.</a:t>
            </a:r>
          </a:p>
        </p:txBody>
      </p:sp>
    </p:spTree>
    <p:extLst>
      <p:ext uri="{BB962C8B-B14F-4D97-AF65-F5344CB8AC3E}">
        <p14:creationId xmlns:p14="http://schemas.microsoft.com/office/powerpoint/2010/main" val="1887329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a:extLst>
              <a:ext uri="{FF2B5EF4-FFF2-40B4-BE49-F238E27FC236}">
                <a16:creationId xmlns:a16="http://schemas.microsoft.com/office/drawing/2014/main" id="{59DA3C60-593C-A97B-FBB0-4A65E40ED0AC}"/>
              </a:ext>
            </a:extLst>
          </p:cNvPr>
          <p:cNvSpPr/>
          <p:nvPr/>
        </p:nvSpPr>
        <p:spPr>
          <a:xfrm>
            <a:off x="169211" y="734407"/>
            <a:ext cx="11503152" cy="4062651"/>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Система оцінки ефективності державного управління, що включає в себе </a:t>
            </a:r>
            <a:r>
              <a:rPr lang="uk-UA" sz="2000" b="1" dirty="0">
                <a:latin typeface="Times New Roman" panose="02020603050405020304" pitchFamily="18" charset="0"/>
                <a:cs typeface="Times New Roman" panose="02020603050405020304" pitchFamily="18" charset="0"/>
              </a:rPr>
              <a:t>Індекс верховенства права</a:t>
            </a:r>
            <a:r>
              <a:rPr lang="uk-UA" sz="2000" dirty="0">
                <a:latin typeface="Times New Roman" panose="02020603050405020304" pitchFamily="18" charset="0"/>
                <a:cs typeface="Times New Roman" panose="02020603050405020304" pitchFamily="18" charset="0"/>
              </a:rPr>
              <a:t>, який розробив і використовує Світовий банк. </a:t>
            </a:r>
          </a:p>
          <a:p>
            <a:pPr algn="just"/>
            <a:endParaRPr lang="uk-UA" sz="2000" dirty="0">
              <a:latin typeface="Times New Roman" panose="02020603050405020304" pitchFamily="18" charset="0"/>
              <a:cs typeface="Times New Roman" panose="02020603050405020304" pitchFamily="18" charset="0"/>
            </a:endParaRPr>
          </a:p>
          <a:p>
            <a:pPr algn="just"/>
            <a:endParaRPr lang="uk-UA" sz="2000" dirty="0">
              <a:latin typeface="Times New Roman" panose="02020603050405020304" pitchFamily="18" charset="0"/>
              <a:cs typeface="Times New Roman" panose="02020603050405020304" pitchFamily="18" charset="0"/>
            </a:endParaRPr>
          </a:p>
          <a:p>
            <a:pPr algn="just"/>
            <a:r>
              <a:rPr lang="uk-UA" sz="2000" b="1" dirty="0">
                <a:latin typeface="Times New Roman" panose="02020603050405020304" pitchFamily="18" charset="0"/>
                <a:cs typeface="Times New Roman" panose="02020603050405020304" pitchFamily="18" charset="0"/>
              </a:rPr>
              <a:t>Цей Індекс відображає забезпечення законності в країні. </a:t>
            </a:r>
            <a:r>
              <a:rPr lang="uk-UA" sz="2000" dirty="0">
                <a:latin typeface="Times New Roman" panose="02020603050405020304" pitchFamily="18" charset="0"/>
                <a:cs typeface="Times New Roman" panose="02020603050405020304" pitchFamily="18" charset="0"/>
              </a:rPr>
              <a:t>Він враховує стан урядових повноважень, рівень корупції, відкритість уряду, забезпечення порядку й безпеки, цивільного та кримінального правосуддя. </a:t>
            </a:r>
            <a:r>
              <a:rPr lang="ru-RU" sz="2000" dirty="0">
                <a:latin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cs typeface="Times New Roman" panose="02020603050405020304" pitchFamily="18" charset="0"/>
              </a:rPr>
              <a:t>квітня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було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опубліковано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результати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Індексу</a:t>
            </a:r>
            <a:r>
              <a:rPr lang="ru-RU" sz="2000" dirty="0">
                <a:latin typeface="Times New Roman" panose="02020603050405020304" pitchFamily="18" charset="0"/>
                <a:cs typeface="Times New Roman" panose="02020603050405020304" pitchFamily="18" charset="0"/>
              </a:rPr>
              <a:t> верховенства права» (за 2023 </a:t>
            </a:r>
            <a:r>
              <a:rPr lang="ru-RU" sz="2000" dirty="0" err="1">
                <a:latin typeface="Times New Roman" panose="02020603050405020304" pitchFamily="18" charset="0"/>
                <a:cs typeface="Times New Roman" panose="02020603050405020304" pitchFamily="18" charset="0"/>
              </a:rPr>
              <a:t>рік</a:t>
            </a:r>
            <a:r>
              <a:rPr lang="ru-RU" sz="2000" dirty="0">
                <a:latin typeface="Times New Roman" panose="02020603050405020304" pitchFamily="18" charset="0"/>
                <a:cs typeface="Times New Roman" panose="02020603050405020304" pitchFamily="18" charset="0"/>
              </a:rPr>
              <a:t>). </a:t>
            </a:r>
          </a:p>
          <a:p>
            <a:pPr algn="just"/>
            <a:r>
              <a:rPr lang="ru-RU" sz="2000" dirty="0" err="1">
                <a:latin typeface="Times New Roman" panose="02020603050405020304" pitchFamily="18" charset="0"/>
                <a:cs typeface="Times New Roman" panose="02020603050405020304" pitchFamily="18" charset="0"/>
              </a:rPr>
              <a:t>Україна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посіла</a:t>
            </a:r>
            <a:r>
              <a:rPr lang="ru-RU" sz="2000" dirty="0">
                <a:latin typeface="Times New Roman" panose="02020603050405020304" pitchFamily="18" charset="0"/>
                <a:cs typeface="Times New Roman" panose="02020603050405020304" pitchFamily="18" charset="0"/>
              </a:rPr>
              <a:t> 89 </a:t>
            </a:r>
            <a:r>
              <a:rPr lang="ru-RU" sz="2000" dirty="0" err="1">
                <a:latin typeface="Times New Roman" panose="02020603050405020304" pitchFamily="18" charset="0"/>
                <a:cs typeface="Times New Roman" panose="02020603050405020304" pitchFamily="18" charset="0"/>
              </a:rPr>
              <a:t>місце</a:t>
            </a:r>
            <a:r>
              <a:rPr lang="ru-RU" sz="2000" dirty="0">
                <a:latin typeface="Times New Roman" panose="02020603050405020304" pitchFamily="18" charset="0"/>
                <a:cs typeface="Times New Roman" panose="02020603050405020304" pitchFamily="18" charset="0"/>
              </a:rPr>
              <a:t> в списку 142 </a:t>
            </a:r>
            <a:r>
              <a:rPr lang="ru-RU" sz="2000" dirty="0" err="1">
                <a:latin typeface="Times New Roman" panose="02020603050405020304" pitchFamily="18" charset="0"/>
                <a:cs typeface="Times New Roman" panose="02020603050405020304" pitchFamily="18" charset="0"/>
              </a:rPr>
              <a:t>країн</a:t>
            </a:r>
            <a:r>
              <a:rPr lang="ru-RU" sz="2000" dirty="0">
                <a:latin typeface="Times New Roman" panose="02020603050405020304" pitchFamily="18" charset="0"/>
                <a:cs typeface="Times New Roman" panose="02020603050405020304" pitchFamily="18" charset="0"/>
              </a:rPr>
              <a:t>.</a:t>
            </a:r>
          </a:p>
          <a:p>
            <a:pPr algn="just"/>
            <a:endParaRPr lang="uk-UA" sz="2000" dirty="0">
              <a:latin typeface="Times New Roman" panose="02020603050405020304" pitchFamily="18" charset="0"/>
              <a:cs typeface="Times New Roman" panose="02020603050405020304" pitchFamily="18" charset="0"/>
            </a:endParaRPr>
          </a:p>
          <a:p>
            <a:r>
              <a:rPr lang="uk-UA" sz="2000" dirty="0">
                <a:latin typeface="Times New Roman" panose="02020603050405020304" pitchFamily="18" charset="0"/>
                <a:cs typeface="Times New Roman" panose="02020603050405020304" pitchFamily="18" charset="0"/>
              </a:rPr>
              <a:t>На першому місці - Данія з індексом 0,9. На останньому - Венесуела з індексом 0,26.</a:t>
            </a:r>
          </a:p>
          <a:p>
            <a:r>
              <a:rPr lang="uk-UA" sz="2000" dirty="0">
                <a:latin typeface="Times New Roman" panose="02020603050405020304" pitchFamily="18" charset="0"/>
                <a:cs typeface="Times New Roman" panose="02020603050405020304" pitchFamily="18" charset="0"/>
              </a:rPr>
              <a:t>Більшість країн сусідів зайняли місця в рейтингу вище України: Чехія (20), </a:t>
            </a:r>
            <a:r>
              <a:rPr lang="uk-UA" sz="2000" dirty="0" err="1">
                <a:latin typeface="Times New Roman" panose="02020603050405020304" pitchFamily="18" charset="0"/>
                <a:cs typeface="Times New Roman" panose="02020603050405020304" pitchFamily="18" charset="0"/>
              </a:rPr>
              <a:t>Словакія</a:t>
            </a:r>
            <a:r>
              <a:rPr lang="uk-UA" sz="2000" dirty="0">
                <a:latin typeface="Times New Roman" panose="02020603050405020304" pitchFamily="18" charset="0"/>
                <a:cs typeface="Times New Roman" panose="02020603050405020304" pitchFamily="18" charset="0"/>
              </a:rPr>
              <a:t> – 34, Польща – 36, Румунія – 40, Грузія – 48, Болгарія – 59, Молдова – 68, Угорщина – 73.</a:t>
            </a:r>
          </a:p>
          <a:p>
            <a:pPr algn="justLow"/>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366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67FD0E9E-D13B-FBCA-C6A9-F5E253ADCC9F}"/>
              </a:ext>
            </a:extLst>
          </p:cNvPr>
          <p:cNvPicPr>
            <a:picLocks noChangeAspect="1"/>
          </p:cNvPicPr>
          <p:nvPr/>
        </p:nvPicPr>
        <p:blipFill>
          <a:blip r:embed="rId2"/>
          <a:stretch>
            <a:fillRect/>
          </a:stretch>
        </p:blipFill>
        <p:spPr>
          <a:xfrm>
            <a:off x="1961573" y="760163"/>
            <a:ext cx="8268854" cy="3810532"/>
          </a:xfrm>
          <a:prstGeom prst="rect">
            <a:avLst/>
          </a:prstGeom>
        </p:spPr>
      </p:pic>
    </p:spTree>
    <p:extLst>
      <p:ext uri="{BB962C8B-B14F-4D97-AF65-F5344CB8AC3E}">
        <p14:creationId xmlns:p14="http://schemas.microsoft.com/office/powerpoint/2010/main" val="4030659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179F48-9AF1-27D3-CD93-02A0CC97D46B}"/>
              </a:ext>
            </a:extLst>
          </p:cNvPr>
          <p:cNvSpPr txBox="1"/>
          <p:nvPr/>
        </p:nvSpPr>
        <p:spPr>
          <a:xfrm>
            <a:off x="835843" y="392579"/>
            <a:ext cx="10520314" cy="3416320"/>
          </a:xfrm>
          <a:prstGeom prst="rect">
            <a:avLst/>
          </a:prstGeom>
          <a:noFill/>
        </p:spPr>
        <p:txBody>
          <a:bodyPr wrap="square">
            <a:spAutoFit/>
          </a:bodyPr>
          <a:lstStyle/>
          <a:p>
            <a:pPr algn="just"/>
            <a:r>
              <a:rPr lang="uk-UA" b="0" i="0" dirty="0">
                <a:solidFill>
                  <a:srgbClr val="404040"/>
                </a:solidFill>
                <a:effectLst/>
                <a:latin typeface="Lora" pitchFamily="2" charset="-52"/>
              </a:rPr>
              <a:t>Феноменом інституційних пасток варто вважати їхню здатність до існування, навіть після усунення причин її появи через неоднорідність, асинхронність та складність інституційних змін. </a:t>
            </a:r>
          </a:p>
          <a:p>
            <a:pPr algn="just"/>
            <a:r>
              <a:rPr lang="uk-UA" b="0" i="0" dirty="0">
                <a:solidFill>
                  <a:srgbClr val="404040"/>
                </a:solidFill>
                <a:effectLst/>
                <a:latin typeface="Lora" pitchFamily="2" charset="-52"/>
              </a:rPr>
              <a:t>Інституційні пастки є результатом недалекоглядних та недостатньо продуманих управлінських рішень, які стосуються нових норм, що опираються на трансакційні та трансформаційні витрати, а також на рівень проникнення у господарську діяльність неефективних інституцій. </a:t>
            </a:r>
          </a:p>
          <a:p>
            <a:pPr algn="just"/>
            <a:r>
              <a:rPr lang="uk-UA" b="0" i="0" dirty="0">
                <a:solidFill>
                  <a:srgbClr val="404040"/>
                </a:solidFill>
                <a:effectLst/>
                <a:latin typeface="Lora" pitchFamily="2" charset="-52"/>
              </a:rPr>
              <a:t>Найпоширенішою інституційною пасткою прийнято вважати корупцію, яка сьогодні вважається проблемою міжнародного масштабу, що еволюціонувала від окремих випадків хабарництва до складного, системного та багатогранного явища, впливаючи на економічне зростання як стійке територіально збалансоване кількісне збільшення та структурно-інноваційне вдосконалення результатів виробництва.</a:t>
            </a:r>
            <a:endParaRPr lang="uk-UA" dirty="0"/>
          </a:p>
        </p:txBody>
      </p:sp>
      <p:sp>
        <p:nvSpPr>
          <p:cNvPr id="7" name="TextBox 6">
            <a:extLst>
              <a:ext uri="{FF2B5EF4-FFF2-40B4-BE49-F238E27FC236}">
                <a16:creationId xmlns:a16="http://schemas.microsoft.com/office/drawing/2014/main" id="{FC647F4F-4F49-BD63-C960-4B5AA351F13A}"/>
              </a:ext>
            </a:extLst>
          </p:cNvPr>
          <p:cNvSpPr txBox="1"/>
          <p:nvPr/>
        </p:nvSpPr>
        <p:spPr>
          <a:xfrm>
            <a:off x="835842" y="3808899"/>
            <a:ext cx="10721419" cy="2862322"/>
          </a:xfrm>
          <a:prstGeom prst="rect">
            <a:avLst/>
          </a:prstGeom>
          <a:noFill/>
        </p:spPr>
        <p:txBody>
          <a:bodyPr wrap="square">
            <a:spAutoFit/>
          </a:bodyPr>
          <a:lstStyle/>
          <a:p>
            <a:pPr algn="just"/>
            <a:r>
              <a:rPr lang="uk-UA" b="0" i="0" dirty="0">
                <a:solidFill>
                  <a:srgbClr val="404040"/>
                </a:solidFill>
                <a:effectLst/>
                <a:latin typeface="Lora" pitchFamily="2" charset="-52"/>
              </a:rPr>
              <a:t>Корупція як системне та буденне явище перешкоджає розвитку ефективних державних інститутів, негативно віддзеркалюючись на економічному зростанні країни. Деструктивний плив корупції на економічне зростання країни у відбувається шляхом зменшення якості управління на всіх рівнях державної влади, спотворення фіскальної політики, збільшення державних витрат та обсягу тіньової економіки. Через корупцію, що проявляється у всіх сферах життєдіяльності, відбувається зменшення швидкості економічного зростання, а фінансові ресурси, які спрямовуються на освіту та охорону здоров’я, починають невпинно зменшуватися, зменшуючи, як наслідок, рівень життя. Корупція дестабілізує ринкові механізми, зменшує надходження податків, загострює майнове розшарування та зменшує суспільний добробут, породжує бідність, спотворює права захисту людини.</a:t>
            </a:r>
            <a:endParaRPr lang="uk-UA" dirty="0"/>
          </a:p>
        </p:txBody>
      </p:sp>
    </p:spTree>
    <p:extLst>
      <p:ext uri="{BB962C8B-B14F-4D97-AF65-F5344CB8AC3E}">
        <p14:creationId xmlns:p14="http://schemas.microsoft.com/office/powerpoint/2010/main" val="526224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945968-C8AB-25A4-0B4B-009F8BED76F7}"/>
              </a:ext>
            </a:extLst>
          </p:cNvPr>
          <p:cNvSpPr txBox="1"/>
          <p:nvPr/>
        </p:nvSpPr>
        <p:spPr>
          <a:xfrm>
            <a:off x="490194" y="3154357"/>
            <a:ext cx="11331018" cy="323165"/>
          </a:xfrm>
          <a:prstGeom prst="rect">
            <a:avLst/>
          </a:prstGeom>
          <a:noFill/>
        </p:spPr>
        <p:txBody>
          <a:bodyPr wrap="square">
            <a:spAutoFit/>
          </a:bodyPr>
          <a:lstStyle/>
          <a:p>
            <a:pPr algn="just">
              <a:lnSpc>
                <a:spcPts val="1800"/>
              </a:lnSpc>
              <a:buNone/>
              <a:tabLst>
                <a:tab pos="5029200" algn="l"/>
              </a:tabLst>
            </a:pPr>
            <a:r>
              <a:rPr lang="uk-UA" sz="1800" dirty="0">
                <a:effectLst/>
                <a:latin typeface="Times New Roman" panose="02020603050405020304" pitchFamily="18" charset="0"/>
                <a:ea typeface="Times New Roman" panose="02020603050405020304" pitchFamily="18" charset="0"/>
              </a:rPr>
              <a:t>5. Корупція у сфері державного управління (міжнародні стандарти прозорості, підзвітності та доброчесності).</a:t>
            </a:r>
            <a:endParaRPr lang="uk-UA"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68500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1FE346A-BB74-672B-6BD0-94C8488C04F1}"/>
              </a:ext>
            </a:extLst>
          </p:cNvPr>
          <p:cNvSpPr txBox="1"/>
          <p:nvPr/>
        </p:nvSpPr>
        <p:spPr>
          <a:xfrm>
            <a:off x="266307" y="222869"/>
            <a:ext cx="11658600" cy="923330"/>
          </a:xfrm>
          <a:prstGeom prst="rect">
            <a:avLst/>
          </a:prstGeom>
          <a:noFill/>
        </p:spPr>
        <p:txBody>
          <a:bodyPr wrap="square">
            <a:spAutoFit/>
          </a:bodyPr>
          <a:lstStyle/>
          <a:p>
            <a:pPr algn="just"/>
            <a:r>
              <a:rPr lang="uk-UA" dirty="0"/>
              <a:t>Міжнародні стандарти запобігання і врегулювання конфлікту інтересів у публічному управлінні формуються на основі консенсусу провідних міжнародних організацій щодо необхідності забезпечення доброчесності та прозорості державного управління. </a:t>
            </a:r>
          </a:p>
        </p:txBody>
      </p:sp>
      <p:sp>
        <p:nvSpPr>
          <p:cNvPr id="9" name="TextBox 8">
            <a:extLst>
              <a:ext uri="{FF2B5EF4-FFF2-40B4-BE49-F238E27FC236}">
                <a16:creationId xmlns:a16="http://schemas.microsoft.com/office/drawing/2014/main" id="{B05820E8-358D-83F2-D8EB-1AD154EE7F6B}"/>
              </a:ext>
            </a:extLst>
          </p:cNvPr>
          <p:cNvSpPr txBox="1"/>
          <p:nvPr/>
        </p:nvSpPr>
        <p:spPr>
          <a:xfrm>
            <a:off x="266307" y="1146199"/>
            <a:ext cx="11658600" cy="1200329"/>
          </a:xfrm>
          <a:prstGeom prst="rect">
            <a:avLst/>
          </a:prstGeom>
          <a:noFill/>
        </p:spPr>
        <p:txBody>
          <a:bodyPr wrap="square">
            <a:spAutoFit/>
          </a:bodyPr>
          <a:lstStyle/>
          <a:p>
            <a:pPr algn="just"/>
            <a:r>
              <a:rPr lang="uk-UA" dirty="0"/>
              <a:t>Міжнародний кодекс поведінки державних посадових осіб, прийнятий Генеральною Асамблеєю ООН (</a:t>
            </a:r>
            <a:r>
              <a:rPr lang="en-US" dirty="0"/>
              <a:t>UNGA) </a:t>
            </a:r>
            <a:r>
              <a:rPr lang="uk-UA" dirty="0"/>
              <a:t>у 1996 році, виокремлює проблематику розділом «Конфлікт інтересів і відмова від права», яким визначає норми поведінки для державних посадових осіб задля запобігання ситуацій конфлікту інтересів. Документ виокремив поняття «конфлікт інтересів», однак не визначив його правовий зміст. </a:t>
            </a:r>
          </a:p>
        </p:txBody>
      </p:sp>
      <p:sp>
        <p:nvSpPr>
          <p:cNvPr id="13" name="TextBox 12">
            <a:extLst>
              <a:ext uri="{FF2B5EF4-FFF2-40B4-BE49-F238E27FC236}">
                <a16:creationId xmlns:a16="http://schemas.microsoft.com/office/drawing/2014/main" id="{3FF402FC-E1F6-C0AD-34BC-CC6A2377293E}"/>
              </a:ext>
            </a:extLst>
          </p:cNvPr>
          <p:cNvSpPr txBox="1"/>
          <p:nvPr/>
        </p:nvSpPr>
        <p:spPr>
          <a:xfrm>
            <a:off x="266307" y="2341647"/>
            <a:ext cx="11394650" cy="4524315"/>
          </a:xfrm>
          <a:prstGeom prst="rect">
            <a:avLst/>
          </a:prstGeom>
          <a:noFill/>
        </p:spPr>
        <p:txBody>
          <a:bodyPr wrap="square">
            <a:spAutoFit/>
          </a:bodyPr>
          <a:lstStyle/>
          <a:p>
            <a:pPr algn="just"/>
            <a:r>
              <a:rPr lang="uk-UA" dirty="0"/>
              <a:t>Також Радою Європи розроблено систему стандартів запобігання конфліктам інтересів, закріплену у Модельному кодексі поведінки державних службовців 2000 року (далі – Модельний кодекс) (додаток до Рекомендацій Комітету Міністрів Ради Європи від 11 травня 2000 №</a:t>
            </a:r>
            <a:r>
              <a:rPr lang="en-US" dirty="0"/>
              <a:t>R (2000) 10). </a:t>
            </a:r>
            <a:endParaRPr lang="uk-UA" dirty="0"/>
          </a:p>
          <a:p>
            <a:pPr algn="just"/>
            <a:r>
              <a:rPr lang="uk-UA" dirty="0"/>
              <a:t>Основна мета Модельного кодексу – сприяти доброчесності, прозорості та підзвітності у публічному секторі. Він встановлює загальні принципи та стандарти етичної поведінки, які мають керувати діями державних службовців, а саме: </a:t>
            </a:r>
          </a:p>
          <a:p>
            <a:pPr marL="342900" indent="-342900" algn="just">
              <a:buAutoNum type="arabicParenR"/>
            </a:pPr>
            <a:r>
              <a:rPr lang="uk-UA" dirty="0"/>
              <a:t>принципи неупередженості та об’єктивності (вимога діяти справедливо, без фаворитизму чи дискримінації); </a:t>
            </a:r>
          </a:p>
          <a:p>
            <a:pPr marL="342900" indent="-342900" algn="just">
              <a:buAutoNum type="arabicParenR"/>
            </a:pPr>
            <a:r>
              <a:rPr lang="uk-UA" dirty="0"/>
              <a:t>запобігання конфлікту інтересів (важливість уникнення ситуацій, де особисті інтереси можуть вплинути на службові обов’язки); </a:t>
            </a:r>
          </a:p>
          <a:p>
            <a:pPr marL="342900" indent="-342900" algn="just">
              <a:buAutoNum type="arabicParenR"/>
            </a:pPr>
            <a:r>
              <a:rPr lang="uk-UA" dirty="0"/>
              <a:t>декларування інтересів та майна (необхідність прозорості щодо фінансових та інших приватних інтересів); </a:t>
            </a:r>
          </a:p>
          <a:p>
            <a:pPr marL="342900" indent="-342900" algn="just">
              <a:buAutoNum type="arabicParenR"/>
            </a:pPr>
            <a:r>
              <a:rPr lang="uk-UA" dirty="0"/>
              <a:t> отримання подарунків та послуг, а саме встановлення обмежень щодо прийняття подарунків, які можуть вплинути на рішення; </a:t>
            </a:r>
          </a:p>
          <a:p>
            <a:pPr marL="342900" indent="-342900" algn="just">
              <a:buAutoNum type="arabicParenR"/>
            </a:pPr>
            <a:r>
              <a:rPr lang="uk-UA" dirty="0"/>
              <a:t>конфіденційність та захист інформації; </a:t>
            </a:r>
          </a:p>
          <a:p>
            <a:pPr marL="342900" indent="-342900" algn="just">
              <a:buAutoNum type="arabicParenR"/>
            </a:pPr>
            <a:r>
              <a:rPr lang="uk-UA" dirty="0"/>
              <a:t>використання державних ресурсів (правила раціонального та етичного використання публічних коштів та майна; </a:t>
            </a:r>
            <a:r>
              <a:rPr lang="uk-UA" dirty="0" err="1"/>
              <a:t>посттрудова</a:t>
            </a:r>
            <a:r>
              <a:rPr lang="uk-UA" dirty="0"/>
              <a:t> зайнятість (правило «обертових дверей»), передбачає врегулювання діяльності колишніх службовців після звільнення з посади.</a:t>
            </a:r>
          </a:p>
        </p:txBody>
      </p:sp>
    </p:spTree>
    <p:extLst>
      <p:ext uri="{BB962C8B-B14F-4D97-AF65-F5344CB8AC3E}">
        <p14:creationId xmlns:p14="http://schemas.microsoft.com/office/powerpoint/2010/main" val="1469466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4E9592F-7F9C-2C04-5E57-D170E2696D3A}"/>
              </a:ext>
            </a:extLst>
          </p:cNvPr>
          <p:cNvSpPr txBox="1"/>
          <p:nvPr/>
        </p:nvSpPr>
        <p:spPr>
          <a:xfrm>
            <a:off x="744717" y="1159498"/>
            <a:ext cx="10548593" cy="2446824"/>
          </a:xfrm>
          <a:prstGeom prst="rect">
            <a:avLst/>
          </a:prstGeom>
          <a:noFill/>
        </p:spPr>
        <p:txBody>
          <a:bodyPr wrap="square">
            <a:spAutoFit/>
          </a:bodyPr>
          <a:lstStyle/>
          <a:p>
            <a:pPr>
              <a:lnSpc>
                <a:spcPts val="1655"/>
              </a:lnSpc>
              <a:spcBef>
                <a:spcPts val="2000"/>
              </a:spcBef>
              <a:buNone/>
            </a:pPr>
            <a:r>
              <a:rPr lang="uk-UA" sz="1800" dirty="0">
                <a:solidFill>
                  <a:srgbClr val="000000"/>
                </a:solidFill>
                <a:effectLst/>
                <a:latin typeface="Times New Roman" panose="02020603050405020304" pitchFamily="18" charset="0"/>
                <a:ea typeface="Times New Roman" panose="02020603050405020304" pitchFamily="18" charset="0"/>
              </a:rPr>
              <a:t>Питання до теми 2. Корупція як глобальне суспільно-небезпечне явище та міжнародні стандарти її подолання.</a:t>
            </a:r>
            <a:endParaRPr lang="uk-UA" sz="2000" dirty="0">
              <a:effectLst/>
              <a:latin typeface="Times New Roman" panose="02020603050405020304" pitchFamily="18" charset="0"/>
              <a:ea typeface="Times New Roman" panose="02020603050405020304" pitchFamily="18" charset="0"/>
            </a:endParaRPr>
          </a:p>
          <a:p>
            <a:pPr>
              <a:lnSpc>
                <a:spcPts val="1655"/>
              </a:lnSpc>
              <a:spcBef>
                <a:spcPts val="2000"/>
              </a:spcBef>
              <a:buNone/>
            </a:pPr>
            <a:r>
              <a:rPr lang="ru-RU" sz="1800" dirty="0">
                <a:solidFill>
                  <a:srgbClr val="000000"/>
                </a:solidFill>
                <a:effectLst/>
                <a:latin typeface="Times New Roman" panose="02020603050405020304" pitchFamily="18" charset="0"/>
                <a:ea typeface="Times New Roman" panose="02020603050405020304" pitchFamily="18" charset="0"/>
              </a:rPr>
              <a:t>1. </a:t>
            </a:r>
            <a:r>
              <a:rPr lang="uk-UA" sz="1800" dirty="0">
                <a:solidFill>
                  <a:srgbClr val="000000"/>
                </a:solidFill>
                <a:effectLst/>
                <a:latin typeface="Times New Roman" panose="02020603050405020304" pitchFamily="18" charset="0"/>
                <a:ea typeface="Times New Roman" panose="02020603050405020304" pitchFamily="18" charset="0"/>
              </a:rPr>
              <a:t>Основні форми та прояви корупції у різних країнах світу.</a:t>
            </a:r>
            <a:endParaRPr lang="uk-UA" sz="2000" dirty="0">
              <a:effectLst/>
              <a:latin typeface="Times New Roman" panose="02020603050405020304" pitchFamily="18" charset="0"/>
              <a:ea typeface="Times New Roman" panose="02020603050405020304" pitchFamily="18" charset="0"/>
            </a:endParaRPr>
          </a:p>
          <a:p>
            <a:pPr>
              <a:lnSpc>
                <a:spcPts val="1655"/>
              </a:lnSpc>
              <a:spcBef>
                <a:spcPts val="2000"/>
              </a:spcBef>
              <a:buNone/>
            </a:pPr>
            <a:r>
              <a:rPr lang="uk-UA" sz="1800" dirty="0">
                <a:solidFill>
                  <a:srgbClr val="000000"/>
                </a:solidFill>
                <a:effectLst/>
                <a:latin typeface="Times New Roman" panose="02020603050405020304" pitchFamily="18" charset="0"/>
                <a:ea typeface="Times New Roman" panose="02020603050405020304" pitchFamily="18" charset="0"/>
              </a:rPr>
              <a:t>2. Політичні, економічні та соціальні чинники, що сприяють виникненню корупції.</a:t>
            </a:r>
            <a:endParaRPr lang="uk-UA" sz="2000" dirty="0">
              <a:effectLst/>
              <a:latin typeface="Times New Roman" panose="02020603050405020304" pitchFamily="18" charset="0"/>
              <a:ea typeface="Times New Roman" panose="02020603050405020304" pitchFamily="18" charset="0"/>
            </a:endParaRPr>
          </a:p>
          <a:p>
            <a:pPr>
              <a:lnSpc>
                <a:spcPts val="1655"/>
              </a:lnSpc>
              <a:spcBef>
                <a:spcPts val="2000"/>
              </a:spcBef>
              <a:buNone/>
            </a:pPr>
            <a:r>
              <a:rPr lang="uk-UA" sz="1800" dirty="0">
                <a:solidFill>
                  <a:srgbClr val="000000"/>
                </a:solidFill>
                <a:effectLst/>
                <a:latin typeface="Times New Roman" panose="02020603050405020304" pitchFamily="18" charset="0"/>
                <a:ea typeface="Times New Roman" panose="02020603050405020304" pitchFamily="18" charset="0"/>
              </a:rPr>
              <a:t>3. Міжнародні стандарти запобігання та протидії корупції. UNCAC, GRECO, антикорупційні директиви ЄС.</a:t>
            </a:r>
            <a:endParaRPr lang="uk-UA" sz="2000" dirty="0">
              <a:effectLst/>
              <a:latin typeface="Times New Roman" panose="02020603050405020304" pitchFamily="18" charset="0"/>
              <a:ea typeface="Times New Roman" panose="02020603050405020304" pitchFamily="18" charset="0"/>
            </a:endParaRPr>
          </a:p>
          <a:p>
            <a:pPr>
              <a:buNone/>
            </a:pPr>
            <a:r>
              <a:rPr lang="ru-RU" sz="1800" dirty="0">
                <a:effectLst/>
                <a:latin typeface="Times New Roman" panose="02020603050405020304" pitchFamily="18" charset="0"/>
                <a:ea typeface="Times New Roman" panose="02020603050405020304" pitchFamily="18" charset="0"/>
              </a:rPr>
              <a:t>4. </a:t>
            </a:r>
            <a:r>
              <a:rPr lang="ru-RU" sz="1800" dirty="0" err="1">
                <a:effectLst/>
                <a:latin typeface="Times New Roman" panose="02020603050405020304" pitchFamily="18" charset="0"/>
                <a:ea typeface="Times New Roman" panose="02020603050405020304" pitchFamily="18" charset="0"/>
              </a:rPr>
              <a:t>Вплив</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глобальних</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стандартів</a:t>
            </a:r>
            <a:r>
              <a:rPr lang="ru-RU" sz="1800" dirty="0">
                <a:effectLst/>
                <a:latin typeface="Times New Roman" panose="02020603050405020304" pitchFamily="18" charset="0"/>
                <a:ea typeface="Times New Roman" panose="02020603050405020304" pitchFamily="18" charset="0"/>
              </a:rPr>
              <a:t> на </a:t>
            </a:r>
            <a:r>
              <a:rPr lang="ru-RU" sz="1800" dirty="0" err="1">
                <a:effectLst/>
                <a:latin typeface="Times New Roman" panose="02020603050405020304" pitchFamily="18" charset="0"/>
                <a:ea typeface="Times New Roman" panose="02020603050405020304" pitchFamily="18" charset="0"/>
              </a:rPr>
              <a:t>підвищення</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прозорості</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підзвітності</a:t>
            </a:r>
            <a:r>
              <a:rPr lang="ru-RU" sz="1800" dirty="0">
                <a:effectLst/>
                <a:latin typeface="Times New Roman" panose="02020603050405020304" pitchFamily="18" charset="0"/>
                <a:ea typeface="Times New Roman" panose="02020603050405020304" pitchFamily="18" charset="0"/>
              </a:rPr>
              <a:t> та </a:t>
            </a:r>
            <a:r>
              <a:rPr lang="ru-RU" sz="1800" dirty="0" err="1">
                <a:effectLst/>
                <a:latin typeface="Times New Roman" panose="02020603050405020304" pitchFamily="18" charset="0"/>
                <a:ea typeface="Times New Roman" panose="02020603050405020304" pitchFamily="18" charset="0"/>
              </a:rPr>
              <a:t>доброчесності</a:t>
            </a:r>
            <a:r>
              <a:rPr lang="ru-RU" sz="1800" dirty="0">
                <a:effectLst/>
                <a:latin typeface="Times New Roman" panose="02020603050405020304" pitchFamily="18" charset="0"/>
                <a:ea typeface="Times New Roman" panose="02020603050405020304" pitchFamily="18" charset="0"/>
              </a:rPr>
              <a:t> у </a:t>
            </a:r>
            <a:r>
              <a:rPr lang="ru-RU" sz="1800" dirty="0" err="1">
                <a:effectLst/>
                <a:latin typeface="Times New Roman" panose="02020603050405020304" pitchFamily="18" charset="0"/>
                <a:ea typeface="Times New Roman" panose="02020603050405020304" pitchFamily="18" charset="0"/>
              </a:rPr>
              <a:t>світі</a:t>
            </a:r>
            <a:r>
              <a:rPr lang="ru-RU" sz="1800" dirty="0">
                <a:effectLst/>
                <a:latin typeface="Times New Roman" panose="02020603050405020304" pitchFamily="18" charset="0"/>
                <a:ea typeface="Times New Roman" panose="02020603050405020304" pitchFamily="18" charset="0"/>
              </a:rPr>
              <a:t>.</a:t>
            </a:r>
            <a:endParaRPr lang="uk-UA" dirty="0"/>
          </a:p>
        </p:txBody>
      </p:sp>
    </p:spTree>
    <p:extLst>
      <p:ext uri="{BB962C8B-B14F-4D97-AF65-F5344CB8AC3E}">
        <p14:creationId xmlns:p14="http://schemas.microsoft.com/office/powerpoint/2010/main" val="3860387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714A662-17BE-07C8-1FCB-C2DB94607F5D}"/>
              </a:ext>
            </a:extLst>
          </p:cNvPr>
          <p:cNvSpPr txBox="1"/>
          <p:nvPr/>
        </p:nvSpPr>
        <p:spPr>
          <a:xfrm>
            <a:off x="631596" y="920702"/>
            <a:ext cx="11434713" cy="1477328"/>
          </a:xfrm>
          <a:prstGeom prst="rect">
            <a:avLst/>
          </a:prstGeom>
          <a:noFill/>
        </p:spPr>
        <p:txBody>
          <a:bodyPr wrap="square">
            <a:spAutoFit/>
          </a:bodyPr>
          <a:lstStyle/>
          <a:p>
            <a:pPr algn="just">
              <a:lnSpc>
                <a:spcPts val="1800"/>
              </a:lnSpc>
              <a:buNone/>
              <a:tabLst>
                <a:tab pos="5029200" algn="l"/>
              </a:tabLst>
            </a:pPr>
            <a:r>
              <a:rPr lang="uk-UA" sz="1800" dirty="0">
                <a:effectLst/>
                <a:latin typeface="Times New Roman" panose="02020603050405020304" pitchFamily="18" charset="0"/>
                <a:ea typeface="Times New Roman" panose="02020603050405020304" pitchFamily="18" charset="0"/>
              </a:rPr>
              <a:t>1. Класифікація корупції за міжнародними підходами та критеріями (ООН, OECD, GRECO).</a:t>
            </a:r>
            <a:endParaRPr lang="uk-UA" sz="1100" dirty="0">
              <a:effectLst/>
              <a:latin typeface="Times New Roman" panose="02020603050405020304" pitchFamily="18" charset="0"/>
              <a:ea typeface="Times New Roman" panose="02020603050405020304" pitchFamily="18" charset="0"/>
            </a:endParaRPr>
          </a:p>
          <a:p>
            <a:pPr algn="just">
              <a:lnSpc>
                <a:spcPts val="1800"/>
              </a:lnSpc>
              <a:buNone/>
              <a:tabLst>
                <a:tab pos="5029200" algn="l"/>
              </a:tabLst>
            </a:pPr>
            <a:r>
              <a:rPr lang="uk-UA" sz="1800" dirty="0">
                <a:effectLst/>
                <a:latin typeface="Times New Roman" panose="02020603050405020304" pitchFamily="18" charset="0"/>
                <a:ea typeface="Times New Roman" panose="02020603050405020304" pitchFamily="18" charset="0"/>
              </a:rPr>
              <a:t>2. Фактори, що впливають на поширення корупції в різних країнах світу та в Україні.</a:t>
            </a:r>
            <a:endParaRPr lang="uk-UA" sz="1100" dirty="0">
              <a:effectLst/>
              <a:latin typeface="Times New Roman" panose="02020603050405020304" pitchFamily="18" charset="0"/>
              <a:ea typeface="Times New Roman" panose="02020603050405020304" pitchFamily="18" charset="0"/>
            </a:endParaRPr>
          </a:p>
          <a:p>
            <a:pPr algn="just">
              <a:lnSpc>
                <a:spcPts val="1800"/>
              </a:lnSpc>
              <a:buNone/>
              <a:tabLst>
                <a:tab pos="5029200" algn="l"/>
              </a:tabLst>
            </a:pPr>
            <a:r>
              <a:rPr lang="uk-UA" sz="1800" dirty="0">
                <a:effectLst/>
                <a:latin typeface="Times New Roman" panose="02020603050405020304" pitchFamily="18" charset="0"/>
                <a:ea typeface="Times New Roman" panose="02020603050405020304" pitchFamily="18" charset="0"/>
              </a:rPr>
              <a:t>3. Корупція у світовому вимірі (міжнародні індекси, оцінки та порівняння (</a:t>
            </a:r>
            <a:r>
              <a:rPr lang="uk-UA" sz="1800" dirty="0" err="1">
                <a:effectLst/>
                <a:latin typeface="Times New Roman" panose="02020603050405020304" pitchFamily="18" charset="0"/>
                <a:ea typeface="Times New Roman" panose="02020603050405020304" pitchFamily="18" charset="0"/>
              </a:rPr>
              <a:t>Transparency</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International</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World</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Bank</a:t>
            </a:r>
            <a:r>
              <a:rPr lang="uk-UA" sz="1800" dirty="0">
                <a:effectLst/>
                <a:latin typeface="Times New Roman" panose="02020603050405020304" pitchFamily="18" charset="0"/>
                <a:ea typeface="Times New Roman" panose="02020603050405020304" pitchFamily="18" charset="0"/>
              </a:rPr>
              <a:t>).</a:t>
            </a:r>
            <a:endParaRPr lang="uk-UA" sz="1100" dirty="0">
              <a:effectLst/>
              <a:latin typeface="Times New Roman" panose="02020603050405020304" pitchFamily="18" charset="0"/>
              <a:ea typeface="Times New Roman" panose="02020603050405020304" pitchFamily="18" charset="0"/>
            </a:endParaRPr>
          </a:p>
          <a:p>
            <a:pPr algn="just">
              <a:lnSpc>
                <a:spcPts val="1800"/>
              </a:lnSpc>
              <a:buNone/>
              <a:tabLst>
                <a:tab pos="5029200" algn="l"/>
              </a:tabLst>
            </a:pPr>
            <a:r>
              <a:rPr lang="uk-UA" sz="1800" dirty="0">
                <a:effectLst/>
                <a:latin typeface="Times New Roman" panose="02020603050405020304" pitchFamily="18" charset="0"/>
                <a:ea typeface="Times New Roman" panose="02020603050405020304" pitchFamily="18" charset="0"/>
              </a:rPr>
              <a:t>4. Корупція як інституційна пастка.</a:t>
            </a:r>
            <a:endParaRPr lang="uk-UA" sz="1100" dirty="0">
              <a:effectLst/>
              <a:latin typeface="Times New Roman" panose="02020603050405020304" pitchFamily="18" charset="0"/>
              <a:ea typeface="Times New Roman" panose="02020603050405020304" pitchFamily="18" charset="0"/>
            </a:endParaRPr>
          </a:p>
          <a:p>
            <a:pPr algn="just">
              <a:lnSpc>
                <a:spcPts val="1800"/>
              </a:lnSpc>
              <a:buNone/>
              <a:tabLst>
                <a:tab pos="5029200" algn="l"/>
              </a:tabLst>
            </a:pPr>
            <a:r>
              <a:rPr lang="uk-UA" sz="1800" dirty="0">
                <a:effectLst/>
                <a:latin typeface="Times New Roman" panose="02020603050405020304" pitchFamily="18" charset="0"/>
                <a:ea typeface="Times New Roman" panose="02020603050405020304" pitchFamily="18" charset="0"/>
              </a:rPr>
              <a:t>5. Корупція у сфері державного управління (міжнародні стандарти прозорості, підзвітності та доброчесності).</a:t>
            </a:r>
            <a:endParaRPr lang="uk-UA" sz="1100" dirty="0">
              <a:effectLst/>
              <a:latin typeface="Times New Roman" panose="02020603050405020304" pitchFamily="18" charset="0"/>
              <a:ea typeface="Times New Roman" panose="02020603050405020304" pitchFamily="18" charset="0"/>
            </a:endParaRPr>
          </a:p>
          <a:p>
            <a:pPr algn="just">
              <a:lnSpc>
                <a:spcPts val="1800"/>
              </a:lnSpc>
              <a:buNone/>
              <a:tabLst>
                <a:tab pos="5029200" algn="l"/>
              </a:tabLst>
            </a:pPr>
            <a:r>
              <a:rPr lang="uk-UA" sz="1800" b="1" dirty="0">
                <a:effectLst/>
                <a:latin typeface="Times New Roman" panose="02020603050405020304" pitchFamily="18" charset="0"/>
                <a:ea typeface="Times New Roman" panose="02020603050405020304" pitchFamily="18" charset="0"/>
              </a:rPr>
              <a:t> </a:t>
            </a:r>
            <a:endParaRPr lang="uk-UA"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88570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30053F26-F0FE-0052-28D5-EFD042EA59D7}"/>
              </a:ext>
            </a:extLst>
          </p:cNvPr>
          <p:cNvPicPr>
            <a:picLocks noChangeAspect="1"/>
          </p:cNvPicPr>
          <p:nvPr/>
        </p:nvPicPr>
        <p:blipFill>
          <a:blip r:embed="rId2"/>
          <a:srcRect t="2282" r="1495"/>
          <a:stretch>
            <a:fillRect/>
          </a:stretch>
        </p:blipFill>
        <p:spPr>
          <a:xfrm>
            <a:off x="1743936" y="791851"/>
            <a:ext cx="8936633" cy="4440024"/>
          </a:xfrm>
          <a:prstGeom prst="rect">
            <a:avLst/>
          </a:prstGeom>
        </p:spPr>
      </p:pic>
    </p:spTree>
    <p:extLst>
      <p:ext uri="{BB962C8B-B14F-4D97-AF65-F5344CB8AC3E}">
        <p14:creationId xmlns:p14="http://schemas.microsoft.com/office/powerpoint/2010/main" val="185760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053FCADF-E59A-7B9C-8FEF-262CFACF150B}"/>
              </a:ext>
            </a:extLst>
          </p:cNvPr>
          <p:cNvPicPr>
            <a:picLocks noChangeAspect="1"/>
          </p:cNvPicPr>
          <p:nvPr/>
        </p:nvPicPr>
        <p:blipFill>
          <a:blip r:embed="rId2"/>
          <a:stretch>
            <a:fillRect/>
          </a:stretch>
        </p:blipFill>
        <p:spPr>
          <a:xfrm>
            <a:off x="3091992" y="0"/>
            <a:ext cx="6174557" cy="6904340"/>
          </a:xfrm>
          <a:prstGeom prst="rect">
            <a:avLst/>
          </a:prstGeom>
        </p:spPr>
      </p:pic>
    </p:spTree>
    <p:extLst>
      <p:ext uri="{BB962C8B-B14F-4D97-AF65-F5344CB8AC3E}">
        <p14:creationId xmlns:p14="http://schemas.microsoft.com/office/powerpoint/2010/main" val="3136209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184A6F-4D12-3858-157E-A018A01ECC3A}"/>
              </a:ext>
            </a:extLst>
          </p:cNvPr>
          <p:cNvSpPr txBox="1"/>
          <p:nvPr/>
        </p:nvSpPr>
        <p:spPr>
          <a:xfrm>
            <a:off x="379429" y="83652"/>
            <a:ext cx="11404076" cy="5909310"/>
          </a:xfrm>
          <a:prstGeom prst="rect">
            <a:avLst/>
          </a:prstGeom>
          <a:noFill/>
        </p:spPr>
        <p:txBody>
          <a:bodyPr wrap="square">
            <a:spAutoFit/>
          </a:bodyPr>
          <a:lstStyle/>
          <a:p>
            <a:pPr marL="342900" indent="-342900" algn="just">
              <a:buAutoNum type="arabicParenR"/>
            </a:pPr>
            <a:r>
              <a:rPr lang="uk-UA" dirty="0"/>
              <a:t>за суб’єктом корупційних відносин: – суб’єкти-хабарники – державні службовці, менеджери державних і приватних підприємств, політичні діячі; – суб’єкти, що пропонують хабар – громадяни, приватні підприємства, приватні легальні фірми, тіньовий бізнес, державні підприємства, політичні діячі, державні службовці; </a:t>
            </a:r>
          </a:p>
          <a:p>
            <a:pPr marL="342900" indent="-342900" algn="just">
              <a:buAutoNum type="arabicParenR"/>
            </a:pPr>
            <a:r>
              <a:rPr lang="uk-UA" dirty="0"/>
              <a:t>за метою корупції з погляду її суб’єктів: – суб’єкти-хабарники – збагачення за рахунок отримання матеріально-грошових цінностей, обмін послугами (протекціонізм, патронаж, фаворитизм; </a:t>
            </a:r>
          </a:p>
          <a:p>
            <a:pPr marL="342900" indent="-342900" algn="just">
              <a:buAutoNum type="arabicParenR"/>
            </a:pPr>
            <a:r>
              <a:rPr lang="uk-UA" dirty="0"/>
              <a:t>– суб’єкти, що пропонують хабар, – прискорення вирішення питань у межах правового поля, вирішення питань за межами правового поля, отримання вигідних державних замовлень, кар’єрне зростання, лобіювання необхідних нормативно-правових актів, встановлення «добрих відносин», отримання конкурентних переваг;</a:t>
            </a:r>
          </a:p>
          <a:p>
            <a:pPr marL="342900" indent="-342900" algn="just">
              <a:buAutoNum type="arabicParenR"/>
            </a:pPr>
            <a:r>
              <a:rPr lang="uk-UA" dirty="0"/>
              <a:t>за ініціативністю корупційних відносин: – вимагання </a:t>
            </a:r>
            <a:r>
              <a:rPr lang="uk-UA" dirty="0" err="1"/>
              <a:t>хабара</a:t>
            </a:r>
            <a:r>
              <a:rPr lang="uk-UA" dirty="0"/>
              <a:t> посадовою особою; – підкуп посадових осіб за ініціативою суб’єктів, що пропонують хабар; – традиціоналізм у корупційних відносинах; </a:t>
            </a:r>
          </a:p>
          <a:p>
            <a:pPr marL="342900" indent="-342900" algn="just">
              <a:buAutoNum type="arabicParenR"/>
            </a:pPr>
            <a:r>
              <a:rPr lang="uk-UA" dirty="0"/>
              <a:t>за рівнем організації та поширення: – «низинна» корупція (місцева, регіональна); – «верховинна» корупція (національна, міжнародна); </a:t>
            </a:r>
          </a:p>
          <a:p>
            <a:pPr marL="342900" indent="-342900" algn="just">
              <a:buAutoNum type="arabicParenR"/>
            </a:pPr>
            <a:r>
              <a:rPr lang="uk-UA" dirty="0"/>
              <a:t>за організацією корупційних відносин: – локальний – має разовий характер; – стільниковий – має сезонний або постійний характер; </a:t>
            </a:r>
          </a:p>
          <a:p>
            <a:pPr marL="342900" indent="-342900" algn="just">
              <a:buAutoNum type="arabicParenR"/>
            </a:pPr>
            <a:r>
              <a:rPr lang="uk-UA" dirty="0"/>
              <a:t>за видом корупційних відносин: – тверді – хабар у вигляді товару, грошовий хабар, хабар у вигляді різного роду матеріальних цінностей (антикваріат, коштовності, ювелірні прикраси); – м’які – непотизм (кумівство), </a:t>
            </a:r>
            <a:r>
              <a:rPr lang="uk-UA" dirty="0" err="1"/>
              <a:t>кронізм</a:t>
            </a:r>
            <a:r>
              <a:rPr lang="uk-UA" dirty="0"/>
              <a:t> (протекціонізм), фаворитизм, патронаж, лобізм, клановість, трайбалізм, місництво та ін.; </a:t>
            </a:r>
          </a:p>
          <a:p>
            <a:pPr marL="342900" indent="-342900" algn="just">
              <a:buAutoNum type="arabicParenR"/>
            </a:pPr>
            <a:r>
              <a:rPr lang="uk-UA" dirty="0"/>
              <a:t>за мірою централізації корупційних відносин: – децентралізована корупція (випадкова); – централізована корупція «знизу до верху»; – централізована корупція «зверху до низу»; </a:t>
            </a:r>
          </a:p>
          <a:p>
            <a:pPr marL="342900" indent="-342900" algn="just">
              <a:buAutoNum type="arabicParenR"/>
            </a:pPr>
            <a:r>
              <a:rPr lang="uk-UA" dirty="0"/>
              <a:t>регулярністю корупційних дій: – епізодична корупція; – систематична або інституційна корупція; – </a:t>
            </a:r>
            <a:r>
              <a:rPr lang="uk-UA" dirty="0" err="1"/>
              <a:t>клептократична</a:t>
            </a:r>
            <a:r>
              <a:rPr lang="uk-UA" dirty="0"/>
              <a:t> корупція.</a:t>
            </a:r>
          </a:p>
        </p:txBody>
      </p:sp>
    </p:spTree>
    <p:extLst>
      <p:ext uri="{BB962C8B-B14F-4D97-AF65-F5344CB8AC3E}">
        <p14:creationId xmlns:p14="http://schemas.microsoft.com/office/powerpoint/2010/main" val="1481162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3F8AEDE-548E-80FE-384A-ED6500BE8D9F}"/>
              </a:ext>
            </a:extLst>
          </p:cNvPr>
          <p:cNvSpPr txBox="1"/>
          <p:nvPr/>
        </p:nvSpPr>
        <p:spPr>
          <a:xfrm>
            <a:off x="1417164" y="2183395"/>
            <a:ext cx="10774836" cy="323165"/>
          </a:xfrm>
          <a:prstGeom prst="rect">
            <a:avLst/>
          </a:prstGeom>
          <a:noFill/>
        </p:spPr>
        <p:txBody>
          <a:bodyPr wrap="square">
            <a:spAutoFit/>
          </a:bodyPr>
          <a:lstStyle/>
          <a:p>
            <a:pPr algn="just">
              <a:lnSpc>
                <a:spcPts val="1800"/>
              </a:lnSpc>
              <a:buNone/>
              <a:tabLst>
                <a:tab pos="5029200" algn="l"/>
              </a:tabLst>
            </a:pPr>
            <a:r>
              <a:rPr lang="uk-UA" sz="1800" dirty="0">
                <a:effectLst/>
                <a:latin typeface="Times New Roman" panose="02020603050405020304" pitchFamily="18" charset="0"/>
                <a:ea typeface="Times New Roman" panose="02020603050405020304" pitchFamily="18" charset="0"/>
              </a:rPr>
              <a:t>2. Фактори, що впливають на поширення корупції в різних країнах світу та в Україні.</a:t>
            </a:r>
            <a:endParaRPr lang="uk-UA"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98478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6D4DB97-34A7-73A8-9E4B-EC626700E01C}"/>
              </a:ext>
            </a:extLst>
          </p:cNvPr>
          <p:cNvSpPr txBox="1"/>
          <p:nvPr/>
        </p:nvSpPr>
        <p:spPr>
          <a:xfrm>
            <a:off x="186571" y="36269"/>
            <a:ext cx="11677453" cy="2031325"/>
          </a:xfrm>
          <a:prstGeom prst="rect">
            <a:avLst/>
          </a:prstGeom>
          <a:noFill/>
        </p:spPr>
        <p:txBody>
          <a:bodyPr wrap="square">
            <a:spAutoFit/>
          </a:bodyPr>
          <a:lstStyle/>
          <a:p>
            <a:pPr algn="just"/>
            <a:r>
              <a:rPr lang="uk-UA" dirty="0"/>
              <a:t>Аналіз наукової літератури дозволив сформулювати систему детермінант корупції, до якої входять такі причини та фактори її поширення: морально-психологічні, історичні, економічні, політичні, організаційно-управлінські, правові та ідеологічні. </a:t>
            </a:r>
          </a:p>
          <a:p>
            <a:pPr algn="just"/>
            <a:r>
              <a:rPr lang="uk-UA" dirty="0"/>
              <a:t>Морально-психологічні фактори поширення корупції пов’язані зі зниженням рівня правової свідомості та правової культури управлінської еліти, частина якої фактично діє всупереч інтересам народу, суспільства та держави. Найбільш чітко роль морально-психологічних факторів виявляється в період зміни суспільно-політичного та економічного ладу, коли моральним цінностям суспільства завдається найбільш істотної шкоди</a:t>
            </a:r>
          </a:p>
        </p:txBody>
      </p:sp>
      <p:sp>
        <p:nvSpPr>
          <p:cNvPr id="7" name="TextBox 6">
            <a:extLst>
              <a:ext uri="{FF2B5EF4-FFF2-40B4-BE49-F238E27FC236}">
                <a16:creationId xmlns:a16="http://schemas.microsoft.com/office/drawing/2014/main" id="{24553714-4887-B7A9-B878-8A333C43C0A8}"/>
              </a:ext>
            </a:extLst>
          </p:cNvPr>
          <p:cNvSpPr txBox="1"/>
          <p:nvPr/>
        </p:nvSpPr>
        <p:spPr>
          <a:xfrm>
            <a:off x="186571" y="1929814"/>
            <a:ext cx="11516411" cy="1200329"/>
          </a:xfrm>
          <a:prstGeom prst="rect">
            <a:avLst/>
          </a:prstGeom>
          <a:noFill/>
        </p:spPr>
        <p:txBody>
          <a:bodyPr wrap="square">
            <a:spAutoFit/>
          </a:bodyPr>
          <a:lstStyle/>
          <a:p>
            <a:pPr algn="just"/>
            <a:r>
              <a:rPr lang="uk-UA" dirty="0"/>
              <a:t>Наступним фактором корупції, який належить до аналізованої групи, можна назвати «масовий психологічний стрес» від проведених в державі реформ, що супроводжувались втратою накопичень, зловживаннями в сфері приватизації, масовим безробіттям тощо. Традиційні моральні норми замінив культ грошей, багатства, розкоші, який в умовах низького рівня розвитку економіки та відсутності можливості самореалізації на вільному ринку.</a:t>
            </a:r>
          </a:p>
        </p:txBody>
      </p:sp>
      <p:sp>
        <p:nvSpPr>
          <p:cNvPr id="9" name="TextBox 8">
            <a:extLst>
              <a:ext uri="{FF2B5EF4-FFF2-40B4-BE49-F238E27FC236}">
                <a16:creationId xmlns:a16="http://schemas.microsoft.com/office/drawing/2014/main" id="{01F47774-856D-444C-8A93-4D817F1FB257}"/>
              </a:ext>
            </a:extLst>
          </p:cNvPr>
          <p:cNvSpPr txBox="1"/>
          <p:nvPr/>
        </p:nvSpPr>
        <p:spPr>
          <a:xfrm>
            <a:off x="186571" y="3064155"/>
            <a:ext cx="11657813" cy="1477328"/>
          </a:xfrm>
          <a:prstGeom prst="rect">
            <a:avLst/>
          </a:prstGeom>
          <a:noFill/>
        </p:spPr>
        <p:txBody>
          <a:bodyPr wrap="square">
            <a:spAutoFit/>
          </a:bodyPr>
          <a:lstStyle/>
          <a:p>
            <a:pPr algn="just"/>
            <a:r>
              <a:rPr lang="uk-UA" dirty="0"/>
              <a:t>З морально-психологічними факторами поширення корупції тісно пов’язані історичні фактори. Насамперед тому, що українська нація та культура (національна свідомість) в процесі свого формування зазнавали і позитивних, і негативних впливів іноземних культур. Історично склалося так, що найбільш характерними рисами українців є те, що вони здебільшого легко піддаються сторонньому впливу, довірливі, схильні до осілого способу життя, досить важко йдуть на переміни. </a:t>
            </a:r>
          </a:p>
        </p:txBody>
      </p:sp>
      <p:sp>
        <p:nvSpPr>
          <p:cNvPr id="11" name="TextBox 10">
            <a:extLst>
              <a:ext uri="{FF2B5EF4-FFF2-40B4-BE49-F238E27FC236}">
                <a16:creationId xmlns:a16="http://schemas.microsoft.com/office/drawing/2014/main" id="{802F875B-3D30-9B38-097B-F40E75C1FBCB}"/>
              </a:ext>
            </a:extLst>
          </p:cNvPr>
          <p:cNvSpPr txBox="1"/>
          <p:nvPr/>
        </p:nvSpPr>
        <p:spPr>
          <a:xfrm>
            <a:off x="186571" y="4541483"/>
            <a:ext cx="11924907" cy="1477328"/>
          </a:xfrm>
          <a:prstGeom prst="rect">
            <a:avLst/>
          </a:prstGeom>
          <a:noFill/>
        </p:spPr>
        <p:txBody>
          <a:bodyPr wrap="square">
            <a:spAutoFit/>
          </a:bodyPr>
          <a:lstStyle/>
          <a:p>
            <a:pPr algn="just"/>
            <a:r>
              <a:rPr lang="uk-UA" dirty="0"/>
              <a:t>Економічні фактори корупції на рівні соціальних передумов пов’язані з економічною кризою, яка призвела до деформації соціально-економічних відносин і спричинила тяжкі економічні наслідки для українського суспільства, держави і переважної більшості громадян. Майнова нерівність та відсутність ефективного контролю за розподілом доходів, бідність, безробіття, відтік продуктивних сил за кордон та безліч інших економічних проблем сучасної України обумовили зростання кількості правопорушень, в тому числі корупційних. </a:t>
            </a:r>
          </a:p>
        </p:txBody>
      </p:sp>
    </p:spTree>
    <p:extLst>
      <p:ext uri="{BB962C8B-B14F-4D97-AF65-F5344CB8AC3E}">
        <p14:creationId xmlns:p14="http://schemas.microsoft.com/office/powerpoint/2010/main" val="114117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4964DC5-B82E-0932-554E-7DAA64714FBD}"/>
              </a:ext>
            </a:extLst>
          </p:cNvPr>
          <p:cNvSpPr txBox="1"/>
          <p:nvPr/>
        </p:nvSpPr>
        <p:spPr>
          <a:xfrm>
            <a:off x="238027" y="344700"/>
            <a:ext cx="11422930" cy="923330"/>
          </a:xfrm>
          <a:prstGeom prst="rect">
            <a:avLst/>
          </a:prstGeom>
          <a:noFill/>
        </p:spPr>
        <p:txBody>
          <a:bodyPr wrap="square">
            <a:spAutoFit/>
          </a:bodyPr>
          <a:lstStyle/>
          <a:p>
            <a:pPr algn="just"/>
            <a:r>
              <a:rPr lang="uk-UA" dirty="0"/>
              <a:t>Економічні фактори сприяння корупції досить часто переплітаються з організаційно-управлінськими корупційними факторами. Останні виявляються в неефективності системи державного управління, яка не завжди може «йти в ногу» з новітніми засобами та способами діяльності. </a:t>
            </a:r>
          </a:p>
        </p:txBody>
      </p:sp>
      <p:sp>
        <p:nvSpPr>
          <p:cNvPr id="7" name="TextBox 6">
            <a:extLst>
              <a:ext uri="{FF2B5EF4-FFF2-40B4-BE49-F238E27FC236}">
                <a16:creationId xmlns:a16="http://schemas.microsoft.com/office/drawing/2014/main" id="{87DDD35A-0049-40E4-E197-7D9EFD7642A5}"/>
              </a:ext>
            </a:extLst>
          </p:cNvPr>
          <p:cNvSpPr txBox="1"/>
          <p:nvPr/>
        </p:nvSpPr>
        <p:spPr>
          <a:xfrm>
            <a:off x="238026" y="1351929"/>
            <a:ext cx="11111845" cy="2308324"/>
          </a:xfrm>
          <a:prstGeom prst="rect">
            <a:avLst/>
          </a:prstGeom>
          <a:noFill/>
        </p:spPr>
        <p:txBody>
          <a:bodyPr wrap="square">
            <a:spAutoFit/>
          </a:bodyPr>
          <a:lstStyle/>
          <a:p>
            <a:pPr algn="just"/>
            <a:r>
              <a:rPr lang="uk-UA" dirty="0"/>
              <a:t>Організаційно-управлінські фактори корупції пов’язані з правовими факторами, оскільки процес формування законодавчого поля часто змінюється, залежно від потреб публічних посадових осіб, для вирішення і задоволення корпоративних інтересів певних кланів. </a:t>
            </a:r>
          </a:p>
          <a:p>
            <a:pPr algn="just"/>
            <a:r>
              <a:rPr lang="uk-UA" dirty="0"/>
              <a:t>До факторів корупції правового характеру можна віднести: </a:t>
            </a:r>
          </a:p>
          <a:p>
            <a:pPr marL="342900" indent="-342900" algn="just">
              <a:buAutoNum type="arabicParenR"/>
            </a:pPr>
            <a:r>
              <a:rPr lang="uk-UA" dirty="0"/>
              <a:t>неналежне забезпечення державним апаратом принципів верховенства права і законності; </a:t>
            </a:r>
          </a:p>
          <a:p>
            <a:pPr marL="342900" indent="-342900" algn="just">
              <a:buAutoNum type="arabicParenR"/>
            </a:pPr>
            <a:r>
              <a:rPr lang="uk-UA" dirty="0"/>
              <a:t>поширення правового нігілізму і серед посадовців публічної служби, і серед населення; </a:t>
            </a:r>
          </a:p>
          <a:p>
            <a:pPr marL="342900" indent="-342900" algn="just">
              <a:buAutoNum type="arabicParenR"/>
            </a:pPr>
            <a:r>
              <a:rPr lang="uk-UA" dirty="0"/>
              <a:t>відсутність у значної частини членів суспільства можливостей задовольнити свої потреби легальним шляхом. </a:t>
            </a:r>
          </a:p>
        </p:txBody>
      </p:sp>
    </p:spTree>
    <p:extLst>
      <p:ext uri="{BB962C8B-B14F-4D97-AF65-F5344CB8AC3E}">
        <p14:creationId xmlns:p14="http://schemas.microsoft.com/office/powerpoint/2010/main" val="1325141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F5B1ED3-1071-28DD-36A0-A410F7BB263F}"/>
              </a:ext>
            </a:extLst>
          </p:cNvPr>
          <p:cNvSpPr txBox="1"/>
          <p:nvPr/>
        </p:nvSpPr>
        <p:spPr>
          <a:xfrm>
            <a:off x="311085" y="3154357"/>
            <a:ext cx="11491274" cy="323165"/>
          </a:xfrm>
          <a:prstGeom prst="rect">
            <a:avLst/>
          </a:prstGeom>
          <a:noFill/>
        </p:spPr>
        <p:txBody>
          <a:bodyPr wrap="square">
            <a:spAutoFit/>
          </a:bodyPr>
          <a:lstStyle/>
          <a:p>
            <a:pPr algn="just">
              <a:lnSpc>
                <a:spcPts val="1800"/>
              </a:lnSpc>
              <a:buNone/>
              <a:tabLst>
                <a:tab pos="5029200" algn="l"/>
              </a:tabLst>
            </a:pPr>
            <a:r>
              <a:rPr lang="uk-UA" sz="1800" dirty="0">
                <a:effectLst/>
                <a:latin typeface="Times New Roman" panose="02020603050405020304" pitchFamily="18" charset="0"/>
                <a:ea typeface="Times New Roman" panose="02020603050405020304" pitchFamily="18" charset="0"/>
              </a:rPr>
              <a:t>3. Корупція у світовому вимірі (міжнародні індекси, оцінки та порівняння (</a:t>
            </a:r>
            <a:r>
              <a:rPr lang="uk-UA" sz="1800" dirty="0" err="1">
                <a:effectLst/>
                <a:latin typeface="Times New Roman" panose="02020603050405020304" pitchFamily="18" charset="0"/>
                <a:ea typeface="Times New Roman" panose="02020603050405020304" pitchFamily="18" charset="0"/>
              </a:rPr>
              <a:t>Transparency</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International</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World</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Bank</a:t>
            </a:r>
            <a:r>
              <a:rPr lang="uk-UA" sz="1800" dirty="0">
                <a:effectLst/>
                <a:latin typeface="Times New Roman" panose="02020603050405020304" pitchFamily="18" charset="0"/>
                <a:ea typeface="Times New Roman" panose="02020603050405020304" pitchFamily="18" charset="0"/>
              </a:rPr>
              <a:t>).</a:t>
            </a:r>
            <a:endParaRPr lang="uk-UA"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15805146"/>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1832</Words>
  <Application>Microsoft Office PowerPoint</Application>
  <PresentationFormat>Широкий екран</PresentationFormat>
  <Paragraphs>73</Paragraphs>
  <Slides>16</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16</vt:i4>
      </vt:variant>
    </vt:vector>
  </HeadingPairs>
  <TitlesOfParts>
    <vt:vector size="24" baseType="lpstr">
      <vt:lpstr>Arial</vt:lpstr>
      <vt:lpstr>Calibri</vt:lpstr>
      <vt:lpstr>Calibri Light</vt:lpstr>
      <vt:lpstr>eUkraine</vt:lpstr>
      <vt:lpstr>Lora</vt:lpstr>
      <vt:lpstr>Times New Roman</vt:lpstr>
      <vt:lpstr>Wingdings</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2</cp:revision>
  <dcterms:created xsi:type="dcterms:W3CDTF">2026-01-19T10:47:39Z</dcterms:created>
  <dcterms:modified xsi:type="dcterms:W3CDTF">2026-01-20T12:34:43Z</dcterms:modified>
</cp:coreProperties>
</file>