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3"/>
  </p:notesMasterIdLst>
  <p:handoutMasterIdLst>
    <p:handoutMasterId r:id="rId24"/>
  </p:handoutMasterIdLst>
  <p:sldIdLst>
    <p:sldId id="265" r:id="rId5"/>
    <p:sldId id="270" r:id="rId6"/>
    <p:sldId id="274" r:id="rId7"/>
    <p:sldId id="275" r:id="rId8"/>
    <p:sldId id="271" r:id="rId9"/>
    <p:sldId id="272" r:id="rId10"/>
    <p:sldId id="276" r:id="rId11"/>
    <p:sldId id="286" r:id="rId12"/>
    <p:sldId id="285" r:id="rId13"/>
    <p:sldId id="273" r:id="rId14"/>
    <p:sldId id="277" r:id="rId15"/>
    <p:sldId id="278" r:id="rId16"/>
    <p:sldId id="279" r:id="rId17"/>
    <p:sldId id="280" r:id="rId18"/>
    <p:sldId id="281" r:id="rId19"/>
    <p:sldId id="284" r:id="rId20"/>
    <p:sldId id="283" r:id="rId21"/>
    <p:sldId id="282" r:id="rId22"/>
  </p:sldIdLst>
  <p:sldSz cx="12192000" cy="6858000"/>
  <p:notesSz cx="6858000" cy="9144000"/>
  <p:defaultTextStyle>
    <a:defPPr rtl="0">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3" d="100"/>
          <a:sy n="83" d="100"/>
        </p:scale>
        <p:origin x="614" y="6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302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uk-UA" dirty="0"/>
          </a:p>
        </p:txBody>
      </p:sp>
      <p:sp>
        <p:nvSpPr>
          <p:cNvPr id="3" name="Місце для дати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6DA4BE6-BB57-4BC7-B7B3-56EF5B88B0E5}" type="datetime1">
              <a:rPr lang="uk-UA" smtClean="0"/>
              <a:t>14.11.2024</a:t>
            </a:fld>
            <a:endParaRPr lang="uk-UA" dirty="0"/>
          </a:p>
        </p:txBody>
      </p:sp>
      <p:sp>
        <p:nvSpPr>
          <p:cNvPr id="4" name="Місце для нижнього колонтитула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uk-UA" dirty="0"/>
          </a:p>
        </p:txBody>
      </p:sp>
      <p:sp>
        <p:nvSpPr>
          <p:cNvPr id="5" name="Місце для номера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78FE58C-C1A6-4C4C-90C2-B7F5B0504B2D}" type="slidenum">
              <a:rPr lang="uk-UA" smtClean="0"/>
              <a:t>‹№›</a:t>
            </a:fld>
            <a:endParaRPr lang="uk-UA" dirty="0"/>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uk-UA" noProof="0" dirty="0"/>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77D6AC-9790-4134-B8ED-B29CD8293E2A}" type="datetime1">
              <a:rPr lang="uk-UA" smtClean="0"/>
              <a:pPr/>
              <a:t>14.11.2024</a:t>
            </a:fld>
            <a:endParaRPr lang="uk-UA" dirty="0"/>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uk-UA" noProof="0" dirty="0"/>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uk-UA" noProof="0" dirty="0"/>
              <a:t>Зразки заголовків</a:t>
            </a:r>
          </a:p>
          <a:p>
            <a:pPr lvl="1" rtl="0"/>
            <a:r>
              <a:rPr lang="uk-UA" noProof="0" dirty="0"/>
              <a:t>Другий рівень</a:t>
            </a:r>
          </a:p>
          <a:p>
            <a:pPr lvl="2" rtl="0"/>
            <a:r>
              <a:rPr lang="uk-UA" noProof="0" dirty="0"/>
              <a:t>Третій рівень</a:t>
            </a:r>
          </a:p>
          <a:p>
            <a:pPr lvl="3" rtl="0"/>
            <a:r>
              <a:rPr lang="uk-UA" noProof="0" dirty="0"/>
              <a:t>Четвертий рівень</a:t>
            </a:r>
          </a:p>
          <a:p>
            <a:pPr lvl="4" rtl="0"/>
            <a:r>
              <a:rPr lang="uk-UA" noProof="0" dirty="0"/>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uk-UA" noProof="0" dirty="0"/>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10E1E9A-E921-4174-A0FC-51868D7AC568}" type="slidenum">
              <a:rPr lang="uk-UA" noProof="0" smtClean="0"/>
              <a:t>‹№›</a:t>
            </a:fld>
            <a:endParaRPr lang="uk-UA" noProof="0" dirty="0"/>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pPr rtl="0"/>
            <a:fld id="{810E1E9A-E921-4174-A0FC-51868D7AC568}" type="slidenum">
              <a:rPr lang="uk-UA" smtClean="0"/>
              <a:t>1</a:t>
            </a:fld>
            <a:endParaRPr lang="uk-UA" dirty="0"/>
          </a:p>
        </p:txBody>
      </p:sp>
    </p:spTree>
    <p:extLst>
      <p:ext uri="{BB962C8B-B14F-4D97-AF65-F5344CB8AC3E}">
        <p14:creationId xmlns:p14="http://schemas.microsoft.com/office/powerpoint/2010/main" val="3920206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041400"/>
            <a:ext cx="9144000" cy="2387600"/>
          </a:xfrm>
        </p:spPr>
        <p:txBody>
          <a:bodyPr rtlCol="0" anchor="b"/>
          <a:lstStyle>
            <a:lvl1pPr algn="ctr">
              <a:defRPr sz="6000"/>
            </a:lvl1pPr>
          </a:lstStyle>
          <a:p>
            <a:pPr rtl="0"/>
            <a:r>
              <a:rPr lang="uk-UA" noProof="0"/>
              <a:t>Клацніть, щоб редагувати стиль зразка заголовка</a:t>
            </a:r>
            <a:endParaRPr lang="uk-UA" noProof="0" dirty="0"/>
          </a:p>
        </p:txBody>
      </p:sp>
      <p:sp>
        <p:nvSpPr>
          <p:cNvPr id="3" name="Підзаголовок 2"/>
          <p:cNvSpPr>
            <a:spLocks noGrp="1"/>
          </p:cNvSpPr>
          <p:nvPr>
            <p:ph type="subTitle" idx="1"/>
          </p:nvPr>
        </p:nvSpPr>
        <p:spPr>
          <a:xfrm>
            <a:off x="1524000" y="3602038"/>
            <a:ext cx="9144000" cy="1655762"/>
          </a:xfrm>
        </p:spPr>
        <p:txBody>
          <a:bodyPr rtlCol="0"/>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uk-UA" noProof="0"/>
              <a:t>Клацніть, щоб редагувати стиль зразка підзаголовка</a:t>
            </a:r>
            <a:endParaRPr lang="uk-UA" noProof="0" dirty="0"/>
          </a:p>
        </p:txBody>
      </p:sp>
      <p:sp>
        <p:nvSpPr>
          <p:cNvPr id="4" name="Місце для дати 3"/>
          <p:cNvSpPr>
            <a:spLocks noGrp="1"/>
          </p:cNvSpPr>
          <p:nvPr>
            <p:ph type="dt" sz="half" idx="10"/>
          </p:nvPr>
        </p:nvSpPr>
        <p:spPr/>
        <p:txBody>
          <a:bodyPr rtlCol="0"/>
          <a:lstStyle/>
          <a:p>
            <a:pPr rtl="0"/>
            <a:fld id="{76D84C44-8B67-46CD-84B3-E9172F3EC809}" type="datetime1">
              <a:rPr lang="uk-UA" noProof="0" smtClean="0"/>
              <a:t>14.11.2024</a:t>
            </a:fld>
            <a:endParaRPr lang="uk-UA" noProof="0" dirty="0"/>
          </a:p>
        </p:txBody>
      </p:sp>
      <p:sp>
        <p:nvSpPr>
          <p:cNvPr id="5" name="Місце для нижнього колонтитула 4"/>
          <p:cNvSpPr>
            <a:spLocks noGrp="1"/>
          </p:cNvSpPr>
          <p:nvPr>
            <p:ph type="ftr" sz="quarter" idx="11"/>
          </p:nvPr>
        </p:nvSpPr>
        <p:spPr/>
        <p:txBody>
          <a:bodyPr rtlCol="0"/>
          <a:lstStyle/>
          <a:p>
            <a:pPr rtl="0"/>
            <a:r>
              <a:rPr lang="uk-UA" noProof="0" dirty="0"/>
              <a:t>Додайте нижній колонтитул</a:t>
            </a:r>
          </a:p>
        </p:txBody>
      </p:sp>
      <p:sp>
        <p:nvSpPr>
          <p:cNvPr id="6" name="Місце для номера слайда 5"/>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noProof="0"/>
              <a:t>Клацніть, щоб редагувати стиль зразка заголовка</a:t>
            </a:r>
            <a:endParaRPr lang="uk-UA" noProof="0" dirty="0"/>
          </a:p>
        </p:txBody>
      </p:sp>
      <p:sp>
        <p:nvSpPr>
          <p:cNvPr id="3" name="Місце для вертикального тексту 2"/>
          <p:cNvSpPr>
            <a:spLocks noGrp="1"/>
          </p:cNvSpPr>
          <p:nvPr>
            <p:ph type="body" orient="vert" idx="1"/>
          </p:nvPr>
        </p:nvSpPr>
        <p:spPr>
          <a:xfrm>
            <a:off x="1562100" y="1825625"/>
            <a:ext cx="9791700" cy="4351338"/>
          </a:xfrm>
        </p:spPr>
        <p:txBody>
          <a:bodyPr vert="eaVert" rtlCol="0"/>
          <a:lstStyle/>
          <a:p>
            <a:pPr lvl="0" rtl="0"/>
            <a:r>
              <a:rPr lang="uk-UA" noProof="0"/>
              <a:t>Клацніть, щоб відредагувати стилі зразків тексту</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endParaRPr lang="uk-UA" noProof="0" dirty="0"/>
          </a:p>
        </p:txBody>
      </p:sp>
      <p:sp>
        <p:nvSpPr>
          <p:cNvPr id="4" name="Місце для дати 3"/>
          <p:cNvSpPr>
            <a:spLocks noGrp="1"/>
          </p:cNvSpPr>
          <p:nvPr>
            <p:ph type="dt" sz="half" idx="10"/>
          </p:nvPr>
        </p:nvSpPr>
        <p:spPr/>
        <p:txBody>
          <a:bodyPr rtlCol="0"/>
          <a:lstStyle/>
          <a:p>
            <a:pPr rtl="0"/>
            <a:fld id="{80283929-F95A-4827-AF81-1B529DE91613}" type="datetime1">
              <a:rPr lang="uk-UA" noProof="0" smtClean="0"/>
              <a:t>14.11.2024</a:t>
            </a:fld>
            <a:endParaRPr lang="uk-UA" noProof="0" dirty="0"/>
          </a:p>
        </p:txBody>
      </p:sp>
      <p:sp>
        <p:nvSpPr>
          <p:cNvPr id="5" name="Місце для нижнього колонтитула 4"/>
          <p:cNvSpPr>
            <a:spLocks noGrp="1"/>
          </p:cNvSpPr>
          <p:nvPr>
            <p:ph type="ftr" sz="quarter" idx="11"/>
          </p:nvPr>
        </p:nvSpPr>
        <p:spPr/>
        <p:txBody>
          <a:bodyPr rtlCol="0"/>
          <a:lstStyle/>
          <a:p>
            <a:pPr rtl="0"/>
            <a:r>
              <a:rPr lang="uk-UA" noProof="0" dirty="0"/>
              <a:t>Додайте нижній колонтитул</a:t>
            </a:r>
          </a:p>
        </p:txBody>
      </p:sp>
      <p:sp>
        <p:nvSpPr>
          <p:cNvPr id="6" name="Місце для номера слайда 5"/>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rtlCol="0"/>
          <a:lstStyle/>
          <a:p>
            <a:pPr rtl="0"/>
            <a:r>
              <a:rPr lang="uk-UA" noProof="0"/>
              <a:t>Клацніть, щоб редагувати стиль зразка заголовка</a:t>
            </a:r>
            <a:endParaRPr lang="uk-UA" noProof="0" dirty="0"/>
          </a:p>
        </p:txBody>
      </p:sp>
      <p:sp>
        <p:nvSpPr>
          <p:cNvPr id="3" name="Місце для вертикального тексту 2"/>
          <p:cNvSpPr>
            <a:spLocks noGrp="1"/>
          </p:cNvSpPr>
          <p:nvPr>
            <p:ph type="body" orient="vert" idx="1"/>
          </p:nvPr>
        </p:nvSpPr>
        <p:spPr>
          <a:xfrm>
            <a:off x="1562100" y="365125"/>
            <a:ext cx="7010400" cy="5811838"/>
          </a:xfrm>
        </p:spPr>
        <p:txBody>
          <a:bodyPr vert="eaVert" rtlCol="0"/>
          <a:lstStyle/>
          <a:p>
            <a:pPr lvl="0" rtl="0"/>
            <a:r>
              <a:rPr lang="uk-UA" noProof="0"/>
              <a:t>Клацніть, щоб відредагувати стилі зразків тексту</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endParaRPr lang="uk-UA" noProof="0" dirty="0"/>
          </a:p>
        </p:txBody>
      </p:sp>
      <p:sp>
        <p:nvSpPr>
          <p:cNvPr id="4" name="Місце для дати 3"/>
          <p:cNvSpPr>
            <a:spLocks noGrp="1"/>
          </p:cNvSpPr>
          <p:nvPr>
            <p:ph type="dt" sz="half" idx="10"/>
          </p:nvPr>
        </p:nvSpPr>
        <p:spPr/>
        <p:txBody>
          <a:bodyPr rtlCol="0"/>
          <a:lstStyle/>
          <a:p>
            <a:pPr rtl="0"/>
            <a:fld id="{2056A98A-BC83-4803-AE33-DDA901C4533D}" type="datetime1">
              <a:rPr lang="uk-UA" noProof="0" smtClean="0"/>
              <a:t>14.11.2024</a:t>
            </a:fld>
            <a:endParaRPr lang="uk-UA" noProof="0" dirty="0"/>
          </a:p>
        </p:txBody>
      </p:sp>
      <p:sp>
        <p:nvSpPr>
          <p:cNvPr id="5" name="Місце для нижнього колонтитула 4"/>
          <p:cNvSpPr>
            <a:spLocks noGrp="1"/>
          </p:cNvSpPr>
          <p:nvPr>
            <p:ph type="ftr" sz="quarter" idx="11"/>
          </p:nvPr>
        </p:nvSpPr>
        <p:spPr/>
        <p:txBody>
          <a:bodyPr rtlCol="0"/>
          <a:lstStyle/>
          <a:p>
            <a:pPr rtl="0"/>
            <a:r>
              <a:rPr lang="uk-UA" noProof="0" dirty="0"/>
              <a:t>Додайте нижній колонтитул</a:t>
            </a:r>
          </a:p>
        </p:txBody>
      </p:sp>
      <p:sp>
        <p:nvSpPr>
          <p:cNvPr id="6" name="Місце для номера слайда 5"/>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Зображення з підписом">
    <p:spTree>
      <p:nvGrpSpPr>
        <p:cNvPr id="1" name=""/>
        <p:cNvGrpSpPr/>
        <p:nvPr/>
      </p:nvGrpSpPr>
      <p:grpSpPr>
        <a:xfrm>
          <a:off x="0" y="0"/>
          <a:ext cx="0" cy="0"/>
          <a:chOff x="0" y="0"/>
          <a:chExt cx="0" cy="0"/>
        </a:xfrm>
      </p:grpSpPr>
      <p:sp>
        <p:nvSpPr>
          <p:cNvPr id="9" name="Заголовок 1"/>
          <p:cNvSpPr>
            <a:spLocks noGrp="1"/>
          </p:cNvSpPr>
          <p:nvPr>
            <p:ph type="title"/>
          </p:nvPr>
        </p:nvSpPr>
        <p:spPr>
          <a:xfrm>
            <a:off x="1562100" y="457200"/>
            <a:ext cx="3932237" cy="1600200"/>
          </a:xfrm>
        </p:spPr>
        <p:txBody>
          <a:bodyPr rtlCol="0" anchor="b"/>
          <a:lstStyle>
            <a:lvl1pPr>
              <a:defRPr sz="3200"/>
            </a:lvl1pPr>
          </a:lstStyle>
          <a:p>
            <a:pPr rtl="0"/>
            <a:r>
              <a:rPr lang="uk-UA" noProof="0"/>
              <a:t>Клацніть, щоб редагувати стиль зразка заголовка</a:t>
            </a:r>
            <a:endParaRPr lang="uk-UA" noProof="0" dirty="0"/>
          </a:p>
        </p:txBody>
      </p:sp>
      <p:sp>
        <p:nvSpPr>
          <p:cNvPr id="3" name="Місце для зображення 2" descr="Пустий покажчик місця заповнення для зображення. Клацніть цей покажчик і виберіть зображення, яке потрібно додати"/>
          <p:cNvSpPr>
            <a:spLocks noGrp="1"/>
          </p:cNvSpPr>
          <p:nvPr>
            <p:ph type="pic" idx="1"/>
          </p:nvPr>
        </p:nvSpPr>
        <p:spPr>
          <a:xfrm>
            <a:off x="5678904" y="987425"/>
            <a:ext cx="5678424"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uk-UA" noProof="0"/>
              <a:t>Клацніть піктограму, щоб додати зображення</a:t>
            </a:r>
            <a:endParaRPr lang="uk-UA" noProof="0" dirty="0"/>
          </a:p>
        </p:txBody>
      </p:sp>
      <p:sp>
        <p:nvSpPr>
          <p:cNvPr id="8" name="Місце для тексту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UA" noProof="0"/>
              <a:t>Клацніть, щоб відредагувати стилі зразків тексту</a:t>
            </a:r>
          </a:p>
        </p:txBody>
      </p:sp>
      <p:sp>
        <p:nvSpPr>
          <p:cNvPr id="5" name="Місце для дати 4"/>
          <p:cNvSpPr>
            <a:spLocks noGrp="1"/>
          </p:cNvSpPr>
          <p:nvPr>
            <p:ph type="dt" sz="half" idx="10"/>
          </p:nvPr>
        </p:nvSpPr>
        <p:spPr/>
        <p:txBody>
          <a:bodyPr rtlCol="0"/>
          <a:lstStyle/>
          <a:p>
            <a:pPr rtl="0"/>
            <a:fld id="{50C3D21B-1A9D-4244-8386-7F7A046EEE5D}" type="datetime1">
              <a:rPr lang="uk-UA" noProof="0" smtClean="0"/>
              <a:t>14.11.2024</a:t>
            </a:fld>
            <a:endParaRPr lang="uk-UA" noProof="0" dirty="0"/>
          </a:p>
        </p:txBody>
      </p:sp>
      <p:sp>
        <p:nvSpPr>
          <p:cNvPr id="6" name="Місце для нижнього колонтитула 5"/>
          <p:cNvSpPr>
            <a:spLocks noGrp="1"/>
          </p:cNvSpPr>
          <p:nvPr>
            <p:ph type="ftr" sz="quarter" idx="11"/>
          </p:nvPr>
        </p:nvSpPr>
        <p:spPr/>
        <p:txBody>
          <a:bodyPr rtlCol="0"/>
          <a:lstStyle/>
          <a:p>
            <a:pPr rtl="0"/>
            <a:r>
              <a:rPr lang="uk-UA" noProof="0" dirty="0"/>
              <a:t>Додайте нижній колонтитул</a:t>
            </a:r>
          </a:p>
        </p:txBody>
      </p:sp>
      <p:sp>
        <p:nvSpPr>
          <p:cNvPr id="7" name="Місце для номера слайда 6"/>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вмі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noProof="0"/>
              <a:t>Клацніть, щоб редагувати стиль зразка заголовка</a:t>
            </a:r>
            <a:endParaRPr lang="uk-UA" noProof="0" dirty="0"/>
          </a:p>
        </p:txBody>
      </p:sp>
      <p:sp>
        <p:nvSpPr>
          <p:cNvPr id="3" name="Місце для вмісту 2"/>
          <p:cNvSpPr>
            <a:spLocks noGrp="1"/>
          </p:cNvSpPr>
          <p:nvPr>
            <p:ph idx="1"/>
          </p:nvPr>
        </p:nvSpPr>
        <p:spPr/>
        <p:txBody>
          <a:bodyPr rtlCol="0"/>
          <a:lstStyle/>
          <a:p>
            <a:pPr lvl="0" rtl="0"/>
            <a:r>
              <a:rPr lang="uk-UA" noProof="0"/>
              <a:t>Клацніть, щоб відредагувати стилі зразків тексту</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endParaRPr lang="uk-UA" noProof="0" dirty="0"/>
          </a:p>
        </p:txBody>
      </p:sp>
      <p:sp>
        <p:nvSpPr>
          <p:cNvPr id="4" name="Місце для дати 3"/>
          <p:cNvSpPr>
            <a:spLocks noGrp="1"/>
          </p:cNvSpPr>
          <p:nvPr>
            <p:ph type="dt" sz="half" idx="10"/>
          </p:nvPr>
        </p:nvSpPr>
        <p:spPr/>
        <p:txBody>
          <a:bodyPr rtlCol="0"/>
          <a:lstStyle/>
          <a:p>
            <a:pPr rtl="0"/>
            <a:fld id="{551C9351-A8EF-443E-8949-FEA6826B65FA}" type="datetime1">
              <a:rPr lang="uk-UA" noProof="0" smtClean="0"/>
              <a:t>14.11.2024</a:t>
            </a:fld>
            <a:endParaRPr lang="uk-UA" noProof="0" dirty="0"/>
          </a:p>
        </p:txBody>
      </p:sp>
      <p:sp>
        <p:nvSpPr>
          <p:cNvPr id="5" name="Місце для нижнього колонтитула 4"/>
          <p:cNvSpPr>
            <a:spLocks noGrp="1"/>
          </p:cNvSpPr>
          <p:nvPr>
            <p:ph type="ftr" sz="quarter" idx="11"/>
          </p:nvPr>
        </p:nvSpPr>
        <p:spPr/>
        <p:txBody>
          <a:bodyPr rtlCol="0"/>
          <a:lstStyle/>
          <a:p>
            <a:pPr rtl="0"/>
            <a:r>
              <a:rPr lang="uk-UA" noProof="0" dirty="0"/>
              <a:t>Додайте нижній колонтитул</a:t>
            </a:r>
          </a:p>
        </p:txBody>
      </p:sp>
      <p:sp>
        <p:nvSpPr>
          <p:cNvPr id="6" name="Місце для номера слайда 5"/>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1658" y="1709738"/>
            <a:ext cx="10105791" cy="2862262"/>
          </a:xfrm>
        </p:spPr>
        <p:txBody>
          <a:bodyPr rtlCol="0" anchor="b"/>
          <a:lstStyle>
            <a:lvl1pPr>
              <a:defRPr sz="6000"/>
            </a:lvl1pPr>
          </a:lstStyle>
          <a:p>
            <a:pPr rtl="0"/>
            <a:r>
              <a:rPr lang="uk-UA" noProof="0"/>
              <a:t>Клацніть, щоб редагувати стиль зразка заголовка</a:t>
            </a:r>
            <a:endParaRPr lang="uk-UA" noProof="0" dirty="0"/>
          </a:p>
        </p:txBody>
      </p:sp>
      <p:sp>
        <p:nvSpPr>
          <p:cNvPr id="3" name="Місце для тексту 2"/>
          <p:cNvSpPr>
            <a:spLocks noGrp="1"/>
          </p:cNvSpPr>
          <p:nvPr>
            <p:ph type="body" idx="1"/>
          </p:nvPr>
        </p:nvSpPr>
        <p:spPr>
          <a:xfrm>
            <a:off x="1241658" y="4589463"/>
            <a:ext cx="10105791" cy="1500187"/>
          </a:xfrm>
        </p:spPr>
        <p:txBody>
          <a:bodyPr rtlCol="0"/>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uk-UA" noProof="0"/>
              <a:t>Клацніть, щоб відредагувати стилі зразків тексту</a:t>
            </a:r>
          </a:p>
        </p:txBody>
      </p:sp>
      <p:sp>
        <p:nvSpPr>
          <p:cNvPr id="4" name="Місце для дати 3"/>
          <p:cNvSpPr>
            <a:spLocks noGrp="1"/>
          </p:cNvSpPr>
          <p:nvPr>
            <p:ph type="dt" sz="half" idx="10"/>
          </p:nvPr>
        </p:nvSpPr>
        <p:spPr/>
        <p:txBody>
          <a:bodyPr rtlCol="0"/>
          <a:lstStyle/>
          <a:p>
            <a:pPr rtl="0"/>
            <a:fld id="{7941E268-EA3A-46DC-9577-902CA88CAFB6}" type="datetime1">
              <a:rPr lang="uk-UA" noProof="0" smtClean="0"/>
              <a:t>14.11.2024</a:t>
            </a:fld>
            <a:endParaRPr lang="uk-UA" noProof="0" dirty="0"/>
          </a:p>
        </p:txBody>
      </p:sp>
      <p:sp>
        <p:nvSpPr>
          <p:cNvPr id="5" name="Місце для нижнього колонтитула 4"/>
          <p:cNvSpPr>
            <a:spLocks noGrp="1"/>
          </p:cNvSpPr>
          <p:nvPr>
            <p:ph type="ftr" sz="quarter" idx="11"/>
          </p:nvPr>
        </p:nvSpPr>
        <p:spPr/>
        <p:txBody>
          <a:bodyPr rtlCol="0"/>
          <a:lstStyle/>
          <a:p>
            <a:pPr rtl="0"/>
            <a:r>
              <a:rPr lang="uk-UA" noProof="0" dirty="0"/>
              <a:t>Додайте нижній колонтитул</a:t>
            </a:r>
          </a:p>
        </p:txBody>
      </p:sp>
      <p:sp>
        <p:nvSpPr>
          <p:cNvPr id="6" name="Місце для номера слайда 5"/>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елементи вмісту">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noProof="0"/>
              <a:t>Клацніть, щоб редагувати стиль зразка заголовка</a:t>
            </a:r>
            <a:endParaRPr lang="uk-UA" noProof="0" dirty="0"/>
          </a:p>
        </p:txBody>
      </p:sp>
      <p:sp>
        <p:nvSpPr>
          <p:cNvPr id="3" name="Місце для вмісту 2"/>
          <p:cNvSpPr>
            <a:spLocks noGrp="1"/>
          </p:cNvSpPr>
          <p:nvPr>
            <p:ph sz="half" idx="1"/>
          </p:nvPr>
        </p:nvSpPr>
        <p:spPr>
          <a:xfrm>
            <a:off x="1569700" y="1825625"/>
            <a:ext cx="475488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uk-UA" noProof="0"/>
              <a:t>Клацніть, щоб відредагувати стилі зразків тексту</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endParaRPr lang="uk-UA" noProof="0" dirty="0"/>
          </a:p>
        </p:txBody>
      </p:sp>
      <p:sp>
        <p:nvSpPr>
          <p:cNvPr id="4" name="Місце для вмісту 3"/>
          <p:cNvSpPr>
            <a:spLocks noGrp="1"/>
          </p:cNvSpPr>
          <p:nvPr>
            <p:ph sz="half" idx="2"/>
          </p:nvPr>
        </p:nvSpPr>
        <p:spPr>
          <a:xfrm>
            <a:off x="6605325" y="1825625"/>
            <a:ext cx="475488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uk-UA" noProof="0"/>
              <a:t>Клацніть, щоб відредагувати стилі зразків тексту</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endParaRPr lang="uk-UA" noProof="0" dirty="0"/>
          </a:p>
        </p:txBody>
      </p:sp>
      <p:sp>
        <p:nvSpPr>
          <p:cNvPr id="5" name="Місце для дати 4"/>
          <p:cNvSpPr>
            <a:spLocks noGrp="1"/>
          </p:cNvSpPr>
          <p:nvPr>
            <p:ph type="dt" sz="half" idx="10"/>
          </p:nvPr>
        </p:nvSpPr>
        <p:spPr/>
        <p:txBody>
          <a:bodyPr rtlCol="0"/>
          <a:lstStyle/>
          <a:p>
            <a:pPr rtl="0"/>
            <a:fld id="{DB6819DA-0229-48A6-A9A4-FCC30C913952}" type="datetime1">
              <a:rPr lang="uk-UA" noProof="0" smtClean="0"/>
              <a:t>14.11.2024</a:t>
            </a:fld>
            <a:endParaRPr lang="uk-UA" noProof="0" dirty="0"/>
          </a:p>
        </p:txBody>
      </p:sp>
      <p:sp>
        <p:nvSpPr>
          <p:cNvPr id="6" name="Місце для нижнього колонтитула 5"/>
          <p:cNvSpPr>
            <a:spLocks noGrp="1"/>
          </p:cNvSpPr>
          <p:nvPr>
            <p:ph type="ftr" sz="quarter" idx="11"/>
          </p:nvPr>
        </p:nvSpPr>
        <p:spPr/>
        <p:txBody>
          <a:bodyPr rtlCol="0"/>
          <a:lstStyle/>
          <a:p>
            <a:pPr rtl="0"/>
            <a:r>
              <a:rPr lang="uk-UA" noProof="0" dirty="0"/>
              <a:t>Додайте нижній колонтитул</a:t>
            </a:r>
          </a:p>
        </p:txBody>
      </p:sp>
      <p:sp>
        <p:nvSpPr>
          <p:cNvPr id="7" name="Місце для номера слайда 6"/>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4100" y="274638"/>
            <a:ext cx="9023350" cy="1143000"/>
          </a:xfrm>
        </p:spPr>
        <p:txBody>
          <a:bodyPr rtlCol="0"/>
          <a:lstStyle/>
          <a:p>
            <a:pPr rtl="0"/>
            <a:r>
              <a:rPr lang="uk-UA" noProof="0"/>
              <a:t>Клацніть, щоб редагувати стиль зразка заголовка</a:t>
            </a:r>
            <a:endParaRPr lang="uk-UA" noProof="0" dirty="0"/>
          </a:p>
        </p:txBody>
      </p:sp>
      <p:sp>
        <p:nvSpPr>
          <p:cNvPr id="3" name="Місце для тексту 2"/>
          <p:cNvSpPr>
            <a:spLocks noGrp="1"/>
          </p:cNvSpPr>
          <p:nvPr>
            <p:ph type="body" idx="1"/>
          </p:nvPr>
        </p:nvSpPr>
        <p:spPr>
          <a:xfrm>
            <a:off x="1562100" y="1489075"/>
            <a:ext cx="4754880" cy="641350"/>
          </a:xfrm>
          <a:noFill/>
          <a:ln>
            <a:noFill/>
          </a:ln>
        </p:spPr>
        <p:txBody>
          <a:bodyPr rtlCol="0"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noProof="0"/>
              <a:t>Клацніть, щоб відредагувати стилі зразків тексту</a:t>
            </a:r>
          </a:p>
        </p:txBody>
      </p:sp>
      <p:sp>
        <p:nvSpPr>
          <p:cNvPr id="4" name="Місце для вмісту 3"/>
          <p:cNvSpPr>
            <a:spLocks noGrp="1"/>
          </p:cNvSpPr>
          <p:nvPr>
            <p:ph sz="half" idx="2"/>
          </p:nvPr>
        </p:nvSpPr>
        <p:spPr>
          <a:xfrm>
            <a:off x="1562100" y="2193925"/>
            <a:ext cx="475488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uk-UA" noProof="0"/>
              <a:t>Клацніть, щоб відредагувати стилі зразків тексту</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endParaRPr lang="uk-UA" noProof="0" dirty="0"/>
          </a:p>
        </p:txBody>
      </p:sp>
      <p:sp>
        <p:nvSpPr>
          <p:cNvPr id="5" name="Місце для тексту 4"/>
          <p:cNvSpPr>
            <a:spLocks noGrp="1"/>
          </p:cNvSpPr>
          <p:nvPr>
            <p:ph type="body" sz="quarter" idx="3"/>
          </p:nvPr>
        </p:nvSpPr>
        <p:spPr>
          <a:xfrm>
            <a:off x="6598920" y="1489075"/>
            <a:ext cx="4754880" cy="641350"/>
          </a:xfrm>
          <a:noFill/>
          <a:ln>
            <a:noFill/>
          </a:ln>
        </p:spPr>
        <p:txBody>
          <a:bodyPr rtlCol="0"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noProof="0"/>
              <a:t>Клацніть, щоб відредагувати стилі зразків тексту</a:t>
            </a:r>
          </a:p>
        </p:txBody>
      </p:sp>
      <p:sp>
        <p:nvSpPr>
          <p:cNvPr id="6" name="Місце для вмісту 5"/>
          <p:cNvSpPr>
            <a:spLocks noGrp="1"/>
          </p:cNvSpPr>
          <p:nvPr>
            <p:ph sz="quarter" idx="4"/>
          </p:nvPr>
        </p:nvSpPr>
        <p:spPr>
          <a:xfrm>
            <a:off x="6598920" y="2193925"/>
            <a:ext cx="475488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uk-UA" noProof="0"/>
              <a:t>Клацніть, щоб відредагувати стилі зразків тексту</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endParaRPr lang="uk-UA" noProof="0" dirty="0"/>
          </a:p>
        </p:txBody>
      </p:sp>
      <p:sp>
        <p:nvSpPr>
          <p:cNvPr id="7" name="Місце для дати 6"/>
          <p:cNvSpPr>
            <a:spLocks noGrp="1"/>
          </p:cNvSpPr>
          <p:nvPr>
            <p:ph type="dt" sz="half" idx="10"/>
          </p:nvPr>
        </p:nvSpPr>
        <p:spPr/>
        <p:txBody>
          <a:bodyPr rtlCol="0"/>
          <a:lstStyle/>
          <a:p>
            <a:pPr rtl="0"/>
            <a:fld id="{86BC87AB-F179-40D7-A1E3-8196A7CCBFC6}" type="datetime1">
              <a:rPr lang="uk-UA" noProof="0" smtClean="0"/>
              <a:t>14.11.2024</a:t>
            </a:fld>
            <a:endParaRPr lang="uk-UA" noProof="0" dirty="0"/>
          </a:p>
        </p:txBody>
      </p:sp>
      <p:sp>
        <p:nvSpPr>
          <p:cNvPr id="8" name="Місце для нижнього колонтитула 7"/>
          <p:cNvSpPr>
            <a:spLocks noGrp="1"/>
          </p:cNvSpPr>
          <p:nvPr>
            <p:ph type="ftr" sz="quarter" idx="11"/>
          </p:nvPr>
        </p:nvSpPr>
        <p:spPr/>
        <p:txBody>
          <a:bodyPr rtlCol="0"/>
          <a:lstStyle/>
          <a:p>
            <a:pPr rtl="0"/>
            <a:r>
              <a:rPr lang="uk-UA" noProof="0" dirty="0"/>
              <a:t>Додайте нижній колонтитул</a:t>
            </a:r>
          </a:p>
        </p:txBody>
      </p:sp>
      <p:sp>
        <p:nvSpPr>
          <p:cNvPr id="9" name="Місце для номера слайда 8"/>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noProof="0"/>
              <a:t>Клацніть, щоб редагувати стиль зразка заголовка</a:t>
            </a:r>
            <a:endParaRPr lang="uk-UA" noProof="0" dirty="0"/>
          </a:p>
        </p:txBody>
      </p:sp>
      <p:sp>
        <p:nvSpPr>
          <p:cNvPr id="3" name="Місце для дати 2"/>
          <p:cNvSpPr>
            <a:spLocks noGrp="1"/>
          </p:cNvSpPr>
          <p:nvPr>
            <p:ph type="dt" sz="half" idx="10"/>
          </p:nvPr>
        </p:nvSpPr>
        <p:spPr/>
        <p:txBody>
          <a:bodyPr rtlCol="0"/>
          <a:lstStyle/>
          <a:p>
            <a:pPr rtl="0"/>
            <a:fld id="{E455C0F4-C6B9-42DD-B7D5-C8A6AECBFD5F}" type="datetime1">
              <a:rPr lang="uk-UA" noProof="0" smtClean="0"/>
              <a:t>14.11.2024</a:t>
            </a:fld>
            <a:endParaRPr lang="uk-UA" noProof="0" dirty="0"/>
          </a:p>
        </p:txBody>
      </p:sp>
      <p:sp>
        <p:nvSpPr>
          <p:cNvPr id="4" name="Місце для нижнього колонтитула 3"/>
          <p:cNvSpPr>
            <a:spLocks noGrp="1"/>
          </p:cNvSpPr>
          <p:nvPr>
            <p:ph type="ftr" sz="quarter" idx="11"/>
          </p:nvPr>
        </p:nvSpPr>
        <p:spPr/>
        <p:txBody>
          <a:bodyPr rtlCol="0"/>
          <a:lstStyle/>
          <a:p>
            <a:pPr rtl="0"/>
            <a:r>
              <a:rPr lang="uk-UA" noProof="0" dirty="0"/>
              <a:t>Додайте нижній колонтитул</a:t>
            </a:r>
          </a:p>
        </p:txBody>
      </p:sp>
      <p:sp>
        <p:nvSpPr>
          <p:cNvPr id="5" name="Місце для номера слайда 4"/>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rtlCol="0"/>
          <a:lstStyle/>
          <a:p>
            <a:pPr rtl="0"/>
            <a:fld id="{433868EE-6545-4BED-92FF-D25866E1503D}" type="datetime1">
              <a:rPr lang="uk-UA" noProof="0" smtClean="0"/>
              <a:t>14.11.2024</a:t>
            </a:fld>
            <a:endParaRPr lang="uk-UA" noProof="0" dirty="0"/>
          </a:p>
        </p:txBody>
      </p:sp>
      <p:sp>
        <p:nvSpPr>
          <p:cNvPr id="3" name="Місце для нижнього колонтитула 2"/>
          <p:cNvSpPr>
            <a:spLocks noGrp="1"/>
          </p:cNvSpPr>
          <p:nvPr>
            <p:ph type="ftr" sz="quarter" idx="11"/>
          </p:nvPr>
        </p:nvSpPr>
        <p:spPr/>
        <p:txBody>
          <a:bodyPr rtlCol="0"/>
          <a:lstStyle/>
          <a:p>
            <a:pPr rtl="0"/>
            <a:r>
              <a:rPr lang="uk-UA" noProof="0" dirty="0"/>
              <a:t>Додайте нижній колонтитул</a:t>
            </a:r>
          </a:p>
        </p:txBody>
      </p:sp>
      <p:sp>
        <p:nvSpPr>
          <p:cNvPr id="4" name="Місце для номера слайда 3"/>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2100" y="457200"/>
            <a:ext cx="3932237" cy="1600200"/>
          </a:xfrm>
        </p:spPr>
        <p:txBody>
          <a:bodyPr rtlCol="0" anchor="b"/>
          <a:lstStyle>
            <a:lvl1pPr>
              <a:defRPr sz="3200"/>
            </a:lvl1pPr>
          </a:lstStyle>
          <a:p>
            <a:pPr rtl="0"/>
            <a:r>
              <a:rPr lang="uk-UA" noProof="0"/>
              <a:t>Клацніть, щоб редагувати стиль зразка заголовка</a:t>
            </a:r>
            <a:endParaRPr lang="uk-UA" noProof="0" dirty="0"/>
          </a:p>
        </p:txBody>
      </p:sp>
      <p:sp>
        <p:nvSpPr>
          <p:cNvPr id="3" name="Місце для вмісту 2"/>
          <p:cNvSpPr>
            <a:spLocks noGrp="1"/>
          </p:cNvSpPr>
          <p:nvPr>
            <p:ph idx="1"/>
          </p:nvPr>
        </p:nvSpPr>
        <p:spPr>
          <a:xfrm>
            <a:off x="5678905" y="987425"/>
            <a:ext cx="5676483"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uk-UA" noProof="0"/>
              <a:t>Клацніть, щоб відредагувати стилі зразків тексту</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endParaRPr lang="uk-UA" noProof="0" dirty="0"/>
          </a:p>
        </p:txBody>
      </p:sp>
      <p:sp>
        <p:nvSpPr>
          <p:cNvPr id="4" name="Місце для тексту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UA" noProof="0"/>
              <a:t>Клацніть, щоб відредагувати стилі зразків тексту</a:t>
            </a:r>
          </a:p>
        </p:txBody>
      </p:sp>
      <p:sp>
        <p:nvSpPr>
          <p:cNvPr id="5" name="Місце для дати 4"/>
          <p:cNvSpPr>
            <a:spLocks noGrp="1"/>
          </p:cNvSpPr>
          <p:nvPr>
            <p:ph type="dt" sz="half" idx="10"/>
          </p:nvPr>
        </p:nvSpPr>
        <p:spPr/>
        <p:txBody>
          <a:bodyPr rtlCol="0"/>
          <a:lstStyle/>
          <a:p>
            <a:pPr rtl="0"/>
            <a:fld id="{E58FEE78-E9D5-4EE5-AB61-B470989471AB}" type="datetime1">
              <a:rPr lang="uk-UA" noProof="0" smtClean="0"/>
              <a:t>14.11.2024</a:t>
            </a:fld>
            <a:endParaRPr lang="uk-UA" noProof="0" dirty="0"/>
          </a:p>
        </p:txBody>
      </p:sp>
      <p:sp>
        <p:nvSpPr>
          <p:cNvPr id="6" name="Місце для нижнього колонтитула 5"/>
          <p:cNvSpPr>
            <a:spLocks noGrp="1"/>
          </p:cNvSpPr>
          <p:nvPr>
            <p:ph type="ftr" sz="quarter" idx="11"/>
          </p:nvPr>
        </p:nvSpPr>
        <p:spPr/>
        <p:txBody>
          <a:bodyPr rtlCol="0"/>
          <a:lstStyle/>
          <a:p>
            <a:pPr rtl="0"/>
            <a:r>
              <a:rPr lang="uk-UA" noProof="0" dirty="0"/>
              <a:t>Додайте нижній колонтитул</a:t>
            </a:r>
          </a:p>
        </p:txBody>
      </p:sp>
      <p:sp>
        <p:nvSpPr>
          <p:cNvPr id="7" name="Місце для номера слайда 6"/>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Зображення з підписом">
    <p:spTree>
      <p:nvGrpSpPr>
        <p:cNvPr id="1" name=""/>
        <p:cNvGrpSpPr/>
        <p:nvPr/>
      </p:nvGrpSpPr>
      <p:grpSpPr>
        <a:xfrm>
          <a:off x="0" y="0"/>
          <a:ext cx="0" cy="0"/>
          <a:chOff x="0" y="0"/>
          <a:chExt cx="0" cy="0"/>
        </a:xfrm>
      </p:grpSpPr>
      <p:sp>
        <p:nvSpPr>
          <p:cNvPr id="9" name="Заголовок 1"/>
          <p:cNvSpPr>
            <a:spLocks noGrp="1"/>
          </p:cNvSpPr>
          <p:nvPr>
            <p:ph type="title"/>
          </p:nvPr>
        </p:nvSpPr>
        <p:spPr>
          <a:xfrm>
            <a:off x="1562100" y="457200"/>
            <a:ext cx="3932237" cy="1600200"/>
          </a:xfrm>
        </p:spPr>
        <p:txBody>
          <a:bodyPr rtlCol="0" anchor="b"/>
          <a:lstStyle>
            <a:lvl1pPr>
              <a:defRPr sz="3200"/>
            </a:lvl1pPr>
          </a:lstStyle>
          <a:p>
            <a:pPr rtl="0"/>
            <a:r>
              <a:rPr lang="uk-UA" noProof="0"/>
              <a:t>Клацніть, щоб редагувати стиль зразка заголовка</a:t>
            </a:r>
            <a:endParaRPr lang="uk-UA" noProof="0" dirty="0"/>
          </a:p>
        </p:txBody>
      </p:sp>
      <p:sp>
        <p:nvSpPr>
          <p:cNvPr id="3" name="Місце для зображення 2" descr="Пустий покажчик місця заповнення для зображення. Клацніть цей покажчик і виберіть зображення, яке потрібно додати"/>
          <p:cNvSpPr>
            <a:spLocks noGrp="1"/>
          </p:cNvSpPr>
          <p:nvPr>
            <p:ph type="pic" idx="1"/>
          </p:nvPr>
        </p:nvSpPr>
        <p:spPr>
          <a:xfrm>
            <a:off x="5678904" y="987425"/>
            <a:ext cx="5678424"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uk-UA" noProof="0"/>
              <a:t>Клацніть піктограму, щоб додати зображення</a:t>
            </a:r>
            <a:endParaRPr lang="uk-UA" noProof="0" dirty="0"/>
          </a:p>
        </p:txBody>
      </p:sp>
      <p:sp>
        <p:nvSpPr>
          <p:cNvPr id="8" name="Місце для тексту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UA" noProof="0"/>
              <a:t>Клацніть, щоб відредагувати стилі зразків тексту</a:t>
            </a:r>
          </a:p>
        </p:txBody>
      </p:sp>
      <p:sp>
        <p:nvSpPr>
          <p:cNvPr id="5" name="Місце для дати 4"/>
          <p:cNvSpPr>
            <a:spLocks noGrp="1"/>
          </p:cNvSpPr>
          <p:nvPr>
            <p:ph type="dt" sz="half" idx="10"/>
          </p:nvPr>
        </p:nvSpPr>
        <p:spPr/>
        <p:txBody>
          <a:bodyPr rtlCol="0"/>
          <a:lstStyle/>
          <a:p>
            <a:pPr rtl="0"/>
            <a:fld id="{B3BEE4B9-59C6-4268-BB57-F9ADB0242D20}" type="datetime1">
              <a:rPr lang="uk-UA" noProof="0" smtClean="0"/>
              <a:t>14.11.2024</a:t>
            </a:fld>
            <a:endParaRPr lang="uk-UA" noProof="0" dirty="0"/>
          </a:p>
        </p:txBody>
      </p:sp>
      <p:sp>
        <p:nvSpPr>
          <p:cNvPr id="6" name="Місце для нижнього колонтитула 5"/>
          <p:cNvSpPr>
            <a:spLocks noGrp="1"/>
          </p:cNvSpPr>
          <p:nvPr>
            <p:ph type="ftr" sz="quarter" idx="11"/>
          </p:nvPr>
        </p:nvSpPr>
        <p:spPr/>
        <p:txBody>
          <a:bodyPr rtlCol="0"/>
          <a:lstStyle/>
          <a:p>
            <a:pPr rtl="0"/>
            <a:r>
              <a:rPr lang="uk-UA" noProof="0" dirty="0"/>
              <a:t>Додайте нижній колонтитул</a:t>
            </a:r>
          </a:p>
        </p:txBody>
      </p:sp>
      <p:sp>
        <p:nvSpPr>
          <p:cNvPr id="7" name="Місце для номера слайда 6"/>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pPr rtl="0"/>
            <a:r>
              <a:rPr lang="uk-UA" noProof="0" dirty="0"/>
              <a:t>Зразок заголовка</a:t>
            </a:r>
          </a:p>
        </p:txBody>
      </p:sp>
      <p:sp>
        <p:nvSpPr>
          <p:cNvPr id="3" name="Місце для тексту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rtl="0"/>
            <a:r>
              <a:rPr lang="uk-UA" noProof="0" dirty="0"/>
              <a:t>Зразки заголовків</a:t>
            </a:r>
          </a:p>
          <a:p>
            <a:pPr lvl="1" rtl="0"/>
            <a:r>
              <a:rPr lang="uk-UA" noProof="0" dirty="0"/>
              <a:t>Другий рівень</a:t>
            </a:r>
          </a:p>
          <a:p>
            <a:pPr lvl="2" rtl="0"/>
            <a:r>
              <a:rPr lang="uk-UA" noProof="0" dirty="0"/>
              <a:t>Третій рівень</a:t>
            </a:r>
          </a:p>
          <a:p>
            <a:pPr lvl="3" rtl="0"/>
            <a:r>
              <a:rPr lang="uk-UA" noProof="0" dirty="0"/>
              <a:t>Четвертий рівень</a:t>
            </a:r>
          </a:p>
          <a:p>
            <a:pPr lvl="4" rtl="0"/>
            <a:r>
              <a:rPr lang="uk-UA" noProof="0" dirty="0"/>
              <a:t>П’ятий рівень</a:t>
            </a:r>
          </a:p>
        </p:txBody>
      </p:sp>
      <p:sp>
        <p:nvSpPr>
          <p:cNvPr id="4" name="Місце для дати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rtl="0"/>
            <a:fld id="{3321145E-25B7-44E8-B8D6-42103549CEC6}" type="datetime1">
              <a:rPr lang="uk-UA" noProof="0" smtClean="0"/>
              <a:t>14.11.2024</a:t>
            </a:fld>
            <a:endParaRPr lang="uk-UA" noProof="0" dirty="0"/>
          </a:p>
        </p:txBody>
      </p:sp>
      <p:sp>
        <p:nvSpPr>
          <p:cNvPr id="5" name="Місце для нижнього колонтитула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rtl="0"/>
            <a:r>
              <a:rPr lang="uk-UA" noProof="0" dirty="0"/>
              <a:t>Додайте нижній колонтитул</a:t>
            </a:r>
          </a:p>
        </p:txBody>
      </p:sp>
      <p:sp>
        <p:nvSpPr>
          <p:cNvPr id="6" name="Місце для номера слайда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71B7BAC7-FE87-40F6-AA24-4F4685D1B022}" type="slidenum">
              <a:rPr lang="uk-UA" noProof="0" smtClean="0"/>
              <a:pPr/>
              <a:t>‹№›</a:t>
            </a:fld>
            <a:endParaRPr lang="uk-UA" noProof="0" dirty="0"/>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unite.ai/uk/%D0%B2%D1%96%D0%B4%D0%BA%D1%80%D0%B8%D1%82%D1%82%D1%8F-%D0%B2%D0%B5%D0%BB%D0%B8%D0%BA%D0%B8%D1%85-%D0%BC%D1%83%D0%BB%D1%8C%D1%82%D0%B8%D0%BC%D0%BE%D0%B4%D0%B0%D0%BB%D1%8C%D0%BD%D0%B8%D1%85-%D0%BC%D0%BE%D0%B4%D0%B5%D0%BB%D0%B5%D0%B9%2C-%D1%89%D0%BE-%D1%84%D0%BE%D1%80%D0%BC%D1%83%D1%8E%D1%82%D1%8C-%D0%BB%D0%B0%D0%BD%D0%B4%D1%88%D0%B0%D1%84%D1%82-%D0%BC%D0%BE%D0%B2%D0%BD%D0%B8%D1%85-%D0%BC%D0%BE%D0%B4%D0%B5%D0%BB%D0%B5%D0%B9-%D1%83-2024-%D1%80%D0%BE%D1%86%D1%9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unite.ai/uk/%D1%89%D0%BE-%D1%82%D0%B0%D0%BA%D0%B5-%D1%82%D1%80%D0%B0%D0%BD%D1%81%D1%84%D0%BE%D1%80%D0%BC%D0%B0%D1%82%D0%BE%D1%80%D0%BD%D1%96-%D0%BD%D0%B5%D0%B9%D1%80%D0%BE%D0%BD%D0%BD%D1%96-%D0%BC%D0%B5%D1%80%D0%B5%D0%B6%D1%96/" TargetMode="External"/><Relationship Id="rId3" Type="http://schemas.openxmlformats.org/officeDocument/2006/relationships/hyperlink" Target="https://arxiv.org/pdf/2405.03162" TargetMode="External"/><Relationship Id="rId7" Type="http://schemas.openxmlformats.org/officeDocument/2006/relationships/hyperlink" Target="https://www.ibm.com/topics/mixture-of-experts" TargetMode="External"/><Relationship Id="rId2" Type="http://schemas.openxmlformats.org/officeDocument/2006/relationships/hyperlink" Target="https://research.google/blog/advancing-medical-ai-with-med-gemini/" TargetMode="External"/><Relationship Id="rId1" Type="http://schemas.openxmlformats.org/officeDocument/2006/relationships/slideLayout" Target="../slideLayouts/slideLayout2.xml"/><Relationship Id="rId6" Type="http://schemas.openxmlformats.org/officeDocument/2006/relationships/hyperlink" Target="https://www.unite.ai/uk/%D0%B2%D1%96%D0%B4%D0%BA%D1%80%D0%B8%D1%82%D1%82%D1%8F-%D0%B2%D0%B5%D0%BB%D0%B8%D0%BA%D0%B8%D1%85-%D0%BC%D1%83%D0%BB%D1%8C%D1%82%D0%B8%D0%BC%D0%BE%D0%B4%D0%B0%D0%BB%D1%8C%D0%BD%D0%B8%D1%85-%D0%BC%D0%BE%D0%B4%D0%B5%D0%BB%D0%B5%D0%B9%2C-%D1%89%D0%BE-%D1%84%D0%BE%D1%80%D0%BC%D1%83%D1%8E%D1%82%D1%8C-%D0%BB%D0%B0%D0%BD%D0%B4%D1%88%D0%B0%D1%84%D1%82-%D0%BC%D0%BE%D0%B2%D0%BD%D0%B8%D1%85-%D0%BC%D0%BE%D0%B4%D0%B5%D0%BB%D0%B5%D0%B9-%D1%83-2024-%D1%80%D0%BE%D1%86%D1%96/" TargetMode="External"/><Relationship Id="rId5" Type="http://schemas.openxmlformats.org/officeDocument/2006/relationships/hyperlink" Target="https://www.unite.ai/uk/%D0%B4%D0%BE%D1%81%D0%BB%D1%96%D0%B4%D0%B6%D1%83%D1%8E%D1%87%D0%B8-gemini-1-5-%D1%8F%D0%BA-%D0%BE%D1%81%D1%82%D0%B0%D0%BD%D0%BD%D1%8F-%D0%BC%D1%83%D0%BB%D1%8C%D1%82%D0%B8%D0%BC%D0%BE%D0%B4%D0%B0%D0%BB%D1%8C%D0%BD%D0%B0-%D0%BC%D0%BE%D0%B4%D0%B5%D0%BB%D1%8C-%D1%88%D1%82%D1%83%D1%87%D0%BD%D0%BE%D0%B3%D0%BE-%D1%96%D0%BD%D1%82%D0%B5%D0%BB%D0%B5%D0%BA%D1%82%D1%83-%D0%B2%D1%96%D0%B4-Google-%D0%BF%D1%96%D0%B4%D0%BD%D0%BE%D1%81%D0%B8%D1%82%D1%8C-%D0%BB%D0%B0%D0%BD%D0%B4%D1%88%D0%B0%D1%84%D1%82-%D1%88%D1%82%D1%83%D1%87%D0%BD%D0%BE%D0%B3%D0%BE-%D1%96%D0%BD%D1%82%D0%B5%D0%BB%D0%B5%D0%BA%D1%82%D1%83-%D0%B7%D0%B0-%D0%BC%D0%B5%D0%B6%D1%96-%D0%B9%D0%BE%D0%B3%D0%BE-%D0%BF%D0%BE%D0%BF%D0%B5%D1%80%D0%B5%D0%B4%25/" TargetMode="External"/><Relationship Id="rId4" Type="http://schemas.openxmlformats.org/officeDocument/2006/relationships/hyperlink" Target="https://openai.com/index/gpt-4-research/" TargetMode="Externa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oecd.org/health/AI-in-health-huge-potential-huge-risks.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peka.media/yak-v-mobilnomu-zastosunku-helsi-podivitis-rezultati-analiziv-pl6ndp" TargetMode="External"/><Relationship Id="rId2" Type="http://schemas.openxmlformats.org/officeDocument/2006/relationships/hyperlink" Target="https://trueua.info/news/v-ukraini-pochali-zastosovuvati-shtuchnij-intelekt-u-medicini-tsho-vidomo-pro-proekt-brainscan" TargetMode="External"/><Relationship Id="rId1" Type="http://schemas.openxmlformats.org/officeDocument/2006/relationships/slideLayout" Target="../slideLayouts/slideLayout2.xml"/><Relationship Id="rId4" Type="http://schemas.openxmlformats.org/officeDocument/2006/relationships/hyperlink" Target="https://speka.media/trendi-si-yak-stucnii-intelekt-vpline-na-finansovu-sferu-vmjkz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357746"/>
            <a:ext cx="9144000" cy="2530763"/>
          </a:xfrm>
        </p:spPr>
        <p:txBody>
          <a:bodyPr rtlCol="0">
            <a:normAutofit fontScale="90000"/>
          </a:bodyPr>
          <a:lstStyle/>
          <a:p>
            <a:br>
              <a:rPr lang="uk-UA" b="1" dirty="0"/>
            </a:br>
            <a:br>
              <a:rPr lang="uk-UA" b="1" dirty="0"/>
            </a:br>
            <a:br>
              <a:rPr lang="uk-UA" b="1" dirty="0"/>
            </a:br>
            <a:br>
              <a:rPr lang="uk-UA" b="1" dirty="0"/>
            </a:br>
            <a:br>
              <a:rPr lang="uk-UA" b="1" dirty="0"/>
            </a:br>
            <a:br>
              <a:rPr lang="uk-UA" b="1" dirty="0"/>
            </a:br>
            <a:br>
              <a:rPr lang="uk-UA" b="1" dirty="0"/>
            </a:br>
            <a:br>
              <a:rPr lang="uk-UA" b="1" dirty="0"/>
            </a:br>
            <a:br>
              <a:rPr lang="uk-UA" b="1" dirty="0"/>
            </a:br>
            <a:r>
              <a:rPr lang="uk-UA" b="1" dirty="0"/>
              <a:t>Штучний інтелект в медицині</a:t>
            </a:r>
            <a:br>
              <a:rPr lang="uk-UA" b="1" dirty="0"/>
            </a:br>
            <a:endParaRPr lang="uk-UA" dirty="0"/>
          </a:p>
        </p:txBody>
      </p:sp>
      <p:sp>
        <p:nvSpPr>
          <p:cNvPr id="3" name="Підзаголовок 2"/>
          <p:cNvSpPr>
            <a:spLocks noGrp="1"/>
          </p:cNvSpPr>
          <p:nvPr>
            <p:ph type="subTitle" idx="1"/>
          </p:nvPr>
        </p:nvSpPr>
        <p:spPr/>
        <p:txBody>
          <a:bodyPr rtlCol="0"/>
          <a:lstStyle/>
          <a:p>
            <a:pPr rtl="0"/>
            <a:r>
              <a:rPr lang="uk-UA" dirty="0"/>
              <a:t>Лекція 9</a:t>
            </a:r>
          </a:p>
        </p:txBody>
      </p:sp>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2D9042-3B1E-43C8-9AE4-0FB17B3847C0}"/>
              </a:ext>
            </a:extLst>
          </p:cNvPr>
          <p:cNvSpPr>
            <a:spLocks noGrp="1"/>
          </p:cNvSpPr>
          <p:nvPr>
            <p:ph type="title"/>
          </p:nvPr>
        </p:nvSpPr>
        <p:spPr>
          <a:xfrm>
            <a:off x="997528" y="114300"/>
            <a:ext cx="10439400" cy="1591107"/>
          </a:xfrm>
        </p:spPr>
        <p:txBody>
          <a:bodyPr>
            <a:normAutofit fontScale="90000"/>
          </a:bodyPr>
          <a:lstStyle/>
          <a:p>
            <a:r>
              <a:rPr lang="ru-RU" sz="3600" dirty="0" err="1">
                <a:latin typeface="Times New Roman" panose="02020603050405020304" pitchFamily="18" charset="0"/>
                <a:cs typeface="Times New Roman" panose="02020603050405020304" pitchFamily="18" charset="0"/>
              </a:rPr>
              <a:t>Штучний</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Інтелект</a:t>
            </a:r>
            <a:r>
              <a:rPr lang="ru-RU" sz="3600" dirty="0">
                <a:latin typeface="Times New Roman" panose="02020603050405020304" pitchFamily="18" charset="0"/>
                <a:cs typeface="Times New Roman" panose="02020603050405020304" pitchFamily="18" charset="0"/>
              </a:rPr>
              <a:t> </a:t>
            </a:r>
            <a:br>
              <a:rPr lang="ru-RU" sz="3600" dirty="0">
                <a:latin typeface="Times New Roman" panose="02020603050405020304" pitchFamily="18" charset="0"/>
                <a:cs typeface="Times New Roman" panose="02020603050405020304" pitchFamily="18" charset="0"/>
              </a:rPr>
            </a:br>
            <a:r>
              <a:rPr lang="ru-RU" sz="3600" b="1" dirty="0" err="1">
                <a:latin typeface="Times New Roman" panose="02020603050405020304" pitchFamily="18" charset="0"/>
                <a:cs typeface="Times New Roman" panose="02020603050405020304" pitchFamily="18" charset="0"/>
              </a:rPr>
              <a:t>Med-Gemini</a:t>
            </a:r>
            <a:r>
              <a:rPr lang="ru-RU" sz="3600" b="1"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трансформація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медичного</a:t>
            </a:r>
            <a:r>
              <a:rPr lang="ru-RU" sz="3600" dirty="0">
                <a:latin typeface="Times New Roman" panose="02020603050405020304" pitchFamily="18" charset="0"/>
                <a:cs typeface="Times New Roman" panose="02020603050405020304" pitchFamily="18" charset="0"/>
              </a:rPr>
              <a:t> ШІ за </a:t>
            </a:r>
            <a:r>
              <a:rPr lang="ru-RU" sz="3600" dirty="0" err="1">
                <a:latin typeface="Times New Roman" panose="02020603050405020304" pitchFamily="18" charset="0"/>
                <a:cs typeface="Times New Roman" panose="02020603050405020304" pitchFamily="18" charset="0"/>
              </a:rPr>
              <a:t>допомогою</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мультимодальних</a:t>
            </a:r>
            <a:r>
              <a:rPr lang="ru-RU" sz="3600" dirty="0">
                <a:latin typeface="Times New Roman" panose="02020603050405020304" pitchFamily="18" charset="0"/>
                <a:cs typeface="Times New Roman" panose="02020603050405020304" pitchFamily="18" charset="0"/>
              </a:rPr>
              <a:t> моделей </a:t>
            </a:r>
            <a:r>
              <a:rPr lang="ru-RU" sz="3600" dirty="0" err="1">
                <a:latin typeface="Times New Roman" panose="02020603050405020304" pitchFamily="18" charset="0"/>
                <a:cs typeface="Times New Roman" panose="02020603050405020304" pitchFamily="18" charset="0"/>
              </a:rPr>
              <a:t>наступного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покоління</a:t>
            </a:r>
            <a:endParaRPr lang="uk-UA" sz="3600" dirty="0">
              <a:latin typeface="Times New Roman" panose="02020603050405020304" pitchFamily="18" charset="0"/>
              <a:cs typeface="Times New Roman" panose="02020603050405020304" pitchFamily="18" charset="0"/>
            </a:endParaRPr>
          </a:p>
        </p:txBody>
      </p:sp>
      <p:pic>
        <p:nvPicPr>
          <p:cNvPr id="6" name="Місце для вмісту 5">
            <a:extLst>
              <a:ext uri="{FF2B5EF4-FFF2-40B4-BE49-F238E27FC236}">
                <a16:creationId xmlns:a16="http://schemas.microsoft.com/office/drawing/2014/main" id="{B8568590-0B19-4678-A3A4-B8A78323B79B}"/>
              </a:ext>
            </a:extLst>
          </p:cNvPr>
          <p:cNvPicPr>
            <a:picLocks noGrp="1" noChangeAspect="1"/>
          </p:cNvPicPr>
          <p:nvPr>
            <p:ph idx="1"/>
          </p:nvPr>
        </p:nvPicPr>
        <p:blipFill>
          <a:blip r:embed="rId3"/>
          <a:stretch>
            <a:fillRect/>
          </a:stretch>
        </p:blipFill>
        <p:spPr>
          <a:xfrm>
            <a:off x="914400" y="1810327"/>
            <a:ext cx="10825017" cy="4933373"/>
          </a:xfrm>
          <a:prstGeom prst="rect">
            <a:avLst/>
          </a:prstGeom>
        </p:spPr>
      </p:pic>
    </p:spTree>
    <p:extLst>
      <p:ext uri="{BB962C8B-B14F-4D97-AF65-F5344CB8AC3E}">
        <p14:creationId xmlns:p14="http://schemas.microsoft.com/office/powerpoint/2010/main" val="295544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F474AF8-73FE-4A06-8859-E61BDDFE6817}"/>
              </a:ext>
            </a:extLst>
          </p:cNvPr>
          <p:cNvSpPr>
            <a:spLocks noGrp="1"/>
          </p:cNvSpPr>
          <p:nvPr>
            <p:ph idx="1"/>
          </p:nvPr>
        </p:nvSpPr>
        <p:spPr>
          <a:xfrm>
            <a:off x="683491" y="341744"/>
            <a:ext cx="11240654" cy="6105237"/>
          </a:xfrm>
        </p:spPr>
        <p:txBody>
          <a:bodyPr>
            <a:normAutofit fontScale="85000" lnSpcReduction="20000"/>
          </a:bodyPr>
          <a:lstStyle/>
          <a:p>
            <a:pPr marL="0" indent="457200" algn="just">
              <a:lnSpc>
                <a:spcPct val="110000"/>
              </a:lnSpc>
              <a:buNone/>
            </a:pPr>
            <a:r>
              <a:rPr lang="uk-UA" sz="2400" i="1" dirty="0">
                <a:latin typeface="Times New Roman" panose="02020603050405020304" pitchFamily="18" charset="0"/>
                <a:cs typeface="Times New Roman" panose="02020603050405020304" pitchFamily="18" charset="0"/>
              </a:rPr>
              <a:t>За останні кілька років штучний інтелект (ШІ) набув популярності в галузі медицини. Це покращує точність діагностики медичних зображень, допомагає створювати персоналізовані методи лікування за допомогою аналізу </a:t>
            </a:r>
            <a:r>
              <a:rPr lang="uk-UA" sz="2400" i="1" dirty="0" err="1">
                <a:latin typeface="Times New Roman" panose="02020603050405020304" pitchFamily="18" charset="0"/>
                <a:cs typeface="Times New Roman" panose="02020603050405020304" pitchFamily="18" charset="0"/>
              </a:rPr>
              <a:t>геномних</a:t>
            </a:r>
            <a:r>
              <a:rPr lang="uk-UA" sz="2400" i="1" dirty="0">
                <a:latin typeface="Times New Roman" panose="02020603050405020304" pitchFamily="18" charset="0"/>
                <a:cs typeface="Times New Roman" panose="02020603050405020304" pitchFamily="18" charset="0"/>
              </a:rPr>
              <a:t> даних і прискорює відкриття ліків шляхом вивчення біологічних даних. </a:t>
            </a:r>
          </a:p>
          <a:p>
            <a:pPr marL="0" indent="457200" algn="just">
              <a:lnSpc>
                <a:spcPct val="110000"/>
              </a:lnSpc>
              <a:buNone/>
            </a:pPr>
            <a:r>
              <a:rPr lang="uk-UA" sz="2400" i="1" dirty="0">
                <a:latin typeface="Times New Roman" panose="02020603050405020304" pitchFamily="18" charset="0"/>
                <a:cs typeface="Times New Roman" panose="02020603050405020304" pitchFamily="18" charset="0"/>
              </a:rPr>
              <a:t>Проте, незважаючи на ці вражаючі досягнення, більшість програм штучного інтелекту сьогодні обмежуються конкретними завданнями, використовуючи лише один тип даних, наприклад комп’ютерну томографію або генетичну інформацію. Цей єдиний підхід суттєво відрізняється від того, як працюють лікарі, об’єднуючи дані з різних джерел для діагностики захворювань, прогнозування результатів і створення комплексних планів лікування.</a:t>
            </a:r>
          </a:p>
          <a:p>
            <a:pPr marL="0" indent="457200" algn="just">
              <a:lnSpc>
                <a:spcPct val="110000"/>
              </a:lnSpc>
              <a:buNone/>
            </a:pPr>
            <a:r>
              <a:rPr lang="uk-UA" dirty="0">
                <a:latin typeface="Times New Roman" panose="02020603050405020304" pitchFamily="18" charset="0"/>
                <a:cs typeface="Times New Roman" panose="02020603050405020304" pitchFamily="18" charset="0"/>
              </a:rPr>
              <a:t>Щоб справді підтримувати клініцистів, дослідників і пацієнтів у таких завданнях, як створення радіологічних звітів, аналіз медичних зображень і прогнозування захворювань на основі </a:t>
            </a:r>
            <a:r>
              <a:rPr lang="uk-UA" dirty="0" err="1">
                <a:latin typeface="Times New Roman" panose="02020603050405020304" pitchFamily="18" charset="0"/>
                <a:cs typeface="Times New Roman" panose="02020603050405020304" pitchFamily="18" charset="0"/>
              </a:rPr>
              <a:t>геномних</a:t>
            </a:r>
            <a:r>
              <a:rPr lang="uk-UA" dirty="0">
                <a:latin typeface="Times New Roman" panose="02020603050405020304" pitchFamily="18" charset="0"/>
                <a:cs typeface="Times New Roman" panose="02020603050405020304" pitchFamily="18" charset="0"/>
              </a:rPr>
              <a:t> даних, </a:t>
            </a:r>
            <a:r>
              <a:rPr lang="uk-UA" b="1" i="1" dirty="0">
                <a:latin typeface="Times New Roman" panose="02020603050405020304" pitchFamily="18" charset="0"/>
                <a:cs typeface="Times New Roman" panose="02020603050405020304" pitchFamily="18" charset="0"/>
              </a:rPr>
              <a:t>штучний інтелект повинен вирішувати різноманітні медичні завдання, обґрунтовуючи складні мультимодальні дані, включаючи текст, зображення, відео й електронні дані та медичні записи (</a:t>
            </a:r>
            <a:r>
              <a:rPr lang="en-US" b="1" i="1" dirty="0">
                <a:latin typeface="Times New Roman" panose="02020603050405020304" pitchFamily="18" charset="0"/>
                <a:cs typeface="Times New Roman" panose="02020603050405020304" pitchFamily="18" charset="0"/>
              </a:rPr>
              <a:t>EHR). </a:t>
            </a:r>
            <a:endParaRPr lang="uk-UA" b="1" i="1" dirty="0">
              <a:latin typeface="Times New Roman" panose="02020603050405020304" pitchFamily="18" charset="0"/>
              <a:cs typeface="Times New Roman" panose="02020603050405020304" pitchFamily="18" charset="0"/>
            </a:endParaRPr>
          </a:p>
          <a:p>
            <a:pPr marL="0" indent="457200" algn="just">
              <a:lnSpc>
                <a:spcPct val="110000"/>
              </a:lnSpc>
              <a:buNone/>
            </a:pPr>
            <a:r>
              <a:rPr lang="uk-UA" dirty="0">
                <a:latin typeface="Times New Roman" panose="02020603050405020304" pitchFamily="18" charset="0"/>
                <a:cs typeface="Times New Roman" panose="02020603050405020304" pitchFamily="18" charset="0"/>
              </a:rPr>
              <a:t>Однак будівництво цих мультимодальних медичних систем на основі ШІ є складним </a:t>
            </a:r>
            <a:r>
              <a:rPr lang="uk-UA" b="1" i="1" dirty="0">
                <a:latin typeface="Times New Roman" panose="02020603050405020304" pitchFamily="18" charset="0"/>
                <a:cs typeface="Times New Roman" panose="02020603050405020304" pitchFamily="18" charset="0"/>
              </a:rPr>
              <a:t>через обмежену здатність штучного інтелекту керувати різними типами даних і дефіцит комплексних наборів біомедичних даних</a:t>
            </a:r>
            <a:r>
              <a:rPr lang="uk-UA"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7599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8AD39A-B7DE-42DD-AFE8-E637F93B0CBA}"/>
              </a:ext>
            </a:extLst>
          </p:cNvPr>
          <p:cNvSpPr>
            <a:spLocks noGrp="1"/>
          </p:cNvSpPr>
          <p:nvPr>
            <p:ph type="title"/>
          </p:nvPr>
        </p:nvSpPr>
        <p:spPr>
          <a:xfrm>
            <a:off x="1117600" y="365126"/>
            <a:ext cx="10236200" cy="687820"/>
          </a:xfrm>
        </p:spPr>
        <p:txBody>
          <a:bodyPr>
            <a:normAutofit fontScale="90000"/>
          </a:bodyPr>
          <a:lstStyle/>
          <a:p>
            <a:br>
              <a:rPr lang="uk-UA" b="1" dirty="0">
                <a:latin typeface="Times New Roman" panose="02020603050405020304" pitchFamily="18" charset="0"/>
                <a:cs typeface="Times New Roman" panose="02020603050405020304" pitchFamily="18" charset="0"/>
              </a:rPr>
            </a:br>
            <a:r>
              <a:rPr lang="uk-UA" sz="4000" b="1" dirty="0">
                <a:latin typeface="Times New Roman" panose="02020603050405020304" pitchFamily="18" charset="0"/>
                <a:cs typeface="Times New Roman" panose="02020603050405020304" pitchFamily="18" charset="0"/>
              </a:rPr>
              <a:t>Потреба в мультимодальному медичному ШІ</a:t>
            </a:r>
            <a:br>
              <a:rPr lang="uk-UA" b="1" dirty="0">
                <a:latin typeface="Times New Roman" panose="02020603050405020304" pitchFamily="18" charset="0"/>
                <a:cs typeface="Times New Roman" panose="02020603050405020304" pitchFamily="18" charset="0"/>
              </a:rPr>
            </a:br>
            <a:endParaRPr lang="uk-UA" dirty="0"/>
          </a:p>
        </p:txBody>
      </p:sp>
      <p:sp>
        <p:nvSpPr>
          <p:cNvPr id="3" name="Місце для вмісту 2">
            <a:extLst>
              <a:ext uri="{FF2B5EF4-FFF2-40B4-BE49-F238E27FC236}">
                <a16:creationId xmlns:a16="http://schemas.microsoft.com/office/drawing/2014/main" id="{7233BF4D-4A40-4354-A511-CAEC1A3D599C}"/>
              </a:ext>
            </a:extLst>
          </p:cNvPr>
          <p:cNvSpPr>
            <a:spLocks noGrp="1"/>
          </p:cNvSpPr>
          <p:nvPr>
            <p:ph idx="1"/>
          </p:nvPr>
        </p:nvSpPr>
        <p:spPr>
          <a:xfrm>
            <a:off x="997527" y="1173018"/>
            <a:ext cx="10945091" cy="5003945"/>
          </a:xfrm>
        </p:spPr>
        <p:txBody>
          <a:bodyPr>
            <a:normAutofit fontScale="62500" lnSpcReduction="20000"/>
          </a:bodyPr>
          <a:lstStyle/>
          <a:p>
            <a:pPr marL="0" indent="457200" fontAlgn="base">
              <a:lnSpc>
                <a:spcPct val="120000"/>
              </a:lnSpc>
              <a:buNone/>
            </a:pPr>
            <a:r>
              <a:rPr lang="uk-UA" dirty="0">
                <a:latin typeface="Times New Roman" panose="02020603050405020304" pitchFamily="18" charset="0"/>
                <a:cs typeface="Times New Roman" panose="02020603050405020304" pitchFamily="18" charset="0"/>
              </a:rPr>
              <a:t>Охорона здоров’я – це складна мережа взаємопов’язаних джерел даних, від медичних зображень до генетичної інформації, які медичні працівники використовують для розуміння та лікування пацієнтів. Однак традиційні системи штучного інтелекту часто зосереджуються на окремих завданнях з одним типом даних, що обмежує їх здатність надавати повний огляд стану пацієнта. Ці </a:t>
            </a:r>
            <a:r>
              <a:rPr lang="uk-UA" dirty="0" err="1">
                <a:latin typeface="Times New Roman" panose="02020603050405020304" pitchFamily="18" charset="0"/>
                <a:cs typeface="Times New Roman" panose="02020603050405020304" pitchFamily="18" charset="0"/>
              </a:rPr>
              <a:t>унімодальні</a:t>
            </a:r>
            <a:r>
              <a:rPr lang="uk-UA" dirty="0">
                <a:latin typeface="Times New Roman" panose="02020603050405020304" pitchFamily="18" charset="0"/>
                <a:cs typeface="Times New Roman" panose="02020603050405020304" pitchFamily="18" charset="0"/>
              </a:rPr>
              <a:t> системи штучного інтелекту вимагають величезних обсягів позначених даних, отримання яких може бути дорогим, забезпечуючи обмежений обсяг можливостей, і стикаються з проблемами, пов’язаними з інтеграцією інформації з різних джерел.</a:t>
            </a:r>
          </a:p>
          <a:p>
            <a:pPr marL="0" indent="457200" algn="just" fontAlgn="base">
              <a:lnSpc>
                <a:spcPct val="120000"/>
              </a:lnSpc>
              <a:buNone/>
            </a:pPr>
            <a:r>
              <a:rPr lang="uk-UA" sz="3200" dirty="0">
                <a:latin typeface="Times New Roman" panose="02020603050405020304" pitchFamily="18" charset="0"/>
                <a:cs typeface="Times New Roman" panose="02020603050405020304" pitchFamily="18" charset="0"/>
                <a:hlinkClick r:id="rId2"/>
              </a:rPr>
              <a:t>Мультимодальний ШІ</a:t>
            </a:r>
            <a:r>
              <a:rPr lang="uk-UA" sz="3200" dirty="0">
                <a:latin typeface="Times New Roman" panose="02020603050405020304" pitchFamily="18" charset="0"/>
                <a:cs typeface="Times New Roman" panose="02020603050405020304" pitchFamily="18" charset="0"/>
              </a:rPr>
              <a:t> може подолати проблеми існуючих медичних систем штучного інтелекту, забезпечуючи цілісну перспективу, яка поєднує інформацію з різних джерел, пропонуючи більш точне та повне розуміння стану здоров’я пацієнта. Цей інтегрований підхід підвищує діагностичну точність шляхом виявлення закономірностей і кореляцій, які можна пропустити під час аналізу кожної модальності окремо. Крім того, мультимодальний штучний інтелект сприяє інтеграції даних, дозволяючи медичним працівникам отримувати доступ до єдиного перегляду інформації про пацієнтів, що сприяє співпраці та прийняттю обґрунтованих рішень. Його адаптивність і гнучкість дозволяють вчитися на різних типах даних, пристосовуватися до нових викликів і розвиватися разом із досягненнями медицини.</a:t>
            </a:r>
          </a:p>
          <a:p>
            <a:endParaRPr lang="uk-UA" dirty="0"/>
          </a:p>
        </p:txBody>
      </p:sp>
    </p:spTree>
    <p:extLst>
      <p:ext uri="{BB962C8B-B14F-4D97-AF65-F5344CB8AC3E}">
        <p14:creationId xmlns:p14="http://schemas.microsoft.com/office/powerpoint/2010/main" val="328994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2651DB-9BB6-4BFB-A9A6-20C96EFCCD83}"/>
              </a:ext>
            </a:extLst>
          </p:cNvPr>
          <p:cNvSpPr>
            <a:spLocks noGrp="1"/>
          </p:cNvSpPr>
          <p:nvPr>
            <p:ph type="title"/>
          </p:nvPr>
        </p:nvSpPr>
        <p:spPr>
          <a:xfrm>
            <a:off x="1237673" y="365125"/>
            <a:ext cx="10116127" cy="595457"/>
          </a:xfrm>
        </p:spPr>
        <p:txBody>
          <a:bodyPr>
            <a:normAutofit fontScale="90000"/>
          </a:bodyPr>
          <a:lstStyle/>
          <a:p>
            <a:br>
              <a:rPr lang="uk-UA"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Med-Gemini</a:t>
            </a:r>
            <a:br>
              <a:rPr lang="en-US" b="1" dirty="0">
                <a:latin typeface="Times New Roman" panose="02020603050405020304" pitchFamily="18" charset="0"/>
                <a:cs typeface="Times New Roman" panose="02020603050405020304" pitchFamily="18" charset="0"/>
              </a:rPr>
            </a:br>
            <a:endParaRPr lang="uk-UA" dirty="0"/>
          </a:p>
        </p:txBody>
      </p:sp>
      <p:sp>
        <p:nvSpPr>
          <p:cNvPr id="3" name="Місце для вмісту 2">
            <a:extLst>
              <a:ext uri="{FF2B5EF4-FFF2-40B4-BE49-F238E27FC236}">
                <a16:creationId xmlns:a16="http://schemas.microsoft.com/office/drawing/2014/main" id="{D473DF2D-71CF-4756-A287-3ED0CC9FDF38}"/>
              </a:ext>
            </a:extLst>
          </p:cNvPr>
          <p:cNvSpPr>
            <a:spLocks noGrp="1"/>
          </p:cNvSpPr>
          <p:nvPr>
            <p:ph idx="1"/>
          </p:nvPr>
        </p:nvSpPr>
        <p:spPr>
          <a:xfrm>
            <a:off x="838200" y="960582"/>
            <a:ext cx="10515600" cy="5532293"/>
          </a:xfrm>
        </p:spPr>
        <p:txBody>
          <a:bodyPr>
            <a:normAutofit fontScale="47500" lnSpcReduction="20000"/>
          </a:bodyPr>
          <a:lstStyle/>
          <a:p>
            <a:pPr indent="0" algn="just" fontAlgn="base">
              <a:lnSpc>
                <a:spcPct val="120000"/>
              </a:lnSpc>
              <a:buNone/>
            </a:pPr>
            <a:endParaRPr lang="uk-UA" sz="3200" dirty="0">
              <a:latin typeface="Times New Roman" panose="02020603050405020304" pitchFamily="18" charset="0"/>
              <a:cs typeface="Times New Roman" panose="02020603050405020304" pitchFamily="18" charset="0"/>
            </a:endParaRPr>
          </a:p>
          <a:p>
            <a:pPr indent="457200" algn="just" fontAlgn="base">
              <a:lnSpc>
                <a:spcPct val="120000"/>
              </a:lnSpc>
              <a:buNone/>
            </a:pPr>
            <a:r>
              <a:rPr lang="uk-UA" sz="3800" dirty="0">
                <a:latin typeface="Times New Roman" panose="02020603050405020304" pitchFamily="18" charset="0"/>
                <a:cs typeface="Times New Roman" panose="02020603050405020304" pitchFamily="18" charset="0"/>
              </a:rPr>
              <a:t>Останні досягнення у великих мультимодальних моделях штучного інтелекту спровокували рух у розробці складних медичних систем штучного інтелекту. Провідниками цього руху є </a:t>
            </a:r>
            <a:r>
              <a:rPr lang="en-US" sz="3800" dirty="0">
                <a:latin typeface="Times New Roman" panose="02020603050405020304" pitchFamily="18" charset="0"/>
                <a:cs typeface="Times New Roman" panose="02020603050405020304" pitchFamily="18" charset="0"/>
              </a:rPr>
              <a:t>Google </a:t>
            </a:r>
            <a:r>
              <a:rPr lang="uk-UA" sz="3800" dirty="0">
                <a:latin typeface="Times New Roman" panose="02020603050405020304" pitchFamily="18" charset="0"/>
                <a:cs typeface="Times New Roman" panose="02020603050405020304" pitchFamily="18" charset="0"/>
              </a:rPr>
              <a:t>і </a:t>
            </a:r>
            <a:r>
              <a:rPr lang="en-US" sz="3800" dirty="0">
                <a:latin typeface="Times New Roman" panose="02020603050405020304" pitchFamily="18" charset="0"/>
                <a:cs typeface="Times New Roman" panose="02020603050405020304" pitchFamily="18" charset="0"/>
              </a:rPr>
              <a:t>DeepMind, </a:t>
            </a:r>
            <a:r>
              <a:rPr lang="uk-UA" sz="3800" dirty="0">
                <a:latin typeface="Times New Roman" panose="02020603050405020304" pitchFamily="18" charset="0"/>
                <a:cs typeface="Times New Roman" panose="02020603050405020304" pitchFamily="18" charset="0"/>
              </a:rPr>
              <a:t>які представили свою передову модель, </a:t>
            </a:r>
            <a:r>
              <a:rPr lang="uk-UA" sz="3800" dirty="0">
                <a:latin typeface="Times New Roman" panose="02020603050405020304" pitchFamily="18" charset="0"/>
                <a:cs typeface="Times New Roman" panose="02020603050405020304" pitchFamily="18" charset="0"/>
                <a:hlinkClick r:id="rId2"/>
              </a:rPr>
              <a:t>Мед-Близнюки</a:t>
            </a:r>
            <a:r>
              <a:rPr lang="uk-UA" sz="3800" dirty="0">
                <a:latin typeface="Times New Roman" panose="02020603050405020304" pitchFamily="18" charset="0"/>
                <a:cs typeface="Times New Roman" panose="02020603050405020304" pitchFamily="18" charset="0"/>
              </a:rPr>
              <a:t>. </a:t>
            </a:r>
          </a:p>
          <a:p>
            <a:pPr indent="457200" algn="just" fontAlgn="base">
              <a:lnSpc>
                <a:spcPct val="120000"/>
              </a:lnSpc>
              <a:buNone/>
            </a:pPr>
            <a:r>
              <a:rPr lang="uk-UA" sz="3800" dirty="0">
                <a:latin typeface="Times New Roman" panose="02020603050405020304" pitchFamily="18" charset="0"/>
                <a:cs typeface="Times New Roman" panose="02020603050405020304" pitchFamily="18" charset="0"/>
              </a:rPr>
              <a:t>Ця мультимодальна медична модель штучного інтелекту продемонструвала виняткову продуктивність </a:t>
            </a:r>
            <a:r>
              <a:rPr lang="uk-UA" sz="3800" dirty="0">
                <a:latin typeface="Times New Roman" panose="02020603050405020304" pitchFamily="18" charset="0"/>
                <a:cs typeface="Times New Roman" panose="02020603050405020304" pitchFamily="18" charset="0"/>
                <a:hlinkClick r:id="rId3"/>
              </a:rPr>
              <a:t>14 галузевих тестів</a:t>
            </a:r>
            <a:r>
              <a:rPr lang="uk-UA" sz="3800" dirty="0">
                <a:latin typeface="Times New Roman" panose="02020603050405020304" pitchFamily="18" charset="0"/>
                <a:cs typeface="Times New Roman" panose="02020603050405020304" pitchFamily="18" charset="0"/>
              </a:rPr>
              <a:t>, перевершуючи конкурентів, як </a:t>
            </a:r>
            <a:r>
              <a:rPr lang="en-US" sz="3800" dirty="0" err="1">
                <a:latin typeface="Times New Roman" panose="02020603050405020304" pitchFamily="18" charset="0"/>
                <a:cs typeface="Times New Roman" panose="02020603050405020304" pitchFamily="18" charset="0"/>
                <a:hlinkClick r:id="rId4"/>
              </a:rPr>
              <a:t>OpenAI</a:t>
            </a:r>
            <a:r>
              <a:rPr lang="en-US" sz="3800" dirty="0">
                <a:latin typeface="Times New Roman" panose="02020603050405020304" pitchFamily="18" charset="0"/>
                <a:cs typeface="Times New Roman" panose="02020603050405020304" pitchFamily="18" charset="0"/>
                <a:hlinkClick r:id="rId4"/>
              </a:rPr>
              <a:t> GPT-4</a:t>
            </a:r>
            <a:r>
              <a:rPr lang="en-US" sz="3800" dirty="0">
                <a:latin typeface="Times New Roman" panose="02020603050405020304" pitchFamily="18" charset="0"/>
                <a:cs typeface="Times New Roman" panose="02020603050405020304" pitchFamily="18" charset="0"/>
              </a:rPr>
              <a:t>. </a:t>
            </a:r>
            <a:r>
              <a:rPr lang="uk-UA" sz="3800" dirty="0">
                <a:latin typeface="Times New Roman" panose="02020603050405020304" pitchFamily="18" charset="0"/>
                <a:cs typeface="Times New Roman" panose="02020603050405020304" pitchFamily="18" charset="0"/>
              </a:rPr>
              <a:t>Мед-Близнюки побудований на </a:t>
            </a:r>
            <a:r>
              <a:rPr lang="uk-UA" sz="3800" dirty="0">
                <a:latin typeface="Times New Roman" panose="02020603050405020304" pitchFamily="18" charset="0"/>
                <a:cs typeface="Times New Roman" panose="02020603050405020304" pitchFamily="18" charset="0"/>
                <a:hlinkClick r:id="rId5"/>
              </a:rPr>
              <a:t>Близнюки</a:t>
            </a:r>
            <a:r>
              <a:rPr lang="uk-UA" sz="3800" dirty="0">
                <a:latin typeface="Times New Roman" panose="02020603050405020304" pitchFamily="18" charset="0"/>
                <a:cs typeface="Times New Roman" panose="02020603050405020304" pitchFamily="18" charset="0"/>
              </a:rPr>
              <a:t> сім'я с </a:t>
            </a:r>
            <a:r>
              <a:rPr lang="uk-UA" sz="3800" dirty="0">
                <a:latin typeface="Times New Roman" panose="02020603050405020304" pitchFamily="18" charset="0"/>
                <a:cs typeface="Times New Roman" panose="02020603050405020304" pitchFamily="18" charset="0"/>
                <a:hlinkClick r:id="rId6"/>
              </a:rPr>
              <a:t>великі мультимодальні моделі (</a:t>
            </a:r>
            <a:r>
              <a:rPr lang="en-US" sz="3800" dirty="0">
                <a:latin typeface="Times New Roman" panose="02020603050405020304" pitchFamily="18" charset="0"/>
                <a:cs typeface="Times New Roman" panose="02020603050405020304" pitchFamily="18" charset="0"/>
                <a:hlinkClick r:id="rId6"/>
              </a:rPr>
              <a:t>LMM)</a:t>
            </a:r>
            <a:r>
              <a:rPr lang="en-US" sz="3800" dirty="0">
                <a:latin typeface="Times New Roman" panose="02020603050405020304" pitchFamily="18" charset="0"/>
                <a:cs typeface="Times New Roman" panose="02020603050405020304" pitchFamily="18" charset="0"/>
              </a:rPr>
              <a:t> </a:t>
            </a:r>
            <a:r>
              <a:rPr lang="uk-UA" sz="3800" dirty="0">
                <a:latin typeface="Times New Roman" panose="02020603050405020304" pitchFamily="18" charset="0"/>
                <a:cs typeface="Times New Roman" panose="02020603050405020304" pitchFamily="18" charset="0"/>
              </a:rPr>
              <a:t>від </a:t>
            </a:r>
            <a:r>
              <a:rPr lang="en-US" sz="3800" dirty="0">
                <a:latin typeface="Times New Roman" panose="02020603050405020304" pitchFamily="18" charset="0"/>
                <a:cs typeface="Times New Roman" panose="02020603050405020304" pitchFamily="18" charset="0"/>
              </a:rPr>
              <a:t>Google DeepMind, </a:t>
            </a:r>
            <a:r>
              <a:rPr lang="uk-UA" sz="3800" dirty="0">
                <a:latin typeface="Times New Roman" panose="02020603050405020304" pitchFamily="18" charset="0"/>
                <a:cs typeface="Times New Roman" panose="02020603050405020304" pitchFamily="18" charset="0"/>
              </a:rPr>
              <a:t>призначений для розуміння та створення вмісту в різних форматах, включаючи текст, аудіо, зображення та відео. </a:t>
            </a:r>
          </a:p>
          <a:p>
            <a:pPr indent="457200" algn="just" fontAlgn="base">
              <a:lnSpc>
                <a:spcPct val="120000"/>
              </a:lnSpc>
              <a:buNone/>
            </a:pPr>
            <a:r>
              <a:rPr lang="uk-UA" sz="3800" dirty="0">
                <a:latin typeface="Times New Roman" panose="02020603050405020304" pitchFamily="18" charset="0"/>
                <a:cs typeface="Times New Roman" panose="02020603050405020304" pitchFamily="18" charset="0"/>
              </a:rPr>
              <a:t>На відміну від традиційних мультимодальних моделей, </a:t>
            </a:r>
            <a:r>
              <a:rPr lang="en-US" sz="3800" dirty="0">
                <a:latin typeface="Times New Roman" panose="02020603050405020304" pitchFamily="18" charset="0"/>
                <a:cs typeface="Times New Roman" panose="02020603050405020304" pitchFamily="18" charset="0"/>
              </a:rPr>
              <a:t>Gemini </a:t>
            </a:r>
            <a:r>
              <a:rPr lang="uk-UA" sz="3800" dirty="0">
                <a:latin typeface="Times New Roman" panose="02020603050405020304" pitchFamily="18" charset="0"/>
                <a:cs typeface="Times New Roman" panose="02020603050405020304" pitchFamily="18" charset="0"/>
              </a:rPr>
              <a:t>може похвалитися унікальністю підходу </a:t>
            </a:r>
            <a:r>
              <a:rPr lang="uk-UA" sz="3800" dirty="0">
                <a:latin typeface="Times New Roman" panose="02020603050405020304" pitchFamily="18" charset="0"/>
                <a:cs typeface="Times New Roman" panose="02020603050405020304" pitchFamily="18" charset="0"/>
                <a:hlinkClick r:id="rId7"/>
              </a:rPr>
              <a:t>Суміш експертів (МЗ)</a:t>
            </a:r>
            <a:r>
              <a:rPr lang="uk-UA" sz="3800" dirty="0">
                <a:latin typeface="Times New Roman" panose="02020603050405020304" pitchFamily="18" charset="0"/>
                <a:cs typeface="Times New Roman" panose="02020603050405020304" pitchFamily="18" charset="0"/>
              </a:rPr>
              <a:t> архітектури, з моделлю машинного навчання </a:t>
            </a:r>
            <a:r>
              <a:rPr lang="uk-UA" sz="3800" dirty="0">
                <a:latin typeface="Times New Roman" panose="02020603050405020304" pitchFamily="18" charset="0"/>
                <a:cs typeface="Times New Roman" panose="02020603050405020304" pitchFamily="18" charset="0"/>
                <a:hlinkClick r:id="rId8"/>
              </a:rPr>
              <a:t>моделі трансформаторів</a:t>
            </a:r>
            <a:r>
              <a:rPr lang="uk-UA" sz="3800" dirty="0">
                <a:latin typeface="Times New Roman" panose="02020603050405020304" pitchFamily="18" charset="0"/>
                <a:cs typeface="Times New Roman" panose="02020603050405020304" pitchFamily="18" charset="0"/>
              </a:rPr>
              <a:t> навички обробки конкретних сегментів даних або завдань. У сфері медицини це означає, що </a:t>
            </a:r>
            <a:r>
              <a:rPr lang="en-US" sz="3800" dirty="0">
                <a:latin typeface="Times New Roman" panose="02020603050405020304" pitchFamily="18" charset="0"/>
                <a:cs typeface="Times New Roman" panose="02020603050405020304" pitchFamily="18" charset="0"/>
              </a:rPr>
              <a:t>Gemini </a:t>
            </a:r>
            <a:r>
              <a:rPr lang="uk-UA" sz="3800" dirty="0">
                <a:latin typeface="Times New Roman" panose="02020603050405020304" pitchFamily="18" charset="0"/>
                <a:cs typeface="Times New Roman" panose="02020603050405020304" pitchFamily="18" charset="0"/>
              </a:rPr>
              <a:t>може </a:t>
            </a:r>
            <a:r>
              <a:rPr lang="uk-UA" sz="3800" dirty="0" err="1">
                <a:latin typeface="Times New Roman" panose="02020603050405020304" pitchFamily="18" charset="0"/>
                <a:cs typeface="Times New Roman" panose="02020603050405020304" pitchFamily="18" charset="0"/>
              </a:rPr>
              <a:t>динамічно</a:t>
            </a:r>
            <a:r>
              <a:rPr lang="uk-UA" sz="3800" dirty="0">
                <a:latin typeface="Times New Roman" panose="02020603050405020304" pitchFamily="18" charset="0"/>
                <a:cs typeface="Times New Roman" panose="02020603050405020304" pitchFamily="18" charset="0"/>
              </a:rPr>
              <a:t> залучати найбільш підходящого експерта на основі вхідного типу даних, незалежно від того, чи то рентгенологічне зображення, генетична послідовність, історія пацієнта чи клінічні записи. </a:t>
            </a:r>
          </a:p>
          <a:p>
            <a:pPr indent="457200" algn="just" fontAlgn="base">
              <a:lnSpc>
                <a:spcPct val="120000"/>
              </a:lnSpc>
              <a:buNone/>
            </a:pPr>
            <a:r>
              <a:rPr lang="uk-UA" sz="3800" dirty="0">
                <a:latin typeface="Times New Roman" panose="02020603050405020304" pitchFamily="18" charset="0"/>
                <a:cs typeface="Times New Roman" panose="02020603050405020304" pitchFamily="18" charset="0"/>
              </a:rPr>
              <a:t>Ця установка відображає </a:t>
            </a:r>
            <a:r>
              <a:rPr lang="uk-UA" sz="3800" dirty="0" err="1">
                <a:latin typeface="Times New Roman" panose="02020603050405020304" pitchFamily="18" charset="0"/>
                <a:cs typeface="Times New Roman" panose="02020603050405020304" pitchFamily="18" charset="0"/>
              </a:rPr>
              <a:t>мультидисциплінарний</a:t>
            </a:r>
            <a:r>
              <a:rPr lang="uk-UA" sz="3800" dirty="0">
                <a:latin typeface="Times New Roman" panose="02020603050405020304" pitchFamily="18" charset="0"/>
                <a:cs typeface="Times New Roman" panose="02020603050405020304" pitchFamily="18" charset="0"/>
              </a:rPr>
              <a:t> підхід, який використовують клініцисти, підвищуючи здатність моделі вивчати та ефективно обробляти інформацію.</a:t>
            </a:r>
          </a:p>
          <a:p>
            <a:pPr marL="0" indent="0">
              <a:buNone/>
            </a:pPr>
            <a:br>
              <a:rPr lang="uk-UA" sz="3800" dirty="0"/>
            </a:br>
            <a:endParaRPr lang="uk-UA" sz="3800" dirty="0"/>
          </a:p>
        </p:txBody>
      </p:sp>
    </p:spTree>
    <p:extLst>
      <p:ext uri="{BB962C8B-B14F-4D97-AF65-F5344CB8AC3E}">
        <p14:creationId xmlns:p14="http://schemas.microsoft.com/office/powerpoint/2010/main" val="369689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86EC3F23-FF32-4D48-AA8E-F33AA5B9CFEB}"/>
              </a:ext>
            </a:extLst>
          </p:cNvPr>
          <p:cNvSpPr>
            <a:spLocks noGrp="1"/>
          </p:cNvSpPr>
          <p:nvPr>
            <p:ph idx="1"/>
          </p:nvPr>
        </p:nvSpPr>
        <p:spPr>
          <a:xfrm>
            <a:off x="360219" y="228600"/>
            <a:ext cx="11591636" cy="6486236"/>
          </a:xfrm>
        </p:spPr>
        <p:txBody>
          <a:bodyPr>
            <a:normAutofit fontScale="25000" lnSpcReduction="20000"/>
          </a:bodyPr>
          <a:lstStyle/>
          <a:p>
            <a:endParaRPr lang="en-US" dirty="0"/>
          </a:p>
          <a:p>
            <a:pPr marL="0" indent="0">
              <a:lnSpc>
                <a:spcPct val="120000"/>
              </a:lnSpc>
              <a:buNone/>
            </a:pPr>
            <a:r>
              <a:rPr lang="uk-UA" sz="6400" dirty="0">
                <a:latin typeface="Times New Roman" panose="02020603050405020304" pitchFamily="18" charset="0"/>
                <a:cs typeface="Times New Roman" panose="02020603050405020304" pitchFamily="18" charset="0"/>
              </a:rPr>
              <a:t>Настройка </a:t>
            </a:r>
            <a:r>
              <a:rPr lang="en-US" sz="6400" dirty="0">
                <a:latin typeface="Times New Roman" panose="02020603050405020304" pitchFamily="18" charset="0"/>
                <a:cs typeface="Times New Roman" panose="02020603050405020304" pitchFamily="18" charset="0"/>
              </a:rPr>
              <a:t>Gemini </a:t>
            </a:r>
            <a:r>
              <a:rPr lang="uk-UA" sz="6400" dirty="0">
                <a:latin typeface="Times New Roman" panose="02020603050405020304" pitchFamily="18" charset="0"/>
                <a:cs typeface="Times New Roman" panose="02020603050405020304" pitchFamily="18" charset="0"/>
              </a:rPr>
              <a:t>для мультимодального медичного ШІ</a:t>
            </a:r>
          </a:p>
          <a:p>
            <a:pPr marL="0" indent="0">
              <a:lnSpc>
                <a:spcPct val="120000"/>
              </a:lnSpc>
              <a:buNone/>
            </a:pPr>
            <a:r>
              <a:rPr lang="uk-UA" sz="6400" dirty="0">
                <a:latin typeface="Times New Roman" panose="02020603050405020304" pitchFamily="18" charset="0"/>
                <a:cs typeface="Times New Roman" panose="02020603050405020304" pitchFamily="18" charset="0"/>
              </a:rPr>
              <a:t>Щоб створити </a:t>
            </a:r>
            <a:r>
              <a:rPr lang="en-US" sz="6400" dirty="0">
                <a:latin typeface="Times New Roman" panose="02020603050405020304" pitchFamily="18" charset="0"/>
                <a:cs typeface="Times New Roman" panose="02020603050405020304" pitchFamily="18" charset="0"/>
              </a:rPr>
              <a:t>Med-Gemini, </a:t>
            </a:r>
            <a:r>
              <a:rPr lang="uk-UA" sz="6400" dirty="0">
                <a:latin typeface="Times New Roman" panose="02020603050405020304" pitchFamily="18" charset="0"/>
                <a:cs typeface="Times New Roman" panose="02020603050405020304" pitchFamily="18" charset="0"/>
              </a:rPr>
              <a:t>дослідники налаштовали </a:t>
            </a:r>
            <a:r>
              <a:rPr lang="en-US" sz="6400" dirty="0" err="1">
                <a:latin typeface="Times New Roman" panose="02020603050405020304" pitchFamily="18" charset="0"/>
                <a:cs typeface="Times New Roman" panose="02020603050405020304" pitchFamily="18" charset="0"/>
              </a:rPr>
              <a:t>Gemin</a:t>
            </a:r>
            <a:r>
              <a:rPr lang="uk-UA" sz="6400" dirty="0">
                <a:latin typeface="Times New Roman" panose="02020603050405020304" pitchFamily="18" charset="0"/>
                <a:cs typeface="Times New Roman" panose="02020603050405020304" pitchFamily="18" charset="0"/>
              </a:rPr>
              <a:t>і на анонімних наборах медичних даних. Це дозволяє </a:t>
            </a:r>
            <a:r>
              <a:rPr lang="en-US" sz="6400" dirty="0">
                <a:latin typeface="Times New Roman" panose="02020603050405020304" pitchFamily="18" charset="0"/>
                <a:cs typeface="Times New Roman" panose="02020603050405020304" pitchFamily="18" charset="0"/>
              </a:rPr>
              <a:t>Med-Gemini </a:t>
            </a:r>
            <a:r>
              <a:rPr lang="uk-UA" sz="6400" dirty="0">
                <a:latin typeface="Times New Roman" panose="02020603050405020304" pitchFamily="18" charset="0"/>
                <a:cs typeface="Times New Roman" panose="02020603050405020304" pitchFamily="18" charset="0"/>
              </a:rPr>
              <a:t>успадкувати рідні здібності </a:t>
            </a:r>
            <a:r>
              <a:rPr lang="en-US" sz="6400" dirty="0">
                <a:latin typeface="Times New Roman" panose="02020603050405020304" pitchFamily="18" charset="0"/>
                <a:cs typeface="Times New Roman" panose="02020603050405020304" pitchFamily="18" charset="0"/>
              </a:rPr>
              <a:t>Gemini, </a:t>
            </a:r>
            <a:r>
              <a:rPr lang="uk-UA" sz="6400" dirty="0">
                <a:latin typeface="Times New Roman" panose="02020603050405020304" pitchFamily="18" charset="0"/>
                <a:cs typeface="Times New Roman" panose="02020603050405020304" pitchFamily="18" charset="0"/>
              </a:rPr>
              <a:t>включаючи </a:t>
            </a:r>
            <a:r>
              <a:rPr lang="uk-UA" sz="6400" dirty="0" err="1">
                <a:latin typeface="Times New Roman" panose="02020603050405020304" pitchFamily="18" charset="0"/>
                <a:cs typeface="Times New Roman" panose="02020603050405020304" pitchFamily="18" charset="0"/>
              </a:rPr>
              <a:t>мовне</a:t>
            </a:r>
            <a:r>
              <a:rPr lang="uk-UA" sz="6400" dirty="0">
                <a:latin typeface="Times New Roman" panose="02020603050405020304" pitchFamily="18" charset="0"/>
                <a:cs typeface="Times New Roman" panose="02020603050405020304" pitchFamily="18" charset="0"/>
              </a:rPr>
              <a:t> спілкування, міркування з мультимодальними даними та керування довшими контекстами для медичних завдань. Дослідники навчили три спеціальні версії </a:t>
            </a:r>
            <a:r>
              <a:rPr lang="uk-UA" sz="6400" dirty="0" err="1">
                <a:latin typeface="Times New Roman" panose="02020603050405020304" pitchFamily="18" charset="0"/>
                <a:cs typeface="Times New Roman" panose="02020603050405020304" pitchFamily="18" charset="0"/>
              </a:rPr>
              <a:t>кодера</a:t>
            </a:r>
            <a:r>
              <a:rPr lang="uk-UA" sz="6400" dirty="0">
                <a:latin typeface="Times New Roman" panose="02020603050405020304" pitchFamily="18" charset="0"/>
                <a:cs typeface="Times New Roman" panose="02020603050405020304" pitchFamily="18" charset="0"/>
              </a:rPr>
              <a:t> </a:t>
            </a:r>
            <a:r>
              <a:rPr lang="en-US" sz="6400" dirty="0">
                <a:latin typeface="Times New Roman" panose="02020603050405020304" pitchFamily="18" charset="0"/>
                <a:cs typeface="Times New Roman" panose="02020603050405020304" pitchFamily="18" charset="0"/>
              </a:rPr>
              <a:t>Gemini vision </a:t>
            </a:r>
            <a:r>
              <a:rPr lang="uk-UA" sz="6400" dirty="0">
                <a:latin typeface="Times New Roman" panose="02020603050405020304" pitchFamily="18" charset="0"/>
                <a:cs typeface="Times New Roman" panose="02020603050405020304" pitchFamily="18" charset="0"/>
              </a:rPr>
              <a:t>для 2</a:t>
            </a:r>
            <a:r>
              <a:rPr lang="en-US" sz="6400" dirty="0">
                <a:latin typeface="Times New Roman" panose="02020603050405020304" pitchFamily="18" charset="0"/>
                <a:cs typeface="Times New Roman" panose="02020603050405020304" pitchFamily="18" charset="0"/>
              </a:rPr>
              <a:t>D-</a:t>
            </a:r>
            <a:r>
              <a:rPr lang="uk-UA" sz="6400" dirty="0" err="1">
                <a:latin typeface="Times New Roman" panose="02020603050405020304" pitchFamily="18" charset="0"/>
                <a:cs typeface="Times New Roman" panose="02020603050405020304" pitchFamily="18" charset="0"/>
              </a:rPr>
              <a:t>модальностей</a:t>
            </a:r>
            <a:r>
              <a:rPr lang="uk-UA" sz="6400" dirty="0">
                <a:latin typeface="Times New Roman" panose="02020603050405020304" pitchFamily="18" charset="0"/>
                <a:cs typeface="Times New Roman" panose="02020603050405020304" pitchFamily="18" charset="0"/>
              </a:rPr>
              <a:t>, 3</a:t>
            </a:r>
            <a:r>
              <a:rPr lang="en-US" sz="6400" dirty="0">
                <a:latin typeface="Times New Roman" panose="02020603050405020304" pitchFamily="18" charset="0"/>
                <a:cs typeface="Times New Roman" panose="02020603050405020304" pitchFamily="18" charset="0"/>
              </a:rPr>
              <a:t>D-</a:t>
            </a:r>
            <a:r>
              <a:rPr lang="uk-UA" sz="6400" dirty="0" err="1">
                <a:latin typeface="Times New Roman" panose="02020603050405020304" pitchFamily="18" charset="0"/>
                <a:cs typeface="Times New Roman" panose="02020603050405020304" pitchFamily="18" charset="0"/>
              </a:rPr>
              <a:t>модальностей</a:t>
            </a:r>
            <a:r>
              <a:rPr lang="uk-UA" sz="6400" dirty="0">
                <a:latin typeface="Times New Roman" panose="02020603050405020304" pitchFamily="18" charset="0"/>
                <a:cs typeface="Times New Roman" panose="02020603050405020304" pitchFamily="18" charset="0"/>
              </a:rPr>
              <a:t> і </a:t>
            </a:r>
            <a:r>
              <a:rPr lang="uk-UA" sz="6400" dirty="0" err="1">
                <a:latin typeface="Times New Roman" panose="02020603050405020304" pitchFamily="18" charset="0"/>
                <a:cs typeface="Times New Roman" panose="02020603050405020304" pitchFamily="18" charset="0"/>
              </a:rPr>
              <a:t>геноміки</a:t>
            </a:r>
            <a:r>
              <a:rPr lang="uk-UA" sz="6400" dirty="0">
                <a:latin typeface="Times New Roman" panose="02020603050405020304" pitchFamily="18" charset="0"/>
                <a:cs typeface="Times New Roman" panose="02020603050405020304" pitchFamily="18" charset="0"/>
              </a:rPr>
              <a:t>. Це як підготовка спеціалістів у різних медичних галузях. Навчання призвело до розробки трьох конкретних варіантів </a:t>
            </a:r>
            <a:r>
              <a:rPr lang="en-US" sz="6400" dirty="0">
                <a:latin typeface="Times New Roman" panose="02020603050405020304" pitchFamily="18" charset="0"/>
                <a:cs typeface="Times New Roman" panose="02020603050405020304" pitchFamily="18" charset="0"/>
              </a:rPr>
              <a:t>Med-Gemini: Med-Gemini-2D, Med-Gemini-3D </a:t>
            </a:r>
            <a:r>
              <a:rPr lang="uk-UA" sz="6400" dirty="0">
                <a:latin typeface="Times New Roman" panose="02020603050405020304" pitchFamily="18" charset="0"/>
                <a:cs typeface="Times New Roman" panose="02020603050405020304" pitchFamily="18" charset="0"/>
              </a:rPr>
              <a:t>і </a:t>
            </a:r>
            <a:r>
              <a:rPr lang="en-US" sz="6400" dirty="0">
                <a:latin typeface="Times New Roman" panose="02020603050405020304" pitchFamily="18" charset="0"/>
                <a:cs typeface="Times New Roman" panose="02020603050405020304" pitchFamily="18" charset="0"/>
              </a:rPr>
              <a:t>Med-Gemini-Polygenic.</a:t>
            </a:r>
          </a:p>
          <a:p>
            <a:pPr marL="0" indent="0">
              <a:lnSpc>
                <a:spcPct val="120000"/>
              </a:lnSpc>
              <a:buNone/>
            </a:pPr>
            <a:endParaRPr lang="en-US" sz="6400" dirty="0">
              <a:latin typeface="Times New Roman" panose="02020603050405020304" pitchFamily="18" charset="0"/>
              <a:cs typeface="Times New Roman" panose="02020603050405020304" pitchFamily="18" charset="0"/>
            </a:endParaRPr>
          </a:p>
          <a:p>
            <a:pPr marL="0" indent="0">
              <a:lnSpc>
                <a:spcPct val="120000"/>
              </a:lnSpc>
              <a:buNone/>
            </a:pPr>
            <a:r>
              <a:rPr lang="uk-UA" sz="6400" b="1" dirty="0">
                <a:latin typeface="Times New Roman" panose="02020603050405020304" pitchFamily="18" charset="0"/>
                <a:cs typeface="Times New Roman" panose="02020603050405020304" pitchFamily="18" charset="0"/>
              </a:rPr>
              <a:t>Мед-</a:t>
            </a:r>
            <a:r>
              <a:rPr lang="en-US" sz="6400" b="1" dirty="0" err="1">
                <a:latin typeface="Times New Roman" panose="02020603050405020304" pitchFamily="18" charset="0"/>
                <a:cs typeface="Times New Roman" panose="02020603050405020304" pitchFamily="18" charset="0"/>
              </a:rPr>
              <a:t>Gemin</a:t>
            </a:r>
            <a:r>
              <a:rPr lang="uk-UA" sz="6400" b="1" dirty="0">
                <a:latin typeface="Times New Roman" panose="02020603050405020304" pitchFamily="18" charset="0"/>
                <a:cs typeface="Times New Roman" panose="02020603050405020304" pitchFamily="18" charset="0"/>
              </a:rPr>
              <a:t>і-2</a:t>
            </a:r>
            <a:r>
              <a:rPr lang="en-US" sz="6400" b="1" dirty="0">
                <a:latin typeface="Times New Roman" panose="02020603050405020304" pitchFamily="18" charset="0"/>
                <a:cs typeface="Times New Roman" panose="02020603050405020304" pitchFamily="18" charset="0"/>
              </a:rPr>
              <a:t>D</a:t>
            </a:r>
          </a:p>
          <a:p>
            <a:pPr marL="0" indent="0">
              <a:lnSpc>
                <a:spcPct val="120000"/>
              </a:lnSpc>
              <a:buNone/>
            </a:pPr>
            <a:r>
              <a:rPr lang="en-US" sz="6400" dirty="0">
                <a:latin typeface="Times New Roman" panose="02020603050405020304" pitchFamily="18" charset="0"/>
                <a:cs typeface="Times New Roman" panose="02020603050405020304" pitchFamily="18" charset="0"/>
              </a:rPr>
              <a:t>Med-Gemini-2D </a:t>
            </a:r>
            <a:r>
              <a:rPr lang="uk-UA" sz="6400" dirty="0">
                <a:latin typeface="Times New Roman" panose="02020603050405020304" pitchFamily="18" charset="0"/>
                <a:cs typeface="Times New Roman" panose="02020603050405020304" pitchFamily="18" charset="0"/>
              </a:rPr>
              <a:t>навчено працювати зі звичайними медичними зображеннями, такими як рентген грудної клітки, КТ-зрізи, патологічні плями та зображення камери. Ця модель відмінно справляється з такими завданнями, як класифікація, візуальні відповіді на запитання та створення тексту. Наприклад, враховуючи рентген грудної клітки та вказівку «Чи були на рентгенівському знімку ознаки, які можуть вказувати на карциному (вказівки на ракові утворення)?», </a:t>
            </a:r>
            <a:r>
              <a:rPr lang="en-US" sz="6400" dirty="0">
                <a:latin typeface="Times New Roman" panose="02020603050405020304" pitchFamily="18" charset="0"/>
                <a:cs typeface="Times New Roman" panose="02020603050405020304" pitchFamily="18" charset="0"/>
              </a:rPr>
              <a:t>Med-Gemini-2D </a:t>
            </a:r>
            <a:r>
              <a:rPr lang="uk-UA" sz="6400" dirty="0">
                <a:latin typeface="Times New Roman" panose="02020603050405020304" pitchFamily="18" charset="0"/>
                <a:cs typeface="Times New Roman" panose="02020603050405020304" pitchFamily="18" charset="0"/>
              </a:rPr>
              <a:t>може дати точну відповідь. Дослідники виявили, що удосконалена модель </a:t>
            </a:r>
            <a:r>
              <a:rPr lang="en-US" sz="6400" dirty="0">
                <a:latin typeface="Times New Roman" panose="02020603050405020304" pitchFamily="18" charset="0"/>
                <a:cs typeface="Times New Roman" panose="02020603050405020304" pitchFamily="18" charset="0"/>
              </a:rPr>
              <a:t>Med-Gemini-2D </a:t>
            </a:r>
            <a:r>
              <a:rPr lang="uk-UA" sz="6400" dirty="0">
                <a:latin typeface="Times New Roman" panose="02020603050405020304" pitchFamily="18" charset="0"/>
                <a:cs typeface="Times New Roman" panose="02020603050405020304" pitchFamily="18" charset="0"/>
              </a:rPr>
              <a:t>покращила генерацію звітів із підтримкою штучного інтелекту для рентгенівських знімків грудної клітки на 1%–12%, створюючи звіти, «еквівалентні або кращі», ніж звіти радіологів.</a:t>
            </a:r>
          </a:p>
          <a:p>
            <a:pPr marL="0" indent="0">
              <a:lnSpc>
                <a:spcPct val="120000"/>
              </a:lnSpc>
              <a:buNone/>
            </a:pPr>
            <a:endParaRPr lang="uk-UA" sz="6400" dirty="0">
              <a:latin typeface="Times New Roman" panose="02020603050405020304" pitchFamily="18" charset="0"/>
              <a:cs typeface="Times New Roman" panose="02020603050405020304" pitchFamily="18" charset="0"/>
            </a:endParaRPr>
          </a:p>
          <a:p>
            <a:pPr marL="0" indent="0">
              <a:lnSpc>
                <a:spcPct val="120000"/>
              </a:lnSpc>
              <a:buNone/>
            </a:pPr>
            <a:r>
              <a:rPr lang="uk-UA" sz="6400" b="1" dirty="0">
                <a:latin typeface="Times New Roman" panose="02020603050405020304" pitchFamily="18" charset="0"/>
                <a:cs typeface="Times New Roman" panose="02020603050405020304" pitchFamily="18" charset="0"/>
              </a:rPr>
              <a:t>Мед-</a:t>
            </a:r>
            <a:r>
              <a:rPr lang="en-US" sz="6400" b="1" dirty="0" err="1">
                <a:latin typeface="Times New Roman" panose="02020603050405020304" pitchFamily="18" charset="0"/>
                <a:cs typeface="Times New Roman" panose="02020603050405020304" pitchFamily="18" charset="0"/>
              </a:rPr>
              <a:t>Gemin</a:t>
            </a:r>
            <a:r>
              <a:rPr lang="uk-UA" sz="6400" b="1" dirty="0">
                <a:latin typeface="Times New Roman" panose="02020603050405020304" pitchFamily="18" charset="0"/>
                <a:cs typeface="Times New Roman" panose="02020603050405020304" pitchFamily="18" charset="0"/>
              </a:rPr>
              <a:t>і-3</a:t>
            </a:r>
            <a:r>
              <a:rPr lang="en-US" sz="6400" b="1" dirty="0">
                <a:latin typeface="Times New Roman" panose="02020603050405020304" pitchFamily="18" charset="0"/>
                <a:cs typeface="Times New Roman" panose="02020603050405020304" pitchFamily="18" charset="0"/>
              </a:rPr>
              <a:t>D</a:t>
            </a:r>
          </a:p>
          <a:p>
            <a:pPr marL="0" indent="0">
              <a:lnSpc>
                <a:spcPct val="120000"/>
              </a:lnSpc>
              <a:buNone/>
            </a:pPr>
            <a:r>
              <a:rPr lang="uk-UA" sz="6400" dirty="0">
                <a:latin typeface="Times New Roman" panose="02020603050405020304" pitchFamily="18" charset="0"/>
                <a:cs typeface="Times New Roman" panose="02020603050405020304" pitchFamily="18" charset="0"/>
              </a:rPr>
              <a:t>Розширюючи можливості </a:t>
            </a:r>
            <a:r>
              <a:rPr lang="en-US" sz="6400" dirty="0">
                <a:latin typeface="Times New Roman" panose="02020603050405020304" pitchFamily="18" charset="0"/>
                <a:cs typeface="Times New Roman" panose="02020603050405020304" pitchFamily="18" charset="0"/>
              </a:rPr>
              <a:t>Med-Gemini-2D, Med-Gemini-3D </a:t>
            </a:r>
            <a:r>
              <a:rPr lang="uk-UA" sz="6400" dirty="0">
                <a:latin typeface="Times New Roman" panose="02020603050405020304" pitchFamily="18" charset="0"/>
                <a:cs typeface="Times New Roman" panose="02020603050405020304" pitchFamily="18" charset="0"/>
              </a:rPr>
              <a:t>навчено інтерпретувати тривимірні медичні дані, такі як КТ і МРТ. Ці сканування забезпечують комплексне уявлення про анатомічні структури, що вимагає глибшого рівня розуміння та досконаліших аналітичних методів. Можливість аналізувати 3</a:t>
            </a:r>
            <a:r>
              <a:rPr lang="en-US" sz="6400" dirty="0">
                <a:latin typeface="Times New Roman" panose="02020603050405020304" pitchFamily="18" charset="0"/>
                <a:cs typeface="Times New Roman" panose="02020603050405020304" pitchFamily="18" charset="0"/>
              </a:rPr>
              <a:t>D-</a:t>
            </a:r>
            <a:r>
              <a:rPr lang="uk-UA" sz="6400" dirty="0">
                <a:latin typeface="Times New Roman" panose="02020603050405020304" pitchFamily="18" charset="0"/>
                <a:cs typeface="Times New Roman" panose="02020603050405020304" pitchFamily="18" charset="0"/>
              </a:rPr>
              <a:t>сканування за допомогою текстових інструкцій знаменує значний стрибок у діагностиці медичних зображень. Оцінки показали, що більше половини звітів, створених </a:t>
            </a:r>
            <a:r>
              <a:rPr lang="en-US" sz="6400" dirty="0">
                <a:latin typeface="Times New Roman" panose="02020603050405020304" pitchFamily="18" charset="0"/>
                <a:cs typeface="Times New Roman" panose="02020603050405020304" pitchFamily="18" charset="0"/>
              </a:rPr>
              <a:t>Med-Gemini-3D, </a:t>
            </a:r>
            <a:r>
              <a:rPr lang="uk-UA" sz="6400" dirty="0">
                <a:latin typeface="Times New Roman" panose="02020603050405020304" pitchFamily="18" charset="0"/>
                <a:cs typeface="Times New Roman" panose="02020603050405020304" pitchFamily="18" charset="0"/>
              </a:rPr>
              <a:t>призвели до тих самих рекомендацій щодо догляду, які надали радіологи.</a:t>
            </a:r>
          </a:p>
          <a:p>
            <a:pPr marL="0" indent="0">
              <a:lnSpc>
                <a:spcPct val="120000"/>
              </a:lnSpc>
              <a:buNone/>
            </a:pPr>
            <a:endParaRPr lang="uk-UA" sz="6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467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1FD9E54-A217-4DBE-8AF3-FCB76052BBDD}"/>
              </a:ext>
            </a:extLst>
          </p:cNvPr>
          <p:cNvSpPr>
            <a:spLocks noGrp="1"/>
          </p:cNvSpPr>
          <p:nvPr>
            <p:ph idx="1"/>
          </p:nvPr>
        </p:nvSpPr>
        <p:spPr>
          <a:xfrm>
            <a:off x="775855" y="544945"/>
            <a:ext cx="10577945" cy="5632018"/>
          </a:xfrm>
        </p:spPr>
        <p:txBody>
          <a:bodyPr>
            <a:normAutofit fontScale="92500" lnSpcReduction="20000"/>
          </a:bodyPr>
          <a:lstStyle/>
          <a:p>
            <a:pPr marL="0" indent="0">
              <a:lnSpc>
                <a:spcPct val="120000"/>
              </a:lnSpc>
              <a:buNone/>
            </a:pPr>
            <a:r>
              <a:rPr lang="uk-UA" b="1" dirty="0">
                <a:latin typeface="Times New Roman" panose="02020603050405020304" pitchFamily="18" charset="0"/>
                <a:cs typeface="Times New Roman" panose="02020603050405020304" pitchFamily="18" charset="0"/>
              </a:rPr>
              <a:t>Мед-</a:t>
            </a:r>
            <a:r>
              <a:rPr lang="en-US" b="1" dirty="0">
                <a:latin typeface="Times New Roman" panose="02020603050405020304" pitchFamily="18" charset="0"/>
                <a:cs typeface="Times New Roman" panose="02020603050405020304" pitchFamily="18" charset="0"/>
              </a:rPr>
              <a:t>Gemini</a:t>
            </a:r>
            <a:r>
              <a:rPr lang="uk-UA" b="1" dirty="0">
                <a:latin typeface="Times New Roman" panose="02020603050405020304" pitchFamily="18" charset="0"/>
                <a:cs typeface="Times New Roman" panose="02020603050405020304" pitchFamily="18" charset="0"/>
              </a:rPr>
              <a:t>-Полігенний</a:t>
            </a:r>
          </a:p>
          <a:p>
            <a:pPr marL="0" indent="0" algn="just">
              <a:lnSpc>
                <a:spcPct val="120000"/>
              </a:lnSpc>
              <a:buNone/>
            </a:pPr>
            <a:r>
              <a:rPr lang="uk-UA" dirty="0">
                <a:latin typeface="Times New Roman" panose="02020603050405020304" pitchFamily="18" charset="0"/>
                <a:cs typeface="Times New Roman" panose="02020603050405020304" pitchFamily="18" charset="0"/>
              </a:rPr>
              <a:t>	На відміну від інших варіантів </a:t>
            </a:r>
            <a:r>
              <a:rPr lang="en-US" dirty="0">
                <a:latin typeface="Times New Roman" panose="02020603050405020304" pitchFamily="18" charset="0"/>
                <a:cs typeface="Times New Roman" panose="02020603050405020304" pitchFamily="18" charset="0"/>
              </a:rPr>
              <a:t>Med-Gemini, </a:t>
            </a:r>
            <a:r>
              <a:rPr lang="uk-UA" dirty="0">
                <a:latin typeface="Times New Roman" panose="02020603050405020304" pitchFamily="18" charset="0"/>
                <a:cs typeface="Times New Roman" panose="02020603050405020304" pitchFamily="18" charset="0"/>
              </a:rPr>
              <a:t>які зосереджені на медичній візуалізації, </a:t>
            </a:r>
            <a:r>
              <a:rPr lang="en-US" dirty="0">
                <a:latin typeface="Times New Roman" panose="02020603050405020304" pitchFamily="18" charset="0"/>
                <a:cs typeface="Times New Roman" panose="02020603050405020304" pitchFamily="18" charset="0"/>
              </a:rPr>
              <a:t>Med-Gemini-Polygenic </a:t>
            </a:r>
            <a:r>
              <a:rPr lang="uk-UA" dirty="0">
                <a:latin typeface="Times New Roman" panose="02020603050405020304" pitchFamily="18" charset="0"/>
                <a:cs typeface="Times New Roman" panose="02020603050405020304" pitchFamily="18" charset="0"/>
              </a:rPr>
              <a:t>розроблено для прогнозування захворювань і наслідків для здоров’я на основі </a:t>
            </a:r>
            <a:r>
              <a:rPr lang="uk-UA" dirty="0" err="1">
                <a:latin typeface="Times New Roman" panose="02020603050405020304" pitchFamily="18" charset="0"/>
                <a:cs typeface="Times New Roman" panose="02020603050405020304" pitchFamily="18" charset="0"/>
              </a:rPr>
              <a:t>геномних</a:t>
            </a:r>
            <a:r>
              <a:rPr lang="uk-UA" dirty="0">
                <a:latin typeface="Times New Roman" panose="02020603050405020304" pitchFamily="18" charset="0"/>
                <a:cs typeface="Times New Roman" panose="02020603050405020304" pitchFamily="18" charset="0"/>
              </a:rPr>
              <a:t> даних. Дослідники стверджують, що </a:t>
            </a:r>
            <a:r>
              <a:rPr lang="en-US" dirty="0">
                <a:latin typeface="Times New Roman" panose="02020603050405020304" pitchFamily="18" charset="0"/>
                <a:cs typeface="Times New Roman" panose="02020603050405020304" pitchFamily="18" charset="0"/>
              </a:rPr>
              <a:t>Med-Gemini-Polygenic </a:t>
            </a:r>
            <a:r>
              <a:rPr lang="uk-UA" dirty="0">
                <a:latin typeface="Times New Roman" panose="02020603050405020304" pitchFamily="18" charset="0"/>
                <a:cs typeface="Times New Roman" panose="02020603050405020304" pitchFamily="18" charset="0"/>
              </a:rPr>
              <a:t>є першою моделлю такого роду, яка аналізує </a:t>
            </a:r>
            <a:r>
              <a:rPr lang="uk-UA" dirty="0" err="1">
                <a:latin typeface="Times New Roman" panose="02020603050405020304" pitchFamily="18" charset="0"/>
                <a:cs typeface="Times New Roman" panose="02020603050405020304" pitchFamily="18" charset="0"/>
              </a:rPr>
              <a:t>геномні</a:t>
            </a:r>
            <a:r>
              <a:rPr lang="uk-UA" dirty="0">
                <a:latin typeface="Times New Roman" panose="02020603050405020304" pitchFamily="18" charset="0"/>
                <a:cs typeface="Times New Roman" panose="02020603050405020304" pitchFamily="18" charset="0"/>
              </a:rPr>
              <a:t> дані за допомогою текстових інструкцій. Експерименти показують, що модель перевершує попередні лінійні полігенні оцінки в прогнозуванні восьми наслідків для здоров’я, включаючи депресію, інсульт і глаукому. Примітно, що він також демонструє нульові можливості, передбачаючи додаткові результати для здоров’я без спеціального навчання. Цей прогрес має вирішальне значення для діагностики таких захворювань, як ішемічна хвороба серця, ХОЗЛ і діабет 2 типу.</a:t>
            </a:r>
          </a:p>
          <a:p>
            <a:endParaRPr lang="uk-UA" dirty="0"/>
          </a:p>
        </p:txBody>
      </p:sp>
    </p:spTree>
    <p:extLst>
      <p:ext uri="{BB962C8B-B14F-4D97-AF65-F5344CB8AC3E}">
        <p14:creationId xmlns:p14="http://schemas.microsoft.com/office/powerpoint/2010/main" val="409123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7CA74431-DA80-409E-B43C-221E6590472B}"/>
              </a:ext>
            </a:extLst>
          </p:cNvPr>
          <p:cNvPicPr>
            <a:picLocks noChangeAspect="1"/>
          </p:cNvPicPr>
          <p:nvPr/>
        </p:nvPicPr>
        <p:blipFill>
          <a:blip r:embed="rId2"/>
          <a:stretch>
            <a:fillRect/>
          </a:stretch>
        </p:blipFill>
        <p:spPr>
          <a:xfrm>
            <a:off x="323273" y="129308"/>
            <a:ext cx="11499272" cy="6622473"/>
          </a:xfrm>
          <a:prstGeom prst="rect">
            <a:avLst/>
          </a:prstGeom>
        </p:spPr>
      </p:pic>
    </p:spTree>
    <p:extLst>
      <p:ext uri="{BB962C8B-B14F-4D97-AF65-F5344CB8AC3E}">
        <p14:creationId xmlns:p14="http://schemas.microsoft.com/office/powerpoint/2010/main" val="272185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2AEABF-47F5-4792-BBDB-E9640F626078}"/>
              </a:ext>
            </a:extLst>
          </p:cNvPr>
          <p:cNvSpPr>
            <a:spLocks noGrp="1"/>
          </p:cNvSpPr>
          <p:nvPr>
            <p:ph type="title"/>
          </p:nvPr>
        </p:nvSpPr>
        <p:spPr>
          <a:xfrm>
            <a:off x="2324100" y="365126"/>
            <a:ext cx="9029700" cy="512330"/>
          </a:xfrm>
        </p:spPr>
        <p:txBody>
          <a:bodyPr>
            <a:normAutofit fontScale="90000"/>
          </a:bodyPr>
          <a:lstStyle/>
          <a:p>
            <a:r>
              <a:rPr lang="uk-UA" sz="3200" dirty="0"/>
              <a:t>Досягнення </a:t>
            </a:r>
            <a:r>
              <a:rPr lang="en-US" sz="3200" dirty="0"/>
              <a:t>Med-Gemini</a:t>
            </a:r>
            <a:endParaRPr lang="uk-UA" sz="3200" dirty="0"/>
          </a:p>
        </p:txBody>
      </p:sp>
      <p:sp>
        <p:nvSpPr>
          <p:cNvPr id="3" name="Місце для вмісту 2">
            <a:extLst>
              <a:ext uri="{FF2B5EF4-FFF2-40B4-BE49-F238E27FC236}">
                <a16:creationId xmlns:a16="http://schemas.microsoft.com/office/drawing/2014/main" id="{F3F94744-AAC3-48B7-AB5E-6429C05B5E5D}"/>
              </a:ext>
            </a:extLst>
          </p:cNvPr>
          <p:cNvSpPr>
            <a:spLocks noGrp="1"/>
          </p:cNvSpPr>
          <p:nvPr>
            <p:ph idx="1"/>
          </p:nvPr>
        </p:nvSpPr>
        <p:spPr>
          <a:xfrm>
            <a:off x="240145" y="877456"/>
            <a:ext cx="11656291" cy="5818907"/>
          </a:xfrm>
        </p:spPr>
        <p:txBody>
          <a:bodyPr>
            <a:noAutofit/>
          </a:bodyPr>
          <a:lstStyle/>
          <a:p>
            <a:r>
              <a:rPr lang="en-US" sz="2000" dirty="0">
                <a:latin typeface="Times New Roman" panose="02020603050405020304" pitchFamily="18" charset="0"/>
                <a:cs typeface="Times New Roman" panose="02020603050405020304" pitchFamily="18" charset="0"/>
              </a:rPr>
              <a:t>Med-Gemini </a:t>
            </a:r>
            <a:r>
              <a:rPr lang="uk-UA" sz="2000" dirty="0">
                <a:latin typeface="Times New Roman" panose="02020603050405020304" pitchFamily="18" charset="0"/>
                <a:cs typeface="Times New Roman" panose="02020603050405020304" pitchFamily="18" charset="0"/>
              </a:rPr>
              <a:t>також використовує методи ланцюгових міркувань, які допомагають в обробці та розумінні довгих контекстних медичних записів.</a:t>
            </a:r>
          </a:p>
          <a:p>
            <a:r>
              <a:rPr lang="uk-UA" sz="2000" dirty="0">
                <a:latin typeface="Times New Roman" panose="02020603050405020304" pitchFamily="18" charset="0"/>
                <a:cs typeface="Times New Roman" panose="02020603050405020304" pitchFamily="18" charset="0"/>
              </a:rPr>
              <a:t>Ці моделі тонко налаштовані на медичні потреби та можуть точно відповідати на складні медичні питання, використовуючи ідеальне клінічне вимірювання.</a:t>
            </a:r>
          </a:p>
          <a:p>
            <a:r>
              <a:rPr lang="uk-UA" sz="2000" dirty="0">
                <a:latin typeface="Times New Roman" panose="02020603050405020304" pitchFamily="18" charset="0"/>
                <a:cs typeface="Times New Roman" panose="02020603050405020304" pitchFamily="18" charset="0"/>
              </a:rPr>
              <a:t>Моделі </a:t>
            </a:r>
            <a:r>
              <a:rPr lang="en-US" sz="2000" dirty="0">
                <a:latin typeface="Times New Roman" panose="02020603050405020304" pitchFamily="18" charset="0"/>
                <a:cs typeface="Times New Roman" panose="02020603050405020304" pitchFamily="18" charset="0"/>
              </a:rPr>
              <a:t>Med-Gemini </a:t>
            </a:r>
            <a:r>
              <a:rPr lang="uk-UA" sz="2000" dirty="0">
                <a:latin typeface="Times New Roman" panose="02020603050405020304" pitchFamily="18" charset="0"/>
                <a:cs typeface="Times New Roman" panose="02020603050405020304" pitchFamily="18" charset="0"/>
              </a:rPr>
              <a:t>продемонстрували значний прогрес у продуктивності, досягнувши найсучасніших результатів у 14 тестах, які охоплюють 25 завдань.</a:t>
            </a:r>
          </a:p>
          <a:p>
            <a:r>
              <a:rPr lang="uk-UA" sz="2000" dirty="0">
                <a:latin typeface="Times New Roman" panose="02020603050405020304" pitchFamily="18" charset="0"/>
                <a:cs typeface="Times New Roman" panose="02020603050405020304" pitchFamily="18" charset="0"/>
              </a:rPr>
              <a:t>Вони перевершили </a:t>
            </a:r>
            <a:r>
              <a:rPr lang="en-US" sz="2000" dirty="0">
                <a:latin typeface="Times New Roman" panose="02020603050405020304" pitchFamily="18" charset="0"/>
                <a:cs typeface="Times New Roman" panose="02020603050405020304" pitchFamily="18" charset="0"/>
              </a:rPr>
              <a:t>GPT-4 </a:t>
            </a:r>
            <a:r>
              <a:rPr lang="uk-UA" sz="2000" dirty="0">
                <a:latin typeface="Times New Roman" panose="02020603050405020304" pitchFamily="18" charset="0"/>
                <a:cs typeface="Times New Roman" panose="02020603050405020304" pitchFamily="18" charset="0"/>
              </a:rPr>
              <a:t>і </a:t>
            </a:r>
            <a:r>
              <a:rPr lang="en-US" sz="2000" dirty="0">
                <a:latin typeface="Times New Roman" panose="02020603050405020304" pitchFamily="18" charset="0"/>
                <a:cs typeface="Times New Roman" panose="02020603050405020304" pitchFamily="18" charset="0"/>
              </a:rPr>
              <a:t>Med-</a:t>
            </a:r>
            <a:r>
              <a:rPr lang="en-US" sz="2000" dirty="0" err="1">
                <a:latin typeface="Times New Roman" panose="02020603050405020304" pitchFamily="18" charset="0"/>
                <a:cs typeface="Times New Roman" panose="02020603050405020304" pitchFamily="18" charset="0"/>
              </a:rPr>
              <a:t>PaLM</a:t>
            </a:r>
            <a:r>
              <a:rPr lang="en-US" sz="2000" dirty="0">
                <a:latin typeface="Times New Roman" panose="02020603050405020304" pitchFamily="18" charset="0"/>
                <a:cs typeface="Times New Roman" panose="02020603050405020304" pitchFamily="18" charset="0"/>
              </a:rPr>
              <a:t> 2, </a:t>
            </a:r>
            <a:r>
              <a:rPr lang="uk-UA" sz="2000" dirty="0">
                <a:latin typeface="Times New Roman" panose="02020603050405020304" pitchFamily="18" charset="0"/>
                <a:cs typeface="Times New Roman" panose="02020603050405020304" pitchFamily="18" charset="0"/>
              </a:rPr>
              <a:t>досягнувши 91,1% точності в тесті </a:t>
            </a:r>
            <a:r>
              <a:rPr lang="en-US" sz="2000" dirty="0" err="1">
                <a:latin typeface="Times New Roman" panose="02020603050405020304" pitchFamily="18" charset="0"/>
                <a:cs typeface="Times New Roman" panose="02020603050405020304" pitchFamily="18" charset="0"/>
              </a:rPr>
              <a:t>MedQA</a:t>
            </a:r>
            <a:r>
              <a:rPr lang="en-US" sz="2000" dirty="0">
                <a:latin typeface="Times New Roman" panose="02020603050405020304" pitchFamily="18" charset="0"/>
                <a:cs typeface="Times New Roman" panose="02020603050405020304" pitchFamily="18" charset="0"/>
              </a:rPr>
              <a:t> (USMLE), </a:t>
            </a:r>
            <a:r>
              <a:rPr lang="uk-UA" sz="2000" dirty="0">
                <a:latin typeface="Times New Roman" panose="02020603050405020304" pitchFamily="18" charset="0"/>
                <a:cs typeface="Times New Roman" panose="02020603050405020304" pitchFamily="18" charset="0"/>
              </a:rPr>
              <a:t>перевершивши </a:t>
            </a:r>
            <a:r>
              <a:rPr lang="en-US" sz="2000" dirty="0">
                <a:latin typeface="Times New Roman" panose="02020603050405020304" pitchFamily="18" charset="0"/>
                <a:cs typeface="Times New Roman" panose="02020603050405020304" pitchFamily="18" charset="0"/>
              </a:rPr>
              <a:t>Med-</a:t>
            </a:r>
            <a:r>
              <a:rPr lang="en-US" sz="2000" dirty="0" err="1">
                <a:latin typeface="Times New Roman" panose="02020603050405020304" pitchFamily="18" charset="0"/>
                <a:cs typeface="Times New Roman" panose="02020603050405020304" pitchFamily="18" charset="0"/>
              </a:rPr>
              <a:t>PaLM</a:t>
            </a:r>
            <a:r>
              <a:rPr lang="en-US" sz="2000" dirty="0">
                <a:latin typeface="Times New Roman" panose="02020603050405020304" pitchFamily="18" charset="0"/>
                <a:cs typeface="Times New Roman" panose="02020603050405020304" pitchFamily="18" charset="0"/>
              </a:rPr>
              <a:t> 2 </a:t>
            </a:r>
            <a:r>
              <a:rPr lang="uk-UA" sz="2000" dirty="0">
                <a:latin typeface="Times New Roman" panose="02020603050405020304" pitchFamily="18" charset="0"/>
                <a:cs typeface="Times New Roman" panose="02020603050405020304" pitchFamily="18" charset="0"/>
              </a:rPr>
              <a:t>на 4,6%.</a:t>
            </a:r>
          </a:p>
          <a:p>
            <a:r>
              <a:rPr lang="uk-UA" sz="2000" dirty="0">
                <a:latin typeface="Times New Roman" panose="02020603050405020304" pitchFamily="18" charset="0"/>
                <a:cs typeface="Times New Roman" panose="02020603050405020304" pitchFamily="18" charset="0"/>
              </a:rPr>
              <a:t>Моделі також відмінно впоралися з мультимодальними завданнями, суттєво покращивши аналіз медичних зображень і відео, а також точний пошук інформації з довгих медичних записів.</a:t>
            </a:r>
          </a:p>
          <a:p>
            <a:r>
              <a:rPr lang="uk-UA" sz="2000" dirty="0">
                <a:latin typeface="Times New Roman" panose="02020603050405020304" pitchFamily="18" charset="0"/>
                <a:cs typeface="Times New Roman" panose="02020603050405020304" pitchFamily="18" charset="0"/>
              </a:rPr>
              <a:t>У тесті </a:t>
            </a:r>
            <a:r>
              <a:rPr lang="en-US" sz="2000" dirty="0" err="1">
                <a:latin typeface="Times New Roman" panose="02020603050405020304" pitchFamily="18" charset="0"/>
                <a:cs typeface="Times New Roman" panose="02020603050405020304" pitchFamily="18" charset="0"/>
              </a:rPr>
              <a:t>MedQA</a:t>
            </a:r>
            <a:r>
              <a:rPr lang="en-US" sz="2000" dirty="0">
                <a:latin typeface="Times New Roman" panose="02020603050405020304" pitchFamily="18" charset="0"/>
                <a:cs typeface="Times New Roman" panose="02020603050405020304" pitchFamily="18" charset="0"/>
              </a:rPr>
              <a:t> (USMLE) </a:t>
            </a:r>
            <a:r>
              <a:rPr lang="uk-UA" sz="2000" dirty="0">
                <a:latin typeface="Times New Roman" panose="02020603050405020304" pitchFamily="18" charset="0"/>
                <a:cs typeface="Times New Roman" panose="02020603050405020304" pitchFamily="18" charset="0"/>
              </a:rPr>
              <a:t>показники </a:t>
            </a:r>
            <a:r>
              <a:rPr lang="en-US" sz="2000" dirty="0">
                <a:latin typeface="Times New Roman" panose="02020603050405020304" pitchFamily="18" charset="0"/>
                <a:cs typeface="Times New Roman" panose="02020603050405020304" pitchFamily="18" charset="0"/>
              </a:rPr>
              <a:t>Med-Gemini </a:t>
            </a:r>
            <a:r>
              <a:rPr lang="uk-UA" sz="2000" dirty="0">
                <a:latin typeface="Times New Roman" panose="02020603050405020304" pitchFamily="18" charset="0"/>
                <a:cs typeface="Times New Roman" panose="02020603050405020304" pitchFamily="18" charset="0"/>
              </a:rPr>
              <a:t>значно покращилися, що свідчить про її здатність до точних медичних висновків.</a:t>
            </a:r>
          </a:p>
          <a:p>
            <a:r>
              <a:rPr lang="uk-UA" sz="2000" dirty="0">
                <a:latin typeface="Times New Roman" panose="02020603050405020304" pitchFamily="18" charset="0"/>
                <a:cs typeface="Times New Roman" panose="02020603050405020304" pitchFamily="18" charset="0"/>
              </a:rPr>
              <a:t>Таким чином, </a:t>
            </a:r>
            <a:r>
              <a:rPr lang="en-US" sz="2000" dirty="0">
                <a:latin typeface="Times New Roman" panose="02020603050405020304" pitchFamily="18" charset="0"/>
                <a:cs typeface="Times New Roman" panose="02020603050405020304" pitchFamily="18" charset="0"/>
              </a:rPr>
              <a:t>Med-Gemini </a:t>
            </a:r>
            <a:r>
              <a:rPr lang="uk-UA" sz="2000" dirty="0">
                <a:latin typeface="Times New Roman" panose="02020603050405020304" pitchFamily="18" charset="0"/>
                <a:cs typeface="Times New Roman" panose="02020603050405020304" pitchFamily="18" charset="0"/>
              </a:rPr>
              <a:t>розв'язує проблеми передового клінічного мислення, мультимодальної обробки даних і розуміння довготривалого контексту в моделях ШІ для надання точної медичної допомоги.</a:t>
            </a:r>
          </a:p>
          <a:p>
            <a:r>
              <a:rPr lang="en-US" sz="2000" dirty="0">
                <a:latin typeface="Times New Roman" panose="02020603050405020304" pitchFamily="18" charset="0"/>
                <a:cs typeface="Times New Roman" panose="02020603050405020304" pitchFamily="18" charset="0"/>
              </a:rPr>
              <a:t>Med-Gemini </a:t>
            </a:r>
            <a:r>
              <a:rPr lang="uk-UA" sz="2000" dirty="0">
                <a:latin typeface="Times New Roman" panose="02020603050405020304" pitchFamily="18" charset="0"/>
                <a:cs typeface="Times New Roman" panose="02020603050405020304" pitchFamily="18" charset="0"/>
              </a:rPr>
              <a:t>значно покращує інтерпретацію складних медичних даних за рахунок використання веб-пошуку з урахуванням невизначеності, спеціальних </a:t>
            </a:r>
            <a:r>
              <a:rPr lang="uk-UA" sz="2000" dirty="0" err="1">
                <a:latin typeface="Times New Roman" panose="02020603050405020304" pitchFamily="18" charset="0"/>
                <a:cs typeface="Times New Roman" panose="02020603050405020304" pitchFamily="18" charset="0"/>
              </a:rPr>
              <a:t>кодерів</a:t>
            </a:r>
            <a:r>
              <a:rPr lang="uk-UA" sz="2000" dirty="0">
                <a:latin typeface="Times New Roman" panose="02020603050405020304" pitchFamily="18" charset="0"/>
                <a:cs typeface="Times New Roman" panose="02020603050405020304" pitchFamily="18" charset="0"/>
              </a:rPr>
              <a:t> і методів ланцюгових вимірювань.</a:t>
            </a:r>
          </a:p>
        </p:txBody>
      </p:sp>
    </p:spTree>
    <p:extLst>
      <p:ext uri="{BB962C8B-B14F-4D97-AF65-F5344CB8AC3E}">
        <p14:creationId xmlns:p14="http://schemas.microsoft.com/office/powerpoint/2010/main" val="373422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B5517D3-9735-41CF-927A-7BF50C4D9662}"/>
              </a:ext>
            </a:extLst>
          </p:cNvPr>
          <p:cNvSpPr>
            <a:spLocks noGrp="1"/>
          </p:cNvSpPr>
          <p:nvPr>
            <p:ph idx="1"/>
          </p:nvPr>
        </p:nvSpPr>
        <p:spPr>
          <a:xfrm>
            <a:off x="461818" y="628072"/>
            <a:ext cx="11397673" cy="6123709"/>
          </a:xfrm>
        </p:spPr>
        <p:txBody>
          <a:bodyPr>
            <a:noAutofit/>
          </a:bodyPr>
          <a:lstStyle/>
          <a:p>
            <a:pPr marL="0" indent="457200">
              <a:lnSpc>
                <a:spcPct val="120000"/>
              </a:lnSpc>
              <a:buNone/>
            </a:pPr>
            <a:r>
              <a:rPr lang="uk-UA" sz="1600" dirty="0">
                <a:latin typeface="Times New Roman" panose="02020603050405020304" pitchFamily="18" charset="0"/>
                <a:cs typeface="Times New Roman" panose="02020603050405020304" pitchFamily="18" charset="0"/>
              </a:rPr>
              <a:t>Шлях до застосування в реальному світі</a:t>
            </a:r>
          </a:p>
          <a:p>
            <a:pPr marL="0" indent="457200">
              <a:lnSpc>
                <a:spcPct val="120000"/>
              </a:lnSpc>
              <a:buNone/>
            </a:pPr>
            <a:r>
              <a:rPr lang="uk-UA" sz="1600" dirty="0">
                <a:latin typeface="Times New Roman" panose="02020603050405020304" pitchFamily="18" charset="0"/>
                <a:cs typeface="Times New Roman" panose="02020603050405020304" pitchFamily="18" charset="0"/>
              </a:rPr>
              <a:t>Хоча </a:t>
            </a:r>
            <a:r>
              <a:rPr lang="en-US" sz="1600" dirty="0">
                <a:latin typeface="Times New Roman" panose="02020603050405020304" pitchFamily="18" charset="0"/>
                <a:cs typeface="Times New Roman" panose="02020603050405020304" pitchFamily="18" charset="0"/>
              </a:rPr>
              <a:t>Med-Gemini </a:t>
            </a:r>
            <a:r>
              <a:rPr lang="uk-UA" sz="1600" dirty="0">
                <a:latin typeface="Times New Roman" panose="02020603050405020304" pitchFamily="18" charset="0"/>
                <a:cs typeface="Times New Roman" panose="02020603050405020304" pitchFamily="18" charset="0"/>
              </a:rPr>
              <a:t>демонструє значні досягнення, він все ще перебуває на стадії дослідження та потребує ретельної медичної перевірки перед застосуванням у реальному світі. </a:t>
            </a:r>
            <a:r>
              <a:rPr lang="uk-UA" sz="1600" b="1" i="1" dirty="0">
                <a:latin typeface="Times New Roman" panose="02020603050405020304" pitchFamily="18" charset="0"/>
                <a:cs typeface="Times New Roman" panose="02020603050405020304" pitchFamily="18" charset="0"/>
              </a:rPr>
              <a:t>Для забезпечення надійності, безпеки та ефективності моделі в різноманітних клінічних умовах необхідні суворі клінічні випробування та широке тестування. Дослідники повинні підтвердити ефективність </a:t>
            </a:r>
            <a:r>
              <a:rPr lang="en-US" sz="1600" b="1" i="1" dirty="0">
                <a:latin typeface="Times New Roman" panose="02020603050405020304" pitchFamily="18" charset="0"/>
                <a:cs typeface="Times New Roman" panose="02020603050405020304" pitchFamily="18" charset="0"/>
              </a:rPr>
              <a:t>Med-Gemini </a:t>
            </a:r>
            <a:r>
              <a:rPr lang="uk-UA" sz="1600" b="1" i="1" dirty="0">
                <a:latin typeface="Times New Roman" panose="02020603050405020304" pitchFamily="18" charset="0"/>
                <a:cs typeface="Times New Roman" panose="02020603050405020304" pitchFamily="18" charset="0"/>
              </a:rPr>
              <a:t>для різних захворювань і демографічних показників пацієнтів, щоб забезпечити її надійність і можливість узагальнення. Щоб гарантувати дотримання медичних стандартів і етичних принципів, необхідні дозволи органів охорони здоров’я.</a:t>
            </a:r>
            <a:r>
              <a:rPr lang="uk-UA" sz="1600" dirty="0">
                <a:latin typeface="Times New Roman" panose="02020603050405020304" pitchFamily="18" charset="0"/>
                <a:cs typeface="Times New Roman" panose="02020603050405020304" pitchFamily="18" charset="0"/>
              </a:rPr>
              <a:t> Спільні зусилля між розробниками штучного інтелекту, медичними працівниками та регуляторними органами будуть мати вирішальне значення для вдосконалення </a:t>
            </a:r>
            <a:r>
              <a:rPr lang="en-US" sz="1600" dirty="0">
                <a:latin typeface="Times New Roman" panose="02020603050405020304" pitchFamily="18" charset="0"/>
                <a:cs typeface="Times New Roman" panose="02020603050405020304" pitchFamily="18" charset="0"/>
              </a:rPr>
              <a:t>Med-Gemini, </a:t>
            </a:r>
            <a:r>
              <a:rPr lang="uk-UA" sz="1600" dirty="0">
                <a:latin typeface="Times New Roman" panose="02020603050405020304" pitchFamily="18" charset="0"/>
                <a:cs typeface="Times New Roman" panose="02020603050405020304" pitchFamily="18" charset="0"/>
              </a:rPr>
              <a:t>усунення будь-яких обмежень і зміцнення впевненості в його клінічній корисності.</a:t>
            </a:r>
          </a:p>
          <a:p>
            <a:pPr marL="0" indent="457200">
              <a:lnSpc>
                <a:spcPct val="120000"/>
              </a:lnSpc>
              <a:buNone/>
            </a:pPr>
            <a:r>
              <a:rPr lang="en-US" sz="1600" dirty="0">
                <a:latin typeface="Times New Roman" panose="02020603050405020304" pitchFamily="18" charset="0"/>
                <a:cs typeface="Times New Roman" panose="02020603050405020304" pitchFamily="18" charset="0"/>
              </a:rPr>
              <a:t>Bottom Line</a:t>
            </a:r>
          </a:p>
          <a:p>
            <a:pPr marL="0" indent="457200">
              <a:lnSpc>
                <a:spcPct val="120000"/>
              </a:lnSpc>
              <a:buNone/>
            </a:pPr>
            <a:r>
              <a:rPr lang="en-US" sz="1600" dirty="0">
                <a:latin typeface="Times New Roman" panose="02020603050405020304" pitchFamily="18" charset="0"/>
                <a:cs typeface="Times New Roman" panose="02020603050405020304" pitchFamily="18" charset="0"/>
              </a:rPr>
              <a:t>Med-Gemini </a:t>
            </a:r>
            <a:r>
              <a:rPr lang="uk-UA" sz="1600" dirty="0">
                <a:latin typeface="Times New Roman" panose="02020603050405020304" pitchFamily="18" charset="0"/>
                <a:cs typeface="Times New Roman" panose="02020603050405020304" pitchFamily="18" charset="0"/>
              </a:rPr>
              <a:t>являє собою значний стрибок у медичному штучному інтелекті завдяки інтеграції мультимодальних даних, таких як текст, зображення та </a:t>
            </a:r>
            <a:r>
              <a:rPr lang="uk-UA" sz="1600" dirty="0" err="1">
                <a:latin typeface="Times New Roman" panose="02020603050405020304" pitchFamily="18" charset="0"/>
                <a:cs typeface="Times New Roman" panose="02020603050405020304" pitchFamily="18" charset="0"/>
              </a:rPr>
              <a:t>геномна</a:t>
            </a:r>
            <a:r>
              <a:rPr lang="uk-UA" sz="1600" dirty="0">
                <a:latin typeface="Times New Roman" panose="02020603050405020304" pitchFamily="18" charset="0"/>
                <a:cs typeface="Times New Roman" panose="02020603050405020304" pitchFamily="18" charset="0"/>
              </a:rPr>
              <a:t> інформація, для надання комплексної діагностики та рекомендацій щодо лікування. На відміну від традиційних моделей ШІ, обмежених окремими завданнями та типами даних, передова архітектура </a:t>
            </a:r>
            <a:r>
              <a:rPr lang="en-US" sz="1600" dirty="0">
                <a:latin typeface="Times New Roman" panose="02020603050405020304" pitchFamily="18" charset="0"/>
                <a:cs typeface="Times New Roman" panose="02020603050405020304" pitchFamily="18" charset="0"/>
              </a:rPr>
              <a:t>Med-Gemini </a:t>
            </a:r>
            <a:r>
              <a:rPr lang="uk-UA" sz="1600" dirty="0">
                <a:latin typeface="Times New Roman" panose="02020603050405020304" pitchFamily="18" charset="0"/>
                <a:cs typeface="Times New Roman" panose="02020603050405020304" pitchFamily="18" charset="0"/>
              </a:rPr>
              <a:t>відображає </a:t>
            </a:r>
            <a:r>
              <a:rPr lang="uk-UA" sz="1600" dirty="0" err="1">
                <a:latin typeface="Times New Roman" panose="02020603050405020304" pitchFamily="18" charset="0"/>
                <a:cs typeface="Times New Roman" panose="02020603050405020304" pitchFamily="18" charset="0"/>
              </a:rPr>
              <a:t>мультидисциплінарний</a:t>
            </a:r>
            <a:r>
              <a:rPr lang="uk-UA" sz="1600" dirty="0">
                <a:latin typeface="Times New Roman" panose="02020603050405020304" pitchFamily="18" charset="0"/>
                <a:cs typeface="Times New Roman" panose="02020603050405020304" pitchFamily="18" charset="0"/>
              </a:rPr>
              <a:t> підхід медичних працівників, підвищуючи точність діагностики та сприяючи співпраці. Незважаючи на багатообіцяючий потенціал, </a:t>
            </a:r>
            <a:r>
              <a:rPr lang="en-US" sz="1600" dirty="0">
                <a:latin typeface="Times New Roman" panose="02020603050405020304" pitchFamily="18" charset="0"/>
                <a:cs typeface="Times New Roman" panose="02020603050405020304" pitchFamily="18" charset="0"/>
              </a:rPr>
              <a:t>Med-Gemini </a:t>
            </a:r>
            <a:r>
              <a:rPr lang="uk-UA" sz="1600" dirty="0">
                <a:latin typeface="Times New Roman" panose="02020603050405020304" pitchFamily="18" charset="0"/>
                <a:cs typeface="Times New Roman" panose="02020603050405020304" pitchFamily="18" charset="0"/>
              </a:rPr>
              <a:t>вимагає суворої перевірки та схвалення регуляторних органів перед застосуванням у реальному світі. Його розробка сигналізує про майбутнє, де ШІ допоможе медичним працівникам, покращуючи догляд за пацієнтами за допомогою складного інтегрованого аналізу даних</a:t>
            </a:r>
          </a:p>
        </p:txBody>
      </p:sp>
    </p:spTree>
    <p:extLst>
      <p:ext uri="{BB962C8B-B14F-4D97-AF65-F5344CB8AC3E}">
        <p14:creationId xmlns:p14="http://schemas.microsoft.com/office/powerpoint/2010/main" val="280460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8A589DE-35DC-4C49-A907-67AB93B28F1B}"/>
              </a:ext>
            </a:extLst>
          </p:cNvPr>
          <p:cNvSpPr>
            <a:spLocks noGrp="1"/>
          </p:cNvSpPr>
          <p:nvPr>
            <p:ph idx="1"/>
          </p:nvPr>
        </p:nvSpPr>
        <p:spPr>
          <a:xfrm>
            <a:off x="378691" y="221673"/>
            <a:ext cx="11443854" cy="6520871"/>
          </a:xfrm>
        </p:spPr>
        <p:txBody>
          <a:bodyPr>
            <a:normAutofit fontScale="92500" lnSpcReduction="20000"/>
          </a:bodyPr>
          <a:lstStyle/>
          <a:p>
            <a:pPr marL="0" indent="0">
              <a:buNone/>
            </a:pPr>
            <a:endParaRPr lang="ru-RU" dirty="0"/>
          </a:p>
          <a:p>
            <a:pPr marL="0" indent="457200">
              <a:lnSpc>
                <a:spcPct val="110000"/>
              </a:lnSpc>
              <a:buNone/>
            </a:pPr>
            <a:r>
              <a:rPr lang="uk-UA" b="1" i="1" dirty="0">
                <a:latin typeface="Times New Roman" panose="02020603050405020304" pitchFamily="18" charset="0"/>
                <a:cs typeface="Times New Roman" panose="02020603050405020304" pitchFamily="18" charset="0"/>
              </a:rPr>
              <a:t>ШІ</a:t>
            </a:r>
            <a:r>
              <a:rPr lang="uk-UA" i="1" dirty="0">
                <a:latin typeface="Times New Roman" panose="02020603050405020304" pitchFamily="18" charset="0"/>
                <a:cs typeface="Times New Roman" panose="02020603050405020304" pitchFamily="18" charset="0"/>
              </a:rPr>
              <a:t> — це галузь інформатики, яка займається </a:t>
            </a:r>
            <a:r>
              <a:rPr lang="uk-UA" i="1" dirty="0" err="1">
                <a:latin typeface="Times New Roman" panose="02020603050405020304" pitchFamily="18" charset="0"/>
                <a:cs typeface="Times New Roman" panose="02020603050405020304" pitchFamily="18" charset="0"/>
              </a:rPr>
              <a:t>проєктуванням</a:t>
            </a:r>
            <a:r>
              <a:rPr lang="uk-UA" i="1" dirty="0">
                <a:latin typeface="Times New Roman" panose="02020603050405020304" pitchFamily="18" charset="0"/>
                <a:cs typeface="Times New Roman" panose="02020603050405020304" pitchFamily="18" charset="0"/>
              </a:rPr>
              <a:t> і конструюванням комп’ютерних систем, здатних виконувати завдання, що вимагають інтелекту, зазвичай пов’язаного з людським інтелектом.</a:t>
            </a:r>
          </a:p>
          <a:p>
            <a:pPr marL="0" indent="457200">
              <a:lnSpc>
                <a:spcPct val="110000"/>
              </a:lnSpc>
              <a:buNone/>
            </a:pPr>
            <a:r>
              <a:rPr lang="uk-UA" b="1" dirty="0">
                <a:latin typeface="Times New Roman" panose="02020603050405020304" pitchFamily="18" charset="0"/>
                <a:cs typeface="Times New Roman" panose="02020603050405020304" pitchFamily="18" charset="0"/>
              </a:rPr>
              <a:t>Штучний інтелект— </a:t>
            </a:r>
            <a:r>
              <a:rPr lang="uk-UA" b="1" i="1" dirty="0">
                <a:latin typeface="Times New Roman" panose="02020603050405020304" pitchFamily="18" charset="0"/>
                <a:cs typeface="Times New Roman" panose="02020603050405020304" pitchFamily="18" charset="0"/>
              </a:rPr>
              <a:t>це галузь комп’ютерних наук, яка фокусується на розробці машин і систем, здатних виконувати завдання, що зазвичай вимагають людського інтелекту, такі як навчання, розв’язання проблем і прийняття рішень.</a:t>
            </a:r>
          </a:p>
          <a:p>
            <a:pPr marL="0" indent="457200">
              <a:lnSpc>
                <a:spcPct val="110000"/>
              </a:lnSpc>
              <a:buNone/>
            </a:pPr>
            <a:r>
              <a:rPr lang="uk-UA" dirty="0">
                <a:latin typeface="Times New Roman" panose="02020603050405020304" pitchFamily="18" charset="0"/>
                <a:cs typeface="Times New Roman" panose="02020603050405020304" pitchFamily="18" charset="0"/>
              </a:rPr>
              <a:t> </a:t>
            </a:r>
            <a:r>
              <a:rPr lang="uk-UA" b="1" dirty="0">
                <a:latin typeface="Times New Roman" panose="02020603050405020304" pitchFamily="18" charset="0"/>
                <a:cs typeface="Times New Roman" panose="02020603050405020304" pitchFamily="18" charset="0"/>
              </a:rPr>
              <a:t>Штучний інтелект (</a:t>
            </a:r>
            <a:r>
              <a:rPr lang="en-US" b="1" dirty="0">
                <a:latin typeface="Times New Roman" panose="02020603050405020304" pitchFamily="18" charset="0"/>
                <a:cs typeface="Times New Roman" panose="02020603050405020304" pitchFamily="18" charset="0"/>
              </a:rPr>
              <a:t>AI) </a:t>
            </a:r>
            <a:r>
              <a:rPr lang="en-US"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це набір технологічних інструментів і алгоритмів, які надають нам прогнози, рекомендації та рішення щодо змін цифрового й реального середовища, базуючись на різних даних. Загалом, він повинен виконувати завдання, які, як вважалося раніше, може виконати тільки людина.</a:t>
            </a:r>
            <a:endParaRPr lang="ru-RU" dirty="0">
              <a:latin typeface="Times New Roman" panose="02020603050405020304" pitchFamily="18" charset="0"/>
              <a:cs typeface="Times New Roman" panose="02020603050405020304" pitchFamily="18" charset="0"/>
            </a:endParaRPr>
          </a:p>
          <a:p>
            <a:pPr marL="0" indent="457200">
              <a:lnSpc>
                <a:spcPct val="110000"/>
              </a:lnSpc>
              <a:buNone/>
            </a:pPr>
            <a:r>
              <a:rPr lang="ru-RU" b="1" i="1" dirty="0" err="1">
                <a:solidFill>
                  <a:srgbClr val="0070C0"/>
                </a:solidFill>
                <a:latin typeface="Times New Roman" panose="02020603050405020304" pitchFamily="18" charset="0"/>
                <a:cs typeface="Times New Roman" panose="02020603050405020304" pitchFamily="18" charset="0"/>
              </a:rPr>
              <a:t>Штучний</a:t>
            </a:r>
            <a:r>
              <a:rPr lang="ru-RU" b="1" i="1" dirty="0">
                <a:solidFill>
                  <a:srgbClr val="0070C0"/>
                </a:solidFill>
                <a:latin typeface="Times New Roman" panose="02020603050405020304" pitchFamily="18" charset="0"/>
                <a:cs typeface="Times New Roman" panose="02020603050405020304" pitchFamily="18" charset="0"/>
              </a:rPr>
              <a:t> </a:t>
            </a:r>
            <a:r>
              <a:rPr lang="ru-RU" b="1" i="1" dirty="0" err="1">
                <a:solidFill>
                  <a:srgbClr val="0070C0"/>
                </a:solidFill>
                <a:latin typeface="Times New Roman" panose="02020603050405020304" pitchFamily="18" charset="0"/>
                <a:cs typeface="Times New Roman" panose="02020603050405020304" pitchFamily="18" charset="0"/>
              </a:rPr>
              <a:t>інтелект</a:t>
            </a:r>
            <a:r>
              <a:rPr lang="ru-RU" b="1" i="1" dirty="0">
                <a:solidFill>
                  <a:srgbClr val="0070C0"/>
                </a:solidFill>
                <a:latin typeface="Times New Roman" panose="02020603050405020304" pitchFamily="18" charset="0"/>
                <a:cs typeface="Times New Roman" panose="02020603050405020304" pitchFamily="18" charset="0"/>
              </a:rPr>
              <a:t> у </a:t>
            </a:r>
            <a:r>
              <a:rPr lang="ru-RU" b="1" i="1" dirty="0" err="1">
                <a:solidFill>
                  <a:srgbClr val="0070C0"/>
                </a:solidFill>
                <a:latin typeface="Times New Roman" panose="02020603050405020304" pitchFamily="18" charset="0"/>
                <a:cs typeface="Times New Roman" panose="02020603050405020304" pitchFamily="18" charset="0"/>
              </a:rPr>
              <a:t>медицині</a:t>
            </a:r>
            <a:r>
              <a:rPr lang="ru-RU" b="1" i="1" dirty="0">
                <a:solidFill>
                  <a:srgbClr val="0070C0"/>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використання</a:t>
            </a:r>
            <a:r>
              <a:rPr lang="ru-RU" dirty="0">
                <a:latin typeface="Times New Roman" panose="02020603050405020304" pitchFamily="18" charset="0"/>
                <a:cs typeface="Times New Roman" panose="02020603050405020304" pitchFamily="18" charset="0"/>
              </a:rPr>
              <a:t> моделей машинного </a:t>
            </a:r>
            <a:r>
              <a:rPr lang="ru-RU" dirty="0" err="1">
                <a:latin typeface="Times New Roman" panose="02020603050405020304" pitchFamily="18" charset="0"/>
                <a:cs typeface="Times New Roman" panose="02020603050405020304" pitchFamily="18" charset="0"/>
              </a:rPr>
              <a:t>навчання</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пошуку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медичних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даних</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отримання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інформації</a:t>
            </a:r>
            <a:r>
              <a:rPr lang="ru-RU" dirty="0">
                <a:latin typeface="Times New Roman" panose="02020603050405020304" pitchFamily="18" charset="0"/>
                <a:cs typeface="Times New Roman" panose="02020603050405020304" pitchFamily="18" charset="0"/>
              </a:rPr>
              <a:t>, яка </a:t>
            </a:r>
            <a:r>
              <a:rPr lang="ru-RU" dirty="0" err="1">
                <a:latin typeface="Times New Roman" panose="02020603050405020304" pitchFamily="18" charset="0"/>
                <a:cs typeface="Times New Roman" panose="02020603050405020304" pitchFamily="18" charset="0"/>
              </a:rPr>
              <a:t>допоможе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покращити</a:t>
            </a:r>
            <a:r>
              <a:rPr lang="ru-RU" dirty="0">
                <a:latin typeface="Times New Roman" panose="02020603050405020304" pitchFamily="18" charset="0"/>
                <a:cs typeface="Times New Roman" panose="02020603050405020304" pitchFamily="18" charset="0"/>
              </a:rPr>
              <a:t> стан </a:t>
            </a:r>
            <a:r>
              <a:rPr lang="ru-RU" dirty="0" err="1">
                <a:latin typeface="Times New Roman" panose="02020603050405020304" pitchFamily="18" charset="0"/>
                <a:cs typeface="Times New Roman" panose="02020603050405020304" pitchFamily="18" charset="0"/>
              </a:rPr>
              <a:t>здоров'я</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досвід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пацієнтів</a:t>
            </a:r>
            <a:r>
              <a:rPr lang="ru-RU" dirty="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56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31C576-469E-458E-943A-097A5F2D60CD}"/>
              </a:ext>
            </a:extLst>
          </p:cNvPr>
          <p:cNvSpPr>
            <a:spLocks noGrp="1"/>
          </p:cNvSpPr>
          <p:nvPr>
            <p:ph type="title"/>
          </p:nvPr>
        </p:nvSpPr>
        <p:spPr>
          <a:xfrm>
            <a:off x="868218" y="365126"/>
            <a:ext cx="10485582" cy="687820"/>
          </a:xfrm>
        </p:spPr>
        <p:txBody>
          <a:bodyPr>
            <a:normAutofit/>
          </a:bodyPr>
          <a:lstStyle/>
          <a:p>
            <a:r>
              <a:rPr lang="ru-RU" sz="3600" dirty="0" err="1"/>
              <a:t>Впровадження</a:t>
            </a:r>
            <a:r>
              <a:rPr lang="ru-RU" sz="3600" dirty="0"/>
              <a:t> ШІ в </a:t>
            </a:r>
            <a:r>
              <a:rPr lang="ru-RU" sz="3600" dirty="0" err="1"/>
              <a:t>процеси</a:t>
            </a:r>
            <a:r>
              <a:rPr lang="ru-RU" sz="3600" dirty="0"/>
              <a:t> </a:t>
            </a:r>
            <a:r>
              <a:rPr lang="ru-RU" sz="3600" dirty="0" err="1"/>
              <a:t>медичних</a:t>
            </a:r>
            <a:r>
              <a:rPr lang="ru-RU" sz="3600" dirty="0"/>
              <a:t> </a:t>
            </a:r>
            <a:r>
              <a:rPr lang="ru-RU" sz="3600" dirty="0" err="1"/>
              <a:t>закладів</a:t>
            </a:r>
            <a:endParaRPr lang="uk-UA" sz="3600" dirty="0"/>
          </a:p>
        </p:txBody>
      </p:sp>
      <p:pic>
        <p:nvPicPr>
          <p:cNvPr id="4" name="Місце для вмісту 3">
            <a:extLst>
              <a:ext uri="{FF2B5EF4-FFF2-40B4-BE49-F238E27FC236}">
                <a16:creationId xmlns:a16="http://schemas.microsoft.com/office/drawing/2014/main" id="{BA1539CD-4083-480A-B448-A5E70DF5A6F7}"/>
              </a:ext>
            </a:extLst>
          </p:cNvPr>
          <p:cNvPicPr>
            <a:picLocks noGrp="1" noChangeAspect="1"/>
          </p:cNvPicPr>
          <p:nvPr>
            <p:ph idx="1"/>
          </p:nvPr>
        </p:nvPicPr>
        <p:blipFill>
          <a:blip r:embed="rId2"/>
          <a:stretch>
            <a:fillRect/>
          </a:stretch>
        </p:blipFill>
        <p:spPr>
          <a:xfrm>
            <a:off x="461819" y="1052946"/>
            <a:ext cx="11490036" cy="5652654"/>
          </a:xfrm>
          <a:prstGeom prst="rect">
            <a:avLst/>
          </a:prstGeom>
        </p:spPr>
      </p:pic>
    </p:spTree>
    <p:extLst>
      <p:ext uri="{BB962C8B-B14F-4D97-AF65-F5344CB8AC3E}">
        <p14:creationId xmlns:p14="http://schemas.microsoft.com/office/powerpoint/2010/main" val="186540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BBD1500-F28A-40BA-8A9F-4E5F46962258}"/>
              </a:ext>
            </a:extLst>
          </p:cNvPr>
          <p:cNvSpPr>
            <a:spLocks noGrp="1"/>
          </p:cNvSpPr>
          <p:nvPr>
            <p:ph idx="1"/>
          </p:nvPr>
        </p:nvSpPr>
        <p:spPr>
          <a:xfrm>
            <a:off x="387927" y="378691"/>
            <a:ext cx="10965873" cy="6354618"/>
          </a:xfrm>
        </p:spPr>
        <p:txBody>
          <a:bodyPr>
            <a:normAutofit fontScale="40000" lnSpcReduction="20000"/>
          </a:bodyPr>
          <a:lstStyle/>
          <a:p>
            <a:pPr marL="0" indent="0">
              <a:lnSpc>
                <a:spcPct val="120000"/>
              </a:lnSpc>
              <a:buNone/>
            </a:pPr>
            <a:r>
              <a:rPr lang="uk-UA" sz="4000" dirty="0">
                <a:latin typeface="Times New Roman" panose="02020603050405020304" pitchFamily="18" charset="0"/>
                <a:cs typeface="Times New Roman" panose="02020603050405020304" pitchFamily="18" charset="0"/>
              </a:rPr>
              <a:t>АІ змінює підхід до діагностики, лікування, управління охороною здоров'я. Використання штучного інтелекту в медицині має </a:t>
            </a:r>
            <a:r>
              <a:rPr lang="uk-UA" sz="5000" b="1" i="1" dirty="0">
                <a:latin typeface="Times New Roman" panose="02020603050405020304" pitchFamily="18" charset="0"/>
                <a:cs typeface="Times New Roman" panose="02020603050405020304" pitchFamily="18" charset="0"/>
              </a:rPr>
              <a:t>основні напрямки:</a:t>
            </a:r>
          </a:p>
          <a:p>
            <a:pPr>
              <a:lnSpc>
                <a:spcPct val="120000"/>
              </a:lnSpc>
            </a:pPr>
            <a:r>
              <a:rPr lang="uk-UA" sz="4000" b="1" dirty="0">
                <a:latin typeface="Times New Roman" panose="02020603050405020304" pitchFamily="18" charset="0"/>
                <a:cs typeface="Times New Roman" panose="02020603050405020304" pitchFamily="18" charset="0"/>
              </a:rPr>
              <a:t>Обробка та аналіз досліджень</a:t>
            </a:r>
            <a:r>
              <a:rPr lang="uk-UA" sz="4000" dirty="0">
                <a:latin typeface="Times New Roman" panose="02020603050405020304" pitchFamily="18" charset="0"/>
                <a:cs typeface="Times New Roman" panose="02020603050405020304" pitchFamily="18" charset="0"/>
              </a:rPr>
              <a:t>. Засоби машинного та глибокого навчання точніше за людину аналізують </a:t>
            </a:r>
            <a:r>
              <a:rPr lang="uk-UA" sz="4000" dirty="0" err="1">
                <a:latin typeface="Times New Roman" panose="02020603050405020304" pitchFamily="18" charset="0"/>
                <a:cs typeface="Times New Roman" panose="02020603050405020304" pitchFamily="18" charset="0"/>
              </a:rPr>
              <a:t>скани</a:t>
            </a:r>
            <a:r>
              <a:rPr lang="uk-UA" sz="4000" dirty="0">
                <a:latin typeface="Times New Roman" panose="02020603050405020304" pitchFamily="18" charset="0"/>
                <a:cs typeface="Times New Roman" panose="02020603050405020304" pitchFamily="18" charset="0"/>
              </a:rPr>
              <a:t> КТ та МРТ, рентгенівські знімки, медичну акустику. Штучний інтелект може підвищувати якість знімків.  </a:t>
            </a:r>
          </a:p>
          <a:p>
            <a:pPr>
              <a:lnSpc>
                <a:spcPct val="120000"/>
              </a:lnSpc>
            </a:pPr>
            <a:r>
              <a:rPr lang="uk-UA" sz="4000" b="1" dirty="0">
                <a:latin typeface="Times New Roman" panose="02020603050405020304" pitchFamily="18" charset="0"/>
                <a:cs typeface="Times New Roman" panose="02020603050405020304" pitchFamily="18" charset="0"/>
              </a:rPr>
              <a:t>Індивідуальне лікування</a:t>
            </a:r>
            <a:r>
              <a:rPr lang="uk-UA" sz="4000" dirty="0">
                <a:latin typeface="Times New Roman" panose="02020603050405020304" pitchFamily="18" charset="0"/>
                <a:cs typeface="Times New Roman" panose="02020603050405020304" pitchFamily="18" charset="0"/>
              </a:rPr>
              <a:t>. ШІ в медицині відкриває нові можливості персоналізації терапії та профілактики. Інструменти здатні аналізувати історію хвороби, медичну картку, генетику, спосіб життя пацієнта. Завдяки цьому легко прогнозувати ризики та формувати персональний план лікування.</a:t>
            </a:r>
          </a:p>
          <a:p>
            <a:pPr>
              <a:lnSpc>
                <a:spcPct val="120000"/>
              </a:lnSpc>
            </a:pPr>
            <a:r>
              <a:rPr lang="uk-UA" sz="4000" b="1" dirty="0">
                <a:latin typeface="Times New Roman" panose="02020603050405020304" pitchFamily="18" charset="0"/>
                <a:cs typeface="Times New Roman" panose="02020603050405020304" pitchFamily="18" charset="0"/>
              </a:rPr>
              <a:t>Дослідження</a:t>
            </a:r>
            <a:r>
              <a:rPr lang="uk-UA" sz="4000" dirty="0">
                <a:latin typeface="Times New Roman" panose="02020603050405020304" pitchFamily="18" charset="0"/>
                <a:cs typeface="Times New Roman" panose="02020603050405020304" pitchFamily="18" charset="0"/>
              </a:rPr>
              <a:t>. За допомогою штучного інтелекту науковці збирають та проводять аналіз великого об'єму даних для виявлення закономірностей, розробки перспективних напрямків дослідження та лікування захворювань.</a:t>
            </a:r>
          </a:p>
          <a:p>
            <a:pPr>
              <a:lnSpc>
                <a:spcPct val="120000"/>
              </a:lnSpc>
            </a:pPr>
            <a:r>
              <a:rPr lang="uk-UA" sz="4000" b="1" dirty="0">
                <a:latin typeface="Times New Roman" panose="02020603050405020304" pitchFamily="18" charset="0"/>
                <a:cs typeface="Times New Roman" panose="02020603050405020304" pitchFamily="18" charset="0"/>
              </a:rPr>
              <a:t>Прогнозування та моделювання епідемій</a:t>
            </a:r>
            <a:r>
              <a:rPr lang="uk-UA" sz="4000" dirty="0">
                <a:latin typeface="Times New Roman" panose="02020603050405020304" pitchFamily="18" charset="0"/>
                <a:cs typeface="Times New Roman" panose="02020603050405020304" pitchFamily="18" charset="0"/>
              </a:rPr>
              <a:t>. Інструменти стали особливо цінними для епідеміологів під час вивчення спалахів вірусних та інфекційних </a:t>
            </a:r>
            <a:r>
              <a:rPr lang="uk-UA" sz="4000" dirty="0" err="1">
                <a:latin typeface="Times New Roman" panose="02020603050405020304" pitchFamily="18" charset="0"/>
                <a:cs typeface="Times New Roman" panose="02020603050405020304" pitchFamily="18" charset="0"/>
              </a:rPr>
              <a:t>хвороб</a:t>
            </a:r>
            <a:r>
              <a:rPr lang="uk-UA" sz="4000" dirty="0">
                <a:latin typeface="Times New Roman" panose="02020603050405020304" pitchFamily="18" charset="0"/>
                <a:cs typeface="Times New Roman" panose="02020603050405020304" pitchFamily="18" charset="0"/>
              </a:rPr>
              <a:t>. Створення </a:t>
            </a:r>
            <a:r>
              <a:rPr lang="uk-UA" sz="4000" dirty="0" err="1">
                <a:latin typeface="Times New Roman" panose="02020603050405020304" pitchFamily="18" charset="0"/>
                <a:cs typeface="Times New Roman" panose="02020603050405020304" pitchFamily="18" charset="0"/>
              </a:rPr>
              <a:t>симулятивних</a:t>
            </a:r>
            <a:r>
              <a:rPr lang="uk-UA" sz="4000" dirty="0">
                <a:latin typeface="Times New Roman" panose="02020603050405020304" pitchFamily="18" charset="0"/>
                <a:cs typeface="Times New Roman" panose="02020603050405020304" pitchFamily="18" charset="0"/>
              </a:rPr>
              <a:t> сценаріїв поширення епідемій в окремих спільнотах або глобальних масштабах дає змогу визначити ключові фактори, розробити стратегії протидії.</a:t>
            </a:r>
          </a:p>
          <a:p>
            <a:pPr>
              <a:lnSpc>
                <a:spcPct val="120000"/>
              </a:lnSpc>
            </a:pPr>
            <a:r>
              <a:rPr lang="uk-UA" sz="4000" b="1" dirty="0">
                <a:latin typeface="Times New Roman" panose="02020603050405020304" pitchFamily="18" charset="0"/>
                <a:cs typeface="Times New Roman" panose="02020603050405020304" pitchFamily="18" charset="0"/>
              </a:rPr>
              <a:t>Розробка нових препаратів</a:t>
            </a:r>
            <a:r>
              <a:rPr lang="uk-UA" sz="4000" dirty="0">
                <a:latin typeface="Times New Roman" panose="02020603050405020304" pitchFamily="18" charset="0"/>
                <a:cs typeface="Times New Roman" panose="02020603050405020304" pitchFamily="18" charset="0"/>
              </a:rPr>
              <a:t>. Алгоритми штучного інтелекту допомагають визначити в організмі пов'язані з хворобою протеїни та молекули, які можливо перетворити на ліки. Це робить </a:t>
            </a:r>
            <a:r>
              <a:rPr lang="uk-UA" sz="4000" dirty="0" err="1">
                <a:latin typeface="Times New Roman" panose="02020603050405020304" pitchFamily="18" charset="0"/>
                <a:cs typeface="Times New Roman" panose="02020603050405020304" pitchFamily="18" charset="0"/>
              </a:rPr>
              <a:t>проєкт</a:t>
            </a:r>
            <a:r>
              <a:rPr lang="uk-UA" sz="4000" dirty="0">
                <a:latin typeface="Times New Roman" panose="02020603050405020304" pitchFamily="18" charset="0"/>
                <a:cs typeface="Times New Roman" panose="02020603050405020304" pitchFamily="18" charset="0"/>
              </a:rPr>
              <a:t> нового лікарського засобу значно дешевшим та прискорює його розробку. Водночас науковці навчилися застосовувати ШІ для визначення антибактеріальної активності та пошуку нових антибіотиків.</a:t>
            </a:r>
          </a:p>
          <a:p>
            <a:pPr>
              <a:lnSpc>
                <a:spcPct val="120000"/>
              </a:lnSpc>
            </a:pPr>
            <a:r>
              <a:rPr lang="uk-UA" sz="4000" b="1" dirty="0">
                <a:latin typeface="Times New Roman" panose="02020603050405020304" pitchFamily="18" charset="0"/>
                <a:cs typeface="Times New Roman" panose="02020603050405020304" pitchFamily="18" charset="0"/>
              </a:rPr>
              <a:t>Аналіз </a:t>
            </a:r>
            <a:r>
              <a:rPr lang="uk-UA" sz="4000" b="1" dirty="0" err="1">
                <a:latin typeface="Times New Roman" panose="02020603050405020304" pitchFamily="18" charset="0"/>
                <a:cs typeface="Times New Roman" panose="02020603050405020304" pitchFamily="18" charset="0"/>
              </a:rPr>
              <a:t>геному</a:t>
            </a:r>
            <a:r>
              <a:rPr lang="uk-UA" sz="4000" dirty="0">
                <a:latin typeface="Times New Roman" panose="02020603050405020304" pitchFamily="18" charset="0"/>
                <a:cs typeface="Times New Roman" panose="02020603050405020304" pitchFamily="18" charset="0"/>
              </a:rPr>
              <a:t>. Моделі штучного інтелекту допомагають спеціалістам вивчати геном та проводити дослідження. </a:t>
            </a:r>
          </a:p>
          <a:p>
            <a:pPr>
              <a:lnSpc>
                <a:spcPct val="120000"/>
              </a:lnSpc>
            </a:pPr>
            <a:r>
              <a:rPr lang="uk-UA" sz="4000" b="1" dirty="0">
                <a:latin typeface="Times New Roman" panose="02020603050405020304" pitchFamily="18" charset="0"/>
                <a:cs typeface="Times New Roman" panose="02020603050405020304" pitchFamily="18" charset="0"/>
              </a:rPr>
              <a:t>Обслуговування обладнання</a:t>
            </a:r>
            <a:r>
              <a:rPr lang="uk-UA" sz="4000" dirty="0">
                <a:latin typeface="Times New Roman" panose="02020603050405020304" pitchFamily="18" charset="0"/>
                <a:cs typeface="Times New Roman" panose="02020603050405020304" pitchFamily="18" charset="0"/>
              </a:rPr>
              <a:t>. ШІ дає змогу автоматично отримувати дані про роботу пристроїв, аналізувати показники, сигналізувати про небезпеку виходу з ладу. </a:t>
            </a:r>
          </a:p>
          <a:p>
            <a:pPr marL="0" indent="0">
              <a:lnSpc>
                <a:spcPct val="120000"/>
              </a:lnSpc>
              <a:buNone/>
            </a:pPr>
            <a:r>
              <a:rPr lang="uk-UA" sz="4000" dirty="0">
                <a:latin typeface="Times New Roman" panose="02020603050405020304" pitchFamily="18" charset="0"/>
                <a:cs typeface="Times New Roman" panose="02020603050405020304" pitchFamily="18" charset="0"/>
              </a:rPr>
              <a:t>Алгоритми штучного інтелекту використовують для медичного менеджменту. Під час управління установою вони допомагають прогнозувати кількість пацієнтів, навантаження, використовувати обмежені ресурси. Аналіз інформації сприяє керуванню потоком пацієнтів та їх сегментуванню для забезпечення обслуговування максимальної кількості людей.  </a:t>
            </a:r>
          </a:p>
          <a:p>
            <a:endParaRPr lang="uk-UA" dirty="0"/>
          </a:p>
        </p:txBody>
      </p:sp>
    </p:spTree>
    <p:extLst>
      <p:ext uri="{BB962C8B-B14F-4D97-AF65-F5344CB8AC3E}">
        <p14:creationId xmlns:p14="http://schemas.microsoft.com/office/powerpoint/2010/main" val="77941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9ADDCA-7518-4290-934A-00770C725947}"/>
              </a:ext>
            </a:extLst>
          </p:cNvPr>
          <p:cNvSpPr>
            <a:spLocks noGrp="1"/>
          </p:cNvSpPr>
          <p:nvPr>
            <p:ph type="title"/>
          </p:nvPr>
        </p:nvSpPr>
        <p:spPr>
          <a:xfrm>
            <a:off x="1293091" y="161926"/>
            <a:ext cx="10060709" cy="576983"/>
          </a:xfrm>
        </p:spPr>
        <p:txBody>
          <a:bodyPr>
            <a:normAutofit fontScale="90000"/>
          </a:bodyPr>
          <a:lstStyle/>
          <a:p>
            <a:br>
              <a:rPr lang="uk-UA" b="1" dirty="0"/>
            </a:br>
            <a:r>
              <a:rPr lang="uk-UA" sz="3600" b="1" dirty="0"/>
              <a:t>Роль штучного інтелекту  в медицині</a:t>
            </a:r>
            <a:br>
              <a:rPr lang="uk-UA" b="1" dirty="0"/>
            </a:br>
            <a:endParaRPr lang="uk-UA" dirty="0"/>
          </a:p>
        </p:txBody>
      </p:sp>
      <p:sp>
        <p:nvSpPr>
          <p:cNvPr id="3" name="Місце для вмісту 2">
            <a:extLst>
              <a:ext uri="{FF2B5EF4-FFF2-40B4-BE49-F238E27FC236}">
                <a16:creationId xmlns:a16="http://schemas.microsoft.com/office/drawing/2014/main" id="{E0D7B140-59E1-4C10-B607-9E5B00BC0E51}"/>
              </a:ext>
            </a:extLst>
          </p:cNvPr>
          <p:cNvSpPr>
            <a:spLocks noGrp="1"/>
          </p:cNvSpPr>
          <p:nvPr>
            <p:ph idx="1"/>
          </p:nvPr>
        </p:nvSpPr>
        <p:spPr>
          <a:xfrm>
            <a:off x="64655" y="738910"/>
            <a:ext cx="11998036" cy="6031346"/>
          </a:xfrm>
        </p:spPr>
        <p:txBody>
          <a:bodyPr>
            <a:normAutofit fontScale="47500" lnSpcReduction="20000"/>
          </a:bodyPr>
          <a:lstStyle/>
          <a:p>
            <a:pPr marL="0" indent="0">
              <a:lnSpc>
                <a:spcPct val="120000"/>
              </a:lnSpc>
              <a:buNone/>
            </a:pPr>
            <a:r>
              <a:rPr lang="uk-UA" sz="3800" b="1" dirty="0">
                <a:latin typeface="Times New Roman" panose="02020603050405020304" pitchFamily="18" charset="0"/>
                <a:cs typeface="Times New Roman" panose="02020603050405020304" pitchFamily="18" charset="0"/>
              </a:rPr>
              <a:t>Штучний інтелект (ШІ)</a:t>
            </a:r>
            <a:r>
              <a:rPr lang="uk-UA" sz="3800" dirty="0">
                <a:latin typeface="Times New Roman" panose="02020603050405020304" pitchFamily="18" charset="0"/>
                <a:cs typeface="Times New Roman" panose="02020603050405020304" pitchFamily="18" charset="0"/>
              </a:rPr>
              <a:t> все глибше проникає в різні сфери нашого життя, і медицина не стала винятком. Його застосування в медицині відкриває нові можливості для більш точної діагностики, ефективного лікування та персоналізованого підходу до кожного пацієнта.</a:t>
            </a:r>
          </a:p>
          <a:p>
            <a:pPr marL="0" indent="0">
              <a:lnSpc>
                <a:spcPct val="120000"/>
              </a:lnSpc>
              <a:buNone/>
            </a:pPr>
            <a:r>
              <a:rPr lang="uk-UA" sz="3800" b="1" dirty="0">
                <a:latin typeface="Times New Roman" panose="02020603050405020304" pitchFamily="18" charset="0"/>
                <a:cs typeface="Times New Roman" panose="02020603050405020304" pitchFamily="18" charset="0"/>
              </a:rPr>
              <a:t>Як ШІ використовується в медицині:</a:t>
            </a:r>
          </a:p>
          <a:p>
            <a:pPr>
              <a:lnSpc>
                <a:spcPct val="120000"/>
              </a:lnSpc>
            </a:pPr>
            <a:r>
              <a:rPr lang="uk-UA" sz="3800" b="1" dirty="0">
                <a:latin typeface="Times New Roman" panose="02020603050405020304" pitchFamily="18" charset="0"/>
                <a:cs typeface="Times New Roman" panose="02020603050405020304" pitchFamily="18" charset="0"/>
              </a:rPr>
              <a:t>Діагностика:</a:t>
            </a:r>
            <a:r>
              <a:rPr lang="uk-UA" sz="3800" dirty="0">
                <a:latin typeface="Times New Roman" panose="02020603050405020304" pitchFamily="18" charset="0"/>
                <a:cs typeface="Times New Roman" panose="02020603050405020304" pitchFamily="18" charset="0"/>
              </a:rPr>
              <a:t> ШІ-алгоритми здатні аналізувати медичні зображення (КТ, МРТ, рентгени) з більшою швидкістю та точністю, ніж люди. Вони допомагають виявити ранні ознаки захворювань, такі як рак, серцево-судинні захворювання та </a:t>
            </a:r>
            <a:r>
              <a:rPr lang="uk-UA" sz="3800" dirty="0" err="1">
                <a:latin typeface="Times New Roman" panose="02020603050405020304" pitchFamily="18" charset="0"/>
                <a:cs typeface="Times New Roman" panose="02020603050405020304" pitchFamily="18" charset="0"/>
              </a:rPr>
              <a:t>нейродегенеративні</a:t>
            </a:r>
            <a:r>
              <a:rPr lang="uk-UA" sz="3800" dirty="0">
                <a:latin typeface="Times New Roman" panose="02020603050405020304" pitchFamily="18" charset="0"/>
                <a:cs typeface="Times New Roman" panose="02020603050405020304" pitchFamily="18" charset="0"/>
              </a:rPr>
              <a:t> розлади.</a:t>
            </a:r>
          </a:p>
          <a:p>
            <a:pPr>
              <a:lnSpc>
                <a:spcPct val="120000"/>
              </a:lnSpc>
            </a:pPr>
            <a:r>
              <a:rPr lang="uk-UA" sz="3800" b="1" dirty="0">
                <a:latin typeface="Times New Roman" panose="02020603050405020304" pitchFamily="18" charset="0"/>
                <a:cs typeface="Times New Roman" panose="02020603050405020304" pitchFamily="18" charset="0"/>
              </a:rPr>
              <a:t>Розробка ліків:</a:t>
            </a:r>
            <a:r>
              <a:rPr lang="uk-UA" sz="3800" dirty="0">
                <a:latin typeface="Times New Roman" panose="02020603050405020304" pitchFamily="18" charset="0"/>
                <a:cs typeface="Times New Roman" panose="02020603050405020304" pitchFamily="18" charset="0"/>
              </a:rPr>
              <a:t> ШІ використовується для прискорення процесу розробки нових ліків. Алгоритми можуть прогнозувати, як молекули взаємодіють з білками, що є ключовим етапом у створенні нових терапевтичних засобів.</a:t>
            </a:r>
          </a:p>
          <a:p>
            <a:pPr>
              <a:lnSpc>
                <a:spcPct val="120000"/>
              </a:lnSpc>
            </a:pPr>
            <a:r>
              <a:rPr lang="uk-UA" sz="3800" b="1" dirty="0">
                <a:latin typeface="Times New Roman" panose="02020603050405020304" pitchFamily="18" charset="0"/>
                <a:cs typeface="Times New Roman" panose="02020603050405020304" pitchFamily="18" charset="0"/>
              </a:rPr>
              <a:t>Персоналізована медицина:</a:t>
            </a:r>
            <a:r>
              <a:rPr lang="uk-UA" sz="3800" dirty="0">
                <a:latin typeface="Times New Roman" panose="02020603050405020304" pitchFamily="18" charset="0"/>
                <a:cs typeface="Times New Roman" panose="02020603050405020304" pitchFamily="18" charset="0"/>
              </a:rPr>
              <a:t> ШІ дозволяє створювати індивідуальні плани лікування для кожного пацієнта на основі його генетичних даних, історії хвороби та інших факторів. Це дозволяє підбирати найбільш ефективні та безпечні методи лікування.</a:t>
            </a:r>
          </a:p>
          <a:p>
            <a:pPr>
              <a:lnSpc>
                <a:spcPct val="120000"/>
              </a:lnSpc>
            </a:pPr>
            <a:r>
              <a:rPr lang="uk-UA" sz="3800" b="1" dirty="0" err="1">
                <a:latin typeface="Times New Roman" panose="02020603050405020304" pitchFamily="18" charset="0"/>
                <a:cs typeface="Times New Roman" panose="02020603050405020304" pitchFamily="18" charset="0"/>
              </a:rPr>
              <a:t>Роботизована</a:t>
            </a:r>
            <a:r>
              <a:rPr lang="uk-UA" sz="3800" b="1" dirty="0">
                <a:latin typeface="Times New Roman" panose="02020603050405020304" pitchFamily="18" charset="0"/>
                <a:cs typeface="Times New Roman" panose="02020603050405020304" pitchFamily="18" charset="0"/>
              </a:rPr>
              <a:t> хірургія:</a:t>
            </a:r>
            <a:r>
              <a:rPr lang="uk-UA" sz="3800" dirty="0">
                <a:latin typeface="Times New Roman" panose="02020603050405020304" pitchFamily="18" charset="0"/>
                <a:cs typeface="Times New Roman" panose="02020603050405020304" pitchFamily="18" charset="0"/>
              </a:rPr>
              <a:t> Роботи, керовані ШІ, виконують складні хірургічні операції з більшою точністю та меншим ризиком ускладнень.</a:t>
            </a:r>
          </a:p>
          <a:p>
            <a:pPr>
              <a:lnSpc>
                <a:spcPct val="120000"/>
              </a:lnSpc>
            </a:pPr>
            <a:r>
              <a:rPr lang="uk-UA" sz="3800" b="1" dirty="0">
                <a:latin typeface="Times New Roman" panose="02020603050405020304" pitchFamily="18" charset="0"/>
                <a:cs typeface="Times New Roman" panose="02020603050405020304" pitchFamily="18" charset="0"/>
              </a:rPr>
              <a:t>Прогнозування захворювань:</a:t>
            </a:r>
            <a:r>
              <a:rPr lang="uk-UA" sz="3800" dirty="0">
                <a:latin typeface="Times New Roman" panose="02020603050405020304" pitchFamily="18" charset="0"/>
                <a:cs typeface="Times New Roman" panose="02020603050405020304" pitchFamily="18" charset="0"/>
              </a:rPr>
              <a:t> ШІ може прогнозувати ризик розвитку певних захворювань на основі аналізу великих даних. Це дозволяє вживати профілактичних заходів та запобігати розвитку хвороби.</a:t>
            </a:r>
          </a:p>
          <a:p>
            <a:pPr>
              <a:lnSpc>
                <a:spcPct val="120000"/>
              </a:lnSpc>
            </a:pPr>
            <a:r>
              <a:rPr lang="uk-UA" sz="3800" b="1" dirty="0">
                <a:latin typeface="Times New Roman" panose="02020603050405020304" pitchFamily="18" charset="0"/>
                <a:cs typeface="Times New Roman" panose="02020603050405020304" pitchFamily="18" charset="0"/>
              </a:rPr>
              <a:t>Телемедицина:</a:t>
            </a:r>
            <a:r>
              <a:rPr lang="uk-UA" sz="3800" dirty="0">
                <a:latin typeface="Times New Roman" panose="02020603050405020304" pitchFamily="18" charset="0"/>
                <a:cs typeface="Times New Roman" panose="02020603050405020304" pitchFamily="18" charset="0"/>
              </a:rPr>
              <a:t> ШІ покращує якість </a:t>
            </a:r>
            <a:r>
              <a:rPr lang="uk-UA" sz="3800" dirty="0" err="1">
                <a:latin typeface="Times New Roman" panose="02020603050405020304" pitchFamily="18" charset="0"/>
                <a:cs typeface="Times New Roman" panose="02020603050405020304" pitchFamily="18" charset="0"/>
              </a:rPr>
              <a:t>телемедичних</a:t>
            </a:r>
            <a:r>
              <a:rPr lang="uk-UA" sz="3800" dirty="0">
                <a:latin typeface="Times New Roman" panose="02020603050405020304" pitchFamily="18" charset="0"/>
                <a:cs typeface="Times New Roman" panose="02020603050405020304" pitchFamily="18" charset="0"/>
              </a:rPr>
              <a:t> консультацій, дозволяючи лікарям дистанційно діагностувати захворювання та призначати лікування.</a:t>
            </a:r>
          </a:p>
          <a:p>
            <a:endParaRPr lang="uk-UA" dirty="0"/>
          </a:p>
        </p:txBody>
      </p:sp>
    </p:spTree>
    <p:extLst>
      <p:ext uri="{BB962C8B-B14F-4D97-AF65-F5344CB8AC3E}">
        <p14:creationId xmlns:p14="http://schemas.microsoft.com/office/powerpoint/2010/main" val="289140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1CFD97-F4DC-448D-BBE7-D9DDD1D7232F}"/>
              </a:ext>
            </a:extLst>
          </p:cNvPr>
          <p:cNvSpPr>
            <a:spLocks noGrp="1"/>
          </p:cNvSpPr>
          <p:nvPr>
            <p:ph type="title"/>
          </p:nvPr>
        </p:nvSpPr>
        <p:spPr>
          <a:xfrm>
            <a:off x="2324100" y="365125"/>
            <a:ext cx="9029700" cy="743239"/>
          </a:xfrm>
        </p:spPr>
        <p:txBody>
          <a:bodyPr>
            <a:normAutofit fontScale="90000"/>
          </a:bodyPr>
          <a:lstStyle/>
          <a:p>
            <a:r>
              <a:rPr lang="uk-UA" dirty="0"/>
              <a:t>Діагностика</a:t>
            </a:r>
          </a:p>
        </p:txBody>
      </p:sp>
      <p:sp>
        <p:nvSpPr>
          <p:cNvPr id="3" name="Місце для вмісту 2">
            <a:extLst>
              <a:ext uri="{FF2B5EF4-FFF2-40B4-BE49-F238E27FC236}">
                <a16:creationId xmlns:a16="http://schemas.microsoft.com/office/drawing/2014/main" id="{BFDDF9AF-87CC-4190-9DFC-1F90A0511636}"/>
              </a:ext>
            </a:extLst>
          </p:cNvPr>
          <p:cNvSpPr>
            <a:spLocks noGrp="1"/>
          </p:cNvSpPr>
          <p:nvPr>
            <p:ph idx="1"/>
          </p:nvPr>
        </p:nvSpPr>
        <p:spPr>
          <a:xfrm>
            <a:off x="655782" y="1108364"/>
            <a:ext cx="10698018" cy="5613544"/>
          </a:xfrm>
        </p:spPr>
        <p:txBody>
          <a:bodyPr/>
          <a:lstStyle/>
          <a:p>
            <a:pPr marL="0" indent="0">
              <a:buNone/>
            </a:pPr>
            <a:r>
              <a:rPr lang="uk-UA" sz="1800" dirty="0">
                <a:latin typeface="Times New Roman" panose="02020603050405020304" pitchFamily="18" charset="0"/>
                <a:cs typeface="Times New Roman" panose="02020603050405020304" pitchFamily="18" charset="0"/>
              </a:rPr>
              <a:t>Виробники медичного обладнання активно досліджують та розробляють програми, за допомогою яких ШІ аналізує зображення з комп’ютерної томографії (КТ), для вдосконалення КТ-зображень, а також для лабораторних аналізів крові, збору даних з вимірювачів артеріального тиску, електрокардіографів та інших пристроїв, навіть вивчення ДНК пацієнтів, щоб підібрати найбільш коректні методи лікування.</a:t>
            </a:r>
          </a:p>
          <a:p>
            <a:pPr marL="0" indent="0">
              <a:buNone/>
            </a:pPr>
            <a:r>
              <a:rPr lang="uk-UA" dirty="0"/>
              <a:t>Частка розподілу застосування ШІ в медицині.</a:t>
            </a:r>
          </a:p>
          <a:p>
            <a:pPr marL="0" indent="0">
              <a:buNone/>
            </a:pPr>
            <a:r>
              <a:rPr lang="uk-UA" dirty="0"/>
              <a:t> </a:t>
            </a:r>
          </a:p>
        </p:txBody>
      </p:sp>
      <p:pic>
        <p:nvPicPr>
          <p:cNvPr id="4" name="Рисунок 3">
            <a:extLst>
              <a:ext uri="{FF2B5EF4-FFF2-40B4-BE49-F238E27FC236}">
                <a16:creationId xmlns:a16="http://schemas.microsoft.com/office/drawing/2014/main" id="{5791721F-C658-471B-A253-637B6CA1CF37}"/>
              </a:ext>
            </a:extLst>
          </p:cNvPr>
          <p:cNvPicPr>
            <a:picLocks noChangeAspect="1"/>
          </p:cNvPicPr>
          <p:nvPr/>
        </p:nvPicPr>
        <p:blipFill>
          <a:blip r:embed="rId2"/>
          <a:stretch>
            <a:fillRect/>
          </a:stretch>
        </p:blipFill>
        <p:spPr>
          <a:xfrm>
            <a:off x="249382" y="2937164"/>
            <a:ext cx="5948217" cy="3555711"/>
          </a:xfrm>
          <a:prstGeom prst="rect">
            <a:avLst/>
          </a:prstGeom>
        </p:spPr>
      </p:pic>
      <p:sp>
        <p:nvSpPr>
          <p:cNvPr id="5" name="Прямокутник 4">
            <a:extLst>
              <a:ext uri="{FF2B5EF4-FFF2-40B4-BE49-F238E27FC236}">
                <a16:creationId xmlns:a16="http://schemas.microsoft.com/office/drawing/2014/main" id="{E242F61B-D14B-4BD0-80E4-E2F3DCEE3861}"/>
              </a:ext>
            </a:extLst>
          </p:cNvPr>
          <p:cNvSpPr/>
          <p:nvPr/>
        </p:nvSpPr>
        <p:spPr>
          <a:xfrm>
            <a:off x="6378486" y="3263130"/>
            <a:ext cx="5477165" cy="2585323"/>
          </a:xfrm>
          <a:prstGeom prst="rect">
            <a:avLst/>
          </a:prstGeom>
        </p:spPr>
        <p:txBody>
          <a:bodyPr wrap="square">
            <a:spAutoFit/>
          </a:bodyPr>
          <a:lstStyle/>
          <a:p>
            <a:r>
              <a:rPr lang="ru-RU" dirty="0"/>
              <a:t>У </a:t>
            </a:r>
            <a:r>
              <a:rPr lang="ru-RU" dirty="0" err="1"/>
              <a:t>лабораторній</a:t>
            </a:r>
            <a:r>
              <a:rPr lang="ru-RU" dirty="0"/>
              <a:t> </a:t>
            </a:r>
            <a:r>
              <a:rPr lang="ru-RU" dirty="0" err="1"/>
              <a:t>медицині</a:t>
            </a:r>
            <a:r>
              <a:rPr lang="ru-RU" dirty="0"/>
              <a:t> ШІ </a:t>
            </a:r>
            <a:r>
              <a:rPr lang="ru-RU" dirty="0" err="1"/>
              <a:t>можна</a:t>
            </a:r>
            <a:r>
              <a:rPr lang="ru-RU" dirty="0"/>
              <a:t> </a:t>
            </a:r>
            <a:r>
              <a:rPr lang="ru-RU" dirty="0" err="1"/>
              <a:t>використовувати</a:t>
            </a:r>
            <a:r>
              <a:rPr lang="ru-RU" dirty="0"/>
              <a:t> для </a:t>
            </a:r>
            <a:r>
              <a:rPr lang="ru-RU" dirty="0" err="1"/>
              <a:t>прийняття</a:t>
            </a:r>
            <a:r>
              <a:rPr lang="ru-RU" dirty="0"/>
              <a:t> </a:t>
            </a:r>
            <a:r>
              <a:rPr lang="ru-RU" dirty="0" err="1"/>
              <a:t>оперативних</a:t>
            </a:r>
            <a:r>
              <a:rPr lang="ru-RU" dirty="0"/>
              <a:t> </a:t>
            </a:r>
            <a:r>
              <a:rPr lang="ru-RU" dirty="0" err="1"/>
              <a:t>рішень</a:t>
            </a:r>
            <a:r>
              <a:rPr lang="ru-RU" dirty="0"/>
              <a:t>, а </a:t>
            </a:r>
            <a:r>
              <a:rPr lang="ru-RU" dirty="0" err="1"/>
              <a:t>також</a:t>
            </a:r>
            <a:r>
              <a:rPr lang="ru-RU" dirty="0"/>
              <a:t> для </a:t>
            </a:r>
            <a:r>
              <a:rPr lang="ru-RU" dirty="0" err="1"/>
              <a:t>автоматизації</a:t>
            </a:r>
            <a:r>
              <a:rPr lang="ru-RU" dirty="0"/>
              <a:t> </a:t>
            </a:r>
            <a:r>
              <a:rPr lang="ru-RU" dirty="0" err="1"/>
              <a:t>або</a:t>
            </a:r>
            <a:r>
              <a:rPr lang="ru-RU" dirty="0"/>
              <a:t> </a:t>
            </a:r>
            <a:r>
              <a:rPr lang="ru-RU" dirty="0" err="1"/>
              <a:t>розширення</a:t>
            </a:r>
            <a:r>
              <a:rPr lang="ru-RU" dirty="0"/>
              <a:t> </a:t>
            </a:r>
            <a:r>
              <a:rPr lang="ru-RU" dirty="0" err="1"/>
              <a:t>людських</a:t>
            </a:r>
            <a:r>
              <a:rPr lang="ru-RU" dirty="0"/>
              <a:t> </a:t>
            </a:r>
            <a:r>
              <a:rPr lang="ru-RU" dirty="0" err="1"/>
              <a:t>робочих</a:t>
            </a:r>
            <a:r>
              <a:rPr lang="ru-RU" dirty="0"/>
              <a:t> </a:t>
            </a:r>
            <a:r>
              <a:rPr lang="ru-RU" dirty="0" err="1"/>
              <a:t>процесів</a:t>
            </a:r>
            <a:r>
              <a:rPr lang="ru-RU" dirty="0"/>
              <a:t>. </a:t>
            </a:r>
            <a:r>
              <a:rPr lang="ru-RU" dirty="0" err="1"/>
              <a:t>Конкретні</a:t>
            </a:r>
            <a:r>
              <a:rPr lang="ru-RU" dirty="0"/>
              <a:t> </a:t>
            </a:r>
            <a:r>
              <a:rPr lang="ru-RU" dirty="0" err="1"/>
              <a:t>програми</a:t>
            </a:r>
            <a:r>
              <a:rPr lang="ru-RU" dirty="0"/>
              <a:t> </a:t>
            </a:r>
            <a:r>
              <a:rPr lang="ru-RU" dirty="0" err="1"/>
              <a:t>включають</a:t>
            </a:r>
            <a:r>
              <a:rPr lang="ru-RU" dirty="0"/>
              <a:t> </a:t>
            </a:r>
            <a:r>
              <a:rPr lang="ru-RU" dirty="0" err="1"/>
              <a:t>автоматизацію</a:t>
            </a:r>
            <a:r>
              <a:rPr lang="ru-RU" dirty="0"/>
              <a:t> </a:t>
            </a:r>
            <a:r>
              <a:rPr lang="ru-RU" dirty="0" err="1"/>
              <a:t>приладів</a:t>
            </a:r>
            <a:r>
              <a:rPr lang="ru-RU" dirty="0"/>
              <a:t>, </a:t>
            </a:r>
            <a:r>
              <a:rPr lang="ru-RU" dirty="0" err="1"/>
              <a:t>виявлення</a:t>
            </a:r>
            <a:r>
              <a:rPr lang="ru-RU" dirty="0"/>
              <a:t> </a:t>
            </a:r>
            <a:r>
              <a:rPr lang="ru-RU" dirty="0" err="1"/>
              <a:t>помилок</a:t>
            </a:r>
            <a:r>
              <a:rPr lang="ru-RU" dirty="0"/>
              <a:t>, </a:t>
            </a:r>
            <a:r>
              <a:rPr lang="ru-RU" dirty="0" err="1"/>
              <a:t>прогнозування</a:t>
            </a:r>
            <a:r>
              <a:rPr lang="ru-RU" dirty="0"/>
              <a:t>, </a:t>
            </a:r>
            <a:r>
              <a:rPr lang="ru-RU" dirty="0" err="1"/>
              <a:t>інтерпретацію</a:t>
            </a:r>
            <a:r>
              <a:rPr lang="ru-RU" dirty="0"/>
              <a:t> </a:t>
            </a:r>
            <a:r>
              <a:rPr lang="ru-RU" dirty="0" err="1"/>
              <a:t>результатів</a:t>
            </a:r>
            <a:r>
              <a:rPr lang="ru-RU" dirty="0"/>
              <a:t>, </a:t>
            </a:r>
            <a:r>
              <a:rPr lang="ru-RU" dirty="0" err="1"/>
              <a:t>використання</a:t>
            </a:r>
            <a:r>
              <a:rPr lang="ru-RU" dirty="0"/>
              <a:t> </a:t>
            </a:r>
            <a:r>
              <a:rPr lang="ru-RU" dirty="0" err="1"/>
              <a:t>тестів</a:t>
            </a:r>
            <a:r>
              <a:rPr lang="ru-RU" dirty="0"/>
              <a:t>, </a:t>
            </a:r>
            <a:r>
              <a:rPr lang="ru-RU" dirty="0" err="1"/>
              <a:t>геноміку</a:t>
            </a:r>
            <a:r>
              <a:rPr lang="ru-RU" dirty="0"/>
              <a:t> та </a:t>
            </a:r>
            <a:r>
              <a:rPr lang="ru-RU" dirty="0" err="1"/>
              <a:t>аналіз</a:t>
            </a:r>
            <a:r>
              <a:rPr lang="ru-RU" dirty="0"/>
              <a:t> </a:t>
            </a:r>
            <a:r>
              <a:rPr lang="ru-RU" dirty="0" err="1"/>
              <a:t>зображень</a:t>
            </a:r>
            <a:r>
              <a:rPr lang="ru-RU" dirty="0"/>
              <a:t> </a:t>
            </a:r>
            <a:r>
              <a:rPr lang="ru-RU" dirty="0" err="1"/>
              <a:t>Посилання</a:t>
            </a:r>
            <a:r>
              <a:rPr lang="ru-RU" dirty="0"/>
              <a:t>: (www.umj.com.ua/</a:t>
            </a:r>
            <a:r>
              <a:rPr lang="ru-RU" dirty="0" err="1"/>
              <a:t>uk</a:t>
            </a:r>
            <a:r>
              <a:rPr lang="ru-RU" dirty="0"/>
              <a:t>/publikatsia-241221-rozvitok-shtuchnogo-intelektu-v-suchasnij-meditsini)</a:t>
            </a:r>
            <a:endParaRPr lang="uk-UA" dirty="0"/>
          </a:p>
        </p:txBody>
      </p:sp>
    </p:spTree>
    <p:extLst>
      <p:ext uri="{BB962C8B-B14F-4D97-AF65-F5344CB8AC3E}">
        <p14:creationId xmlns:p14="http://schemas.microsoft.com/office/powerpoint/2010/main" val="3942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5163491-B824-4052-968E-241C71E93CEA}"/>
              </a:ext>
            </a:extLst>
          </p:cNvPr>
          <p:cNvSpPr>
            <a:spLocks noGrp="1"/>
          </p:cNvSpPr>
          <p:nvPr>
            <p:ph idx="1"/>
          </p:nvPr>
        </p:nvSpPr>
        <p:spPr>
          <a:xfrm>
            <a:off x="655782" y="92364"/>
            <a:ext cx="10698018" cy="6253017"/>
          </a:xfrm>
        </p:spPr>
        <p:txBody>
          <a:bodyPr>
            <a:normAutofit fontScale="62500" lnSpcReduction="20000"/>
          </a:bodyPr>
          <a:lstStyle/>
          <a:p>
            <a:pPr marL="0" indent="0">
              <a:lnSpc>
                <a:spcPct val="120000"/>
              </a:lnSpc>
              <a:buNone/>
            </a:pPr>
            <a:r>
              <a:rPr lang="uk-UA" sz="3200" b="1" i="1" dirty="0">
                <a:latin typeface="Times New Roman" panose="02020603050405020304" pitchFamily="18" charset="0"/>
                <a:cs typeface="Times New Roman" panose="02020603050405020304" pitchFamily="18" charset="0"/>
              </a:rPr>
              <a:t>Переваги використання ШІ в медицині</a:t>
            </a:r>
          </a:p>
          <a:p>
            <a:pPr>
              <a:lnSpc>
                <a:spcPct val="120000"/>
              </a:lnSpc>
            </a:pPr>
            <a:r>
              <a:rPr lang="uk-UA" b="1" dirty="0">
                <a:latin typeface="Times New Roman" panose="02020603050405020304" pitchFamily="18" charset="0"/>
                <a:cs typeface="Times New Roman" panose="02020603050405020304" pitchFamily="18" charset="0"/>
              </a:rPr>
              <a:t>Підвищення точності діагностики:</a:t>
            </a:r>
            <a:r>
              <a:rPr lang="uk-UA" dirty="0">
                <a:latin typeface="Times New Roman" panose="02020603050405020304" pitchFamily="18" charset="0"/>
                <a:cs typeface="Times New Roman" panose="02020603050405020304" pitchFamily="18" charset="0"/>
              </a:rPr>
              <a:t> ШІ-алгоритми можуть виявляти захворювання на ранніх стадіях, коли їх легше лікувати.</a:t>
            </a:r>
          </a:p>
          <a:p>
            <a:pPr>
              <a:lnSpc>
                <a:spcPct val="120000"/>
              </a:lnSpc>
            </a:pPr>
            <a:r>
              <a:rPr lang="uk-UA" b="1" dirty="0">
                <a:latin typeface="Times New Roman" panose="02020603050405020304" pitchFamily="18" charset="0"/>
                <a:cs typeface="Times New Roman" panose="02020603050405020304" pitchFamily="18" charset="0"/>
              </a:rPr>
              <a:t>Зменшення помилок:</a:t>
            </a:r>
            <a:r>
              <a:rPr lang="uk-UA" dirty="0">
                <a:latin typeface="Times New Roman" panose="02020603050405020304" pitchFamily="18" charset="0"/>
                <a:cs typeface="Times New Roman" panose="02020603050405020304" pitchFamily="18" charset="0"/>
              </a:rPr>
              <a:t> ШІ мінімізує ризик людських помилок, що є особливо важливим у складних медичних випадках.</a:t>
            </a:r>
          </a:p>
          <a:p>
            <a:pPr>
              <a:lnSpc>
                <a:spcPct val="120000"/>
              </a:lnSpc>
            </a:pPr>
            <a:r>
              <a:rPr lang="uk-UA" b="1" dirty="0">
                <a:latin typeface="Times New Roman" panose="02020603050405020304" pitchFamily="18" charset="0"/>
                <a:cs typeface="Times New Roman" panose="02020603050405020304" pitchFamily="18" charset="0"/>
              </a:rPr>
              <a:t>Прискорення процесів:</a:t>
            </a:r>
            <a:r>
              <a:rPr lang="uk-UA" dirty="0">
                <a:latin typeface="Times New Roman" panose="02020603050405020304" pitchFamily="18" charset="0"/>
                <a:cs typeface="Times New Roman" panose="02020603050405020304" pitchFamily="18" charset="0"/>
              </a:rPr>
              <a:t> ШІ автоматизує рутинні завдання, дозволяючи лікарям зосередитися на більш складних випадках.</a:t>
            </a:r>
          </a:p>
          <a:p>
            <a:pPr>
              <a:lnSpc>
                <a:spcPct val="120000"/>
              </a:lnSpc>
            </a:pPr>
            <a:r>
              <a:rPr lang="uk-UA" b="1" dirty="0">
                <a:latin typeface="Times New Roman" panose="02020603050405020304" pitchFamily="18" charset="0"/>
                <a:cs typeface="Times New Roman" panose="02020603050405020304" pitchFamily="18" charset="0"/>
              </a:rPr>
              <a:t>Покращення доступу до медичної допомоги:</a:t>
            </a:r>
            <a:r>
              <a:rPr lang="uk-UA" dirty="0">
                <a:latin typeface="Times New Roman" panose="02020603050405020304" pitchFamily="18" charset="0"/>
                <a:cs typeface="Times New Roman" panose="02020603050405020304" pitchFamily="18" charset="0"/>
              </a:rPr>
              <a:t> Телемедицина, підкріплена ШІ, дозволяє людям отримувати медичну допомогу в будь-який час і в будь-якому місці.</a:t>
            </a:r>
          </a:p>
          <a:p>
            <a:pPr>
              <a:lnSpc>
                <a:spcPct val="120000"/>
              </a:lnSpc>
            </a:pPr>
            <a:r>
              <a:rPr lang="uk-UA" b="1" dirty="0">
                <a:latin typeface="Times New Roman" panose="02020603050405020304" pitchFamily="18" charset="0"/>
                <a:cs typeface="Times New Roman" panose="02020603050405020304" pitchFamily="18" charset="0"/>
              </a:rPr>
              <a:t>Розробка нових методів лікування:</a:t>
            </a:r>
            <a:r>
              <a:rPr lang="uk-UA" dirty="0">
                <a:latin typeface="Times New Roman" panose="02020603050405020304" pitchFamily="18" charset="0"/>
                <a:cs typeface="Times New Roman" panose="02020603050405020304" pitchFamily="18" charset="0"/>
              </a:rPr>
              <a:t> ШІ відкриває нові можливості для розробки інноваційних методів лікування.</a:t>
            </a:r>
          </a:p>
          <a:p>
            <a:pPr marL="0" indent="0">
              <a:lnSpc>
                <a:spcPct val="120000"/>
              </a:lnSpc>
              <a:buNone/>
            </a:pPr>
            <a:r>
              <a:rPr lang="uk-UA" sz="3200" b="1" i="1" dirty="0">
                <a:latin typeface="Times New Roman" panose="02020603050405020304" pitchFamily="18" charset="0"/>
                <a:cs typeface="Times New Roman" panose="02020603050405020304" pitchFamily="18" charset="0"/>
              </a:rPr>
              <a:t>Виклики </a:t>
            </a:r>
          </a:p>
          <a:p>
            <a:pPr>
              <a:lnSpc>
                <a:spcPct val="120000"/>
              </a:lnSpc>
            </a:pPr>
            <a:r>
              <a:rPr lang="uk-UA" dirty="0">
                <a:latin typeface="Times New Roman" panose="02020603050405020304" pitchFamily="18" charset="0"/>
                <a:cs typeface="Times New Roman" panose="02020603050405020304" pitchFamily="18" charset="0"/>
              </a:rPr>
              <a:t>Незважаючи на всі переваги, використання ШІ в медицині пов'язане з певними викликами та ризиками:</a:t>
            </a:r>
          </a:p>
          <a:p>
            <a:pPr>
              <a:lnSpc>
                <a:spcPct val="120000"/>
              </a:lnSpc>
            </a:pPr>
            <a:r>
              <a:rPr lang="uk-UA" b="1" dirty="0">
                <a:latin typeface="Times New Roman" panose="02020603050405020304" pitchFamily="18" charset="0"/>
                <a:cs typeface="Times New Roman" panose="02020603050405020304" pitchFamily="18" charset="0"/>
              </a:rPr>
              <a:t>Етичні питання:</a:t>
            </a:r>
            <a:r>
              <a:rPr lang="uk-UA" dirty="0">
                <a:latin typeface="Times New Roman" panose="02020603050405020304" pitchFamily="18" charset="0"/>
                <a:cs typeface="Times New Roman" panose="02020603050405020304" pitchFamily="18" charset="0"/>
              </a:rPr>
              <a:t> Використання ШІ в медицині піднімає ряд етичних питань, таких як конфіденційність даних, відповідальність за прийняття рішень та можливість упередженості алгоритмів.</a:t>
            </a:r>
          </a:p>
          <a:p>
            <a:pPr>
              <a:lnSpc>
                <a:spcPct val="120000"/>
              </a:lnSpc>
            </a:pPr>
            <a:r>
              <a:rPr lang="uk-UA" b="1" dirty="0">
                <a:latin typeface="Times New Roman" panose="02020603050405020304" pitchFamily="18" charset="0"/>
                <a:cs typeface="Times New Roman" panose="02020603050405020304" pitchFamily="18" charset="0"/>
              </a:rPr>
              <a:t>Висока вартість:</a:t>
            </a:r>
            <a:r>
              <a:rPr lang="uk-UA" dirty="0">
                <a:latin typeface="Times New Roman" panose="02020603050405020304" pitchFamily="18" charset="0"/>
                <a:cs typeface="Times New Roman" panose="02020603050405020304" pitchFamily="18" charset="0"/>
              </a:rPr>
              <a:t> Розробка та впровадження ШІ-систем вимагає значних фінансових інвестицій.</a:t>
            </a:r>
          </a:p>
          <a:p>
            <a:pPr>
              <a:lnSpc>
                <a:spcPct val="120000"/>
              </a:lnSpc>
            </a:pPr>
            <a:r>
              <a:rPr lang="uk-UA" b="1" dirty="0">
                <a:latin typeface="Times New Roman" panose="02020603050405020304" pitchFamily="18" charset="0"/>
                <a:cs typeface="Times New Roman" panose="02020603050405020304" pitchFamily="18" charset="0"/>
              </a:rPr>
              <a:t>Необхідність висококваліфікованих фахівців:</a:t>
            </a:r>
            <a:r>
              <a:rPr lang="uk-UA" dirty="0">
                <a:latin typeface="Times New Roman" panose="02020603050405020304" pitchFamily="18" charset="0"/>
                <a:cs typeface="Times New Roman" panose="02020603050405020304" pitchFamily="18" charset="0"/>
              </a:rPr>
              <a:t> Для ефективного використання ШІ в медицині потрібні фахівці з високою кваліфікацією в галузі медицини та інформатики.</a:t>
            </a:r>
          </a:p>
          <a:p>
            <a:pPr>
              <a:lnSpc>
                <a:spcPct val="120000"/>
              </a:lnSpc>
            </a:pPr>
            <a:endParaRPr lang="uk-UA" dirty="0">
              <a:latin typeface="Times New Roman" panose="02020603050405020304" pitchFamily="18" charset="0"/>
              <a:cs typeface="Times New Roman" panose="02020603050405020304" pitchFamily="18" charset="0"/>
            </a:endParaRPr>
          </a:p>
          <a:p>
            <a:endParaRPr lang="uk-UA" dirty="0"/>
          </a:p>
        </p:txBody>
      </p:sp>
    </p:spTree>
    <p:extLst>
      <p:ext uri="{BB962C8B-B14F-4D97-AF65-F5344CB8AC3E}">
        <p14:creationId xmlns:p14="http://schemas.microsoft.com/office/powerpoint/2010/main" val="392121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416FD8-0D7E-4A3F-AE38-4E6DFF0F3486}"/>
              </a:ext>
            </a:extLst>
          </p:cNvPr>
          <p:cNvSpPr>
            <a:spLocks noGrp="1"/>
          </p:cNvSpPr>
          <p:nvPr>
            <p:ph type="title"/>
          </p:nvPr>
        </p:nvSpPr>
        <p:spPr>
          <a:xfrm>
            <a:off x="2324100" y="365126"/>
            <a:ext cx="9029700" cy="576984"/>
          </a:xfrm>
        </p:spPr>
        <p:txBody>
          <a:bodyPr>
            <a:normAutofit fontScale="90000"/>
          </a:bodyPr>
          <a:lstStyle/>
          <a:p>
            <a:r>
              <a:rPr lang="uk-UA" dirty="0"/>
              <a:t>Ризики:</a:t>
            </a:r>
          </a:p>
        </p:txBody>
      </p:sp>
      <p:sp>
        <p:nvSpPr>
          <p:cNvPr id="3" name="Місце для вмісту 2">
            <a:extLst>
              <a:ext uri="{FF2B5EF4-FFF2-40B4-BE49-F238E27FC236}">
                <a16:creationId xmlns:a16="http://schemas.microsoft.com/office/drawing/2014/main" id="{69C0101E-9FDC-4C50-BD60-8BBF1EF44FCD}"/>
              </a:ext>
            </a:extLst>
          </p:cNvPr>
          <p:cNvSpPr>
            <a:spLocks noGrp="1"/>
          </p:cNvSpPr>
          <p:nvPr>
            <p:ph idx="1"/>
          </p:nvPr>
        </p:nvSpPr>
        <p:spPr>
          <a:xfrm>
            <a:off x="766618" y="1191490"/>
            <a:ext cx="10587182" cy="5403273"/>
          </a:xfrm>
        </p:spPr>
        <p:txBody>
          <a:bodyPr>
            <a:normAutofit lnSpcReduction="10000"/>
          </a:bodyPr>
          <a:lstStyle/>
          <a:p>
            <a:pPr marL="0" indent="0" fontAlgn="base">
              <a:buNone/>
            </a:pPr>
            <a:r>
              <a:rPr lang="uk-UA" dirty="0">
                <a:latin typeface="Times New Roman" panose="02020603050405020304" pitchFamily="18" charset="0"/>
                <a:cs typeface="Times New Roman" panose="02020603050405020304" pitchFamily="18" charset="0"/>
              </a:rPr>
              <a:t>У </a:t>
            </a:r>
            <a:r>
              <a:rPr lang="uk-UA" dirty="0">
                <a:latin typeface="Times New Roman" panose="02020603050405020304" pitchFamily="18" charset="0"/>
                <a:cs typeface="Times New Roman" panose="02020603050405020304" pitchFamily="18" charset="0"/>
                <a:hlinkClick r:id="rId2"/>
              </a:rPr>
              <a:t>звіті</a:t>
            </a:r>
            <a:r>
              <a:rPr lang="uk-UA" dirty="0">
                <a:latin typeface="Times New Roman" panose="02020603050405020304" pitchFamily="18" charset="0"/>
                <a:cs typeface="Times New Roman" panose="02020603050405020304" pitchFamily="18" charset="0"/>
              </a:rPr>
              <a:t> Організації економічного співробітництва та розвитку (ОЕСР) 2023 року «Штучний інтелект у охороні здоров’я: величезний потенціал, величезні ризики» названо декілька </a:t>
            </a:r>
            <a:r>
              <a:rPr lang="uk-UA" b="1" dirty="0">
                <a:latin typeface="Times New Roman" panose="02020603050405020304" pitchFamily="18" charset="0"/>
                <a:cs typeface="Times New Roman" panose="02020603050405020304" pitchFamily="18" charset="0"/>
              </a:rPr>
              <a:t>ключових ризиків</a:t>
            </a:r>
            <a:r>
              <a:rPr lang="uk-UA" dirty="0">
                <a:latin typeface="Times New Roman" panose="02020603050405020304" pitchFamily="18" charset="0"/>
                <a:cs typeface="Times New Roman" panose="02020603050405020304" pitchFamily="18" charset="0"/>
              </a:rPr>
              <a:t>: </a:t>
            </a:r>
          </a:p>
          <a:p>
            <a:pPr fontAlgn="base"/>
            <a:r>
              <a:rPr lang="uk-UA" dirty="0">
                <a:latin typeface="Times New Roman" panose="02020603050405020304" pitchFamily="18" charset="0"/>
                <a:cs typeface="Times New Roman" panose="02020603050405020304" pitchFamily="18" charset="0"/>
              </a:rPr>
              <a:t>нечітка відповідальність за управління ШІ сьогодні та його еволюцію в охороні здоров’я та в інших секторах; </a:t>
            </a:r>
          </a:p>
          <a:p>
            <a:pPr fontAlgn="base"/>
            <a:r>
              <a:rPr lang="uk-UA" dirty="0">
                <a:latin typeface="Times New Roman" panose="02020603050405020304" pitchFamily="18" charset="0"/>
                <a:cs typeface="Times New Roman" panose="02020603050405020304" pitchFamily="18" charset="0"/>
              </a:rPr>
              <a:t>зменшення спроможності робочої сили в галузі охорони здоров’я; </a:t>
            </a:r>
          </a:p>
          <a:p>
            <a:pPr fontAlgn="base"/>
            <a:r>
              <a:rPr lang="uk-UA" dirty="0">
                <a:latin typeface="Times New Roman" panose="02020603050405020304" pitchFamily="18" charset="0"/>
                <a:cs typeface="Times New Roman" panose="02020603050405020304" pitchFamily="18" charset="0"/>
              </a:rPr>
              <a:t>людські й технічні ресурси, інвестовані в окремі рішення в галузі охорони здоров’я, які приносять користь лише певній частині населення; </a:t>
            </a:r>
          </a:p>
          <a:p>
            <a:pPr fontAlgn="base"/>
            <a:r>
              <a:rPr lang="uk-UA" dirty="0">
                <a:latin typeface="Times New Roman" panose="02020603050405020304" pitchFamily="18" charset="0"/>
                <a:cs typeface="Times New Roman" panose="02020603050405020304" pitchFamily="18" charset="0"/>
              </a:rPr>
              <a:t>алгоритми, які є упередженими або непрозорими; </a:t>
            </a:r>
          </a:p>
          <a:p>
            <a:pPr fontAlgn="base"/>
            <a:r>
              <a:rPr lang="uk-UA" dirty="0">
                <a:latin typeface="Times New Roman" panose="02020603050405020304" pitchFamily="18" charset="0"/>
                <a:cs typeface="Times New Roman" panose="02020603050405020304" pitchFamily="18" charset="0"/>
              </a:rPr>
              <a:t>витік персональних даних через порушення конфіденційності та безпеки / </a:t>
            </a:r>
            <a:r>
              <a:rPr lang="uk-UA" dirty="0" err="1">
                <a:latin typeface="Times New Roman" panose="02020603050405020304" pitchFamily="18" charset="0"/>
                <a:cs typeface="Times New Roman" panose="02020603050405020304" pitchFamily="18" charset="0"/>
              </a:rPr>
              <a:t>кіберзагрози</a:t>
            </a:r>
            <a:r>
              <a:rPr lang="uk-UA" dirty="0">
                <a:latin typeface="Times New Roman" panose="02020603050405020304" pitchFamily="18" charset="0"/>
                <a:cs typeface="Times New Roman" panose="02020603050405020304" pitchFamily="18" charset="0"/>
              </a:rPr>
              <a:t>.</a:t>
            </a:r>
          </a:p>
          <a:p>
            <a:endParaRPr lang="uk-UA" dirty="0"/>
          </a:p>
        </p:txBody>
      </p:sp>
    </p:spTree>
    <p:extLst>
      <p:ext uri="{BB962C8B-B14F-4D97-AF65-F5344CB8AC3E}">
        <p14:creationId xmlns:p14="http://schemas.microsoft.com/office/powerpoint/2010/main" val="2492033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7456A7AA-4B9A-4296-B6D0-BB0531F13BDB}"/>
              </a:ext>
            </a:extLst>
          </p:cNvPr>
          <p:cNvSpPr>
            <a:spLocks noGrp="1"/>
          </p:cNvSpPr>
          <p:nvPr>
            <p:ph type="title"/>
          </p:nvPr>
        </p:nvSpPr>
        <p:spPr/>
        <p:txBody>
          <a:bodyPr>
            <a:normAutofit fontScale="90000"/>
          </a:bodyPr>
          <a:lstStyle/>
          <a:p>
            <a:r>
              <a:rPr lang="uk-UA" dirty="0"/>
              <a:t>Використання ШІ в медицині України</a:t>
            </a:r>
          </a:p>
        </p:txBody>
      </p:sp>
      <p:sp>
        <p:nvSpPr>
          <p:cNvPr id="6" name="Місце для вмісту 5">
            <a:extLst>
              <a:ext uri="{FF2B5EF4-FFF2-40B4-BE49-F238E27FC236}">
                <a16:creationId xmlns:a16="http://schemas.microsoft.com/office/drawing/2014/main" id="{1ECFBAAF-F8A3-4250-9505-2FFD0B7F3274}"/>
              </a:ext>
            </a:extLst>
          </p:cNvPr>
          <p:cNvSpPr>
            <a:spLocks noGrp="1"/>
          </p:cNvSpPr>
          <p:nvPr>
            <p:ph idx="1"/>
          </p:nvPr>
        </p:nvSpPr>
        <p:spPr>
          <a:xfrm>
            <a:off x="692727" y="1496291"/>
            <a:ext cx="11323782" cy="4680672"/>
          </a:xfrm>
        </p:spPr>
        <p:txBody>
          <a:bodyPr>
            <a:normAutofit lnSpcReduction="10000"/>
          </a:bodyPr>
          <a:lstStyle/>
          <a:p>
            <a:pPr marL="0" indent="457200" fontAlgn="base">
              <a:lnSpc>
                <a:spcPct val="100000"/>
              </a:lnSpc>
              <a:spcBef>
                <a:spcPts val="0"/>
              </a:spcBef>
              <a:buNone/>
            </a:pPr>
            <a:r>
              <a:rPr lang="uk-UA" sz="1600" dirty="0" err="1"/>
              <a:t>Фтизіопульмонологічні</a:t>
            </a:r>
            <a:r>
              <a:rPr lang="uk-UA" sz="1600" dirty="0"/>
              <a:t> центри Івано-Франківської, Львівської та Сумської області вперше в Україні діагностуватимуть туберкульоз за допомогою штучного інтелекту. Надсучасне обладнання вже встановлено та використовується медичними працівниками, які пройшли тренінг із застосування систем при діагностиці ТБ у пацієнтів. Штучний інтелект проводить автоматичний аналіз, читаючи рентген-знімки, і відображає зони потенційної патології у вигляді теплової карти </a:t>
            </a:r>
            <a:r>
              <a:rPr lang="uk-UA" sz="1600" dirty="0" err="1"/>
              <a:t>легенів</a:t>
            </a:r>
            <a:r>
              <a:rPr lang="uk-UA" sz="1600" dirty="0"/>
              <a:t>, що  дозволяє виявити ураження з імовірністю від 1% до 100%.</a:t>
            </a:r>
          </a:p>
          <a:p>
            <a:pPr marL="0" indent="0">
              <a:buNone/>
            </a:pPr>
            <a:r>
              <a:rPr lang="uk-UA" sz="1600" dirty="0">
                <a:latin typeface="Times New Roman" panose="02020603050405020304" pitchFamily="18" charset="0"/>
                <a:cs typeface="Times New Roman" panose="02020603050405020304" pitchFamily="18" charset="0"/>
              </a:rPr>
              <a:t>	Клініка МЕДІКОМ першою в Україні запропонувала своїм пацієнтам послугу </a:t>
            </a:r>
            <a:r>
              <a:rPr lang="uk-UA" sz="1600" dirty="0" err="1">
                <a:latin typeface="Times New Roman" panose="02020603050405020304" pitchFamily="18" charset="0"/>
                <a:cs typeface="Times New Roman" panose="02020603050405020304" pitchFamily="18" charset="0"/>
              </a:rPr>
              <a:t>онкодіагностики</a:t>
            </a:r>
            <a:r>
              <a:rPr lang="uk-UA" sz="1600" dirty="0">
                <a:latin typeface="Times New Roman" panose="02020603050405020304" pitchFamily="18" charset="0"/>
                <a:cs typeface="Times New Roman" panose="02020603050405020304" pitchFamily="18" charset="0"/>
              </a:rPr>
              <a:t> з функцією штучного інтелекту (ШІ). Команда вже має успішні клінічні кейси і продовжує розвивати цей підхід. Програма штучного інтелекту здатна виявляти передракові стани, мінімальні вузли, які потребують подальшого вивчення. Крім того на етапі передопераційного обстеження ШІ дає інформацію хірургам-онкологам про локалізацію, розмір пухлини, її структуру, розповсюдження і зв'язок з іншими тканинами організму.</a:t>
            </a:r>
          </a:p>
          <a:p>
            <a:pPr marL="0" indent="0">
              <a:buNone/>
            </a:pPr>
            <a:r>
              <a:rPr lang="uk-UA" sz="1600" dirty="0">
                <a:latin typeface="Arial Narrow" panose="020B0606020202030204" pitchFamily="34" charset="0"/>
                <a:cs typeface="Times New Roman" panose="02020603050405020304" pitchFamily="18" charset="0"/>
              </a:rPr>
              <a:t>	</a:t>
            </a:r>
            <a:r>
              <a:rPr lang="en-US" sz="1600" dirty="0" err="1">
                <a:latin typeface="Arial Narrow" panose="020B0606020202030204" pitchFamily="34" charset="0"/>
                <a:cs typeface="Times New Roman" panose="02020603050405020304" pitchFamily="18" charset="0"/>
              </a:rPr>
              <a:t>BrainScan</a:t>
            </a:r>
            <a:r>
              <a:rPr lang="en-US" sz="1600" dirty="0">
                <a:latin typeface="Arial Narrow" panose="020B0606020202030204" pitchFamily="34" charset="0"/>
                <a:cs typeface="Times New Roman" panose="02020603050405020304" pitchFamily="18" charset="0"/>
              </a:rPr>
              <a:t> – </a:t>
            </a:r>
            <a:r>
              <a:rPr lang="uk-UA" sz="1600" dirty="0">
                <a:latin typeface="Arial Narrow" panose="020B0606020202030204" pitchFamily="34" charset="0"/>
                <a:cs typeface="Times New Roman" panose="02020603050405020304" pitchFamily="18" charset="0"/>
              </a:rPr>
              <a:t>хмарне рішення на основі штучного інтелекту, яке Україна отримала як гуманітарну допомогу закладам охорони </a:t>
            </a:r>
            <a:r>
              <a:rPr lang="uk-UA" sz="1600" dirty="0" err="1">
                <a:latin typeface="Arial Narrow" panose="020B0606020202030204" pitchFamily="34" charset="0"/>
                <a:cs typeface="Times New Roman" panose="02020603050405020304" pitchFamily="18" charset="0"/>
              </a:rPr>
              <a:t>здоровʼя</a:t>
            </a:r>
            <a:r>
              <a:rPr lang="uk-UA" sz="1600" dirty="0">
                <a:latin typeface="Arial Narrow" panose="020B0606020202030204" pitchFamily="34" charset="0"/>
                <a:cs typeface="Times New Roman" panose="02020603050405020304" pitchFamily="18" charset="0"/>
              </a:rPr>
              <a:t> від однойменної польської технологічної компанії. </a:t>
            </a:r>
            <a:r>
              <a:rPr lang="ru-RU" sz="1600" dirty="0" err="1">
                <a:latin typeface="Arial Narrow" panose="020B0606020202030204" pitchFamily="34" charset="0"/>
                <a:cs typeface="Times New Roman" panose="02020603050405020304" pitchFamily="18" charset="0"/>
              </a:rPr>
              <a:t>Brainscan</a:t>
            </a:r>
            <a:r>
              <a:rPr lang="ru-RU" sz="1600" dirty="0">
                <a:latin typeface="Arial Narrow" panose="020B0606020202030204" pitchFamily="34" charset="0"/>
                <a:cs typeface="Times New Roman" panose="02020603050405020304" pitchFamily="18" charset="0"/>
              </a:rPr>
              <a:t> </a:t>
            </a:r>
            <a:r>
              <a:rPr lang="ru-RU" sz="1600" dirty="0" err="1">
                <a:latin typeface="Arial Narrow" panose="020B0606020202030204" pitchFamily="34" charset="0"/>
                <a:cs typeface="Times New Roman" panose="02020603050405020304" pitchFamily="18" charset="0"/>
              </a:rPr>
              <a:t>інтегрується</a:t>
            </a:r>
            <a:r>
              <a:rPr lang="ru-RU" sz="1600" dirty="0">
                <a:latin typeface="Arial Narrow" panose="020B0606020202030204" pitchFamily="34" charset="0"/>
                <a:cs typeface="Times New Roman" panose="02020603050405020304" pitchFamily="18" charset="0"/>
              </a:rPr>
              <a:t> з системами </a:t>
            </a:r>
            <a:r>
              <a:rPr lang="ru-RU" sz="1600" dirty="0" err="1">
                <a:latin typeface="Arial Narrow" panose="020B0606020202030204" pitchFamily="34" charset="0"/>
                <a:cs typeface="Times New Roman" panose="02020603050405020304" pitchFamily="18" charset="0"/>
              </a:rPr>
              <a:t>зберігання</a:t>
            </a:r>
            <a:r>
              <a:rPr lang="ru-RU" sz="1600" dirty="0">
                <a:latin typeface="Arial Narrow" panose="020B0606020202030204" pitchFamily="34" charset="0"/>
                <a:cs typeface="Times New Roman" panose="02020603050405020304" pitchFamily="18" charset="0"/>
              </a:rPr>
              <a:t> </a:t>
            </a:r>
            <a:r>
              <a:rPr lang="ru-RU" sz="1600" dirty="0" err="1">
                <a:latin typeface="Arial Narrow" panose="020B0606020202030204" pitchFamily="34" charset="0"/>
                <a:cs typeface="Times New Roman" panose="02020603050405020304" pitchFamily="18" charset="0"/>
              </a:rPr>
              <a:t>радіологічних</a:t>
            </a:r>
            <a:r>
              <a:rPr lang="ru-RU" sz="1600" dirty="0">
                <a:latin typeface="Arial Narrow" panose="020B0606020202030204" pitchFamily="34" charset="0"/>
                <a:cs typeface="Times New Roman" panose="02020603050405020304" pitchFamily="18" charset="0"/>
              </a:rPr>
              <a:t> </a:t>
            </a:r>
            <a:r>
              <a:rPr lang="ru-RU" sz="1600" dirty="0" err="1">
                <a:latin typeface="Arial Narrow" panose="020B0606020202030204" pitchFamily="34" charset="0"/>
                <a:cs typeface="Times New Roman" panose="02020603050405020304" pitchFamily="18" charset="0"/>
              </a:rPr>
              <a:t>досліджень</a:t>
            </a:r>
            <a:r>
              <a:rPr lang="ru-RU" sz="1600" dirty="0">
                <a:latin typeface="Arial Narrow" panose="020B0606020202030204" pitchFamily="34" charset="0"/>
                <a:cs typeface="Times New Roman" panose="02020603050405020304" pitchFamily="18" charset="0"/>
              </a:rPr>
              <a:t> у </a:t>
            </a:r>
            <a:r>
              <a:rPr lang="ru-RU" sz="1600" dirty="0" err="1">
                <a:latin typeface="Arial Narrow" panose="020B0606020202030204" pitchFamily="34" charset="0"/>
                <a:cs typeface="Times New Roman" panose="02020603050405020304" pitchFamily="18" charset="0"/>
              </a:rPr>
              <a:t>медичному</a:t>
            </a:r>
            <a:r>
              <a:rPr lang="ru-RU" sz="1600" dirty="0">
                <a:latin typeface="Arial Narrow" panose="020B0606020202030204" pitchFamily="34" charset="0"/>
                <a:cs typeface="Times New Roman" panose="02020603050405020304" pitchFamily="18" charset="0"/>
              </a:rPr>
              <a:t> </a:t>
            </a:r>
            <a:r>
              <a:rPr lang="ru-RU" sz="1600" dirty="0" err="1">
                <a:latin typeface="Arial Narrow" panose="020B0606020202030204" pitchFamily="34" charset="0"/>
                <a:cs typeface="Times New Roman" panose="02020603050405020304" pitchFamily="18" charset="0"/>
              </a:rPr>
              <a:t>закладі</a:t>
            </a:r>
            <a:r>
              <a:rPr lang="ru-RU" sz="1600" dirty="0">
                <a:latin typeface="Arial Narrow" panose="020B0606020202030204" pitchFamily="34" charset="0"/>
                <a:cs typeface="Times New Roman" panose="02020603050405020304" pitchFamily="18" charset="0"/>
              </a:rPr>
              <a:t>. </a:t>
            </a:r>
            <a:r>
              <a:rPr lang="uk-UA" sz="1600" dirty="0"/>
              <a:t>В Одесі стартував пілотний </a:t>
            </a:r>
            <a:r>
              <a:rPr lang="uk-UA" sz="1600" dirty="0" err="1"/>
              <a:t>проєкт</a:t>
            </a:r>
            <a:r>
              <a:rPr lang="uk-UA" sz="1600" dirty="0"/>
              <a:t> із використання ШІ в медицині. Йдеться про </a:t>
            </a:r>
            <a:r>
              <a:rPr lang="uk-UA" sz="1600" dirty="0" err="1"/>
              <a:t>проєкт</a:t>
            </a:r>
            <a:r>
              <a:rPr lang="uk-UA" sz="1600" dirty="0"/>
              <a:t> із телемедицини </a:t>
            </a:r>
            <a:r>
              <a:rPr lang="en-US" sz="1600" dirty="0" err="1">
                <a:hlinkClick r:id="rId2"/>
              </a:rPr>
              <a:t>BrainScan</a:t>
            </a:r>
            <a:r>
              <a:rPr lang="en-US" sz="1600" dirty="0">
                <a:hlinkClick r:id="rId2"/>
              </a:rPr>
              <a:t>.</a:t>
            </a:r>
            <a:r>
              <a:rPr lang="en-US" sz="1600" dirty="0"/>
              <a:t> </a:t>
            </a:r>
            <a:r>
              <a:rPr lang="uk-UA" sz="1600" dirty="0"/>
              <a:t>Ця система аналізує зображення </a:t>
            </a:r>
            <a:r>
              <a:rPr lang="uk-UA" sz="1600" dirty="0" err="1"/>
              <a:t>компʼютерної</a:t>
            </a:r>
            <a:r>
              <a:rPr lang="uk-UA" sz="1600" dirty="0"/>
              <a:t> томографії в автоматичному режимі та виявляє патологічні зміни, значно пришвидшує процес діагностики захворювань або ушкоджень головного мозку, коли час є критичним чинником.</a:t>
            </a:r>
            <a:endParaRPr lang="ru-RU" sz="1050" dirty="0">
              <a:latin typeface="Bahnschrift Light Condensed" panose="020B0502040204020203" pitchFamily="34" charset="0"/>
            </a:endParaRPr>
          </a:p>
          <a:p>
            <a:pPr marL="0" indent="0">
              <a:buNone/>
            </a:pPr>
            <a:r>
              <a:rPr lang="uk-UA" sz="1600" dirty="0">
                <a:latin typeface="Bahnschrift" panose="020B0502040204020203" pitchFamily="34" charset="0"/>
              </a:rPr>
              <a:t>	Медичний центр лікування безпліддя «</a:t>
            </a:r>
            <a:r>
              <a:rPr lang="en-US" sz="1600" dirty="0">
                <a:latin typeface="Bahnschrift" panose="020B0502040204020203" pitchFamily="34" charset="0"/>
              </a:rPr>
              <a:t>IVMED» </a:t>
            </a:r>
            <a:r>
              <a:rPr lang="uk-UA" sz="1600" dirty="0">
                <a:latin typeface="Bahnschrift" panose="020B0502040204020203" pitchFamily="34" charset="0"/>
              </a:rPr>
              <a:t>нещодавно почав застосовувати у своїй роботі два штучні </a:t>
            </a:r>
            <a:r>
              <a:rPr lang="uk-UA" sz="1600" dirty="0" err="1">
                <a:latin typeface="Bahnschrift" panose="020B0502040204020203" pitchFamily="34" charset="0"/>
              </a:rPr>
              <a:t>інтелекти</a:t>
            </a:r>
            <a:r>
              <a:rPr lang="uk-UA" sz="1600" dirty="0">
                <a:latin typeface="Bahnschrift" panose="020B0502040204020203" pitchFamily="34" charset="0"/>
              </a:rPr>
              <a:t> - </a:t>
            </a:r>
            <a:r>
              <a:rPr lang="en-US" sz="1600" dirty="0">
                <a:latin typeface="Bahnschrift" panose="020B0502040204020203" pitchFamily="34" charset="0"/>
              </a:rPr>
              <a:t>ERICA™ </a:t>
            </a:r>
            <a:r>
              <a:rPr lang="uk-UA" sz="1600" dirty="0">
                <a:latin typeface="Bahnschrift" panose="020B0502040204020203" pitchFamily="34" charset="0"/>
              </a:rPr>
              <a:t>та </a:t>
            </a:r>
            <a:r>
              <a:rPr lang="en-US" sz="1600" dirty="0" err="1">
                <a:latin typeface="Bahnschrift" panose="020B0502040204020203" pitchFamily="34" charset="0"/>
              </a:rPr>
              <a:t>SiD</a:t>
            </a:r>
            <a:r>
              <a:rPr lang="en-US" sz="1600" dirty="0">
                <a:latin typeface="Bahnschrift" panose="020B0502040204020203" pitchFamily="34" charset="0"/>
              </a:rPr>
              <a:t> </a:t>
            </a:r>
            <a:r>
              <a:rPr lang="uk-UA" sz="1600" dirty="0">
                <a:latin typeface="Bahnschrift" panose="020B0502040204020203" pitchFamily="34" charset="0"/>
              </a:rPr>
              <a:t>компанії </a:t>
            </a:r>
            <a:r>
              <a:rPr lang="en-US" sz="1600" dirty="0">
                <a:latin typeface="Bahnschrift" panose="020B0502040204020203" pitchFamily="34" charset="0"/>
              </a:rPr>
              <a:t>IVF 2.0.</a:t>
            </a:r>
            <a:endParaRPr lang="uk-UA" sz="1600" dirty="0">
              <a:latin typeface="Bahnschrift" panose="020B0502040204020203" pitchFamily="34" charset="0"/>
            </a:endParaRPr>
          </a:p>
          <a:p>
            <a:pPr marL="0" indent="0">
              <a:buNone/>
            </a:pPr>
            <a:r>
              <a:rPr lang="ru-RU" sz="1600" dirty="0">
                <a:latin typeface="Bahnschrift Light Condensed" panose="020B0502040204020203" pitchFamily="34" charset="0"/>
                <a:hlinkClick r:id="rId3"/>
              </a:rPr>
              <a:t>	</a:t>
            </a:r>
            <a:r>
              <a:rPr lang="ru-RU" sz="1600" dirty="0" err="1">
                <a:latin typeface="Bahnschrift Light Condensed" panose="020B0502040204020203" pitchFamily="34" charset="0"/>
                <a:hlinkClick r:id="rId3"/>
              </a:rPr>
              <a:t>Helsi</a:t>
            </a:r>
            <a:r>
              <a:rPr lang="ru-RU" sz="1600" dirty="0">
                <a:latin typeface="Bahnschrift Light Condensed" panose="020B0502040204020203" pitchFamily="34" charset="0"/>
              </a:rPr>
              <a:t>, </a:t>
            </a:r>
            <a:r>
              <a:rPr lang="ru-RU" sz="1600" dirty="0" err="1">
                <a:latin typeface="Bahnschrift Light Condensed" panose="020B0502040204020203" pitchFamily="34" charset="0"/>
              </a:rPr>
              <a:t>українська</a:t>
            </a:r>
            <a:r>
              <a:rPr lang="ru-RU" sz="1600" dirty="0">
                <a:latin typeface="Bahnschrift Light Condensed" panose="020B0502040204020203" pitchFamily="34" charset="0"/>
              </a:rPr>
              <a:t> </a:t>
            </a:r>
            <a:r>
              <a:rPr lang="ru-RU" sz="1600" dirty="0" err="1">
                <a:latin typeface="Bahnschrift Light Condensed" panose="020B0502040204020203" pitchFamily="34" charset="0"/>
              </a:rPr>
              <a:t>медична</a:t>
            </a:r>
            <a:r>
              <a:rPr lang="ru-RU" sz="1600" dirty="0">
                <a:latin typeface="Bahnschrift Light Condensed" panose="020B0502040204020203" pitchFamily="34" charset="0"/>
              </a:rPr>
              <a:t> </a:t>
            </a:r>
            <a:r>
              <a:rPr lang="ru-RU" sz="1600" dirty="0" err="1">
                <a:latin typeface="Bahnschrift Light Condensed" panose="020B0502040204020203" pitchFamily="34" charset="0"/>
              </a:rPr>
              <a:t>інформаційна</a:t>
            </a:r>
            <a:r>
              <a:rPr lang="ru-RU" sz="1600" dirty="0">
                <a:latin typeface="Bahnschrift Light Condensed" panose="020B0502040204020203" pitchFamily="34" charset="0"/>
              </a:rPr>
              <a:t> система, </a:t>
            </a:r>
            <a:r>
              <a:rPr lang="ru-RU" sz="1600" dirty="0" err="1">
                <a:latin typeface="Bahnschrift Light Condensed" panose="020B0502040204020203" pitchFamily="34" charset="0"/>
              </a:rPr>
              <a:t>оголосила</a:t>
            </a:r>
            <a:r>
              <a:rPr lang="ru-RU" sz="1600" dirty="0">
                <a:latin typeface="Bahnschrift Light Condensed" panose="020B0502040204020203" pitchFamily="34" charset="0"/>
              </a:rPr>
              <a:t> про запуск нового </a:t>
            </a:r>
            <a:r>
              <a:rPr lang="ru-RU" sz="1600" dirty="0" err="1">
                <a:latin typeface="Bahnschrift Light Condensed" panose="020B0502040204020203" pitchFamily="34" charset="0"/>
              </a:rPr>
              <a:t>сервісу</a:t>
            </a:r>
            <a:r>
              <a:rPr lang="ru-RU" sz="1600" dirty="0">
                <a:latin typeface="Bahnschrift Light Condensed" panose="020B0502040204020203" pitchFamily="34" charset="0"/>
              </a:rPr>
              <a:t> </a:t>
            </a:r>
            <a:r>
              <a:rPr lang="ru-RU" sz="1600" dirty="0" err="1">
                <a:latin typeface="Bahnschrift Light Condensed" panose="020B0502040204020203" pitchFamily="34" charset="0"/>
              </a:rPr>
              <a:t>Helsi</a:t>
            </a:r>
            <a:r>
              <a:rPr lang="ru-RU" sz="1600" dirty="0">
                <a:latin typeface="Bahnschrift Light Condensed" panose="020B0502040204020203" pitchFamily="34" charset="0"/>
              </a:rPr>
              <a:t>+, </a:t>
            </a:r>
            <a:r>
              <a:rPr lang="ru-RU" sz="1600" dirty="0" err="1">
                <a:latin typeface="Bahnschrift Light Condensed" panose="020B0502040204020203" pitchFamily="34" charset="0"/>
              </a:rPr>
              <a:t>що</a:t>
            </a:r>
            <a:r>
              <a:rPr lang="ru-RU" sz="1600" dirty="0">
                <a:latin typeface="Bahnschrift Light Condensed" panose="020B0502040204020203" pitchFamily="34" charset="0"/>
              </a:rPr>
              <a:t> </a:t>
            </a:r>
            <a:r>
              <a:rPr lang="ru-RU" sz="1600" dirty="0" err="1">
                <a:latin typeface="Bahnschrift Light Condensed" panose="020B0502040204020203" pitchFamily="34" charset="0"/>
              </a:rPr>
              <a:t>використовує</a:t>
            </a:r>
            <a:r>
              <a:rPr lang="ru-RU" sz="1600" dirty="0">
                <a:latin typeface="Bahnschrift Light Condensed" panose="020B0502040204020203" pitchFamily="34" charset="0"/>
              </a:rPr>
              <a:t> </a:t>
            </a:r>
            <a:r>
              <a:rPr lang="ru-RU" sz="1600" u="sng" dirty="0" err="1">
                <a:latin typeface="Bahnschrift Light Condensed" panose="020B0502040204020203" pitchFamily="34" charset="0"/>
                <a:hlinkClick r:id="rId4"/>
              </a:rPr>
              <a:t>штучний</a:t>
            </a:r>
            <a:r>
              <a:rPr lang="ru-RU" sz="1600" u="sng" dirty="0">
                <a:latin typeface="Bahnschrift Light Condensed" panose="020B0502040204020203" pitchFamily="34" charset="0"/>
                <a:hlinkClick r:id="rId4"/>
              </a:rPr>
              <a:t> </a:t>
            </a:r>
            <a:r>
              <a:rPr lang="ru-RU" sz="1600" u="sng" dirty="0" err="1">
                <a:latin typeface="Bahnschrift Light Condensed" panose="020B0502040204020203" pitchFamily="34" charset="0"/>
                <a:hlinkClick r:id="rId4"/>
              </a:rPr>
              <a:t>інтелект</a:t>
            </a:r>
            <a:r>
              <a:rPr lang="ru-RU" sz="1600" dirty="0">
                <a:latin typeface="Bahnschrift Light Condensed" panose="020B0502040204020203" pitchFamily="34" charset="0"/>
              </a:rPr>
              <a:t> для </a:t>
            </a:r>
            <a:r>
              <a:rPr lang="ru-RU" sz="1600" dirty="0" err="1">
                <a:latin typeface="Bahnschrift Light Condensed" panose="020B0502040204020203" pitchFamily="34" charset="0"/>
              </a:rPr>
              <a:t>аналізу</a:t>
            </a:r>
            <a:r>
              <a:rPr lang="ru-RU" sz="1600" dirty="0">
                <a:latin typeface="Bahnschrift Light Condensed" panose="020B0502040204020203" pitchFamily="34" charset="0"/>
              </a:rPr>
              <a:t> </a:t>
            </a:r>
            <a:r>
              <a:rPr lang="ru-RU" sz="1600" dirty="0" err="1">
                <a:latin typeface="Bahnschrift Light Condensed" panose="020B0502040204020203" pitchFamily="34" charset="0"/>
              </a:rPr>
              <a:t>результатів</a:t>
            </a:r>
            <a:r>
              <a:rPr lang="ru-RU" sz="1600" dirty="0">
                <a:latin typeface="Bahnschrift Light Condensed" panose="020B0502040204020203" pitchFamily="34" charset="0"/>
              </a:rPr>
              <a:t> </a:t>
            </a:r>
            <a:r>
              <a:rPr lang="ru-RU" sz="1600" dirty="0" err="1">
                <a:latin typeface="Bahnschrift Light Condensed" panose="020B0502040204020203" pitchFamily="34" charset="0"/>
              </a:rPr>
              <a:t>лабораторних</a:t>
            </a:r>
            <a:r>
              <a:rPr lang="ru-RU" sz="1600" dirty="0">
                <a:latin typeface="Bahnschrift Light Condensed" panose="020B0502040204020203" pitchFamily="34" charset="0"/>
              </a:rPr>
              <a:t> </a:t>
            </a:r>
            <a:r>
              <a:rPr lang="ru-RU" sz="1600" dirty="0" err="1">
                <a:latin typeface="Bahnschrift Light Condensed" panose="020B0502040204020203" pitchFamily="34" charset="0"/>
              </a:rPr>
              <a:t>досліджень</a:t>
            </a:r>
            <a:r>
              <a:rPr lang="ru-RU" sz="1600" dirty="0">
                <a:latin typeface="Bahnschrift Light Condensed" panose="020B0502040204020203" pitchFamily="34" charset="0"/>
              </a:rPr>
              <a:t> (</a:t>
            </a:r>
            <a:r>
              <a:rPr lang="uk-UA" sz="1600" dirty="0">
                <a:latin typeface="Bahnschrift Light Condensed" panose="020B0502040204020203" pitchFamily="34" charset="0"/>
              </a:rPr>
              <a:t>«</a:t>
            </a:r>
            <a:r>
              <a:rPr lang="uk-UA" sz="1600" dirty="0" err="1">
                <a:latin typeface="Bahnschrift Light Condensed" panose="020B0502040204020203" pitchFamily="34" charset="0"/>
              </a:rPr>
              <a:t>Сінево</a:t>
            </a:r>
            <a:r>
              <a:rPr lang="uk-UA" sz="1600" dirty="0">
                <a:latin typeface="Bahnschrift Light Condensed" panose="020B0502040204020203" pitchFamily="34" charset="0"/>
              </a:rPr>
              <a:t>», «Діла» та «</a:t>
            </a:r>
            <a:r>
              <a:rPr lang="uk-UA" sz="1600" dirty="0" err="1">
                <a:latin typeface="Bahnschrift Light Condensed" panose="020B0502040204020203" pitchFamily="34" charset="0"/>
              </a:rPr>
              <a:t>Ескулаб</a:t>
            </a:r>
            <a:r>
              <a:rPr lang="uk-UA" sz="1600" dirty="0">
                <a:latin typeface="Bahnschrift Light Condensed" panose="020B0502040204020203" pitchFamily="34" charset="0"/>
              </a:rPr>
              <a:t>»)</a:t>
            </a:r>
            <a:r>
              <a:rPr lang="ru-RU" sz="1600" dirty="0">
                <a:latin typeface="Bahnschrift Light Condensed" panose="020B0502040204020203" pitchFamily="34" charset="0"/>
              </a:rPr>
              <a:t>. </a:t>
            </a:r>
          </a:p>
          <a:p>
            <a:pPr marL="0" indent="0">
              <a:buNone/>
            </a:pPr>
            <a:endParaRPr lang="uk-UA" sz="1600" dirty="0">
              <a:latin typeface="Bahnschrift Light Condensed"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361451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Шаблон з оформленням хмарного шкіпера">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ffice_13665947_TF03460508" id="{7C268A1D-865A-469C-B6B3-FA30F15611E1}" vid="{FA4F909C-786D-4D56-B34A-04F7CEE089A5}"/>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6253D857-4181-4777-8893-6E45A690F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24FD56-CE1B-42FC-9E83-BFBF160724C6}">
  <ds:schemaRefs>
    <ds:schemaRef ds:uri="http://schemas.microsoft.com/sharepoint/v3/contenttype/forms"/>
  </ds:schemaRefs>
</ds:datastoreItem>
</file>

<file path=customXml/itemProps3.xml><?xml version="1.0" encoding="utf-8"?>
<ds:datastoreItem xmlns:ds="http://schemas.openxmlformats.org/officeDocument/2006/customXml" ds:itemID="{DEDD01B8-816B-49B7-8C81-03AB51D87C54}">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40262f94-9f35-4ac3-9a90-690165a166b7"/>
    <ds:schemaRef ds:uri="a4f35948-e619-41b3-aa29-22878b09cf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Слайди з оформленням хмарного шкіпера</Template>
  <TotalTime>226</TotalTime>
  <Words>2740</Words>
  <Application>Microsoft Office PowerPoint</Application>
  <PresentationFormat>Широкий екран</PresentationFormat>
  <Paragraphs>95</Paragraphs>
  <Slides>18</Slides>
  <Notes>1</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18</vt:i4>
      </vt:variant>
    </vt:vector>
  </HeadingPairs>
  <TitlesOfParts>
    <vt:vector size="26" baseType="lpstr">
      <vt:lpstr>Arial</vt:lpstr>
      <vt:lpstr>Arial Narrow</vt:lpstr>
      <vt:lpstr>Bahnschrift</vt:lpstr>
      <vt:lpstr>Bahnschrift Light Condensed</vt:lpstr>
      <vt:lpstr>Calibri</vt:lpstr>
      <vt:lpstr>Cambria</vt:lpstr>
      <vt:lpstr>Times New Roman</vt:lpstr>
      <vt:lpstr>Шаблон з оформленням хмарного шкіпера</vt:lpstr>
      <vt:lpstr>         Штучний інтелект в медицині </vt:lpstr>
      <vt:lpstr>Презентація PowerPoint</vt:lpstr>
      <vt:lpstr>Впровадження ШІ в процеси медичних закладів</vt:lpstr>
      <vt:lpstr>Презентація PowerPoint</vt:lpstr>
      <vt:lpstr> Роль штучного інтелекту  в медицині </vt:lpstr>
      <vt:lpstr>Діагностика</vt:lpstr>
      <vt:lpstr>Презентація PowerPoint</vt:lpstr>
      <vt:lpstr>Ризики:</vt:lpstr>
      <vt:lpstr>Використання ШІ в медицині України</vt:lpstr>
      <vt:lpstr>Штучний Інтелект  Med-Gemini: трансформація медичного ШІ за допомогою мультимодальних моделей наступного покоління</vt:lpstr>
      <vt:lpstr>Презентація PowerPoint</vt:lpstr>
      <vt:lpstr> Потреба в мультимодальному медичному ШІ </vt:lpstr>
      <vt:lpstr> Med-Gemini </vt:lpstr>
      <vt:lpstr>Презентація PowerPoint</vt:lpstr>
      <vt:lpstr>Презентація PowerPoint</vt:lpstr>
      <vt:lpstr>Презентація PowerPoint</vt:lpstr>
      <vt:lpstr>Досягнення Med-Gemini</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Штучний інтелект в медицині </dc:title>
  <dc:creator>Оксана</dc:creator>
  <cp:lastModifiedBy>Оксана</cp:lastModifiedBy>
  <cp:revision>15</cp:revision>
  <dcterms:created xsi:type="dcterms:W3CDTF">2024-11-14T15:00:27Z</dcterms:created>
  <dcterms:modified xsi:type="dcterms:W3CDTF">2024-11-14T18:46:50Z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