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6"/>
  </p:normalViewPr>
  <p:slideViewPr>
    <p:cSldViewPr snapToGrid="0" snapToObjects="1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F32CD-55D4-75F3-8A37-093941A968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бізнес-процесів компанії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3225E8-687D-1054-46D2-4AE2670206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Лекція 6</a:t>
            </a:r>
          </a:p>
        </p:txBody>
      </p:sp>
    </p:spTree>
    <p:extLst>
      <p:ext uri="{BB962C8B-B14F-4D97-AF65-F5344CB8AC3E}">
        <p14:creationId xmlns:p14="http://schemas.microsoft.com/office/powerpoint/2010/main" val="3953284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72D8A1-8C0F-76E4-CEB5-D3FDBBE5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1" y="297180"/>
            <a:ext cx="10631944" cy="5169165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 </a:t>
            </a:r>
            <a:r>
              <a:rPr lang="ru-RU" dirty="0" err="1"/>
              <a:t>прийнято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</a:t>
            </a:r>
            <a:r>
              <a:rPr lang="ru-RU" dirty="0" err="1"/>
              <a:t>його</a:t>
            </a:r>
            <a:r>
              <a:rPr lang="ru-RU" dirty="0"/>
              <a:t> атрибутами: </a:t>
            </a:r>
          </a:p>
          <a:p>
            <a:pPr algn="just"/>
            <a:r>
              <a:rPr lang="ru-RU" b="1" dirty="0" err="1"/>
              <a:t>Власник</a:t>
            </a:r>
            <a:r>
              <a:rPr lang="ru-RU" b="1" dirty="0"/>
              <a:t> </a:t>
            </a:r>
            <a:r>
              <a:rPr lang="ru-RU" b="1" dirty="0" err="1"/>
              <a:t>бізнес-процесу</a:t>
            </a:r>
            <a:r>
              <a:rPr lang="ru-RU" b="1" dirty="0"/>
              <a:t> </a:t>
            </a:r>
            <a:r>
              <a:rPr lang="ru-RU" dirty="0"/>
              <a:t>— особа, яка </a:t>
            </a:r>
            <a:r>
              <a:rPr lang="ru-RU" dirty="0" err="1"/>
              <a:t>має</a:t>
            </a:r>
            <a:r>
              <a:rPr lang="ru-RU" dirty="0"/>
              <a:t>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персонал,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, </a:t>
            </a:r>
            <a:r>
              <a:rPr lang="ru-RU" dirty="0" err="1"/>
              <a:t>програмне</a:t>
            </a:r>
            <a:r>
              <a:rPr lang="ru-RU" dirty="0"/>
              <a:t> та </a:t>
            </a:r>
            <a:r>
              <a:rPr lang="ru-RU" dirty="0" err="1"/>
              <a:t>інформаційне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приймає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контролює</a:t>
            </a:r>
            <a:r>
              <a:rPr lang="ru-RU" dirty="0"/>
              <a:t>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та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результати</a:t>
            </a:r>
            <a:r>
              <a:rPr lang="ru-RU" dirty="0"/>
              <a:t> і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. </a:t>
            </a:r>
          </a:p>
          <a:p>
            <a:pPr algn="just"/>
            <a:r>
              <a:rPr lang="ru-RU" b="1" dirty="0" err="1"/>
              <a:t>Вхід</a:t>
            </a:r>
            <a:r>
              <a:rPr lang="ru-RU" b="1" dirty="0"/>
              <a:t> </a:t>
            </a:r>
            <a:r>
              <a:rPr lang="ru-RU" b="1" dirty="0" err="1"/>
              <a:t>бізнес-процесу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залучаються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в </a:t>
            </a:r>
            <a:r>
              <a:rPr lang="ru-RU" dirty="0" err="1"/>
              <a:t>результати</a:t>
            </a:r>
            <a:r>
              <a:rPr lang="ru-RU" dirty="0"/>
              <a:t> (</a:t>
            </a:r>
            <a:r>
              <a:rPr lang="ru-RU" dirty="0" err="1"/>
              <a:t>вихід</a:t>
            </a:r>
            <a:r>
              <a:rPr lang="ru-RU" dirty="0"/>
              <a:t>). </a:t>
            </a:r>
          </a:p>
          <a:p>
            <a:pPr algn="just"/>
            <a:r>
              <a:rPr lang="ru-RU" b="1" dirty="0" err="1"/>
              <a:t>Вихід</a:t>
            </a:r>
            <a:r>
              <a:rPr lang="ru-RU" b="1" dirty="0"/>
              <a:t> </a:t>
            </a:r>
            <a:r>
              <a:rPr lang="ru-RU" b="1" dirty="0" err="1"/>
              <a:t>бізнес-процесу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кінцевии</a:t>
            </a:r>
            <a:r>
              <a:rPr lang="ru-RU" dirty="0"/>
              <a:t>̆ продукт, </a:t>
            </a:r>
            <a:r>
              <a:rPr lang="ru-RU" dirty="0" err="1"/>
              <a:t>якии</a:t>
            </a:r>
            <a:r>
              <a:rPr lang="ru-RU" dirty="0"/>
              <a:t>̆ </a:t>
            </a:r>
            <a:r>
              <a:rPr lang="ru-RU" dirty="0" err="1"/>
              <a:t>отримується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для </a:t>
            </a:r>
            <a:r>
              <a:rPr lang="ru-RU" dirty="0" err="1"/>
              <a:t>споживачів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Вхід</a:t>
            </a:r>
            <a:r>
              <a:rPr lang="ru-RU" dirty="0"/>
              <a:t> і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: </a:t>
            </a:r>
            <a:r>
              <a:rPr lang="ru-RU" dirty="0" err="1"/>
              <a:t>фізичні</a:t>
            </a:r>
            <a:r>
              <a:rPr lang="ru-RU" dirty="0"/>
              <a:t> (</a:t>
            </a:r>
            <a:r>
              <a:rPr lang="ru-RU" dirty="0" err="1"/>
              <a:t>матеріальні</a:t>
            </a:r>
            <a:r>
              <a:rPr lang="ru-RU" dirty="0"/>
              <a:t> та </a:t>
            </a:r>
            <a:r>
              <a:rPr lang="ru-RU" dirty="0" err="1"/>
              <a:t>енергетичні</a:t>
            </a:r>
            <a:r>
              <a:rPr lang="ru-RU" dirty="0"/>
              <a:t>) і </a:t>
            </a:r>
            <a:r>
              <a:rPr lang="ru-RU" dirty="0" err="1"/>
              <a:t>абстрактні</a:t>
            </a:r>
            <a:r>
              <a:rPr lang="ru-RU" dirty="0"/>
              <a:t> (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інформаційні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). </a:t>
            </a:r>
          </a:p>
          <a:p>
            <a:pPr algn="just"/>
            <a:r>
              <a:rPr lang="ru-RU" b="1" dirty="0"/>
              <a:t>Ресурс </a:t>
            </a:r>
            <a:r>
              <a:rPr lang="ru-RU" b="1" dirty="0" err="1"/>
              <a:t>бізнес-процесу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матеріальнии</a:t>
            </a:r>
            <a:r>
              <a:rPr lang="ru-RU" dirty="0"/>
              <a:t>̆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інформаційнии</a:t>
            </a:r>
            <a:r>
              <a:rPr lang="ru-RU" dirty="0"/>
              <a:t>̆ ресурс, </a:t>
            </a:r>
            <a:r>
              <a:rPr lang="ru-RU" dirty="0" err="1"/>
              <a:t>якии</a:t>
            </a:r>
            <a:r>
              <a:rPr lang="ru-RU" dirty="0"/>
              <a:t>̆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але не </a:t>
            </a:r>
            <a:r>
              <a:rPr lang="ru-RU" dirty="0" err="1"/>
              <a:t>є</a:t>
            </a:r>
            <a:r>
              <a:rPr lang="ru-RU" dirty="0"/>
              <a:t> входом </a:t>
            </a:r>
            <a:r>
              <a:rPr lang="ru-RU" dirty="0" err="1"/>
              <a:t>процесу</a:t>
            </a:r>
            <a:r>
              <a:rPr lang="ru-RU" dirty="0"/>
              <a:t>. </a:t>
            </a:r>
          </a:p>
          <a:p>
            <a:pPr algn="just"/>
            <a:r>
              <a:rPr lang="ru-RU" b="1" dirty="0" err="1"/>
              <a:t>Клієнт</a:t>
            </a:r>
            <a:r>
              <a:rPr lang="ru-RU" b="1" dirty="0"/>
              <a:t> (</a:t>
            </a:r>
            <a:r>
              <a:rPr lang="ru-RU" b="1" dirty="0" err="1"/>
              <a:t>споживач</a:t>
            </a:r>
            <a:r>
              <a:rPr lang="ru-RU" b="1" dirty="0"/>
              <a:t>) </a:t>
            </a:r>
            <a:r>
              <a:rPr lang="ru-RU" b="1" dirty="0" err="1"/>
              <a:t>бізнес-процесу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клієнтом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споживачем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іншии</a:t>
            </a:r>
            <a:r>
              <a:rPr lang="ru-RU" dirty="0"/>
              <a:t>̆ </a:t>
            </a:r>
            <a:r>
              <a:rPr lang="ru-RU" dirty="0" err="1"/>
              <a:t>бізнес-процес</a:t>
            </a:r>
            <a:r>
              <a:rPr lang="ru-RU" dirty="0"/>
              <a:t> (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готовоі</a:t>
            </a:r>
            <a:r>
              <a:rPr lang="ru-RU" dirty="0"/>
              <a:t>̈ </a:t>
            </a:r>
            <a:r>
              <a:rPr lang="ru-RU" dirty="0" err="1"/>
              <a:t>продукціі</a:t>
            </a:r>
            <a:r>
              <a:rPr lang="ru-RU" dirty="0"/>
              <a:t>̈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організаціі</a:t>
            </a:r>
            <a:r>
              <a:rPr lang="ru-RU" dirty="0"/>
              <a:t>̈ (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).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7634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A7C538-36E6-A862-11F6-8E26F9C9B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411480"/>
            <a:ext cx="10723384" cy="5054865"/>
          </a:xfrm>
        </p:spPr>
        <p:txBody>
          <a:bodyPr>
            <a:normAutofit/>
          </a:bodyPr>
          <a:lstStyle/>
          <a:p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бізнес-процесом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  <a:br>
              <a:rPr lang="ru-RU" b="1" dirty="0"/>
            </a:br>
            <a:r>
              <a:rPr lang="ru-RU" dirty="0"/>
              <a:t>• </a:t>
            </a:r>
            <a:r>
              <a:rPr lang="ru-RU" dirty="0" err="1"/>
              <a:t>ідентифікацію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обладнання</a:t>
            </a:r>
            <a:r>
              <a:rPr lang="ru-RU" dirty="0"/>
              <a:t>, персонал);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необхідноі</a:t>
            </a:r>
            <a:r>
              <a:rPr lang="ru-RU" dirty="0"/>
              <a:t>̈ </a:t>
            </a:r>
            <a:r>
              <a:rPr lang="ru-RU" dirty="0" err="1"/>
              <a:t>інформаціі</a:t>
            </a:r>
            <a:r>
              <a:rPr lang="ru-RU" dirty="0"/>
              <a:t>̈ (</a:t>
            </a:r>
            <a:r>
              <a:rPr lang="ru-RU" dirty="0" err="1"/>
              <a:t>інструкціи</a:t>
            </a:r>
            <a:r>
              <a:rPr lang="ru-RU" dirty="0"/>
              <a:t>̆, </a:t>
            </a:r>
            <a:r>
              <a:rPr lang="ru-RU" dirty="0" err="1"/>
              <a:t>регламентів</a:t>
            </a:r>
            <a:r>
              <a:rPr lang="ru-RU" dirty="0"/>
              <a:t>, методик, </a:t>
            </a:r>
            <a:r>
              <a:rPr lang="ru-RU" dirty="0" err="1"/>
              <a:t>технологіи</a:t>
            </a:r>
            <a:r>
              <a:rPr lang="ru-RU" dirty="0"/>
              <a:t>̆)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побудову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об’єктивноі</a:t>
            </a:r>
            <a:r>
              <a:rPr lang="ru-RU" dirty="0"/>
              <a:t>̈ </a:t>
            </a:r>
            <a:r>
              <a:rPr lang="ru-RU" dirty="0" err="1"/>
              <a:t>інформаціі</a:t>
            </a:r>
            <a:r>
              <a:rPr lang="ru-RU" dirty="0"/>
              <a:t>̈ про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, </a:t>
            </a:r>
            <a:r>
              <a:rPr lang="ru-RU" dirty="0" err="1"/>
              <a:t>параметри</a:t>
            </a:r>
            <a:r>
              <a:rPr lang="ru-RU" dirty="0"/>
              <a:t> продукту та </a:t>
            </a:r>
            <a:r>
              <a:rPr lang="ru-RU" dirty="0" err="1"/>
              <a:t>задоволеність</a:t>
            </a:r>
            <a:r>
              <a:rPr lang="ru-RU" dirty="0"/>
              <a:t> потреб </a:t>
            </a:r>
            <a:r>
              <a:rPr lang="ru-RU" dirty="0" err="1"/>
              <a:t>споживачів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прийняття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бізнес-процесу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цілеи</a:t>
            </a:r>
            <a:r>
              <a:rPr lang="ru-RU" dirty="0"/>
              <a:t>̆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найважливіші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, провести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діаг-ностику</a:t>
            </a:r>
            <a:r>
              <a:rPr lang="ru-RU" dirty="0"/>
              <a:t> та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найпроблемніші</a:t>
            </a:r>
            <a:r>
              <a:rPr lang="ru-RU" dirty="0"/>
              <a:t> з них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і </a:t>
            </a:r>
            <a:r>
              <a:rPr lang="ru-RU" dirty="0" err="1"/>
              <a:t>оптимізаціі</a:t>
            </a:r>
            <a:r>
              <a:rPr lang="ru-RU" dirty="0"/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58282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32333E-7964-A747-CB47-F9497BC96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1" y="217170"/>
            <a:ext cx="10780534" cy="524917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За сферою </a:t>
            </a:r>
            <a:r>
              <a:rPr lang="ru-RU" dirty="0" err="1"/>
              <a:t>реалізаціі</a:t>
            </a:r>
            <a:r>
              <a:rPr lang="ru-RU" dirty="0"/>
              <a:t>̈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: </a:t>
            </a:r>
          </a:p>
          <a:p>
            <a:r>
              <a:rPr lang="ru-RU" dirty="0"/>
              <a:t>⎯ </a:t>
            </a:r>
            <a:r>
              <a:rPr lang="ru-RU" dirty="0" err="1"/>
              <a:t>внутрішні</a:t>
            </a:r>
            <a:r>
              <a:rPr lang="ru-RU" dirty="0"/>
              <a:t> — </a:t>
            </a:r>
            <a:r>
              <a:rPr lang="ru-RU" dirty="0" err="1"/>
              <a:t>бізнес-процеси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здійснюються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у межах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виходи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; </a:t>
            </a:r>
          </a:p>
          <a:p>
            <a:r>
              <a:rPr lang="ru-RU" dirty="0"/>
              <a:t>⎯ </a:t>
            </a:r>
            <a:r>
              <a:rPr lang="ru-RU" dirty="0" err="1"/>
              <a:t>зовнішні</a:t>
            </a:r>
            <a:r>
              <a:rPr lang="ru-RU" dirty="0"/>
              <a:t> — </a:t>
            </a:r>
            <a:r>
              <a:rPr lang="ru-RU" dirty="0" err="1"/>
              <a:t>бізнес-процеси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вхід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за межами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споживачі</a:t>
            </a:r>
            <a:r>
              <a:rPr lang="ru-RU" dirty="0"/>
              <a:t>. </a:t>
            </a:r>
          </a:p>
          <a:p>
            <a:r>
              <a:rPr lang="ru-RU" dirty="0" err="1"/>
              <a:t>Найпоширенішою</a:t>
            </a:r>
            <a:r>
              <a:rPr lang="ru-RU" dirty="0"/>
              <a:t> в </a:t>
            </a:r>
            <a:r>
              <a:rPr lang="ru-RU" dirty="0" err="1"/>
              <a:t>управлінськіи</a:t>
            </a:r>
            <a:r>
              <a:rPr lang="ru-RU" dirty="0"/>
              <a:t>̆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біз</a:t>
            </a:r>
            <a:r>
              <a:rPr lang="ru-RU" dirty="0"/>
              <a:t>- нес-</a:t>
            </a:r>
            <a:r>
              <a:rPr lang="ru-RU" dirty="0" err="1"/>
              <a:t>процесів</a:t>
            </a:r>
            <a:r>
              <a:rPr lang="ru-RU" dirty="0"/>
              <a:t> за характером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реалізаціі</a:t>
            </a:r>
            <a:r>
              <a:rPr lang="ru-RU" dirty="0"/>
              <a:t>̈ </a:t>
            </a:r>
            <a:r>
              <a:rPr lang="ru-RU" dirty="0" err="1"/>
              <a:t>стратегіі</a:t>
            </a:r>
            <a:r>
              <a:rPr lang="ru-RU" dirty="0"/>
              <a:t>̈ </a:t>
            </a:r>
            <a:r>
              <a:rPr lang="ru-RU" dirty="0" err="1"/>
              <a:t>підприємства</a:t>
            </a:r>
            <a:r>
              <a:rPr lang="ru-RU" dirty="0"/>
              <a:t>.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 </a:t>
            </a:r>
          </a:p>
          <a:p>
            <a:r>
              <a:rPr lang="ru-RU" dirty="0"/>
              <a:t>•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забезпечуючі</a:t>
            </a:r>
            <a:r>
              <a:rPr lang="ru-RU" dirty="0"/>
              <a:t> (</a:t>
            </a:r>
            <a:r>
              <a:rPr lang="ru-RU" dirty="0" err="1"/>
              <a:t>допоміжні</a:t>
            </a:r>
            <a:r>
              <a:rPr lang="ru-RU" dirty="0"/>
              <a:t>);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управлінські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</a:p>
          <a:p>
            <a:pPr algn="just"/>
            <a:r>
              <a:rPr lang="ru-RU" b="1" dirty="0"/>
              <a:t>До </a:t>
            </a:r>
            <a:r>
              <a:rPr lang="ru-RU" b="1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доданоі</a:t>
            </a:r>
            <a:r>
              <a:rPr lang="ru-RU" dirty="0"/>
              <a:t>̈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(табл. 6.1). Як правило,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бізнес-процесами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описують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і </a:t>
            </a:r>
            <a:r>
              <a:rPr lang="ru-RU" dirty="0" err="1"/>
              <a:t>розробки</a:t>
            </a:r>
            <a:r>
              <a:rPr lang="ru-RU" dirty="0"/>
              <a:t>, маркетинг, </a:t>
            </a:r>
            <a:r>
              <a:rPr lang="ru-RU" dirty="0" err="1"/>
              <a:t>логістику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збут</a:t>
            </a:r>
            <a:r>
              <a:rPr lang="ru-RU" dirty="0"/>
              <a:t>, </a:t>
            </a:r>
            <a:r>
              <a:rPr lang="ru-RU" dirty="0" err="1"/>
              <a:t>сервіс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RU" b="1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15818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E572C9-7F06-D2AD-7BB5-DAAE1C9EF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1" y="205740"/>
            <a:ext cx="10849114" cy="5260605"/>
          </a:xfrm>
        </p:spPr>
        <p:txBody>
          <a:bodyPr/>
          <a:lstStyle/>
          <a:p>
            <a:pPr algn="just"/>
            <a:r>
              <a:rPr lang="ru-RU" sz="1600" b="1" dirty="0" err="1"/>
              <a:t>Забезпечуючі</a:t>
            </a:r>
            <a:r>
              <a:rPr lang="ru-RU" sz="1600" b="1" dirty="0"/>
              <a:t> (</a:t>
            </a:r>
            <a:r>
              <a:rPr lang="ru-RU" sz="1600" b="1" dirty="0" err="1"/>
              <a:t>допоміжні</a:t>
            </a:r>
            <a:r>
              <a:rPr lang="ru-RU" sz="1600" b="1" dirty="0"/>
              <a:t>) </a:t>
            </a:r>
            <a:r>
              <a:rPr lang="ru-RU" sz="1600" dirty="0" err="1"/>
              <a:t>бізнес-процеси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 (табл. 6.2) </a:t>
            </a:r>
            <a:r>
              <a:rPr lang="ru-RU" sz="1600" dirty="0" err="1"/>
              <a:t>підтримують</a:t>
            </a:r>
            <a:r>
              <a:rPr lang="ru-RU" sz="1600" dirty="0"/>
              <a:t> </a:t>
            </a:r>
            <a:r>
              <a:rPr lang="ru-RU" sz="1600" dirty="0" err="1"/>
              <a:t>інфраструктуру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. </a:t>
            </a:r>
            <a:r>
              <a:rPr lang="ru-RU" sz="1600" dirty="0" err="1"/>
              <a:t>Споживачами</a:t>
            </a:r>
            <a:r>
              <a:rPr lang="ru-RU" sz="1600" dirty="0"/>
              <a:t> </a:t>
            </a:r>
            <a:r>
              <a:rPr lang="ru-RU" sz="1600" dirty="0" err="1"/>
              <a:t>допоміжних</a:t>
            </a:r>
            <a:r>
              <a:rPr lang="ru-RU" sz="1600" dirty="0"/>
              <a:t> </a:t>
            </a:r>
            <a:r>
              <a:rPr lang="ru-RU" sz="1600" dirty="0" err="1"/>
              <a:t>бізнес-процесів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підрозділи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, персонал та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бізнес-процеси</a:t>
            </a:r>
            <a:r>
              <a:rPr lang="ru-RU" sz="1600" dirty="0"/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1D5CDB-4E65-51DE-97C3-157627A60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650" y="887212"/>
            <a:ext cx="5949598" cy="543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1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5A8F269-0B15-F0E0-F5C8-F0AAC6B888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7770" y="438309"/>
            <a:ext cx="7416800" cy="3136900"/>
          </a:xfrm>
        </p:spPr>
      </p:pic>
    </p:spTree>
    <p:extLst>
      <p:ext uri="{BB962C8B-B14F-4D97-AF65-F5344CB8AC3E}">
        <p14:creationId xmlns:p14="http://schemas.microsoft.com/office/powerpoint/2010/main" val="2977325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1CAC1B-FC65-DE67-EE5D-CC978BF97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05740"/>
            <a:ext cx="11121389" cy="5486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ІТ-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адміністративно-господарське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компаніями-аутсорсерами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6.3).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венчурного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бізнес-проекти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10964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3A9CC25-AEA7-FD7D-4DB2-11E05B65E9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587" y="213519"/>
            <a:ext cx="8001000" cy="5232400"/>
          </a:xfrm>
        </p:spPr>
      </p:pic>
    </p:spTree>
    <p:extLst>
      <p:ext uri="{BB962C8B-B14F-4D97-AF65-F5344CB8AC3E}">
        <p14:creationId xmlns:p14="http://schemas.microsoft.com/office/powerpoint/2010/main" val="1671678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C2D6DB-DF7C-7D18-7977-72E3B8BC1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182880"/>
            <a:ext cx="11498579" cy="5554980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і вносить свою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238132-A73C-5C3E-28A3-F23E241EC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426" y="1897380"/>
            <a:ext cx="6096324" cy="414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546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94CEFE-4152-AB0F-4A25-CAAB33690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1" y="182880"/>
            <a:ext cx="10883404" cy="5283465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1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2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3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4 — маркетинг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5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6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7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8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 9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22124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D5F0DA5-0F3C-812F-8656-10782EDFD9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5637" y="1119981"/>
            <a:ext cx="7467600" cy="3454400"/>
          </a:xfrm>
        </p:spPr>
      </p:pic>
    </p:spTree>
    <p:extLst>
      <p:ext uri="{BB962C8B-B14F-4D97-AF65-F5344CB8AC3E}">
        <p14:creationId xmlns:p14="http://schemas.microsoft.com/office/powerpoint/2010/main" val="23549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B3D77-1767-0E9F-AF54-C07C78094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1" y="182880"/>
            <a:ext cx="10711954" cy="5283465"/>
          </a:xfrm>
        </p:spPr>
        <p:txBody>
          <a:bodyPr>
            <a:normAutofit fontScale="92500" lnSpcReduction="10000"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Характеристика процесного підходу до управіння підприємством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цілепокладання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простота,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низкою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822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11FDA2-3CCA-6975-65B5-1AB60A75B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80010"/>
            <a:ext cx="11906250" cy="5932170"/>
          </a:xfrm>
        </p:spPr>
        <p:txBody>
          <a:bodyPr>
            <a:normAutofit fontScale="55000" lnSpcReduction="20000"/>
          </a:bodyPr>
          <a:lstStyle/>
          <a:p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том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турою,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запасами.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мерчендайзинг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продаж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48670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63B3D5-3177-E9C5-3666-2718BFF9E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" y="171450"/>
            <a:ext cx="11750039" cy="569214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монтаж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ремонт.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закупка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err="1"/>
              <a:t>Допоміжні</a:t>
            </a:r>
            <a:r>
              <a:rPr lang="ru-RU" b="1" dirty="0"/>
              <a:t> </a:t>
            </a:r>
            <a:r>
              <a:rPr lang="ru-RU" b="1" dirty="0" err="1"/>
              <a:t>бізнес-процеси</a:t>
            </a:r>
            <a:r>
              <a:rPr lang="ru-RU" b="1" dirty="0"/>
              <a:t>: </a:t>
            </a:r>
          </a:p>
          <a:p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: </a:t>
            </a:r>
          </a:p>
          <a:p>
            <a:r>
              <a:rPr lang="ru-RU" dirty="0"/>
              <a:t>• </a:t>
            </a:r>
            <a:r>
              <a:rPr lang="ru-RU" dirty="0" err="1"/>
              <a:t>збут</a:t>
            </a:r>
            <a:r>
              <a:rPr lang="ru-RU" dirty="0"/>
              <a:t> та </a:t>
            </a:r>
            <a:r>
              <a:rPr lang="ru-RU" dirty="0" err="1"/>
              <a:t>обслуговування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облік</a:t>
            </a:r>
            <a:r>
              <a:rPr lang="ru-RU" dirty="0"/>
              <a:t> та </a:t>
            </a:r>
            <a:r>
              <a:rPr lang="ru-RU" dirty="0" err="1"/>
              <a:t>адміністрування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інформаційне</a:t>
            </a:r>
            <a:r>
              <a:rPr lang="ru-RU" dirty="0"/>
              <a:t> та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 </a:t>
            </a:r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людськими</a:t>
            </a:r>
            <a:r>
              <a:rPr lang="ru-RU" dirty="0"/>
              <a:t> ресурсами: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підбір</a:t>
            </a:r>
            <a:r>
              <a:rPr lang="ru-RU" dirty="0"/>
              <a:t> і </a:t>
            </a:r>
            <a:r>
              <a:rPr lang="ru-RU" dirty="0" err="1"/>
              <a:t>наймання</a:t>
            </a:r>
            <a:r>
              <a:rPr lang="ru-RU" dirty="0"/>
              <a:t> персоналу;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навчання</a:t>
            </a:r>
            <a:r>
              <a:rPr lang="ru-RU" dirty="0"/>
              <a:t> персоналу; </a:t>
            </a:r>
          </a:p>
          <a:p>
            <a:r>
              <a:rPr lang="ru-RU" dirty="0"/>
              <a:t>• </a:t>
            </a:r>
            <a:r>
              <a:rPr lang="ru-RU" dirty="0" err="1"/>
              <a:t>мотивація</a:t>
            </a:r>
            <a:r>
              <a:rPr lang="ru-RU" dirty="0"/>
              <a:t> та оплата </a:t>
            </a:r>
            <a:r>
              <a:rPr lang="ru-RU" dirty="0" err="1"/>
              <a:t>праці</a:t>
            </a:r>
            <a:r>
              <a:rPr lang="ru-RU" dirty="0"/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43175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B9E444-2205-D409-8F2D-472CC2DB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205740"/>
            <a:ext cx="11830049" cy="5509260"/>
          </a:xfrm>
        </p:spPr>
        <p:txBody>
          <a:bodyPr/>
          <a:lstStyle/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технологіи</a:t>
            </a:r>
            <a:r>
              <a:rPr lang="ru-RU" dirty="0"/>
              <a:t>̆: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проектування</a:t>
            </a:r>
            <a:r>
              <a:rPr lang="ru-RU" dirty="0"/>
              <a:t> та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технологіи</a:t>
            </a:r>
            <a:r>
              <a:rPr lang="ru-RU" dirty="0"/>
              <a:t>̆ / </a:t>
            </a:r>
            <a:r>
              <a:rPr lang="ru-RU" dirty="0" err="1"/>
              <a:t>процесів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зображеноі</a:t>
            </a:r>
            <a:r>
              <a:rPr lang="ru-RU" dirty="0"/>
              <a:t>̈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ланцюжка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діи</a:t>
            </a:r>
            <a:r>
              <a:rPr lang="ru-RU" dirty="0"/>
              <a:t>̆, кож- на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додає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продукту, а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максимізує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та </a:t>
            </a:r>
            <a:r>
              <a:rPr lang="ru-RU" dirty="0" err="1"/>
              <a:t>мінімізує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. </a:t>
            </a:r>
            <a:r>
              <a:rPr lang="ru-RU" dirty="0" err="1"/>
              <a:t>Ланцюжок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доданоі</a:t>
            </a:r>
            <a:r>
              <a:rPr lang="ru-RU" dirty="0"/>
              <a:t>̈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описує</a:t>
            </a:r>
            <a:r>
              <a:rPr lang="ru-RU" dirty="0"/>
              <a:t> як </a:t>
            </a:r>
            <a:r>
              <a:rPr lang="ru-RU" dirty="0" err="1"/>
              <a:t>основну</a:t>
            </a:r>
            <a:r>
              <a:rPr lang="ru-RU" dirty="0"/>
              <a:t>, так і </a:t>
            </a:r>
            <a:r>
              <a:rPr lang="ru-RU" dirty="0" err="1"/>
              <a:t>допоміжну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підприєм</a:t>
            </a:r>
            <a:r>
              <a:rPr lang="ru-RU" dirty="0"/>
              <a:t>- </a:t>
            </a:r>
            <a:r>
              <a:rPr lang="ru-RU" dirty="0" err="1"/>
              <a:t>ства</a:t>
            </a:r>
            <a:r>
              <a:rPr lang="ru-RU" dirty="0"/>
              <a:t>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виробництвом</a:t>
            </a:r>
            <a:r>
              <a:rPr lang="ru-RU" dirty="0"/>
              <a:t> та </a:t>
            </a:r>
            <a:r>
              <a:rPr lang="ru-RU" dirty="0" err="1"/>
              <a:t>дистрибу</a:t>
            </a:r>
            <a:r>
              <a:rPr lang="ru-RU" dirty="0"/>
              <a:t>-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продукціі</a:t>
            </a:r>
            <a:r>
              <a:rPr lang="ru-RU" dirty="0"/>
              <a:t>̈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допоміжна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здійснюва</a:t>
            </a:r>
            <a:r>
              <a:rPr lang="ru-RU" dirty="0"/>
              <a:t>-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61610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41A7E4-95EA-71BD-20B9-6FB69FF41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205740"/>
            <a:ext cx="11658600" cy="5772150"/>
          </a:xfrm>
        </p:spPr>
        <p:txBody>
          <a:bodyPr/>
          <a:lstStyle/>
          <a:p>
            <a:pPr algn="just"/>
            <a:r>
              <a:rPr lang="ru-RU" sz="1800" dirty="0"/>
              <a:t>Для </a:t>
            </a:r>
            <a:r>
              <a:rPr lang="ru-RU" sz="1800" dirty="0" err="1"/>
              <a:t>оцінювання</a:t>
            </a:r>
            <a:r>
              <a:rPr lang="ru-RU" sz="1800" dirty="0"/>
              <a:t> </a:t>
            </a:r>
            <a:r>
              <a:rPr lang="ru-RU" sz="1800" dirty="0" err="1"/>
              <a:t>ефективності</a:t>
            </a:r>
            <a:r>
              <a:rPr lang="ru-RU" sz="1800" dirty="0"/>
              <a:t> </a:t>
            </a:r>
            <a:r>
              <a:rPr lang="ru-RU" sz="1800" dirty="0" err="1"/>
              <a:t>окремих</a:t>
            </a:r>
            <a:r>
              <a:rPr lang="ru-RU" sz="1800" dirty="0"/>
              <a:t> </a:t>
            </a:r>
            <a:r>
              <a:rPr lang="ru-RU" sz="1800" dirty="0" err="1"/>
              <a:t>бізнес-процесів</a:t>
            </a:r>
            <a:r>
              <a:rPr lang="ru-RU" sz="1800" dirty="0"/>
              <a:t> </a:t>
            </a:r>
            <a:r>
              <a:rPr lang="ru-RU" sz="1800" dirty="0" err="1"/>
              <a:t>застосовується</a:t>
            </a:r>
            <a:r>
              <a:rPr lang="ru-RU" sz="1800" dirty="0"/>
              <a:t> система </a:t>
            </a:r>
            <a:r>
              <a:rPr lang="ru-RU" sz="1800" dirty="0" err="1"/>
              <a:t>показників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характеризують</a:t>
            </a:r>
            <a:r>
              <a:rPr lang="ru-RU" sz="1800" dirty="0"/>
              <a:t> </a:t>
            </a:r>
            <a:r>
              <a:rPr lang="ru-RU" sz="1800" dirty="0" err="1"/>
              <a:t>витрати</a:t>
            </a:r>
            <a:r>
              <a:rPr lang="ru-RU" sz="1800" dirty="0"/>
              <a:t> часу та </a:t>
            </a:r>
            <a:r>
              <a:rPr lang="ru-RU" sz="1800" dirty="0" err="1"/>
              <a:t>ресурсів</a:t>
            </a:r>
            <a:r>
              <a:rPr lang="ru-RU" sz="1800" dirty="0"/>
              <a:t> на </a:t>
            </a:r>
            <a:r>
              <a:rPr lang="ru-RU" sz="1800" dirty="0" err="1"/>
              <a:t>їх</a:t>
            </a:r>
            <a:r>
              <a:rPr lang="ru-RU" sz="1800" dirty="0"/>
              <a:t> </a:t>
            </a:r>
            <a:r>
              <a:rPr lang="ru-RU" sz="1800" dirty="0" err="1"/>
              <a:t>забезпечення</a:t>
            </a:r>
            <a:r>
              <a:rPr lang="ru-RU" sz="1800" dirty="0"/>
              <a:t>. </a:t>
            </a:r>
            <a:r>
              <a:rPr lang="ru-RU" sz="1800" dirty="0" err="1"/>
              <a:t>Оцінювання</a:t>
            </a:r>
            <a:r>
              <a:rPr lang="ru-RU" sz="1800" dirty="0"/>
              <a:t> </a:t>
            </a:r>
            <a:r>
              <a:rPr lang="ru-RU" sz="1800" dirty="0" err="1"/>
              <a:t>результативності</a:t>
            </a:r>
            <a:r>
              <a:rPr lang="ru-RU" sz="1800" dirty="0"/>
              <a:t> </a:t>
            </a:r>
            <a:r>
              <a:rPr lang="ru-RU" sz="1800" dirty="0" err="1"/>
              <a:t>здійснюється</a:t>
            </a:r>
            <a:r>
              <a:rPr lang="ru-RU" sz="1800" dirty="0"/>
              <a:t> за </a:t>
            </a:r>
            <a:r>
              <a:rPr lang="ru-RU" sz="1800" dirty="0" err="1"/>
              <a:t>критерієм</a:t>
            </a:r>
            <a:r>
              <a:rPr lang="ru-RU" sz="1800" dirty="0"/>
              <a:t> </a:t>
            </a:r>
            <a:r>
              <a:rPr lang="ru-RU" sz="1800" dirty="0" err="1"/>
              <a:t>рівня</a:t>
            </a:r>
            <a:r>
              <a:rPr lang="ru-RU" sz="1800" dirty="0"/>
              <a:t> </a:t>
            </a:r>
            <a:r>
              <a:rPr lang="ru-RU" sz="1800" dirty="0" err="1"/>
              <a:t>задоволення</a:t>
            </a:r>
            <a:r>
              <a:rPr lang="ru-RU" sz="1800" dirty="0"/>
              <a:t> </a:t>
            </a:r>
            <a:r>
              <a:rPr lang="ru-RU" sz="1800" dirty="0" err="1"/>
              <a:t>споживачів</a:t>
            </a:r>
            <a:r>
              <a:rPr lang="ru-RU" sz="1800" dirty="0"/>
              <a:t> (</a:t>
            </a:r>
            <a:r>
              <a:rPr lang="ru-RU" sz="1800" dirty="0" err="1"/>
              <a:t>клієнтів</a:t>
            </a:r>
            <a:r>
              <a:rPr lang="ru-RU" sz="1800" dirty="0"/>
              <a:t>) </a:t>
            </a:r>
            <a:r>
              <a:rPr lang="ru-RU" sz="1800" dirty="0" err="1"/>
              <a:t>бізнес-процесу</a:t>
            </a:r>
            <a:r>
              <a:rPr lang="ru-RU" sz="1800" dirty="0"/>
              <a:t>. До </a:t>
            </a:r>
            <a:r>
              <a:rPr lang="ru-RU" sz="1800" dirty="0" err="1"/>
              <a:t>кількісних</a:t>
            </a:r>
            <a:r>
              <a:rPr lang="ru-RU" sz="1800" dirty="0"/>
              <a:t> </a:t>
            </a:r>
            <a:r>
              <a:rPr lang="ru-RU" sz="1800" dirty="0" err="1"/>
              <a:t>показників</a:t>
            </a:r>
            <a:r>
              <a:rPr lang="ru-RU" sz="1800" dirty="0"/>
              <a:t> </a:t>
            </a:r>
            <a:r>
              <a:rPr lang="ru-RU" sz="1800" dirty="0" err="1"/>
              <a:t>ефективності</a:t>
            </a:r>
            <a:r>
              <a:rPr lang="ru-RU" sz="1800" dirty="0"/>
              <a:t> </a:t>
            </a:r>
            <a:r>
              <a:rPr lang="ru-RU" sz="1800" dirty="0" err="1"/>
              <a:t>відносять</a:t>
            </a:r>
            <a:r>
              <a:rPr lang="ru-RU" sz="1800" dirty="0"/>
              <a:t> </a:t>
            </a:r>
            <a:r>
              <a:rPr lang="ru-RU" sz="1800" dirty="0" err="1"/>
              <a:t>тривалість</a:t>
            </a:r>
            <a:r>
              <a:rPr lang="ru-RU" sz="1800" dirty="0"/>
              <a:t> </a:t>
            </a:r>
            <a:r>
              <a:rPr lang="ru-RU" sz="1800" dirty="0" err="1"/>
              <a:t>процесу</a:t>
            </a:r>
            <a:r>
              <a:rPr lang="ru-RU" sz="1800" dirty="0"/>
              <a:t>, </a:t>
            </a:r>
            <a:r>
              <a:rPr lang="ru-RU" sz="1800" dirty="0" err="1"/>
              <a:t>продуктивність</a:t>
            </a:r>
            <a:r>
              <a:rPr lang="ru-RU" sz="1800" dirty="0"/>
              <a:t> (</a:t>
            </a:r>
            <a:r>
              <a:rPr lang="ru-RU" sz="1800" dirty="0" err="1"/>
              <a:t>вихід</a:t>
            </a:r>
            <a:r>
              <a:rPr lang="ru-RU" sz="1800" dirty="0"/>
              <a:t>/</a:t>
            </a:r>
            <a:r>
              <a:rPr lang="ru-RU" sz="1800" dirty="0" err="1"/>
              <a:t>вхід</a:t>
            </a:r>
            <a:r>
              <a:rPr lang="ru-RU" sz="1800" dirty="0"/>
              <a:t>), а </a:t>
            </a:r>
            <a:r>
              <a:rPr lang="ru-RU" sz="1800" dirty="0" err="1"/>
              <a:t>якісним</a:t>
            </a:r>
            <a:r>
              <a:rPr lang="ru-RU" sz="1800" dirty="0"/>
              <a:t> </a:t>
            </a:r>
            <a:r>
              <a:rPr lang="ru-RU" sz="1800" dirty="0" err="1"/>
              <a:t>показника</a:t>
            </a:r>
            <a:r>
              <a:rPr lang="ru-RU" sz="1800" dirty="0"/>
              <a:t> </a:t>
            </a:r>
            <a:r>
              <a:rPr lang="ru-RU" sz="1800" dirty="0" err="1"/>
              <a:t>є</a:t>
            </a:r>
            <a:r>
              <a:rPr lang="ru-RU" sz="1800" dirty="0"/>
              <a:t> </a:t>
            </a:r>
            <a:r>
              <a:rPr lang="ru-RU" sz="1800" dirty="0" err="1"/>
              <a:t>рівень</a:t>
            </a:r>
            <a:r>
              <a:rPr lang="ru-RU" sz="1800" dirty="0"/>
              <a:t> </a:t>
            </a:r>
            <a:r>
              <a:rPr lang="ru-RU" sz="1800" dirty="0" err="1"/>
              <a:t>адаптивності</a:t>
            </a:r>
            <a:r>
              <a:rPr lang="ru-RU" sz="1800" dirty="0"/>
              <a:t> </a:t>
            </a:r>
            <a:r>
              <a:rPr lang="ru-RU" sz="1800" dirty="0" err="1"/>
              <a:t>процесу</a:t>
            </a:r>
            <a:r>
              <a:rPr lang="ru-RU" sz="1800" dirty="0"/>
              <a:t>. </a:t>
            </a:r>
            <a:r>
              <a:rPr lang="ru-RU" sz="1800" dirty="0" err="1"/>
              <a:t>Основні</a:t>
            </a:r>
            <a:r>
              <a:rPr lang="ru-RU" sz="1800" dirty="0"/>
              <a:t> </a:t>
            </a:r>
            <a:r>
              <a:rPr lang="ru-RU" sz="1800" dirty="0" err="1"/>
              <a:t>параметри</a:t>
            </a:r>
            <a:r>
              <a:rPr lang="ru-RU" sz="1800" dirty="0"/>
              <a:t> </a:t>
            </a:r>
            <a:r>
              <a:rPr lang="ru-RU" sz="1800" dirty="0" err="1"/>
              <a:t>біз</a:t>
            </a:r>
            <a:r>
              <a:rPr lang="ru-RU" sz="1800" dirty="0"/>
              <a:t>- нес-</a:t>
            </a:r>
            <a:r>
              <a:rPr lang="ru-RU" sz="1800" dirty="0" err="1"/>
              <a:t>процесів</a:t>
            </a:r>
            <a:r>
              <a:rPr lang="ru-RU" sz="1800" dirty="0"/>
              <a:t> подано в табл. 6.5. </a:t>
            </a:r>
          </a:p>
          <a:p>
            <a:pPr algn="just"/>
            <a:endParaRPr lang="ru-RU" sz="1800" dirty="0"/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7F4E29-C0BB-19C6-07DD-5D5E6FD9A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610" y="1623060"/>
            <a:ext cx="6065520" cy="455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928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89B9FF-EEAA-49F5-573B-C2CAC7842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85750"/>
            <a:ext cx="10940554" cy="5180595"/>
          </a:xfrm>
        </p:spPr>
        <p:txBody>
          <a:bodyPr>
            <a:norm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за </a:t>
            </a:r>
            <a:r>
              <a:rPr lang="ru-RU" dirty="0" err="1"/>
              <a:t>наведеними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структурою </a:t>
            </a:r>
            <a:r>
              <a:rPr lang="ru-RU" dirty="0" err="1"/>
              <a:t>бізнес-процесів</a:t>
            </a:r>
            <a:r>
              <a:rPr lang="ru-RU" dirty="0"/>
              <a:t> за такими </a:t>
            </a:r>
            <a:r>
              <a:rPr lang="ru-RU" dirty="0" err="1"/>
              <a:t>етапами</a:t>
            </a:r>
            <a:r>
              <a:rPr lang="ru-RU" dirty="0"/>
              <a:t>: </a:t>
            </a:r>
          </a:p>
          <a:p>
            <a:r>
              <a:rPr lang="ru-RU" dirty="0"/>
              <a:t>♦ </a:t>
            </a:r>
            <a:r>
              <a:rPr lang="ru-RU" dirty="0" err="1"/>
              <a:t>першии</a:t>
            </a:r>
            <a:r>
              <a:rPr lang="ru-RU" dirty="0"/>
              <a:t>̆ — </a:t>
            </a:r>
            <a:r>
              <a:rPr lang="ru-RU" dirty="0" err="1"/>
              <a:t>проектування</a:t>
            </a:r>
            <a:r>
              <a:rPr lang="ru-RU" dirty="0"/>
              <a:t>; </a:t>
            </a:r>
            <a:r>
              <a:rPr lang="ru-RU" dirty="0" err="1"/>
              <a:t>покращання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коректування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; </a:t>
            </a:r>
          </a:p>
          <a:p>
            <a:r>
              <a:rPr lang="ru-RU" dirty="0"/>
              <a:t>♦ </a:t>
            </a:r>
            <a:r>
              <a:rPr lang="ru-RU" dirty="0" err="1"/>
              <a:t>другии</a:t>
            </a:r>
            <a:r>
              <a:rPr lang="ru-RU" dirty="0"/>
              <a:t>̆ — </a:t>
            </a:r>
            <a:r>
              <a:rPr lang="ru-RU" dirty="0" err="1"/>
              <a:t>втілення</a:t>
            </a:r>
            <a:r>
              <a:rPr lang="ru-RU" dirty="0"/>
              <a:t> </a:t>
            </a:r>
            <a:r>
              <a:rPr lang="ru-RU" dirty="0" err="1"/>
              <a:t>покращених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у </a:t>
            </a:r>
            <a:r>
              <a:rPr lang="ru-RU" dirty="0" err="1"/>
              <a:t>повсякденну</a:t>
            </a:r>
            <a:r>
              <a:rPr lang="ru-RU" dirty="0"/>
              <a:t> практику </a:t>
            </a:r>
            <a:r>
              <a:rPr lang="ru-RU" dirty="0" err="1"/>
              <a:t>компаніі</a:t>
            </a:r>
            <a:r>
              <a:rPr lang="ru-RU" dirty="0"/>
              <a:t>̈; </a:t>
            </a:r>
          </a:p>
          <a:p>
            <a:r>
              <a:rPr lang="ru-RU" dirty="0"/>
              <a:t>♦ </a:t>
            </a:r>
            <a:r>
              <a:rPr lang="ru-RU" dirty="0" err="1"/>
              <a:t>третіи</a:t>
            </a:r>
            <a:r>
              <a:rPr lang="ru-RU" dirty="0"/>
              <a:t>̆ — </a:t>
            </a:r>
            <a:r>
              <a:rPr lang="ru-RU" dirty="0" err="1"/>
              <a:t>облік</a:t>
            </a:r>
            <a:r>
              <a:rPr lang="ru-RU" dirty="0"/>
              <a:t> і контроль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; </a:t>
            </a:r>
          </a:p>
          <a:p>
            <a:r>
              <a:rPr lang="ru-RU" dirty="0"/>
              <a:t>♦ </a:t>
            </a:r>
            <a:r>
              <a:rPr lang="ru-RU" dirty="0" err="1"/>
              <a:t>четвертии</a:t>
            </a:r>
            <a:r>
              <a:rPr lang="ru-RU" dirty="0"/>
              <a:t>̆ — </a:t>
            </a:r>
            <a:r>
              <a:rPr lang="ru-RU" dirty="0" err="1"/>
              <a:t>прийняття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про </a:t>
            </a:r>
            <a:r>
              <a:rPr lang="ru-RU" dirty="0" err="1"/>
              <a:t>напрям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покращань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4295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498717-848F-2D95-E1D8-DA80FED2A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148590"/>
            <a:ext cx="11578589" cy="5772150"/>
          </a:xfrm>
        </p:spPr>
        <p:txBody>
          <a:bodyPr/>
          <a:lstStyle/>
          <a:p>
            <a:r>
              <a:rPr lang="ru-UA" b="1" dirty="0"/>
              <a:t>3. Реінжиніринг бізнес-процесів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цілковитоі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взаємоузгодженості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05461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45433-6952-15A7-EE09-56E0A2735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1" y="160020"/>
            <a:ext cx="10860544" cy="5306325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(БП)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стискування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БП,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компліментарність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545658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8A2863A-CB75-8135-BC3F-7CC7FB837A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812" y="511969"/>
            <a:ext cx="8051800" cy="4965700"/>
          </a:xfrm>
        </p:spPr>
      </p:pic>
    </p:spTree>
    <p:extLst>
      <p:ext uri="{BB962C8B-B14F-4D97-AF65-F5344CB8AC3E}">
        <p14:creationId xmlns:p14="http://schemas.microsoft.com/office/powerpoint/2010/main" val="2873859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4FC6D-57BC-009F-0BEF-06A2D4990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1" y="262890"/>
            <a:ext cx="10837684" cy="5203455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слова: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-кий (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̆)» і «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слово).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початковіи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⎯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Відповідаючи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переосмислити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(часто не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неприйнятними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Радикальнии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не просто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радикального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обґрунтовуються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62245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51842A-C384-C5EC-CBC1-3F62F56A1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" y="182880"/>
            <a:ext cx="11670029" cy="5669280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Врятувати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краху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проблем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неминучість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-модель, але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реінжинірингу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і </a:t>
            </a:r>
            <a:r>
              <a:rPr lang="ru-RU" dirty="0" err="1"/>
              <a:t>схожі</a:t>
            </a:r>
            <a:r>
              <a:rPr lang="ru-RU" dirty="0"/>
              <a:t> за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реалізаціі</a:t>
            </a:r>
            <a:r>
              <a:rPr lang="ru-RU" dirty="0"/>
              <a:t>̈ </a:t>
            </a:r>
            <a:r>
              <a:rPr lang="ru-RU" dirty="0" err="1"/>
              <a:t>інноваціи</a:t>
            </a:r>
            <a:r>
              <a:rPr lang="ru-RU" dirty="0"/>
              <a:t>̆: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нововведень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про-</a:t>
            </a:r>
            <a:r>
              <a:rPr lang="ru-RU" dirty="0" err="1"/>
              <a:t>дукціі</a:t>
            </a:r>
            <a:r>
              <a:rPr lang="ru-RU" dirty="0"/>
              <a:t>̈ і в остаточному </a:t>
            </a:r>
            <a:r>
              <a:rPr lang="ru-RU" dirty="0" err="1"/>
              <a:t>результаті</a:t>
            </a:r>
            <a:r>
              <a:rPr lang="ru-RU" dirty="0"/>
              <a:t> — </a:t>
            </a:r>
            <a:r>
              <a:rPr lang="ru-RU" dirty="0" err="1"/>
              <a:t>довгострокового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ru-RU" sz="1800" dirty="0"/>
          </a:p>
          <a:p>
            <a:r>
              <a:rPr lang="ru-RU" dirty="0" err="1"/>
              <a:t>Ключове</a:t>
            </a:r>
            <a:r>
              <a:rPr lang="ru-RU" dirty="0"/>
              <a:t> слово «</a:t>
            </a:r>
            <a:r>
              <a:rPr lang="ru-RU" dirty="0" err="1"/>
              <a:t>процес</a:t>
            </a:r>
            <a:r>
              <a:rPr lang="ru-RU" dirty="0"/>
              <a:t>»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найважливіше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реінжиніринг</a:t>
            </a:r>
            <a:r>
              <a:rPr lang="ru-RU" dirty="0"/>
              <a:t>».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бізнес-процеси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реінжинірингу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, </a:t>
            </a:r>
            <a:r>
              <a:rPr lang="ru-RU" dirty="0" err="1"/>
              <a:t>радикальних</a:t>
            </a:r>
            <a:r>
              <a:rPr lang="ru-RU" dirty="0"/>
              <a:t> і </a:t>
            </a:r>
            <a:r>
              <a:rPr lang="ru-RU" dirty="0" err="1"/>
              <a:t>раптових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. </a:t>
            </a:r>
            <a:endParaRPr lang="ru-RU" sz="1800" dirty="0"/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86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F82E19-57A9-A404-2E1C-D8ADFFA48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031" y="217170"/>
            <a:ext cx="10814824" cy="5249175"/>
          </a:xfrm>
        </p:spPr>
        <p:txBody>
          <a:bodyPr/>
          <a:lstStyle/>
          <a:p>
            <a:r>
              <a:rPr lang="ru-RU" dirty="0" err="1"/>
              <a:t>Цеи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з’явився</a:t>
            </a:r>
            <a:r>
              <a:rPr lang="ru-RU" dirty="0"/>
              <a:t> як </a:t>
            </a:r>
            <a:r>
              <a:rPr lang="ru-RU" dirty="0" err="1"/>
              <a:t>логічне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та </a:t>
            </a:r>
            <a:r>
              <a:rPr lang="ru-RU" dirty="0" err="1"/>
              <a:t>зумовлении</a:t>
            </a:r>
            <a:r>
              <a:rPr lang="ru-RU" dirty="0"/>
              <a:t>̆ </a:t>
            </a:r>
            <a:r>
              <a:rPr lang="ru-RU" dirty="0" err="1"/>
              <a:t>ускладненням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поглибленням</a:t>
            </a:r>
            <a:r>
              <a:rPr lang="ru-RU" dirty="0"/>
              <a:t> </a:t>
            </a:r>
            <a:r>
              <a:rPr lang="ru-RU" dirty="0" err="1"/>
              <a:t>диференціаціі</a:t>
            </a:r>
            <a:r>
              <a:rPr lang="ru-RU" dirty="0"/>
              <a:t>̈ </a:t>
            </a:r>
            <a:r>
              <a:rPr lang="ru-RU" dirty="0" err="1"/>
              <a:t>цілеи</a:t>
            </a:r>
            <a:r>
              <a:rPr lang="ru-RU" dirty="0"/>
              <a:t>̆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виробництво</a:t>
            </a:r>
            <a:r>
              <a:rPr lang="ru-RU" dirty="0"/>
              <a:t>, маркетинг, </a:t>
            </a:r>
            <a:r>
              <a:rPr lang="ru-RU" dirty="0" err="1"/>
              <a:t>логістика</a:t>
            </a:r>
            <a:r>
              <a:rPr lang="ru-RU" dirty="0"/>
              <a:t>, </a:t>
            </a:r>
            <a:r>
              <a:rPr lang="ru-RU" dirty="0" err="1"/>
              <a:t>фінанси</a:t>
            </a:r>
            <a:r>
              <a:rPr lang="ru-RU" dirty="0"/>
              <a:t>, </a:t>
            </a:r>
            <a:r>
              <a:rPr lang="ru-RU" dirty="0" err="1"/>
              <a:t>дослідження</a:t>
            </a:r>
            <a:r>
              <a:rPr lang="ru-RU" dirty="0"/>
              <a:t> і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За </a:t>
            </a:r>
            <a:r>
              <a:rPr lang="ru-RU" dirty="0" err="1"/>
              <a:t>функціонального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вся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функціи</a:t>
            </a:r>
            <a:r>
              <a:rPr lang="ru-RU" dirty="0"/>
              <a:t>̆ </a:t>
            </a:r>
            <a:r>
              <a:rPr lang="ru-RU" dirty="0" err="1"/>
              <a:t>розподілялась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̈, де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виконували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з часом </a:t>
            </a:r>
            <a:r>
              <a:rPr lang="ru-RU" dirty="0" err="1"/>
              <a:t>надмірне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функціи</a:t>
            </a:r>
            <a:r>
              <a:rPr lang="ru-RU" dirty="0"/>
              <a:t>̆ і </a:t>
            </a:r>
            <a:r>
              <a:rPr lang="ru-RU" dirty="0" err="1"/>
              <a:t>вузька</a:t>
            </a:r>
            <a:r>
              <a:rPr lang="ru-RU" dirty="0"/>
              <a:t> </a:t>
            </a:r>
            <a:r>
              <a:rPr lang="ru-RU" dirty="0" err="1"/>
              <a:t>концентрація</a:t>
            </a:r>
            <a:r>
              <a:rPr lang="ru-RU" dirty="0"/>
              <a:t> персоналу на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зумовили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остаточного результату — </a:t>
            </a:r>
            <a:r>
              <a:rPr lang="ru-RU" dirty="0" err="1"/>
              <a:t>задоволення</a:t>
            </a:r>
            <a:r>
              <a:rPr lang="ru-RU" dirty="0"/>
              <a:t> потреб і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функціонального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узгодженості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дублювання</a:t>
            </a:r>
            <a:r>
              <a:rPr lang="ru-RU" dirty="0"/>
              <a:t> </a:t>
            </a:r>
            <a:r>
              <a:rPr lang="ru-RU" dirty="0" err="1"/>
              <a:t>функціи</a:t>
            </a:r>
            <a:r>
              <a:rPr lang="ru-RU" dirty="0"/>
              <a:t>̆ і як результат —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 в </a:t>
            </a:r>
            <a:r>
              <a:rPr lang="ru-RU" dirty="0" err="1"/>
              <a:t>цілому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0188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EDAA5E-A80E-E980-00A7-267C1507B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251460"/>
            <a:ext cx="10723384" cy="521488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/>
              <a:t>Процеснии</a:t>
            </a:r>
            <a:r>
              <a:rPr lang="ru-RU" b="1" dirty="0"/>
              <a:t>̆ </a:t>
            </a:r>
            <a:r>
              <a:rPr lang="ru-RU" b="1" dirty="0" err="1"/>
              <a:t>підхід</a:t>
            </a:r>
            <a:r>
              <a:rPr lang="ru-RU" b="1" dirty="0"/>
              <a:t> </a:t>
            </a:r>
            <a:r>
              <a:rPr lang="ru-RU" dirty="0"/>
              <a:t>—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компанією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виділенні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та </a:t>
            </a:r>
            <a:r>
              <a:rPr lang="ru-RU" dirty="0" err="1"/>
              <a:t>управлінні</a:t>
            </a:r>
            <a:r>
              <a:rPr lang="ru-RU" dirty="0"/>
              <a:t> ними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максимальноі</a:t>
            </a:r>
            <a:r>
              <a:rPr lang="ru-RU" dirty="0"/>
              <a:t>̈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Цеи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організаціі</a:t>
            </a:r>
            <a:r>
              <a:rPr lang="ru-RU" dirty="0"/>
              <a:t>̈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виник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на початку 80-х </a:t>
            </a:r>
            <a:r>
              <a:rPr lang="ru-RU" dirty="0" err="1"/>
              <a:t>років</a:t>
            </a:r>
            <a:r>
              <a:rPr lang="ru-RU" dirty="0"/>
              <a:t>, коли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компаніи</a:t>
            </a:r>
            <a:r>
              <a:rPr lang="ru-RU" dirty="0"/>
              <a:t>̆ </a:t>
            </a:r>
            <a:r>
              <a:rPr lang="ru-RU" dirty="0" err="1"/>
              <a:t>керувалася</a:t>
            </a:r>
            <a:r>
              <a:rPr lang="ru-RU" dirty="0"/>
              <a:t> </a:t>
            </a:r>
            <a:r>
              <a:rPr lang="ru-RU" dirty="0" err="1"/>
              <a:t>функціональним</a:t>
            </a:r>
            <a:r>
              <a:rPr lang="ru-RU" dirty="0"/>
              <a:t> </a:t>
            </a:r>
            <a:r>
              <a:rPr lang="ru-RU" dirty="0" err="1"/>
              <a:t>підходом</a:t>
            </a:r>
            <a:r>
              <a:rPr lang="ru-RU" dirty="0"/>
              <a:t> (</a:t>
            </a:r>
            <a:r>
              <a:rPr lang="ru-RU" dirty="0" err="1"/>
              <a:t>управління</a:t>
            </a:r>
            <a:r>
              <a:rPr lang="ru-RU" dirty="0"/>
              <a:t> низками </a:t>
            </a:r>
            <a:r>
              <a:rPr lang="ru-RU" dirty="0" err="1"/>
              <a:t>функціи</a:t>
            </a:r>
            <a:r>
              <a:rPr lang="ru-RU" dirty="0"/>
              <a:t>̆,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зосереджують</a:t>
            </a:r>
            <a:r>
              <a:rPr lang="ru-RU" dirty="0"/>
              <a:t>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підрозділах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будуються</a:t>
            </a:r>
            <a:r>
              <a:rPr lang="ru-RU" dirty="0"/>
              <a:t> в </a:t>
            </a:r>
            <a:r>
              <a:rPr lang="ru-RU" dirty="0" err="1"/>
              <a:t>ієрархічні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). </a:t>
            </a:r>
            <a:r>
              <a:rPr lang="ru-RU" dirty="0" err="1"/>
              <a:t>Функціональнии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простим і </a:t>
            </a:r>
            <a:r>
              <a:rPr lang="ru-RU" dirty="0" err="1"/>
              <a:t>зрозумілим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компаніи</a:t>
            </a:r>
            <a:r>
              <a:rPr lang="ru-RU" dirty="0"/>
              <a:t>̆, легко </a:t>
            </a:r>
            <a:r>
              <a:rPr lang="ru-RU" dirty="0" err="1"/>
              <a:t>застосовувався</a:t>
            </a:r>
            <a:r>
              <a:rPr lang="ru-RU" dirty="0"/>
              <a:t> </a:t>
            </a:r>
            <a:r>
              <a:rPr lang="ru-RU" dirty="0" err="1"/>
              <a:t>поширювався</a:t>
            </a:r>
            <a:r>
              <a:rPr lang="ru-RU" dirty="0"/>
              <a:t>, по </a:t>
            </a:r>
            <a:r>
              <a:rPr lang="ru-RU" dirty="0" err="1"/>
              <a:t>горизонталі</a:t>
            </a:r>
            <a:r>
              <a:rPr lang="ru-RU" dirty="0"/>
              <a:t> й </a:t>
            </a:r>
            <a:r>
              <a:rPr lang="ru-RU" dirty="0" err="1"/>
              <a:t>вертикалі</a:t>
            </a:r>
            <a:r>
              <a:rPr lang="ru-RU" dirty="0"/>
              <a:t> шляхом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/>
              <a:t>ієрархіи</a:t>
            </a:r>
            <a:r>
              <a:rPr lang="ru-RU" dirty="0"/>
              <a:t>̆.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виправданим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постійного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прискорював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компаніи</a:t>
            </a:r>
            <a:r>
              <a:rPr lang="ru-RU" dirty="0"/>
              <a:t>̆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гарантованих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. </a:t>
            </a:r>
          </a:p>
          <a:p>
            <a:r>
              <a:rPr lang="ru-RU" dirty="0" err="1"/>
              <a:t>Однак</a:t>
            </a:r>
            <a:r>
              <a:rPr lang="ru-RU" dirty="0"/>
              <a:t>, уже в </a:t>
            </a:r>
            <a:r>
              <a:rPr lang="ru-RU" dirty="0" err="1"/>
              <a:t>кінці</a:t>
            </a:r>
            <a:r>
              <a:rPr lang="ru-RU" dirty="0"/>
              <a:t> 80-х </a:t>
            </a:r>
            <a:r>
              <a:rPr lang="ru-RU" dirty="0" err="1"/>
              <a:t>років</a:t>
            </a:r>
            <a:r>
              <a:rPr lang="ru-RU" dirty="0"/>
              <a:t> ринки </a:t>
            </a:r>
            <a:r>
              <a:rPr lang="ru-RU" dirty="0" err="1"/>
              <a:t>наповнилися</a:t>
            </a:r>
            <a:r>
              <a:rPr lang="ru-RU" dirty="0"/>
              <a:t> й </a:t>
            </a:r>
            <a:r>
              <a:rPr lang="ru-RU" dirty="0" err="1"/>
              <a:t>зросла</a:t>
            </a:r>
            <a:r>
              <a:rPr lang="ru-RU" dirty="0"/>
              <a:t> конкурентна </a:t>
            </a:r>
            <a:r>
              <a:rPr lang="ru-RU" dirty="0" err="1"/>
              <a:t>боротьба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зумовило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компаніями</a:t>
            </a:r>
            <a:r>
              <a:rPr lang="ru-RU" dirty="0"/>
              <a:t> радикального способу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продиктували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правила </a:t>
            </a:r>
            <a:r>
              <a:rPr lang="ru-RU" dirty="0" err="1"/>
              <a:t>гри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базувалися</a:t>
            </a:r>
            <a:r>
              <a:rPr lang="ru-RU" dirty="0"/>
              <a:t> на </a:t>
            </a:r>
            <a:r>
              <a:rPr lang="ru-RU" dirty="0" err="1"/>
              <a:t>об’єктивніи</a:t>
            </a:r>
            <a:r>
              <a:rPr lang="ru-RU" dirty="0"/>
              <a:t>̆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продукціі</a:t>
            </a:r>
            <a:r>
              <a:rPr lang="ru-RU" dirty="0"/>
              <a:t>̈ за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їі</a:t>
            </a:r>
            <a:r>
              <a:rPr lang="ru-RU" dirty="0"/>
              <a:t>̈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гнучкоі</a:t>
            </a:r>
            <a:r>
              <a:rPr lang="ru-RU" dirty="0"/>
              <a:t>̈ й </a:t>
            </a:r>
            <a:r>
              <a:rPr lang="ru-RU" dirty="0" err="1"/>
              <a:t>швидкоі</a:t>
            </a:r>
            <a:r>
              <a:rPr lang="ru-RU" dirty="0"/>
              <a:t>̈ </a:t>
            </a:r>
            <a:r>
              <a:rPr lang="ru-RU" dirty="0" err="1"/>
              <a:t>реакціі</a:t>
            </a:r>
            <a:r>
              <a:rPr lang="ru-RU" dirty="0"/>
              <a:t>̈ </a:t>
            </a:r>
            <a:r>
              <a:rPr lang="ru-RU" dirty="0" err="1"/>
              <a:t>компаніи</a:t>
            </a:r>
            <a:r>
              <a:rPr lang="ru-RU" dirty="0"/>
              <a:t>̆ на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впливи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постійно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.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умов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популярності</a:t>
            </a:r>
            <a:r>
              <a:rPr lang="ru-RU" dirty="0"/>
              <a:t> </a:t>
            </a:r>
            <a:r>
              <a:rPr lang="ru-RU" dirty="0" err="1"/>
              <a:t>набув</a:t>
            </a:r>
            <a:r>
              <a:rPr lang="ru-RU" dirty="0"/>
              <a:t> </a:t>
            </a:r>
            <a:r>
              <a:rPr lang="ru-RU" dirty="0" err="1"/>
              <a:t>процеснии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. </a:t>
            </a:r>
          </a:p>
          <a:p>
            <a:r>
              <a:rPr lang="ru-RU" dirty="0" err="1"/>
              <a:t>Процеснии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керівникам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управляти</a:t>
            </a:r>
            <a:r>
              <a:rPr lang="ru-RU" dirty="0"/>
              <a:t> ними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інтегрування</a:t>
            </a:r>
            <a:r>
              <a:rPr lang="ru-RU" dirty="0"/>
              <a:t> </a:t>
            </a:r>
            <a:r>
              <a:rPr lang="ru-RU" dirty="0" err="1"/>
              <a:t>розрізнених</a:t>
            </a:r>
            <a:r>
              <a:rPr lang="ru-RU" dirty="0"/>
              <a:t> </a:t>
            </a:r>
            <a:r>
              <a:rPr lang="ru-RU" dirty="0" err="1"/>
              <a:t>діи</a:t>
            </a:r>
            <a:r>
              <a:rPr lang="ru-RU" dirty="0"/>
              <a:t>̆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департаментів</a:t>
            </a:r>
            <a:r>
              <a:rPr lang="ru-RU" dirty="0"/>
              <a:t> і </a:t>
            </a:r>
            <a:r>
              <a:rPr lang="ru-RU" dirty="0" err="1"/>
              <a:t>спрямування</a:t>
            </a:r>
            <a:r>
              <a:rPr lang="ru-RU" dirty="0"/>
              <a:t>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результату —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5526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2419E5-B0C6-05DF-7A0F-820EBA5B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1" y="297180"/>
            <a:ext cx="10700524" cy="516916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процесноі</a:t>
            </a:r>
            <a:r>
              <a:rPr lang="ru-RU" dirty="0"/>
              <a:t>̈ </a:t>
            </a:r>
            <a:r>
              <a:rPr lang="ru-RU" dirty="0" err="1"/>
              <a:t>організаціі</a:t>
            </a:r>
            <a:r>
              <a:rPr lang="ru-RU" dirty="0"/>
              <a:t>̈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вся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: </a:t>
            </a:r>
            <a:r>
              <a:rPr lang="ru-RU" dirty="0" err="1"/>
              <a:t>повторюваних</a:t>
            </a:r>
            <a:r>
              <a:rPr lang="ru-RU" dirty="0"/>
              <a:t> (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здійснюються</a:t>
            </a:r>
            <a:r>
              <a:rPr lang="ru-RU" dirty="0"/>
              <a:t> </a:t>
            </a:r>
            <a:r>
              <a:rPr lang="ru-RU" dirty="0" err="1"/>
              <a:t>періодично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подіи</a:t>
            </a:r>
            <a:r>
              <a:rPr lang="ru-RU" dirty="0"/>
              <a:t>̆) і </a:t>
            </a:r>
            <a:r>
              <a:rPr lang="ru-RU" dirty="0" err="1"/>
              <a:t>разових</a:t>
            </a:r>
            <a:r>
              <a:rPr lang="ru-RU" dirty="0"/>
              <a:t>, </a:t>
            </a:r>
            <a:r>
              <a:rPr lang="ru-RU" dirty="0" err="1"/>
              <a:t>унікальних</a:t>
            </a:r>
            <a:r>
              <a:rPr lang="ru-RU" dirty="0"/>
              <a:t> за складом,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повторюються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 в такому </a:t>
            </a:r>
            <a:r>
              <a:rPr lang="ru-RU" dirty="0" err="1"/>
              <a:t>вигляді</a:t>
            </a:r>
            <a:r>
              <a:rPr lang="ru-RU" dirty="0"/>
              <a:t>. Перша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друга — заходами, проектами, </a:t>
            </a:r>
            <a:r>
              <a:rPr lang="ru-RU" dirty="0" err="1"/>
              <a:t>програмами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їі</a:t>
            </a:r>
            <a:r>
              <a:rPr lang="ru-RU" dirty="0"/>
              <a:t>̈ </a:t>
            </a:r>
            <a:r>
              <a:rPr lang="ru-RU" dirty="0" err="1"/>
              <a:t>процесами</a:t>
            </a:r>
            <a:r>
              <a:rPr lang="ru-RU" dirty="0"/>
              <a:t> (</a:t>
            </a:r>
            <a:r>
              <a:rPr lang="en-US" dirty="0"/>
              <a:t>Process Management) </a:t>
            </a:r>
            <a:r>
              <a:rPr lang="ru-RU" dirty="0"/>
              <a:t>та проектами (</a:t>
            </a:r>
            <a:r>
              <a:rPr lang="en-US" dirty="0"/>
              <a:t>Project Management). </a:t>
            </a:r>
            <a:endParaRPr lang="uk-UA" dirty="0"/>
          </a:p>
          <a:p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процесного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</a:t>
            </a:r>
            <a:r>
              <a:rPr lang="ru-RU" dirty="0" err="1"/>
              <a:t>описується</a:t>
            </a:r>
            <a:r>
              <a:rPr lang="ru-RU" dirty="0"/>
              <a:t> тезою: «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у </a:t>
            </a:r>
            <a:r>
              <a:rPr lang="ru-RU" dirty="0" err="1"/>
              <a:t>короткии</a:t>
            </a:r>
            <a:r>
              <a:rPr lang="ru-RU" dirty="0"/>
              <a:t>̆ строк продуктом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послугою</a:t>
            </a:r>
            <a:r>
              <a:rPr lang="ru-RU" dirty="0"/>
              <a:t> </a:t>
            </a:r>
            <a:r>
              <a:rPr lang="ru-RU" dirty="0" err="1"/>
              <a:t>високоі</a:t>
            </a:r>
            <a:r>
              <a:rPr lang="ru-RU" dirty="0"/>
              <a:t>̈ </a:t>
            </a:r>
            <a:r>
              <a:rPr lang="ru-RU" dirty="0" err="1"/>
              <a:t>якості</a:t>
            </a:r>
            <a:r>
              <a:rPr lang="ru-RU" dirty="0"/>
              <a:t> та за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низькою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».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вдосконалюючи</a:t>
            </a:r>
            <a:r>
              <a:rPr lang="ru-RU" dirty="0"/>
              <a:t>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час, і </a:t>
            </a:r>
            <a:r>
              <a:rPr lang="ru-RU" dirty="0" err="1"/>
              <a:t>відповідно</a:t>
            </a:r>
            <a:r>
              <a:rPr lang="ru-RU" dirty="0"/>
              <a:t> — </a:t>
            </a:r>
            <a:r>
              <a:rPr lang="ru-RU" dirty="0" err="1"/>
              <a:t>ціну</a:t>
            </a:r>
            <a:r>
              <a:rPr lang="ru-RU" dirty="0"/>
              <a:t> </a:t>
            </a:r>
            <a:r>
              <a:rPr lang="ru-RU" dirty="0" err="1"/>
              <a:t>продукціі</a:t>
            </a:r>
            <a:r>
              <a:rPr lang="ru-RU" dirty="0"/>
              <a:t>̈ (</a:t>
            </a:r>
            <a:r>
              <a:rPr lang="ru-RU" dirty="0" err="1"/>
              <a:t>послуги</a:t>
            </a:r>
            <a:r>
              <a:rPr lang="ru-RU" dirty="0"/>
              <a:t>). </a:t>
            </a:r>
          </a:p>
          <a:p>
            <a:r>
              <a:rPr lang="ru-RU" dirty="0"/>
              <a:t>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процесного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трактування</a:t>
            </a:r>
            <a:r>
              <a:rPr lang="ru-RU" dirty="0"/>
              <a:t> </a:t>
            </a:r>
            <a:r>
              <a:rPr lang="ru-RU" dirty="0" err="1"/>
              <a:t>його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: </a:t>
            </a:r>
          </a:p>
          <a:p>
            <a:r>
              <a:rPr lang="ru-RU" dirty="0"/>
              <a:t>⎯ </a:t>
            </a:r>
            <a:r>
              <a:rPr lang="ru-RU" dirty="0" err="1"/>
              <a:t>першии</a:t>
            </a:r>
            <a:r>
              <a:rPr lang="ru-RU" dirty="0"/>
              <a:t>̆ </a:t>
            </a:r>
            <a:r>
              <a:rPr lang="ru-RU" dirty="0" err="1"/>
              <a:t>грунтується</a:t>
            </a:r>
            <a:r>
              <a:rPr lang="ru-RU" dirty="0"/>
              <a:t> на комплексному, системному </a:t>
            </a:r>
            <a:r>
              <a:rPr lang="ru-RU" dirty="0" err="1"/>
              <a:t>розгляді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 як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розробленні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ними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і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en-US" dirty="0"/>
              <a:t>ISO; </a:t>
            </a:r>
          </a:p>
          <a:p>
            <a:r>
              <a:rPr lang="en-US" dirty="0"/>
              <a:t>⎯ </a:t>
            </a:r>
            <a:r>
              <a:rPr lang="ru-RU" dirty="0" err="1"/>
              <a:t>другии</a:t>
            </a:r>
            <a:r>
              <a:rPr lang="ru-RU" dirty="0"/>
              <a:t>̆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виділенні</a:t>
            </a:r>
            <a:r>
              <a:rPr lang="ru-RU" dirty="0"/>
              <a:t> в </a:t>
            </a:r>
            <a:r>
              <a:rPr lang="ru-RU" dirty="0" err="1"/>
              <a:t>компаніі</a:t>
            </a:r>
            <a:r>
              <a:rPr lang="ru-RU" dirty="0"/>
              <a:t>̈ «</a:t>
            </a:r>
            <a:r>
              <a:rPr lang="ru-RU" dirty="0" err="1"/>
              <a:t>наскрізних</a:t>
            </a:r>
            <a:r>
              <a:rPr lang="ru-RU" dirty="0"/>
              <a:t>» </a:t>
            </a:r>
            <a:r>
              <a:rPr lang="ru-RU" dirty="0" err="1"/>
              <a:t>бізнес-процесів</a:t>
            </a:r>
            <a:r>
              <a:rPr lang="ru-RU" dirty="0"/>
              <a:t>, </a:t>
            </a:r>
            <a:r>
              <a:rPr lang="ru-RU" dirty="0" err="1"/>
              <a:t>їх</a:t>
            </a:r>
            <a:r>
              <a:rPr lang="ru-RU" dirty="0"/>
              <a:t> </a:t>
            </a:r>
            <a:r>
              <a:rPr lang="ru-RU" dirty="0" err="1"/>
              <a:t>описанні</a:t>
            </a:r>
            <a:r>
              <a:rPr lang="ru-RU" dirty="0"/>
              <a:t> та </a:t>
            </a:r>
            <a:r>
              <a:rPr lang="ru-RU" dirty="0" err="1"/>
              <a:t>подальшіи</a:t>
            </a:r>
            <a:r>
              <a:rPr lang="ru-RU" dirty="0"/>
              <a:t>̆ </a:t>
            </a:r>
            <a:r>
              <a:rPr lang="ru-RU" dirty="0" err="1"/>
              <a:t>реорганізаціі</a:t>
            </a:r>
            <a:r>
              <a:rPr lang="ru-RU" dirty="0"/>
              <a:t>̈; </a:t>
            </a:r>
          </a:p>
          <a:p>
            <a:r>
              <a:rPr lang="ru-RU" dirty="0"/>
              <a:t>⎯ </a:t>
            </a:r>
            <a:r>
              <a:rPr lang="ru-RU" dirty="0" err="1"/>
              <a:t>третіи</a:t>
            </a:r>
            <a:r>
              <a:rPr lang="ru-RU" dirty="0"/>
              <a:t>̆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виокремлення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«</a:t>
            </a:r>
            <a:r>
              <a:rPr lang="ru-RU" dirty="0" err="1"/>
              <a:t>наскрізних</a:t>
            </a:r>
            <a:r>
              <a:rPr lang="ru-RU" dirty="0"/>
              <a:t>» і </a:t>
            </a:r>
            <a:r>
              <a:rPr lang="ru-RU" dirty="0" err="1"/>
              <a:t>міжфункціональних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а й </a:t>
            </a:r>
            <a:r>
              <a:rPr lang="ru-RU" dirty="0" err="1"/>
              <a:t>допоміжних</a:t>
            </a:r>
            <a:r>
              <a:rPr lang="ru-RU" dirty="0"/>
              <a:t> (</a:t>
            </a:r>
            <a:r>
              <a:rPr lang="ru-RU" dirty="0" err="1"/>
              <a:t>забезпечуючих</a:t>
            </a:r>
            <a:r>
              <a:rPr lang="ru-RU" dirty="0"/>
              <a:t>) та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 </a:t>
            </a:r>
          </a:p>
          <a:p>
            <a:pPr algn="just"/>
            <a:endParaRPr lang="en-US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6519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6A5AB3-CE88-995F-63EB-CF4C25D37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251460"/>
            <a:ext cx="10723384" cy="5214885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Процеснии</a:t>
            </a:r>
            <a:r>
              <a:rPr lang="ru-RU" dirty="0"/>
              <a:t>̆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: </a:t>
            </a:r>
          </a:p>
          <a:p>
            <a:r>
              <a:rPr lang="ru-RU" dirty="0"/>
              <a:t>• </a:t>
            </a:r>
            <a:r>
              <a:rPr lang="ru-RU" dirty="0" err="1"/>
              <a:t>врахувати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як </a:t>
            </a:r>
            <a:r>
              <a:rPr lang="ru-RU" dirty="0" err="1"/>
              <a:t>орієнтація</a:t>
            </a:r>
            <a:r>
              <a:rPr lang="ru-RU" dirty="0"/>
              <a:t> на </a:t>
            </a:r>
            <a:r>
              <a:rPr lang="ru-RU" dirty="0" err="1"/>
              <a:t>кін</a:t>
            </a:r>
            <a:r>
              <a:rPr lang="ru-RU" dirty="0"/>
              <a:t>- </a:t>
            </a:r>
            <a:r>
              <a:rPr lang="ru-RU" dirty="0" err="1"/>
              <a:t>цевии</a:t>
            </a:r>
            <a:r>
              <a:rPr lang="ru-RU" dirty="0"/>
              <a:t>̆ продукт та </a:t>
            </a:r>
            <a:r>
              <a:rPr lang="ru-RU" dirty="0" err="1"/>
              <a:t>споживача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заінтересовании</a:t>
            </a:r>
            <a:r>
              <a:rPr lang="ru-RU" dirty="0"/>
              <a:t>̆ кожного конкретного </a:t>
            </a:r>
            <a:r>
              <a:rPr lang="ru-RU" dirty="0" err="1"/>
              <a:t>виконав</a:t>
            </a:r>
            <a:r>
              <a:rPr lang="ru-RU" dirty="0"/>
              <a:t>- </a:t>
            </a:r>
            <a:r>
              <a:rPr lang="ru-RU" dirty="0" err="1"/>
              <a:t>ця</a:t>
            </a:r>
            <a:r>
              <a:rPr lang="ru-RU" dirty="0"/>
              <a:t> у </a:t>
            </a:r>
            <a:r>
              <a:rPr lang="ru-RU" dirty="0" err="1"/>
              <a:t>підвищенні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продукту; </a:t>
            </a:r>
          </a:p>
          <a:p>
            <a:r>
              <a:rPr lang="ru-RU" dirty="0"/>
              <a:t>• оперативно </a:t>
            </a:r>
            <a:r>
              <a:rPr lang="ru-RU" dirty="0" err="1"/>
              <a:t>реагувати</a:t>
            </a:r>
            <a:r>
              <a:rPr lang="ru-RU" dirty="0"/>
              <a:t> на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внутрішньому</a:t>
            </a:r>
            <a:r>
              <a:rPr lang="ru-RU" dirty="0"/>
              <a:t> та </a:t>
            </a:r>
            <a:r>
              <a:rPr lang="ru-RU" dirty="0" err="1"/>
              <a:t>зовніш</a:t>
            </a:r>
            <a:r>
              <a:rPr lang="ru-RU" dirty="0"/>
              <a:t>-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оптимізувати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- </a:t>
            </a:r>
            <a:r>
              <a:rPr lang="ru-RU" dirty="0" err="1"/>
              <a:t>розділами</a:t>
            </a:r>
            <a:r>
              <a:rPr lang="ru-RU" dirty="0"/>
              <a:t>. </a:t>
            </a:r>
          </a:p>
          <a:p>
            <a:r>
              <a:rPr lang="ru-RU" dirty="0"/>
              <a:t>За </a:t>
            </a:r>
            <a:r>
              <a:rPr lang="ru-RU" dirty="0" err="1"/>
              <a:t>процесного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</a:t>
            </a:r>
            <a:r>
              <a:rPr lang="ru-RU" dirty="0" err="1"/>
              <a:t>виконавці</a:t>
            </a:r>
            <a:r>
              <a:rPr lang="ru-RU" dirty="0"/>
              <a:t> </a:t>
            </a:r>
            <a:r>
              <a:rPr lang="ru-RU" dirty="0" err="1"/>
              <a:t>наділяються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- ми,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їхня</a:t>
            </a:r>
            <a:r>
              <a:rPr lang="ru-RU" dirty="0"/>
              <a:t> роль у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самостійність</a:t>
            </a:r>
            <a:r>
              <a:rPr lang="ru-RU" dirty="0"/>
              <a:t> у </a:t>
            </a:r>
            <a:r>
              <a:rPr lang="ru-RU" dirty="0" err="1"/>
              <a:t>прийнятті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а тому й </a:t>
            </a:r>
            <a:r>
              <a:rPr lang="ru-RU" dirty="0" err="1"/>
              <a:t>заінтересованість</a:t>
            </a:r>
            <a:r>
              <a:rPr lang="ru-RU" dirty="0"/>
              <a:t> у </a:t>
            </a:r>
            <a:r>
              <a:rPr lang="ru-RU" dirty="0" err="1"/>
              <a:t>кінцевих</a:t>
            </a:r>
            <a:r>
              <a:rPr lang="ru-RU" dirty="0"/>
              <a:t> </a:t>
            </a:r>
            <a:r>
              <a:rPr lang="ru-RU" dirty="0" err="1"/>
              <a:t>резуль</a:t>
            </a:r>
            <a:r>
              <a:rPr lang="ru-RU" dirty="0"/>
              <a:t>- татах. </a:t>
            </a:r>
            <a:r>
              <a:rPr lang="ru-RU" dirty="0" err="1"/>
              <a:t>Керівники</a:t>
            </a:r>
            <a:r>
              <a:rPr lang="ru-RU" dirty="0"/>
              <a:t>, у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звільняються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рутинноі</a:t>
            </a:r>
            <a:r>
              <a:rPr lang="ru-RU" dirty="0"/>
              <a:t>̈ </a:t>
            </a:r>
            <a:r>
              <a:rPr lang="ru-RU" dirty="0" err="1"/>
              <a:t>робо</a:t>
            </a:r>
            <a:r>
              <a:rPr lang="ru-RU" dirty="0"/>
              <a:t>- 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/>
              <a:t>оперативних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і </a:t>
            </a:r>
            <a:r>
              <a:rPr lang="ru-RU" dirty="0" err="1"/>
              <a:t>зосереджуються</a:t>
            </a:r>
            <a:r>
              <a:rPr lang="ru-RU" dirty="0"/>
              <a:t> на </a:t>
            </a:r>
            <a:r>
              <a:rPr lang="ru-RU" dirty="0" err="1"/>
              <a:t>стратегічних</a:t>
            </a:r>
            <a:r>
              <a:rPr lang="ru-RU" dirty="0"/>
              <a:t> і </a:t>
            </a:r>
            <a:r>
              <a:rPr lang="ru-RU" dirty="0" err="1"/>
              <a:t>сис</a:t>
            </a:r>
            <a:r>
              <a:rPr lang="ru-RU" dirty="0"/>
              <a:t>- </a:t>
            </a:r>
            <a:r>
              <a:rPr lang="ru-RU" dirty="0" err="1"/>
              <a:t>темних</a:t>
            </a:r>
            <a:r>
              <a:rPr lang="ru-RU" dirty="0"/>
              <a:t> проблемах </a:t>
            </a:r>
            <a:r>
              <a:rPr lang="ru-RU" dirty="0" err="1"/>
              <a:t>компаніі</a:t>
            </a:r>
            <a:r>
              <a:rPr lang="ru-RU" dirty="0"/>
              <a:t>̈. </a:t>
            </a:r>
          </a:p>
          <a:p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процесноі</a:t>
            </a:r>
            <a:r>
              <a:rPr lang="ru-RU" dirty="0"/>
              <a:t>̈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проблем </a:t>
            </a:r>
            <a:r>
              <a:rPr lang="ru-RU" dirty="0" err="1"/>
              <a:t>дублювання</a:t>
            </a:r>
            <a:r>
              <a:rPr lang="ru-RU" dirty="0"/>
              <a:t> </a:t>
            </a:r>
            <a:r>
              <a:rPr lang="ru-RU" dirty="0" err="1"/>
              <a:t>функціи</a:t>
            </a:r>
            <a:r>
              <a:rPr lang="ru-RU" dirty="0"/>
              <a:t>̆,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пов’язують</a:t>
            </a:r>
            <a:r>
              <a:rPr lang="ru-RU" dirty="0"/>
              <a:t> </a:t>
            </a:r>
            <a:r>
              <a:rPr lang="ru-RU" dirty="0" err="1"/>
              <a:t>фрагментова</a:t>
            </a:r>
            <a:r>
              <a:rPr lang="ru-RU" dirty="0"/>
              <a:t>- ну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послідовним</a:t>
            </a:r>
            <a:r>
              <a:rPr lang="ru-RU" dirty="0"/>
              <a:t>, </a:t>
            </a:r>
            <a:r>
              <a:rPr lang="ru-RU" dirty="0" err="1"/>
              <a:t>орієнтованим</a:t>
            </a:r>
            <a:r>
              <a:rPr lang="ru-RU" dirty="0"/>
              <a:t> на </a:t>
            </a:r>
            <a:r>
              <a:rPr lang="ru-RU" dirty="0" err="1"/>
              <a:t>замовника</a:t>
            </a:r>
            <a:r>
              <a:rPr lang="ru-RU" dirty="0"/>
              <a:t> способом, </a:t>
            </a:r>
            <a:r>
              <a:rPr lang="ru-RU" dirty="0" err="1"/>
              <a:t>долаючи</a:t>
            </a:r>
            <a:r>
              <a:rPr lang="ru-RU" dirty="0"/>
              <a:t> (</a:t>
            </a:r>
            <a:r>
              <a:rPr lang="ru-RU" dirty="0" err="1"/>
              <a:t>руйнуючи</a:t>
            </a:r>
            <a:r>
              <a:rPr lang="ru-RU" dirty="0"/>
              <a:t>) </a:t>
            </a:r>
            <a:r>
              <a:rPr lang="ru-RU" dirty="0" err="1"/>
              <a:t>функціональні</a:t>
            </a:r>
            <a:r>
              <a:rPr lang="ru-RU" dirty="0"/>
              <a:t> та </a:t>
            </a:r>
            <a:r>
              <a:rPr lang="ru-RU" dirty="0" err="1"/>
              <a:t>географічні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2830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571E50-27D3-ABF6-AB6A-631F79EC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1" y="285750"/>
            <a:ext cx="10723384" cy="5180595"/>
          </a:xfrm>
        </p:spPr>
        <p:txBody>
          <a:bodyPr>
            <a:normAutofit/>
          </a:bodyPr>
          <a:lstStyle/>
          <a:p>
            <a:r>
              <a:rPr lang="ru-UA" dirty="0"/>
              <a:t>2. </a:t>
            </a:r>
            <a:r>
              <a:rPr lang="ru-UA" b="1" dirty="0"/>
              <a:t>Визначення та класифікація бізнес-процесів підприємства</a:t>
            </a:r>
          </a:p>
          <a:p>
            <a:pPr algn="just"/>
            <a:r>
              <a:rPr lang="ru-RU" dirty="0"/>
              <a:t>Основною метою </a:t>
            </a:r>
            <a:r>
              <a:rPr lang="ru-RU" dirty="0" err="1"/>
              <a:t>діяльності</a:t>
            </a:r>
            <a:r>
              <a:rPr lang="ru-RU" dirty="0"/>
              <a:t> будь-</a:t>
            </a:r>
            <a:r>
              <a:rPr lang="ru-RU" dirty="0" err="1"/>
              <a:t>якоі</a:t>
            </a:r>
            <a:r>
              <a:rPr lang="ru-RU" dirty="0"/>
              <a:t>̈ </a:t>
            </a:r>
            <a:r>
              <a:rPr lang="ru-RU" dirty="0" err="1"/>
              <a:t>корпоративноі</a:t>
            </a:r>
            <a:r>
              <a:rPr lang="ru-RU" dirty="0"/>
              <a:t>̈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.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низку </a:t>
            </a:r>
            <a:r>
              <a:rPr lang="ru-RU" dirty="0" err="1"/>
              <a:t>операціи</a:t>
            </a:r>
            <a:r>
              <a:rPr lang="ru-RU" dirty="0"/>
              <a:t>̆,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описують</a:t>
            </a:r>
            <a:r>
              <a:rPr lang="ru-RU" dirty="0"/>
              <a:t>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і </a:t>
            </a:r>
            <a:r>
              <a:rPr lang="ru-RU" dirty="0" err="1"/>
              <a:t>діи</a:t>
            </a:r>
            <a:r>
              <a:rPr lang="ru-RU" dirty="0"/>
              <a:t>̆,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управлінням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тому в </a:t>
            </a:r>
            <a:r>
              <a:rPr lang="ru-RU" dirty="0" err="1"/>
              <a:t>англомовніи</a:t>
            </a:r>
            <a:r>
              <a:rPr lang="ru-RU" dirty="0"/>
              <a:t>̆ </a:t>
            </a:r>
            <a:r>
              <a:rPr lang="ru-RU" dirty="0" err="1"/>
              <a:t>літературі</a:t>
            </a:r>
            <a:r>
              <a:rPr lang="ru-RU" dirty="0"/>
              <a:t> і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en-US" dirty="0"/>
              <a:t>business process»,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дослівно</a:t>
            </a:r>
            <a:r>
              <a:rPr lang="ru-RU" dirty="0"/>
              <a:t> </a:t>
            </a:r>
            <a:r>
              <a:rPr lang="ru-RU" dirty="0" err="1"/>
              <a:t>перекладається</a:t>
            </a:r>
            <a:r>
              <a:rPr lang="ru-RU" dirty="0"/>
              <a:t> як «</a:t>
            </a:r>
            <a:r>
              <a:rPr lang="ru-RU" dirty="0" err="1"/>
              <a:t>діловии</a:t>
            </a:r>
            <a:r>
              <a:rPr lang="ru-RU" dirty="0"/>
              <a:t>̆ </a:t>
            </a:r>
            <a:r>
              <a:rPr lang="ru-RU" dirty="0" err="1"/>
              <a:t>процес</a:t>
            </a:r>
            <a:r>
              <a:rPr lang="ru-RU" dirty="0"/>
              <a:t>». Слово «</a:t>
            </a:r>
            <a:r>
              <a:rPr lang="en-US" dirty="0"/>
              <a:t>business»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виокремити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прямо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опосеред</a:t>
            </a:r>
            <a:r>
              <a:rPr lang="ru-RU" dirty="0"/>
              <a:t>- ковано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економічноі</a:t>
            </a:r>
            <a:r>
              <a:rPr lang="ru-RU" dirty="0"/>
              <a:t>̈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 </a:t>
            </a:r>
            <a:r>
              <a:rPr lang="ru-RU" dirty="0" err="1"/>
              <a:t>хімічних</a:t>
            </a:r>
            <a:r>
              <a:rPr lang="ru-RU" dirty="0"/>
              <a:t>, </a:t>
            </a:r>
            <a:r>
              <a:rPr lang="ru-RU" dirty="0" err="1"/>
              <a:t>фізичних</a:t>
            </a:r>
            <a:r>
              <a:rPr lang="ru-RU" dirty="0"/>
              <a:t>, </a:t>
            </a:r>
            <a:r>
              <a:rPr lang="ru-RU" dirty="0" err="1"/>
              <a:t>математичних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Управління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точно знати, </a:t>
            </a:r>
            <a:r>
              <a:rPr lang="ru-RU" dirty="0" err="1"/>
              <a:t>хто</a:t>
            </a:r>
            <a:r>
              <a:rPr lang="ru-RU" dirty="0"/>
              <a:t> і за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в </a:t>
            </a:r>
            <a:r>
              <a:rPr lang="ru-RU" dirty="0" err="1"/>
              <a:t>компаніі</a:t>
            </a:r>
            <a:r>
              <a:rPr lang="ru-RU" dirty="0"/>
              <a:t>̈, та як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остаточнии</a:t>
            </a:r>
            <a:r>
              <a:rPr lang="ru-RU" dirty="0"/>
              <a:t>̆ результат. 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b="1" dirty="0" err="1"/>
              <a:t>бізнес-процеси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трактувати</a:t>
            </a:r>
            <a:r>
              <a:rPr lang="ru-RU" dirty="0"/>
              <a:t> як </a:t>
            </a:r>
            <a:r>
              <a:rPr lang="ru-RU" dirty="0" err="1"/>
              <a:t>діі</a:t>
            </a:r>
            <a:r>
              <a:rPr lang="ru-RU" dirty="0"/>
              <a:t>̈,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цілеи</a:t>
            </a:r>
            <a:r>
              <a:rPr lang="ru-RU" dirty="0"/>
              <a:t>̆ і максимального результату, </a:t>
            </a:r>
            <a:r>
              <a:rPr lang="ru-RU" dirty="0" err="1"/>
              <a:t>вираженого</a:t>
            </a:r>
            <a:r>
              <a:rPr lang="ru-RU" dirty="0"/>
              <a:t> у </a:t>
            </a:r>
            <a:r>
              <a:rPr lang="ru-RU" dirty="0" err="1"/>
              <a:t>зростанні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</a:t>
            </a:r>
            <a:r>
              <a:rPr lang="ru-RU" dirty="0" err="1"/>
              <a:t>інвестованого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за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 та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цілеи</a:t>
            </a:r>
            <a:r>
              <a:rPr lang="ru-RU" dirty="0"/>
              <a:t>̆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збуту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</a:p>
          <a:p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8621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1BE0F0-1E4C-12D2-1440-6AE952D79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1" y="228600"/>
            <a:ext cx="10620514" cy="5237745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найзагальнішому</a:t>
            </a:r>
            <a:r>
              <a:rPr lang="ru-RU" dirty="0"/>
              <a:t>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бізнес-процес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</a:t>
            </a:r>
            <a:r>
              <a:rPr lang="ru-RU" dirty="0" err="1"/>
              <a:t>стійку</a:t>
            </a:r>
            <a:r>
              <a:rPr lang="ru-RU" dirty="0"/>
              <a:t>, </a:t>
            </a:r>
            <a:r>
              <a:rPr lang="ru-RU" dirty="0" err="1"/>
              <a:t>цілеспрямовану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взаємопов’язаних</a:t>
            </a:r>
            <a:r>
              <a:rPr lang="ru-RU" dirty="0"/>
              <a:t> </a:t>
            </a:r>
            <a:r>
              <a:rPr lang="ru-RU" dirty="0" err="1"/>
              <a:t>діи</a:t>
            </a:r>
            <a:r>
              <a:rPr lang="ru-RU" dirty="0"/>
              <a:t>̆, яка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технологіи</a:t>
            </a:r>
            <a:r>
              <a:rPr lang="ru-RU" dirty="0"/>
              <a:t>̆ і за </a:t>
            </a:r>
            <a:r>
              <a:rPr lang="ru-RU" dirty="0" err="1"/>
              <a:t>оптимальнии</a:t>
            </a:r>
            <a:r>
              <a:rPr lang="ru-RU" dirty="0"/>
              <a:t>̆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перетворює</a:t>
            </a:r>
            <a:r>
              <a:rPr lang="ru-RU" dirty="0"/>
              <a:t> входи (</a:t>
            </a:r>
            <a:r>
              <a:rPr lang="ru-RU" dirty="0" err="1"/>
              <a:t>ресурси</a:t>
            </a:r>
            <a:r>
              <a:rPr lang="ru-RU" dirty="0"/>
              <a:t>) у </a:t>
            </a:r>
            <a:r>
              <a:rPr lang="ru-RU" dirty="0" err="1"/>
              <a:t>виходи</a:t>
            </a:r>
            <a:r>
              <a:rPr lang="ru-RU" dirty="0"/>
              <a:t> (</a:t>
            </a:r>
            <a:r>
              <a:rPr lang="ru-RU" dirty="0" err="1"/>
              <a:t>результати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для </a:t>
            </a:r>
            <a:r>
              <a:rPr lang="ru-RU" dirty="0" err="1"/>
              <a:t>внутрішніх</a:t>
            </a:r>
            <a:r>
              <a:rPr lang="ru-RU" dirty="0"/>
              <a:t> і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(</a:t>
            </a:r>
            <a:r>
              <a:rPr lang="ru-RU" dirty="0" err="1"/>
              <a:t>клієнтів</a:t>
            </a:r>
            <a:r>
              <a:rPr lang="ru-RU" dirty="0"/>
              <a:t>) і в остаточному </a:t>
            </a:r>
            <a:r>
              <a:rPr lang="ru-RU" dirty="0" err="1"/>
              <a:t>підсумку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зростанню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на рис. 6.4. 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93855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488CB5E-9119-CB3A-90F2-109DFE59CF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06" y="583406"/>
            <a:ext cx="8153400" cy="4470400"/>
          </a:xfrm>
        </p:spPr>
      </p:pic>
    </p:spTree>
    <p:extLst>
      <p:ext uri="{BB962C8B-B14F-4D97-AF65-F5344CB8AC3E}">
        <p14:creationId xmlns:p14="http://schemas.microsoft.com/office/powerpoint/2010/main" val="334327311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155</TotalTime>
  <Words>3058</Words>
  <Application>Microsoft Macintosh PowerPoint</Application>
  <PresentationFormat>Широкоэкранный</PresentationFormat>
  <Paragraphs>107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Gill Sans MT</vt:lpstr>
      <vt:lpstr>Times New Roman</vt:lpstr>
      <vt:lpstr>Галерея</vt:lpstr>
      <vt:lpstr>Формування системи бізнес-процесів компанії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системи бізнес-процесів компанії</dc:title>
  <dc:creator>Александр Ткачук</dc:creator>
  <cp:lastModifiedBy>Александр Ткачук</cp:lastModifiedBy>
  <cp:revision>59</cp:revision>
  <dcterms:created xsi:type="dcterms:W3CDTF">2022-05-02T08:21:07Z</dcterms:created>
  <dcterms:modified xsi:type="dcterms:W3CDTF">2022-05-04T06:32:44Z</dcterms:modified>
</cp:coreProperties>
</file>