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0" r:id="rId3"/>
    <p:sldId id="258" r:id="rId4"/>
    <p:sldId id="261" r:id="rId5"/>
    <p:sldId id="262" r:id="rId6"/>
    <p:sldId id="284" r:id="rId7"/>
    <p:sldId id="289" r:id="rId8"/>
    <p:sldId id="277" r:id="rId9"/>
    <p:sldId id="275" r:id="rId10"/>
    <p:sldId id="276" r:id="rId11"/>
    <p:sldId id="274" r:id="rId12"/>
    <p:sldId id="280" r:id="rId13"/>
    <p:sldId id="282" r:id="rId14"/>
    <p:sldId id="281" r:id="rId15"/>
    <p:sldId id="291" r:id="rId16"/>
    <p:sldId id="292" r:id="rId17"/>
    <p:sldId id="294" r:id="rId18"/>
    <p:sldId id="295" r:id="rId19"/>
    <p:sldId id="296" r:id="rId20"/>
    <p:sldId id="293" r:id="rId21"/>
    <p:sldId id="297" r:id="rId22"/>
    <p:sldId id="298" r:id="rId23"/>
    <p:sldId id="302" r:id="rId24"/>
    <p:sldId id="301" r:id="rId25"/>
    <p:sldId id="300" r:id="rId26"/>
    <p:sldId id="303" r:id="rId27"/>
    <p:sldId id="304" r:id="rId28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92"/>
    <p:restoredTop sz="94564"/>
  </p:normalViewPr>
  <p:slideViewPr>
    <p:cSldViewPr snapToGrid="0">
      <p:cViewPr varScale="1">
        <p:scale>
          <a:sx n="115" d="100"/>
          <a:sy n="115" d="100"/>
        </p:scale>
        <p:origin x="50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2" y="1992473"/>
            <a:ext cx="11522075" cy="3190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775904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1" y="188914"/>
            <a:ext cx="11522075" cy="1405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334963" y="1593850"/>
            <a:ext cx="11522075" cy="4176713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2563952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4" name="Місце для вмісту 3"/>
          <p:cNvSpPr>
            <a:spLocks noGrp="1"/>
          </p:cNvSpPr>
          <p:nvPr>
            <p:ph sz="quarter" idx="10"/>
          </p:nvPr>
        </p:nvSpPr>
        <p:spPr>
          <a:xfrm>
            <a:off x="334963" y="188913"/>
            <a:ext cx="11522075" cy="5578475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3192927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Іна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221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7899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3" r:id="rId3"/>
    <p:sldLayoutId id="2147483661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9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260" userDrawn="1">
          <p15:clr>
            <a:srgbClr val="F26B43"/>
          </p15:clr>
        </p15:guide>
        <p15:guide id="6" orient="horz" pos="37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8B3731-292F-D09E-8CA4-AE7EFBF669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 ПОСЛУГ</a:t>
            </a:r>
            <a:b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МОДЕЛІ ОЦІНКИ І ПОВЕДІНКИ СПОЖИВАЧІВ</a:t>
            </a:r>
            <a:b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1" ker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Лекція 10</a:t>
            </a:r>
            <a:br>
              <a:rPr lang="ru-UA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3138236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A66780F-BA69-C372-BBDB-F993223EDC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9321" y="187288"/>
            <a:ext cx="11647718" cy="5583276"/>
          </a:xfrm>
        </p:spPr>
        <p:txBody>
          <a:bodyPr/>
          <a:lstStyle/>
          <a:p>
            <a:pPr marL="0" indent="0">
              <a:buNone/>
            </a:pP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Розглянемо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діаграму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малюнку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ru-UA" dirty="0"/>
          </a:p>
          <a:p>
            <a:pPr marL="0" indent="0">
              <a:buNone/>
            </a:pPr>
            <a:endParaRPr lang="ru-UA" dirty="0"/>
          </a:p>
          <a:p>
            <a:pPr marL="0" indent="0">
              <a:buNone/>
            </a:pPr>
            <a:endParaRPr lang="ru-UA" dirty="0"/>
          </a:p>
          <a:p>
            <a:pPr marL="0" indent="0">
              <a:buNone/>
            </a:pPr>
            <a:endParaRPr lang="ru-UA" dirty="0"/>
          </a:p>
          <a:p>
            <a:pPr marL="0" indent="0">
              <a:buNone/>
            </a:pPr>
            <a:endParaRPr sz="20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5ADBF9E-0ADC-8CA9-6F9C-A170CF58F0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0127" y="187287"/>
            <a:ext cx="4733228" cy="4775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530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A66780F-BA69-C372-BBDB-F993223EDC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9321" y="187288"/>
            <a:ext cx="11647718" cy="5583276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Конфіденційна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повільно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але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неухильно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проникає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через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бар'єри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особливо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приватні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цифри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факти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щось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важливе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впливає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усе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2.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Дійсний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стан справ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виробництві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відношення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персоналу до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повільно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але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вірно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стає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відомо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як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керівництву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так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усьому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ринку.</a:t>
            </a:r>
          </a:p>
          <a:p>
            <a:pPr marL="0" indent="0" algn="just">
              <a:buNone/>
            </a:pP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3. По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явних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аморфних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каналах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керівництво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отримує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суперечливу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інформацію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як про стан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зовнішніх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справ, так і про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внутрішню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роботу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4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. По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явних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аморфних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каналах персонал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отримує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суперечливу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інформацію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керівництва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: слова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починають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розходитися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справами. Так само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починають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поводитися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співробітники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рекламні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обіцянки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розходяться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дійсністю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5.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отримує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через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явні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аморфні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канали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суперечливу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інформацію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і до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формується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лояльне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відношення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Учасники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ринку з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недовірою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відносяться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готові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при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першій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нагоді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відмовитися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нього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6. Канал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відкритої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швидкої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Компанія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передає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рекламну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інформацію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отримує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швидку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інформацію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учасників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ринку.</a:t>
            </a:r>
          </a:p>
          <a:p>
            <a:pPr marL="0" indent="0" algn="just">
              <a:buNone/>
            </a:pP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7. Канал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відкритої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швидкої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Керівництво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ставить перед персоналом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недосяжні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цілі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а персонал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забезпечує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керівництво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спотвореною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оперативною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інформацією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ru-RU" sz="2000" b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232247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A66780F-BA69-C372-BBDB-F993223EDC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9321" y="187288"/>
            <a:ext cx="11647718" cy="5583276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8.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Аморфний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зв'язку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обривки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розмов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чутки,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припущення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врешті-решт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персоналом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залишається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таємниць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9.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Аморфний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зв'язку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Офіс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манера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маса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непомітних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дрібниць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чутки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істинний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стан справ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неможливо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довго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приховувати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ринку.</a:t>
            </a:r>
          </a:p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831936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A66780F-BA69-C372-BBDB-F993223EDC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9321" y="187288"/>
            <a:ext cx="11647718" cy="5583276"/>
          </a:xfrm>
        </p:spPr>
        <p:txBody>
          <a:bodyPr/>
          <a:lstStyle/>
          <a:p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Етапи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поведінки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Поведінка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чотирьох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етапів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Пошук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етапі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усвідомивши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потреби,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демонструє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пошукову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поведінку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збирає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інформацію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про те, як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задовольнити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свої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потреби.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2.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Оцінка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альтернатив.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цьому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етапі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споживач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займається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оцінкою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знайдених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варіантів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задоволення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потреби.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3.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Придбання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споживання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 Тут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споживач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власне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споживає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послугу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4.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Фінальна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оцінка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Споживач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оцінює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міру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свого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задоволення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зберігає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ці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дані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своїй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пам'яті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Цей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етап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тривати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довго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товар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послуга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тривалого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endParaRPr lang="ru-RU" sz="2000" b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572262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A66780F-BA69-C372-BBDB-F993223EDC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9321" y="187288"/>
            <a:ext cx="11647718" cy="5583276"/>
          </a:xfrm>
        </p:spPr>
        <p:txBody>
          <a:bodyPr/>
          <a:lstStyle/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 Модель "простота-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складність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бачимо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рухом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полюса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сірячини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 до полюса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інтелектуальних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збільшується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аж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неможливості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залишається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вірити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світ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рухається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ускладнення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роль характеристик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віри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збільшується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EDB2EA9-15A9-0DCF-FD29-5509639D72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4282" y="1839969"/>
            <a:ext cx="6836317" cy="3559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5653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A66780F-BA69-C372-BBDB-F993223EDC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9321" y="187288"/>
            <a:ext cx="11647718" cy="5583276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Червоний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чоловічок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інформатор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представляє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споживачеві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відрізняються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переважанням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пошукових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характеристик.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характеристиками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об'єктивні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спостережувані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заздалегідь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властивості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тому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чоловічка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хороше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характеристики. 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Приклад: консультант в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меблевому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салоні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повинен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інформувати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властивості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того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іншого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дивана,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сфокусувавшись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найбільш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значущих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точки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зору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потреб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Зелений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чоловічок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тренер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представляє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споживачеві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відрізняються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переважанням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досвідчених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характеристик.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Оскільки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успіх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досвіду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залежить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обставин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того,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відбувається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зелений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чоловічок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повинен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навчити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правильно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виступає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учителем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тренером, не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залишаючи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наодинці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придбаним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товаром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у момент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отримання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Приклад: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гід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туристичного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агентства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супроводжує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туриста і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стежить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щоб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не пропустив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нічого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цікавого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Гід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виступає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учителем, тренером,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учить туриста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отримувати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послугу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повному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об'ємі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endParaRPr lang="ru-RU" sz="2000" b="0" dirty="0">
              <a:solidFill>
                <a:srgbClr val="000000"/>
              </a:solidFill>
              <a:highlight>
                <a:srgbClr val="FFFF00"/>
              </a:highlight>
              <a:latin typeface="Times New Roman" panose="02020603050405020304" pitchFamily="18" charset="0"/>
            </a:endParaRP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244066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A66780F-BA69-C372-BBDB-F993223EDC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9321" y="187288"/>
            <a:ext cx="11647718" cy="5583276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Синій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чоловічок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гуру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представляє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споживачеві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відрізняються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переважанням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характеристик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високотехнологічні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інтелектуальні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безліч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речей,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найчастіше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відносяться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першої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предмети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розкоші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чоловічок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безумовним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авторитетом, думка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викликає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довіру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вірить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тому,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говорить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чоловічок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хоча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твердження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перевірити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Приклад: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світило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медицини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погойдуючи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головою ставить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діагноз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присутності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своєї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медичної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свити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слова, не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підкріплені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нічим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окрім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купи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суперечливих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аналізів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сприймаються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як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непорушна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істина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ніхто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посміє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поставити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під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сумнів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Вірність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діагнозу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питання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віри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авторитету,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репутації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професора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039813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A66780F-BA69-C372-BBDB-F993223EDC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9321" y="187288"/>
            <a:ext cx="11647718" cy="5583276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5. Модель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поведінки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Прийнятний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бажаний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Люди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оцінюють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своїх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очікувань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безпосереднього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досвіду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досвід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перевершив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очікування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виникає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висока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оцінка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навпаки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низька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думка тут –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існує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ніяких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об'єктивних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критеріїв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на 50% справу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очікувань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крок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проаналізувати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складаються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очікування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градації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тут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 algn="just">
              <a:buNone/>
            </a:pP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можемо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виділити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сходинки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457200" indent="-457200" algn="just">
              <a:buAutoNum type="arabicPeriod"/>
            </a:pP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Прийнятний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</a:p>
          <a:p>
            <a:pPr marL="457200" indent="-457200" algn="just">
              <a:buAutoNum type="arabicPeriod"/>
            </a:pP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Бажаний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Суть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проста -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зроблена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незручно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недобре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вона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сприймається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нижче</a:t>
            </a:r>
            <a:endParaRPr lang="ru-RU" sz="2000" b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прийнятного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в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клієнт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невдоволений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вважає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гроші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менше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вважається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зроблена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красиво і добре, вона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сприймається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вище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бажаного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("Не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чекав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"! - говорить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клієнт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і в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клієнт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відчуває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гроші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заслуговував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цими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двома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планками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лежить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зона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терпимості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якій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клієнт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виявляється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менш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задоволений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рівнем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наше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маркетингове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виявитися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цій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зоні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596938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A66780F-BA69-C372-BBDB-F993223EDC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9321" y="187288"/>
            <a:ext cx="11647718" cy="5583276"/>
          </a:xfrm>
        </p:spPr>
        <p:txBody>
          <a:bodyPr/>
          <a:lstStyle/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ru-UA" dirty="0"/>
          </a:p>
          <a:p>
            <a:pPr marL="0" indent="0">
              <a:buNone/>
            </a:pPr>
            <a:endParaRPr lang="ru-UA" dirty="0"/>
          </a:p>
          <a:p>
            <a:pPr marL="0" indent="0">
              <a:buNone/>
            </a:pPr>
            <a:endParaRPr lang="ru-UA" dirty="0"/>
          </a:p>
          <a:p>
            <a:pPr marL="0" indent="0">
              <a:buNone/>
            </a:pPr>
            <a:endParaRPr lang="ru-UA" dirty="0"/>
          </a:p>
          <a:p>
            <a:pPr marL="0" indent="0">
              <a:buNone/>
            </a:pPr>
            <a:endParaRPr lang="ru-UA" dirty="0"/>
          </a:p>
          <a:p>
            <a:pPr marL="0" indent="0">
              <a:buNone/>
            </a:pPr>
            <a:endParaRPr lang="ru-UA" dirty="0"/>
          </a:p>
          <a:p>
            <a:pPr marL="0" indent="0">
              <a:buNone/>
            </a:pPr>
            <a:endParaRPr lang="ru-UA" dirty="0"/>
          </a:p>
          <a:p>
            <a:pPr marL="0" indent="0">
              <a:buNone/>
            </a:pPr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0DC407C-BCF4-3439-953A-8C88475D8D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270" y="323809"/>
            <a:ext cx="4698154" cy="4933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3296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A66780F-BA69-C372-BBDB-F993223EDC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9321" y="187288"/>
            <a:ext cx="11647718" cy="5583276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прямо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впливає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планку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бажаного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прийнятного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утворює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верхню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нижню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межу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терпимості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?</a:t>
            </a:r>
          </a:p>
          <a:p>
            <a:pPr marL="0" indent="0">
              <a:buNone/>
            </a:pPr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9BC7762-4743-CC6A-60C4-64B5499395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5175" y="903094"/>
            <a:ext cx="7772400" cy="3923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5979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9E0CDB1E-370E-158A-EFA4-8B12E039883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7269" y="167268"/>
            <a:ext cx="11689770" cy="5603295"/>
          </a:xfrm>
        </p:spPr>
        <p:txBody>
          <a:bodyPr/>
          <a:lstStyle/>
          <a:p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1. Модель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Теорія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дір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модель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розривів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</a:t>
            </a:r>
          </a:p>
          <a:p>
            <a:endParaRPr lang="ru-RU" sz="2000" b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темі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вимушені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зрозуміти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відбувається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головах людей,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причетних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основі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цієї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теорії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лежить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просте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спостереження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: коли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людина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отримала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те,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чекала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віна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переживає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почуття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спокійного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задоволення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вона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отримала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менше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того,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чекала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віна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невдоволена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ж вона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отримала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більш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того,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чого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чекала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вона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щаслива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Отже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хочеш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зробити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щасливим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давай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йому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більше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ніж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чекає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І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щось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обіцяєш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зроби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більше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того -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принаймні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зроби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хоча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б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обіцяне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Тепер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узагальнимо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. До того, як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споживачеві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зроблена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послуга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, в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голові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очікування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відносно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рівня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цієї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Після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того, як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послуга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зроблена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, у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голові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з'являється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оцінка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того,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який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був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насправді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 Як правило,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очікування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співпадають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дійсністю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ними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утворюється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розрив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діра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чим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вона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більша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тим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сильніше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відреагує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споживач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теорія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дір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модель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розривів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головна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психологічна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модель маркетингу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Традиційно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модель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розривів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говорить про те,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розривши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відмінність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очікуваної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сприйманої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 Тому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цю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модель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ще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називають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моделлю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957398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A66780F-BA69-C372-BBDB-F993223EDC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9321" y="187288"/>
            <a:ext cx="11647718" cy="5583276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верхню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межу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зони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терпимості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(на планку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бажаного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впливають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два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чинники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1.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Особисті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потреби (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фізичні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психологічні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соціальні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).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2.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Інтенсифікатори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очікувань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стійкі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особисті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чинники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ведуть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підвищення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чутливості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сервісу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нас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чекає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знайомий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перукар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нас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обслуговуватиме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все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краще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краще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- просто так, тому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давнішні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віддані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?).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нижню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межу (на планку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прийнятного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рівня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)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впливають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інтенсифікатори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очікувань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- так, перед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Новорічним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Балом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жінка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чекає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перукаря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просто чудес -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менше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вона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згодна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Набір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альтернатив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свідомості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представленні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набір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постачальників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аналогічної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особливості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ситуації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знаходиться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474741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A66780F-BA69-C372-BBDB-F993223EDC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9321" y="187288"/>
            <a:ext cx="11647718" cy="5583276"/>
          </a:xfrm>
        </p:spPr>
        <p:txBody>
          <a:bodyPr/>
          <a:lstStyle/>
          <a:p>
            <a:pPr marL="0" indent="0">
              <a:buNone/>
            </a:pP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Існують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чинники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впливають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обидві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планки, :</a:t>
            </a:r>
          </a:p>
          <a:p>
            <a:pPr marL="0" indent="0">
              <a:buNone/>
            </a:pP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Відкриті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обіцянки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з боку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робить слуги (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інформуюча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реклама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прямі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обіцянки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персоналу).</a:t>
            </a:r>
          </a:p>
          <a:p>
            <a:pPr marL="0" indent="0" algn="just">
              <a:buNone/>
            </a:pP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2.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Приховані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обіцянки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про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говорять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"не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спійманий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- не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злодій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".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Хитромудрая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реклама, яка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використовує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психологічні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хитрощі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типовий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приклад.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Обтічні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неоднозначні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описи характеристик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товару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теж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цього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роду.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Клієнт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зможе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подати на вас до суду,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обіцянки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виявляться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порожніми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але буде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украй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невдоволений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3. Чутки,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репутація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4.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Минулий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досвід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Ці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чинники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впливають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і на планку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бажаного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рівня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і на планку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прийнятного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- через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очікування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складаються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свідомості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sz="2000" b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570091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A66780F-BA69-C372-BBDB-F993223EDC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9321" y="187288"/>
            <a:ext cx="11647718" cy="5583276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6. Модель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поведінки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"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Сприйняття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-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задоволення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</a:t>
            </a:r>
          </a:p>
          <a:p>
            <a:pPr marL="0" indent="0">
              <a:buNone/>
            </a:pP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Сприйняття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- перший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рубіж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проходить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свідомості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зовнішнього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світу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Але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зрештою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вона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виявляється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глибше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-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області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свідомості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завідуючою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загальною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оцінкою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відбувається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області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почуттів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Діючи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систематично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акуратно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ми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деякої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можемо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впливати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те,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сприйме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зроблену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але коли справа доходить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фінальної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наших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старань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майже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ніяк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можемо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вплинути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почуття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тільки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можемо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брати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уваги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чинники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впливають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 те,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з'явиться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почуття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задоволення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 маркетингу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задоволення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розуміється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як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почуття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виникає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тоді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коли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деяка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потреба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людини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насичується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задовольняється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Таким чином,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задоволення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по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суті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не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почуття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відсутність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: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відсутність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відчуття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нужди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чомусь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особливий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внутрішній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спокій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457428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A66780F-BA69-C372-BBDB-F993223EDC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9321" y="187288"/>
            <a:ext cx="11647718" cy="5583276"/>
          </a:xfrm>
        </p:spPr>
        <p:txBody>
          <a:bodyPr/>
          <a:lstStyle/>
          <a:p>
            <a:pPr marL="0" indent="0">
              <a:buNone/>
            </a:pPr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40525B7-0E5A-FEBF-D294-360AFC99F3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651" y="187288"/>
            <a:ext cx="7772400" cy="4424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8073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A66780F-BA69-C372-BBDB-F993223EDC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9321" y="187288"/>
            <a:ext cx="11647718" cy="5583276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діаграмі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приведено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п'ять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найбільш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властивостей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впливають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сприйняття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Точність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відповідальність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здатність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постачальника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точно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надійно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обіцянки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Чуйність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готовність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назустріч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побажанням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швидко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розторопно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Якісне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те,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відбувається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Чесність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і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довірчість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чесність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персоналу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здатність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відповідати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зробленій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довірі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Співчуття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турбота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індивідуальна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увага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клієнтові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Матеріальні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чинники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устаткування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зовнішній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вигляд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офісу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персоналу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інші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видимі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атрибути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Окремо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знаходиться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ціна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важлива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характеристика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впливає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сприйняття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але вона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заслуговує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окремий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розгляд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Далі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сприйняття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впливає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фінальну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міру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задоволення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, але тут в справу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втручаються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особисті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чинники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настрій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об'єктивність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упередженість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(для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оцінки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мають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сильну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відому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марку,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упередженість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особливо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значна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), а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різні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ситуаційні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чинники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, так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звані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інтенсифікатори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очікувань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/>
            <a:endParaRPr lang="ru-RU" sz="2000" b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743905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A66780F-BA69-C372-BBDB-F993223EDC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9321" y="187288"/>
            <a:ext cx="11647718" cy="5583276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7.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Лояльність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Контакти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1-3 роду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Задоволений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великою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вірогідністю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повернеться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стане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постійним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лише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повернеться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сам, але і сам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зробить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неоціниму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бізнесу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створюючи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позитивну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репутацію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даючи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рекомендації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рідним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друзям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знайомим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чинник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величезної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мабуть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вирішальній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значущості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почувати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себе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упевнено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без потоку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приходять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рекомендаціях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вони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стають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основою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стабільної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планової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роботи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Особливо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вірно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інтелектуальних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таких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юридичні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медичні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Сьогодні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досить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багато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говорять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лояльність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Лояльність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відданість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постачальникові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торговельній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Круг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лояльних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справжній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капітал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неможливо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накопити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відразу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але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тільки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завдяки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тривалій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акуратній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роботі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Лояльність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вимірювати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готовністю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знову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звернутися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постачальника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тоді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міра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задоволення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лояльність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опиняються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особливій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нелінійній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816649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D1E81C24-FF99-068A-349C-C491FA4C24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7629" y="223024"/>
            <a:ext cx="11589409" cy="5547539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Нелінійність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цієї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залежності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наводить на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простий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вивід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: для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вигідно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домагатися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високої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міри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задоволення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а не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задовольнятися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середнім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рівнем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тому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тільки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витрати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зусиль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отримання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високих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мір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задоволення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приносять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помітну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віддачу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вигляді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формування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круга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лояльних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клієнтів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задовольняєтеся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нейтральними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оцінками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ваших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вам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припаде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знову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знову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приводити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до себе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нових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клієнтів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, тому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старі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повертатимуться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до вас. А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дорого і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морочливо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Контакти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1-3 роди: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1.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Контакти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першого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роду -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опосередковані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безособові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контакти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коли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клієнт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стикається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слідами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з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рекламою в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пресі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2.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Контакти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другого роду -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опосередковані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але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особисті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контакти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з персоналом,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в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телефонній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бесіді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електронному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листуванні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3.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Контакти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третього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роду -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безпосередні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особисті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контакти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з персоналом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/>
            <a:endParaRPr lang="ru-RU" sz="2000" b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571839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A66780F-BA69-C372-BBDB-F993223EDC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9321" y="187288"/>
            <a:ext cx="11647718" cy="5583276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Приклад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аналізу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ключових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контактів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готельний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бізнес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циклу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моменту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усвідомлення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клієнтом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існування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такого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ним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остаточної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отриманої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декілька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ключових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моментів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відбувається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особливо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інтенсивне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думки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таким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важливим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моментом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перший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особистий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контакт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представником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- "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моменти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істини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відпрацьовані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персоналом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відмінно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оскільки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залежить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остаточна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міра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задоволення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моменти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умілій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поведінці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співробітники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підвищити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міру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довіри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лояльності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змусити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негативну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зробити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кроки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просування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ідентичності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Розробляючи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маркетинг для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ми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повинні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виділити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приділити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велику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увагу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оптимізації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цих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контактів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особливо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контактів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третього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роду,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хоча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усі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типи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контактів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впливають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ситуацію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ключових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контактів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порівняно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маловідомий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але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перспективний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тип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маркетингових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досліджень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особливо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корисний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умовах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невеликих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підприємств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97187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7ADEB8B2-B872-1ECB-A6B2-720F16176CF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12235" y="223024"/>
            <a:ext cx="11544804" cy="5547539"/>
          </a:xfrm>
        </p:spPr>
        <p:txBody>
          <a:bodyPr/>
          <a:lstStyle/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169DC9C-2406-618A-8585-5F6A6DE7BC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3540" y="788670"/>
            <a:ext cx="7772400" cy="3920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0548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BE702564-B841-39BC-031C-9583410E43E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1873" y="211874"/>
            <a:ext cx="11645165" cy="5558690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цієї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простої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але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корисної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психологічної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теорії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слідує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декілька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висновків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Ніколи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не роби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рекламних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обіцянок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не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відповідних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дійсності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зможе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виявити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буде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розчарований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незадоволеним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буде.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часто,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прагнучи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притягнути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роблять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рекламу,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наповнену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якимись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недомовками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натяками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гіпнотичними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мимреннями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обіцяють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щастя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що-небудь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такого роду.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Дійсно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приходить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ніякого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щастя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прямий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обман?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Але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розчарований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виник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розрив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 Так.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Висновки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робіть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Залишайте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місце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для маленьких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сюрпризів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своїм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клієнтам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– нехай вони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отримають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щось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крім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того,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чекали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Вони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будуть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навіть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буде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досконала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дрібниця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придумати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дрібницю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яка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занадто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накладена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але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дієва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справжня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майстерність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одна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найважливіших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навичок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маркетолога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Розширена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модель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виглядає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таким чином:</a:t>
            </a:r>
          </a:p>
          <a:p>
            <a:pPr algn="just"/>
            <a:endParaRPr sz="2000" b="0" dirty="0"/>
          </a:p>
        </p:txBody>
      </p:sp>
    </p:spTree>
    <p:extLst>
      <p:ext uri="{BB962C8B-B14F-4D97-AF65-F5344CB8AC3E}">
        <p14:creationId xmlns:p14="http://schemas.microsoft.com/office/powerpoint/2010/main" val="10645388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A66780F-BA69-C372-BBDB-F993223EDC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9321" y="187288"/>
            <a:ext cx="11647718" cy="5583276"/>
          </a:xfrm>
        </p:spPr>
        <p:txBody>
          <a:bodyPr/>
          <a:lstStyle/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9339D5B-0828-4539-29FE-9D34551F70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540" y="304799"/>
            <a:ext cx="8371840" cy="476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0591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A66780F-BA69-C372-BBDB-F993223EDC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9321" y="187288"/>
            <a:ext cx="11647718" cy="5583276"/>
          </a:xfrm>
        </p:spPr>
        <p:txBody>
          <a:bodyPr/>
          <a:lstStyle/>
          <a:p>
            <a:pPr algn="just"/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A.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голові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коли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намір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звернутися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нас.</a:t>
            </a:r>
          </a:p>
          <a:p>
            <a:pPr algn="just"/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B.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коли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зроблена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C.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D.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Внутрішній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документ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набір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правив.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Внутрішнє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уявлення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те,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зроблена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співпадає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 вона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фактично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виявляється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E.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думає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персонал про те,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них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чекають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1. Канал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Рекламні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обіцянки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прямо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впливають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очікувань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проблема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рекламісти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зацікавлені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високий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очікувань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оскільки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підвищується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відгук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2. Канал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Зовнішні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повинні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нести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стандартний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3. Канал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Рекламні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зовнішні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комунікації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задавати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контекст,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оцінює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диктувати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"правила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",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деяких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випадках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дозволяє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суб'єктивної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клієнтської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688432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A66780F-BA69-C372-BBDB-F993223EDC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9321" y="187288"/>
            <a:ext cx="11647718" cy="5583276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4. Канал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Оптимізація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стандартів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очікування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трудність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протидія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боку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виробничих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5. Канал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реального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внутрішнім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стандартам.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проблема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низька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мотивація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персоналу.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6. Канал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сприймає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умов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сприятливого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сприйняття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трудність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недооцінка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другорядних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чинників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впливають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сприйняття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7.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Розриви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очікуваннями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представляють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Відсутність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регулярного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спостереження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масовій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свідомості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8.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Розриви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рекламними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обіцянками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реальним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рівнем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9.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Клієнтський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розрив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Очікування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співпадають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вони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бачать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насправді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Прямо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управляти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голові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людини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10.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Розриви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внутрішніми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стандартами і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фактичним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рівнем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надання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У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позбавитися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цього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розриву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важко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оскільки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неможливо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організувати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повний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контроль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процесу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надання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відповідність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внутрішнім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стандартам.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Залишається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правильна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мотивація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співробітників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На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виробництві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- </a:t>
            </a:r>
            <a:r>
              <a:rPr lang="uk-UA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ТК</a:t>
            </a:r>
          </a:p>
          <a:p>
            <a:endParaRPr sz="2000" dirty="0"/>
          </a:p>
        </p:txBody>
      </p:sp>
    </p:spTree>
    <p:extLst>
      <p:ext uri="{BB962C8B-B14F-4D97-AF65-F5344CB8AC3E}">
        <p14:creationId xmlns:p14="http://schemas.microsoft.com/office/powerpoint/2010/main" val="4930276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A66780F-BA69-C372-BBDB-F993223EDC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9321" y="187288"/>
            <a:ext cx="11647718" cy="5583276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11.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Розриви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інформацією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очікування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клієнтів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внутрішніми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стандартами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Невірна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стандартів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роботи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дивлячись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те,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те,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чекають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виходячи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інтересів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ніяк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використовується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оптимізації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518895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A66780F-BA69-C372-BBDB-F993223EDC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9321" y="187288"/>
            <a:ext cx="11647718" cy="5583276"/>
          </a:xfrm>
        </p:spPr>
        <p:txBody>
          <a:bodyPr/>
          <a:lstStyle/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2. Модель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контекстуальних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детермінант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аморфних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каналів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зв'язку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 кожного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бізнесу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так звана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ідентичність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набір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інформаційних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характеристик,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визначають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сприйняття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лише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але і самого персоналу.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Ідентичність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формується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сукупності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багатьох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чинників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але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деякі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них особливо сильно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впливають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ідентичність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називаються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контекстуальними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детермінантами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детермінанти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ключовими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вони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матимуть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найважливіший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вплив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точки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зору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моделі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розривів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цьому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контекстуальними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детермінантами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бути і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така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важлива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річ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як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ціна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товару, 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бути і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така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незначна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як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розташування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торговельної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адміністраторської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стійки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офісі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нтрамаркетингу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правила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пошуку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модифікації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контекстуальних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детермінант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дозволяють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найменшими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втратами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радикально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модифікувати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сприйняття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бізнесу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так і персоналом.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ідентичність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бізнесу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чітко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побудована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не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страждає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внутрішніх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конфліктів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рекламною пропагандою і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реальними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настроями персоналу),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клієнт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лише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залишається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задоволений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обслуговуванням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відповідає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лояльністю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довірою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0660802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Житомирська політехніка">
      <a:dk1>
        <a:srgbClr val="224D83"/>
      </a:dk1>
      <a:lt1>
        <a:sysClr val="window" lastClr="FFFFFF"/>
      </a:lt1>
      <a:dk2>
        <a:srgbClr val="FFFFFF"/>
      </a:dk2>
      <a:lt2>
        <a:srgbClr val="224D8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Житомирська політехніка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497</TotalTime>
  <Words>3013</Words>
  <Application>Microsoft Macintosh PowerPoint</Application>
  <PresentationFormat>Широкоэкранный</PresentationFormat>
  <Paragraphs>121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3" baseType="lpstr">
      <vt:lpstr>Arial</vt:lpstr>
      <vt:lpstr>Calibri</vt:lpstr>
      <vt:lpstr>Montserrat</vt:lpstr>
      <vt:lpstr>Montserrat ExtraBold</vt:lpstr>
      <vt:lpstr>Times New Roman</vt:lpstr>
      <vt:lpstr>Тема Office</vt:lpstr>
      <vt:lpstr>СПОЖИВАЧІ ПОСЛУГ ОСНОВНІ МОДЕЛІ ОЦІНКИ І ПОВЕДІНКИ СПОЖИВАЧІВ  Лекція 10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Новосьолов Іван Володимирович</dc:creator>
  <cp:lastModifiedBy>Александр Ткачук</cp:lastModifiedBy>
  <cp:revision>48</cp:revision>
  <dcterms:created xsi:type="dcterms:W3CDTF">2023-01-12T09:20:21Z</dcterms:created>
  <dcterms:modified xsi:type="dcterms:W3CDTF">2026-01-19T14:36:46Z</dcterms:modified>
</cp:coreProperties>
</file>