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0" r:id="rId13"/>
    <p:sldId id="268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63"/>
    <p:restoredTop sz="95669"/>
  </p:normalViewPr>
  <p:slideViewPr>
    <p:cSldViewPr snapToGrid="0">
      <p:cViewPr varScale="1">
        <p:scale>
          <a:sx n="109" d="100"/>
          <a:sy n="109" d="100"/>
        </p:scale>
        <p:origin x="29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1/27/26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1/27/26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1/27/26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1/27/26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1/27/26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1/27/26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1/27/26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1/27/26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1/27/26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1/27/26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1/27/26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1/27/26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BB958B-1D6B-9862-2AA8-A79C2CCA7D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848" y="1698171"/>
            <a:ext cx="7315200" cy="1730830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A" sz="2800" b="1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Військова комунікація.</a:t>
            </a:r>
            <a:r>
              <a:rPr lang="uk-UA" sz="2800" b="1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</a:t>
            </a:r>
            <a:r>
              <a:rPr lang="en-UA" sz="2800" b="1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нституційний дискурс</a:t>
            </a:r>
            <a:r>
              <a:rPr lang="uk-UA" sz="2800" b="1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8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en-UA" sz="2800" b="1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інгвістичне забезпечення військ</a:t>
            </a:r>
            <a:r>
              <a:rPr lang="uk-UA" sz="2800" b="1" kern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A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A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A907E1-A9F7-5C74-7A0A-E35EA31F80C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Лекція 1</a:t>
            </a:r>
            <a:endParaRPr lang="en-UA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15084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0E5FBA7-73E0-750D-7CD2-1CDA49A590A6}"/>
              </a:ext>
            </a:extLst>
          </p:cNvPr>
          <p:cNvSpPr txBox="1"/>
          <p:nvPr/>
        </p:nvSpPr>
        <p:spPr>
          <a:xfrm>
            <a:off x="172995" y="420130"/>
            <a:ext cx="10737078" cy="55659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 як елемент комунікативної безпеки</a:t>
            </a:r>
          </a:p>
          <a:p>
            <a:pPr>
              <a:lnSpc>
                <a:spcPct val="150000"/>
              </a:lnSpc>
            </a:pP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Військовий переклад</a:t>
            </a:r>
            <a:r>
              <a:rPr lang="en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розглядається як </a:t>
            </a:r>
            <a:r>
              <a:rPr lang="en-U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ризик-орієнтована перекладацька діяльність</a:t>
            </a: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у межах якої адекватність перекладацьких рішень оцінюється з урахуванням потенційних комунікативних, операційних і правових наслідків. Такий підхід відповідає положенням функціонально-комунікативної теорії перекладу та концепції </a:t>
            </a:r>
            <a:r>
              <a:rPr lang="en-UA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risk-based translation</a:t>
            </a: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(Nida; Nord; Gile).</a:t>
            </a:r>
            <a:endParaRPr lang="en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Функції: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міжмовна інтеграція; юридична точність; збереження імперативу.</a:t>
            </a:r>
          </a:p>
          <a:p>
            <a:pPr algn="l">
              <a:lnSpc>
                <a:spcPct val="150000"/>
              </a:lnSpc>
            </a:pP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Приклад:</a:t>
            </a:r>
            <a:endParaRPr lang="uk-UA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uk-UA" sz="24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Hold</a:t>
            </a:r>
            <a:r>
              <a:rPr lang="uk-UA" sz="24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current</a:t>
            </a:r>
            <a:r>
              <a:rPr lang="uk-UA" sz="24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positions</a:t>
            </a:r>
            <a:r>
              <a:rPr lang="uk-UA" sz="24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until</a:t>
            </a:r>
            <a:r>
              <a:rPr lang="uk-UA" sz="24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further</a:t>
            </a:r>
            <a:r>
              <a:rPr lang="uk-UA" sz="24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orders</a:t>
            </a:r>
            <a:r>
              <a:rPr lang="uk-UA" sz="24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Тримати поточні позиції до отримання подальших наказів</a:t>
            </a:r>
          </a:p>
        </p:txBody>
      </p:sp>
    </p:spTree>
    <p:extLst>
      <p:ext uri="{BB962C8B-B14F-4D97-AF65-F5344CB8AC3E}">
        <p14:creationId xmlns:p14="http://schemas.microsoft.com/office/powerpoint/2010/main" val="11366380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8B3457A-AC5F-E750-F66B-2856157960A9}"/>
              </a:ext>
            </a:extLst>
          </p:cNvPr>
          <p:cNvSpPr txBox="1"/>
          <p:nvPr/>
        </p:nvSpPr>
        <p:spPr>
          <a:xfrm>
            <a:off x="234778" y="659027"/>
            <a:ext cx="11491784" cy="5011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A" sz="2400" b="1" kern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ПОНЯТТЯ ПЕРЕКЛАДАЦЬКОЇ ЕКВІВАЛЕНТНОСТІ</a:t>
            </a:r>
            <a:endParaRPr lang="en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</a:pPr>
            <a:r>
              <a:rPr lang="en-U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Еквівалентність</a:t>
            </a: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— ключова концепція теорії перекладу, що означає відповідність між оригіналом і перекладом на різних рівнях. </a:t>
            </a:r>
            <a:endParaRPr lang="uk-UA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lnSpc>
                <a:spcPct val="150000"/>
              </a:lnSpc>
            </a:pP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Вона багаторівнева:</a:t>
            </a:r>
            <a:b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Лексична еквівалентність — відповідність термінів та лексичних одиниць;</a:t>
            </a:r>
            <a:b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Граматична еквівалентність — аналогічні граматичні структури;</a:t>
            </a:r>
            <a:b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Стилістична еквівалентність — збереження жанрових та функціональних особливостей;</a:t>
            </a:r>
            <a:b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Прагматична еквівалентність — збереження комунікативного наміру.</a:t>
            </a:r>
            <a:endParaRPr lang="en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0254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A898710-6CD5-74EA-1AC2-D2374DA2D28C}"/>
              </a:ext>
            </a:extLst>
          </p:cNvPr>
          <p:cNvSpPr txBox="1"/>
          <p:nvPr/>
        </p:nvSpPr>
        <p:spPr>
          <a:xfrm>
            <a:off x="383058" y="1120676"/>
            <a:ext cx="1162770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algn="just"/>
            <a:r>
              <a:rPr lang="en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Прагматична еквівалентність у військовому дискурсі пов’язана з теорією мовленнєвих актів (Austin, Searle): </a:t>
            </a:r>
            <a:endParaRPr lang="uk-UA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just"/>
            <a:r>
              <a:rPr lang="en-UA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наказ, директива </a:t>
            </a:r>
            <a:r>
              <a:rPr lang="en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або </a:t>
            </a:r>
            <a:r>
              <a:rPr lang="en-UA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заборона</a:t>
            </a:r>
            <a:r>
              <a:rPr lang="en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мають викликати </a:t>
            </a:r>
            <a:r>
              <a:rPr lang="en-UA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однозначну дію</a:t>
            </a:r>
            <a:r>
              <a:rPr lang="en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Будь-яке порушення прагматичного </a:t>
            </a:r>
            <a:endParaRPr lang="uk-UA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just"/>
            <a:r>
              <a:rPr lang="en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рівня розглядається як комунікативна помилка підвищеного ризику.</a:t>
            </a:r>
            <a:endParaRPr lang="en-UA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/>
            <a:r>
              <a:rPr lang="en-UA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Приклад:</a:t>
            </a:r>
            <a:br>
              <a:rPr lang="en-UA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A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Термін “Rules of Engagement” перекладається як</a:t>
            </a:r>
            <a:r>
              <a:rPr lang="uk-UA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A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«Правила ведення бою», а не буквально як «Правила взаємодії», </a:t>
            </a:r>
            <a:endParaRPr lang="uk-UA" sz="2800" i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/>
            <a:r>
              <a:rPr lang="en-UA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оскільки від цього залежить юридична та практична точність дій.</a:t>
            </a:r>
            <a:endParaRPr lang="en-UA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5533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075D532-7F9C-FD17-952A-32D3569AC3A9}"/>
              </a:ext>
            </a:extLst>
          </p:cNvPr>
          <p:cNvSpPr txBox="1"/>
          <p:nvPr/>
        </p:nvSpPr>
        <p:spPr>
          <a:xfrm>
            <a:off x="432487" y="543697"/>
            <a:ext cx="1086159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АДЕКВАТНІСТЬ ПЕРЕКЛАДУ</a:t>
            </a:r>
            <a:endParaRPr lang="uk-UA" sz="24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en-UA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Адекватність визначає загальну відповідність перекладу комунікативним і функціональним умовам:</a:t>
            </a:r>
            <a:endParaRPr lang="en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buSzPts val="1000"/>
              <a:tabLst>
                <a:tab pos="457200" algn="l"/>
              </a:tabLs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дотримання жанрових норм;</a:t>
            </a:r>
            <a:endParaRPr lang="uk-UA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buSzPts val="1000"/>
              <a:tabLst>
                <a:tab pos="457200" algn="l"/>
              </a:tabLs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урахування адресата та контексту;</a:t>
            </a:r>
            <a:endParaRPr lang="en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buSzPts val="1000"/>
              <a:tabLst>
                <a:tab pos="457200" algn="l"/>
              </a:tabLst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збереження прагматичного ефекту.</a:t>
            </a:r>
            <a:endParaRPr lang="uk-UA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endParaRPr lang="uk-UA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SzPts val="1000"/>
              <a:tabLst>
                <a:tab pos="457200" algn="l"/>
              </a:tabLst>
            </a:pP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 Л. Лісовим, адекватність — це відповідність перекладу:</a:t>
            </a:r>
            <a:b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жанру;</a:t>
            </a:r>
            <a:b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комунікативній ситуації;</a:t>
            </a:r>
            <a:b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адресатові;</a:t>
            </a:r>
            <a:b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функції тексту.</a:t>
            </a:r>
            <a:endParaRPr lang="en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endParaRPr lang="en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76700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AA5BE36-2425-3D38-78DE-BA68E6AD0087}"/>
              </a:ext>
            </a:extLst>
          </p:cNvPr>
          <p:cNvSpPr txBox="1"/>
          <p:nvPr/>
        </p:nvSpPr>
        <p:spPr>
          <a:xfrm>
            <a:off x="444843" y="494270"/>
            <a:ext cx="11071655" cy="6324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Прагматичний ефект </a:t>
            </a: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— це зміна стану знань, намірів або дій адресата після отримання повідомлення.</a:t>
            </a:r>
            <a:endParaRPr lang="uk-UA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Наприклад, наказ «Hold positions until further instructions» створює </a:t>
            </a:r>
            <a:r>
              <a:rPr lang="en-U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імперативний ефект</a:t>
            </a: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військовий підрозділ залишається на позиції, не змінюючи дій.</a:t>
            </a:r>
            <a:endParaRPr lang="uk-UA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uk-UA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Наприклад:</a:t>
            </a:r>
            <a:endParaRPr lang="en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2" indent="-228600">
              <a:lnSpc>
                <a:spcPct val="150000"/>
              </a:lnSpc>
              <a:buSzPts val="1000"/>
              <a:buFont typeface="Wingdings" pitchFamily="2" charset="2"/>
              <a:buChar char=""/>
              <a:tabLst>
                <a:tab pos="540385" algn="l"/>
              </a:tabLst>
            </a:pP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Оригінал (англійська): «Cease fire immediately»</a:t>
            </a:r>
            <a:endParaRPr lang="en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2" indent="-228600">
              <a:lnSpc>
                <a:spcPct val="150000"/>
              </a:lnSpc>
              <a:buSzPts val="1000"/>
              <a:buFont typeface="Wingdings" pitchFamily="2" charset="2"/>
              <a:buChar char=""/>
              <a:tabLst>
                <a:tab pos="540385" algn="l"/>
              </a:tabLst>
            </a:pP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Переклад (українська): «Припинити вогонь негайно»</a:t>
            </a:r>
            <a:endParaRPr lang="en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2" indent="-228600">
              <a:lnSpc>
                <a:spcPct val="150000"/>
              </a:lnSpc>
              <a:buSzPts val="1000"/>
              <a:buFont typeface="Wingdings" pitchFamily="2" charset="2"/>
              <a:buChar char=""/>
              <a:tabLst>
                <a:tab pos="540385" algn="l"/>
              </a:tabLst>
            </a:pP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Прагматичний ефект збережено: одразу припинити бойові дії.</a:t>
            </a:r>
            <a:endParaRPr lang="en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uk-UA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36027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A95F037-0A53-521D-2EE9-03681B6FC4C6}"/>
              </a:ext>
            </a:extLst>
          </p:cNvPr>
          <p:cNvSpPr txBox="1"/>
          <p:nvPr/>
        </p:nvSpPr>
        <p:spPr>
          <a:xfrm>
            <a:off x="593124" y="766119"/>
            <a:ext cx="10181968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A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Одиниці перекладу</a:t>
            </a:r>
            <a:endParaRPr lang="en-UA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Згідно з Барабаном та Лісовим, одиницею перекладу може бути:</a:t>
            </a:r>
            <a:endParaRPr lang="en-UA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слово;</a:t>
            </a:r>
            <a:endParaRPr lang="en-UA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словосполучення;</a:t>
            </a:r>
            <a:endParaRPr lang="en-UA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речення;</a:t>
            </a:r>
            <a:endParaRPr lang="en-UA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абзац;</a:t>
            </a:r>
            <a:endParaRPr lang="en-UA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весь текст.</a:t>
            </a:r>
            <a:endParaRPr lang="uk-UA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endParaRPr lang="uk-UA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A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Приклад:</a:t>
            </a:r>
            <a:endParaRPr lang="en-UA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A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“Advance to checkpoint Alpha”</a:t>
            </a:r>
            <a:r>
              <a:rPr lang="en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— перекладається як </a:t>
            </a:r>
            <a:r>
              <a:rPr lang="en-UA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«Просуватися до контрольного пункту Альфа»</a:t>
            </a:r>
            <a:r>
              <a:rPr lang="en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а не «Рухатися вперед до точки Альфа». Тут одиниця перекладу — імперативна фраза.</a:t>
            </a:r>
          </a:p>
          <a:p>
            <a:pPr lvl="0">
              <a:buSzPts val="1000"/>
              <a:tabLst>
                <a:tab pos="457200" algn="l"/>
              </a:tabLst>
            </a:pP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99488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463D5EE-B126-CF85-E309-AA7EC63CB61F}"/>
              </a:ext>
            </a:extLst>
          </p:cNvPr>
          <p:cNvSpPr txBox="1"/>
          <p:nvPr/>
        </p:nvSpPr>
        <p:spPr>
          <a:xfrm>
            <a:off x="518984" y="432486"/>
            <a:ext cx="10602097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Одиницями перекладу у військових текстах виступають:</a:t>
            </a:r>
            <a:endParaRPr lang="en-UA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стандартизовані формули;</a:t>
            </a:r>
            <a:endParaRPr lang="en-UA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термінологічні словосполучення;</a:t>
            </a:r>
            <a:endParaRPr lang="en-UA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імперативні конструкції;</a:t>
            </a:r>
            <a:endParaRPr lang="en-UA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дефініції.</a:t>
            </a:r>
            <a:endParaRPr lang="en-UA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br>
              <a:rPr lang="en-UA" sz="2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A" sz="2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 відповідає принципу </a:t>
            </a:r>
            <a:r>
              <a:rPr lang="en-UA" sz="28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formula-based translation</a:t>
            </a:r>
            <a:r>
              <a:rPr lang="en-UA" sz="2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характерному для регламентованих інституційних текстів, зокрема документів НАТО. </a:t>
            </a:r>
            <a:endParaRPr lang="uk-UA" sz="2800" kern="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1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Приклад (AAP-06):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A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Rules of Engagement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Неприпустимо: «Правила взаємодії»</a:t>
            </a:r>
            <a:br>
              <a:rPr lang="en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Нормативно: </a:t>
            </a:r>
            <a:r>
              <a:rPr lang="en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«Правила ведення бою»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Одиниця перекладу — </a:t>
            </a:r>
            <a:r>
              <a:rPr lang="en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термінологічна формула</a:t>
            </a:r>
            <a:r>
              <a:rPr lang="en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а не окремі слова </a:t>
            </a:r>
            <a:r>
              <a:rPr lang="en-UA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rules</a:t>
            </a:r>
            <a:r>
              <a:rPr lang="en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+ </a:t>
            </a:r>
            <a:r>
              <a:rPr lang="en-UA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engagement</a:t>
            </a:r>
            <a:r>
              <a:rPr lang="en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0195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20C3E6B-5D04-7ECF-5B62-1C004A76D88C}"/>
              </a:ext>
            </a:extLst>
          </p:cNvPr>
          <p:cNvSpPr txBox="1"/>
          <p:nvPr/>
        </p:nvSpPr>
        <p:spPr>
          <a:xfrm>
            <a:off x="0" y="407773"/>
            <a:ext cx="12191999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Імперативне речення як одиниця перекладу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 </a:t>
            </a:r>
            <a:r>
              <a:rPr lang="en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ATP-3, STANAG 2287</a:t>
            </a:r>
            <a:r>
              <a:rPr lang="en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та польових настановах НАТО накази подаються у вигляді коротких імперативних речень.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Оригінал (типове формулювання НАТО):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A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Hold current positions until further orders.</a:t>
            </a:r>
            <a:endParaRPr lang="uk-UA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Словесний переклад: «Утримувати теперішні позиції до подальших розпоряджень.»</a:t>
            </a:r>
            <a:br>
              <a:rPr lang="en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Функціонально нормативний: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Тримати поточні позиції до отримання подальших наказів.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Одиниця перекладу — </a:t>
            </a:r>
            <a:r>
              <a:rPr lang="en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все речення</a:t>
            </a:r>
            <a:r>
              <a:rPr lang="en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оскільки: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імператив;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часовий маркер </a:t>
            </a:r>
            <a:r>
              <a:rPr lang="en-UA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until</a:t>
            </a:r>
            <a:r>
              <a:rPr lang="en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чітка умова завершення дії.</a:t>
            </a:r>
            <a:endParaRPr lang="uk-UA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Фрагмент інструкції як одиниця перекладу</a:t>
            </a:r>
            <a:endParaRPr lang="en-UA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 </a:t>
            </a:r>
            <a:r>
              <a:rPr lang="en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NATO SOPs</a:t>
            </a:r>
            <a:r>
              <a:rPr lang="en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та </a:t>
            </a:r>
            <a:r>
              <a:rPr lang="en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Rules of Use of Force</a:t>
            </a:r>
            <a:r>
              <a:rPr lang="en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інструкції часто містять кілька взаємопов’язаних речень.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Приклад (узагальнений фрагмент SOP):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A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Personnel must maintain situational awareness at all times and report any suspicious activity immediately.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Переклад:</a:t>
            </a:r>
            <a:r>
              <a:rPr lang="en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Особовий склад зобов’язаний постійно підтримувати ситуаційну обізнаність і негайно доповідати про будь-яку підозрілу активність.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SzPts val="1000"/>
              <a:tabLst>
                <a:tab pos="408940" algn="l"/>
              </a:tabLst>
            </a:pPr>
            <a:r>
              <a:rPr lang="en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Одиницею перекладу виступає </a:t>
            </a:r>
            <a:r>
              <a:rPr lang="en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логічно завершений інструктивний фрагмент</a:t>
            </a:r>
            <a:r>
              <a:rPr lang="en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не окремі частини.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SzPts val="1000"/>
              <a:tabLst>
                <a:tab pos="408940" algn="l"/>
              </a:tabLst>
            </a:pP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10961092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2E88F40-BF5A-44D7-423A-E643514A5692}"/>
              </a:ext>
            </a:extLst>
          </p:cNvPr>
          <p:cNvSpPr txBox="1"/>
          <p:nvPr/>
        </p:nvSpPr>
        <p:spPr>
          <a:xfrm>
            <a:off x="580768" y="654908"/>
            <a:ext cx="11158151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A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Перекладацькі трансформації</a:t>
            </a:r>
            <a:endParaRPr lang="uk-UA" sz="2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en-UA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Перекладацькі трансформації — це </a:t>
            </a:r>
            <a:r>
              <a:rPr lang="en-UA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засоби досягнення еквівалентності та адекватності</a:t>
            </a:r>
            <a:r>
              <a:rPr lang="en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uk-UA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tabLst>
                <a:tab pos="457200" algn="l"/>
              </a:tabLst>
            </a:pPr>
            <a:endParaRPr lang="uk-UA" sz="2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tabLst>
                <a:tab pos="457200" algn="l"/>
              </a:tabLst>
            </a:pPr>
            <a:r>
              <a:rPr lang="en-UA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Лексичні:</a:t>
            </a:r>
            <a:r>
              <a:rPr lang="en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конкретизація, генералізація, заміна синонімами, компенсація.</a:t>
            </a:r>
            <a:endParaRPr lang="en-UA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tabLst>
                <a:tab pos="457200" algn="l"/>
              </a:tabLst>
            </a:pPr>
            <a:r>
              <a:rPr lang="en-UA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Граматичні:</a:t>
            </a:r>
            <a:r>
              <a:rPr lang="en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зміна порядку слів, перехід активного ↔ пасивне, узгодження числа і часу.</a:t>
            </a:r>
            <a:endParaRPr lang="en-UA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tabLst>
                <a:tab pos="457200" algn="l"/>
              </a:tabLst>
            </a:pPr>
            <a:r>
              <a:rPr lang="en-UA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Лексико-граматичні:</a:t>
            </a:r>
            <a:r>
              <a:rPr lang="en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uk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структурування (членування)</a:t>
            </a:r>
            <a:r>
              <a:rPr lang="en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або об’єднання речень, зміна синтаксису, антонімічний переклад.</a:t>
            </a:r>
            <a:endParaRPr lang="en-UA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30114167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796C884-FAEE-67A0-8527-F8AE22D7048C}"/>
              </a:ext>
            </a:extLst>
          </p:cNvPr>
          <p:cNvSpPr txBox="1"/>
          <p:nvPr/>
        </p:nvSpPr>
        <p:spPr>
          <a:xfrm>
            <a:off x="86497" y="395416"/>
            <a:ext cx="1125700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tabLst>
                <a:tab pos="457200" algn="l"/>
              </a:tabLst>
            </a:pPr>
            <a:r>
              <a:rPr lang="en-U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Лексичні:</a:t>
            </a:r>
            <a:endParaRPr lang="uk-UA" sz="24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tabLst>
                <a:tab pos="457200" algn="l"/>
              </a:tabLst>
            </a:pPr>
            <a:r>
              <a:rPr lang="en-U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конкретизація</a:t>
            </a:r>
            <a:endParaRPr lang="uk-UA" sz="24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tabLst>
                <a:tab pos="457200" algn="l"/>
              </a:tabLst>
            </a:pP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Оригінал (AAP-06):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A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unit</a:t>
            </a:r>
            <a:endParaRPr lang="uk-UA" sz="2400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tabLst>
                <a:tab pos="457200" algn="l"/>
              </a:tabLst>
            </a:pPr>
            <a:r>
              <a:rPr lang="en-U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 контексті: </a:t>
            </a:r>
            <a:r>
              <a:rPr lang="en-UA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unit is responsible for area security.</a:t>
            </a:r>
            <a:endParaRPr lang="uk-UA" sz="2400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tabLst>
                <a:tab pos="457200" algn="l"/>
              </a:tabLst>
            </a:pP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Переклад: «Підрозділ відповідає за безпеку району.»</a:t>
            </a:r>
            <a:endParaRPr lang="uk-UA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tabLst>
                <a:tab pos="457200" algn="l"/>
              </a:tabLst>
            </a:pPr>
            <a:r>
              <a:rPr lang="en-UA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Unit</a:t>
            </a: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конкретизується як «підрозділ», а не «одиниця».</a:t>
            </a:r>
            <a:endParaRPr lang="en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sz="24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Оригінал (ATP-3.2.1):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element</a:t>
            </a:r>
            <a:br>
              <a:rPr lang="en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 контексті:</a:t>
            </a:r>
            <a:br>
              <a:rPr lang="en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reconnaissance element will report findings immediately.</a:t>
            </a:r>
            <a:br>
              <a:rPr lang="en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Переклад:</a:t>
            </a:r>
            <a:br>
              <a:rPr lang="en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«Розвідувальний підрозділ негайно доповідатиме про результати.»</a:t>
            </a:r>
            <a:br>
              <a:rPr lang="en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Елемент (element) конкретизується як «підрозділ» для уникнення формальної багатозначності, зберігаючи командний контекст.</a:t>
            </a:r>
          </a:p>
          <a:p>
            <a:endParaRPr lang="en-UA" sz="2400" dirty="0"/>
          </a:p>
        </p:txBody>
      </p:sp>
    </p:spTree>
    <p:extLst>
      <p:ext uri="{BB962C8B-B14F-4D97-AF65-F5344CB8AC3E}">
        <p14:creationId xmlns:p14="http://schemas.microsoft.com/office/powerpoint/2010/main" val="1792420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3683AC0-E593-242C-40B1-289519F0482A}"/>
              </a:ext>
            </a:extLst>
          </p:cNvPr>
          <p:cNvSpPr txBox="1"/>
          <p:nvPr/>
        </p:nvSpPr>
        <p:spPr>
          <a:xfrm>
            <a:off x="451262" y="336361"/>
            <a:ext cx="1100842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Військова комунікація</a:t>
            </a: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— це спеціалізована форма інституційного дискурсу, яка забезпечує </a:t>
            </a:r>
            <a:r>
              <a:rPr lang="uk-UA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управління, координацію та виконання військових завдань</a:t>
            </a: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endParaRPr lang="uk-UA" sz="2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 характеристики:</a:t>
            </a:r>
            <a:endParaRPr lang="uk-UA" sz="2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функціонує в </a:t>
            </a:r>
            <a:r>
              <a:rPr lang="uk-UA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ієрархічній структурі;</a:t>
            </a:r>
          </a:p>
          <a:p>
            <a:pPr algn="l"/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регламентується </a:t>
            </a:r>
            <a:r>
              <a:rPr lang="uk-UA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нормативними документами;</a:t>
            </a:r>
          </a:p>
          <a:p>
            <a:pPr algn="l"/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орієнтована на </a:t>
            </a:r>
            <a:r>
              <a:rPr lang="uk-UA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результат, а не міжособистісне спілкування;</a:t>
            </a:r>
          </a:p>
          <a:p>
            <a:pPr algn="l"/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пов’язана з </a:t>
            </a:r>
            <a:r>
              <a:rPr lang="uk-UA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владою та відповідальністю.</a:t>
            </a:r>
          </a:p>
          <a:p>
            <a:pPr algn="l"/>
            <a:endParaRPr lang="uk-UA" sz="200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Функції:</a:t>
            </a:r>
            <a:endParaRPr lang="uk-UA" sz="2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передача наказів і директив;</a:t>
            </a:r>
          </a:p>
          <a:p>
            <a:pPr algn="l"/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координація підрозділів;</a:t>
            </a:r>
          </a:p>
          <a:p>
            <a:pPr algn="l"/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обмін оперативною інформацією;</a:t>
            </a:r>
          </a:p>
          <a:p>
            <a:pPr algn="l"/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взаємодія в багатонаціональному середовищі.</a:t>
            </a:r>
          </a:p>
          <a:p>
            <a:pPr algn="l"/>
            <a:endParaRPr lang="uk-UA" sz="2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Приклад:</a:t>
            </a:r>
            <a:endParaRPr lang="uk-UA" sz="2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uk-UA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Hold</a:t>
            </a:r>
            <a:r>
              <a:rPr lang="uk-UA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positions</a:t>
            </a:r>
            <a:r>
              <a:rPr lang="uk-UA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until</a:t>
            </a:r>
            <a:r>
              <a:rPr lang="uk-UA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further</a:t>
            </a:r>
            <a:r>
              <a:rPr lang="uk-UA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instructions</a:t>
            </a:r>
            <a:r>
              <a:rPr lang="uk-UA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Тримати позиції до отримання подальших наказів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(імператив, чіткий часовий маркер, однозначна дія)</a:t>
            </a: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28237313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94C329D-6E51-6C07-A119-B06D990954AF}"/>
              </a:ext>
            </a:extLst>
          </p:cNvPr>
          <p:cNvSpPr txBox="1"/>
          <p:nvPr/>
        </p:nvSpPr>
        <p:spPr>
          <a:xfrm>
            <a:off x="197708" y="667265"/>
            <a:ext cx="18033672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A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Генералізація</a:t>
            </a:r>
            <a:endParaRPr lang="uk-UA" sz="2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Оригінал (ATP): </a:t>
            </a:r>
            <a:r>
              <a:rPr lang="en-UA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rifleman</a:t>
            </a:r>
            <a:endParaRPr lang="en-UA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Переклад: </a:t>
            </a:r>
            <a:r>
              <a:rPr lang="en-UA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«стрілець»</a:t>
            </a:r>
            <a:endParaRPr lang="en-UA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Генералізація виправдана, оскільки функціональна роль важливіша за</a:t>
            </a:r>
            <a:endParaRPr lang="uk-UA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тип озброєння.</a:t>
            </a:r>
            <a:endParaRPr lang="en-UA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Оригінал (STANAG 2287):</a:t>
            </a:r>
            <a:br>
              <a:rPr lang="en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anti-tank gunner</a:t>
            </a:r>
            <a:br>
              <a:rPr lang="en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A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Переклад:</a:t>
            </a:r>
            <a:br>
              <a:rPr lang="en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«стрілець»</a:t>
            </a:r>
            <a:br>
              <a:rPr lang="en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Генералізація використовується для стандартизації термінології, </a:t>
            </a:r>
            <a:endParaRPr lang="uk-UA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щоб текст залишався зрозумілим усім підрозділам, а </a:t>
            </a:r>
            <a:endParaRPr lang="uk-UA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спеціалізація зброї не впливає на виконання наказу.</a:t>
            </a:r>
            <a:endParaRPr lang="en-UA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42682179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A2E26A4-22EF-51D2-32E3-0C2449789946}"/>
              </a:ext>
            </a:extLst>
          </p:cNvPr>
          <p:cNvSpPr txBox="1"/>
          <p:nvPr/>
        </p:nvSpPr>
        <p:spPr>
          <a:xfrm>
            <a:off x="308918" y="148281"/>
            <a:ext cx="11479427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A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Engineer sapper → «інженер»</a:t>
            </a:r>
            <a:endParaRPr lang="en-UA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buSzPts val="1000"/>
              <a:tabLst>
                <a:tab pos="457200" algn="l"/>
              </a:tabLst>
            </a:pPr>
            <a:r>
              <a:rPr lang="en-U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Оригінал:</a:t>
            </a: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A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engineer sapper</a:t>
            </a: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— військовий інженер, який спеціалізується на розмінуванні, будівництві оборонних споруд, інженерному забезпеченні бойових дій.</a:t>
            </a:r>
            <a:endParaRPr lang="en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buSzPts val="1000"/>
              <a:tabLst>
                <a:tab pos="457200" algn="l"/>
              </a:tabLst>
            </a:pPr>
            <a:r>
              <a:rPr lang="en-U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Переклад «інженер»:</a:t>
            </a:r>
            <a:endParaRPr lang="uk-UA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buSzPts val="1000"/>
              <a:tabLst>
                <a:tab pos="457200" algn="l"/>
              </a:tabLst>
            </a:pPr>
            <a:r>
              <a:rPr lang="en-U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Переваги:</a:t>
            </a:r>
            <a:endParaRPr lang="en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SzPts val="1000"/>
              <a:tabLst>
                <a:tab pos="1371600" algn="l"/>
              </a:tabLst>
            </a:pP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Функціональна роль зрозуміла в загальному контексті;</a:t>
            </a:r>
            <a:endParaRPr lang="en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2">
              <a:buSzPts val="1000"/>
              <a:tabLst>
                <a:tab pos="1371600" algn="l"/>
              </a:tabLst>
            </a:pP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Генералізація дозволяє зберегти командну однозначність у наказах для багатонаціональних підрозділів.</a:t>
            </a:r>
            <a:endParaRPr lang="uk-UA" sz="24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SzPts val="1000"/>
              <a:tabLst>
                <a:tab pos="1371600" algn="l"/>
              </a:tabLst>
            </a:pPr>
            <a:r>
              <a:rPr lang="en-U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Недоліки:</a:t>
            </a: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Втрачається </a:t>
            </a:r>
            <a:r>
              <a:rPr lang="en-U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спеціалізація «sapper»</a:t>
            </a: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не всі завдання інженера охоплюються терміном «інженер».</a:t>
            </a:r>
            <a:endParaRPr lang="uk-UA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2">
              <a:buSzPts val="1000"/>
              <a:tabLst>
                <a:tab pos="1371600" algn="l"/>
              </a:tabLst>
            </a:pPr>
            <a:endParaRPr lang="uk-UA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buSzPts val="1000"/>
              <a:tabLst>
                <a:tab pos="457200" algn="l"/>
              </a:tabLst>
            </a:pPr>
            <a:r>
              <a:rPr lang="uk-UA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ВИСНОВОК:  </a:t>
            </a: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 позиції уніфікації та стандартизації НАТО, генералізація виправдана у оперативних наказах, де важлива функція, а не специфіка.</a:t>
            </a:r>
            <a:endParaRPr lang="en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buSzPts val="1000"/>
              <a:tabLst>
                <a:tab pos="457200" algn="l"/>
              </a:tabLst>
            </a:pP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 технічних або навчальних документів, де важлива спеціалізація, доцільно перекласти як «інженер-сапер» або додати пояснення.</a:t>
            </a:r>
            <a:endParaRPr lang="en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2">
              <a:buSzPts val="1000"/>
              <a:tabLst>
                <a:tab pos="1371600" algn="l"/>
              </a:tabLst>
            </a:pPr>
            <a:endParaRPr lang="en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41406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B19DC9A-43EB-8CF4-5DAA-C4B7106EFD90}"/>
              </a:ext>
            </a:extLst>
          </p:cNvPr>
          <p:cNvSpPr txBox="1"/>
          <p:nvPr/>
        </p:nvSpPr>
        <p:spPr>
          <a:xfrm>
            <a:off x="1" y="185352"/>
            <a:ext cx="13594266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tabLst>
                <a:tab pos="457200" algn="l"/>
              </a:tabLst>
            </a:pPr>
            <a:r>
              <a:rPr lang="en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Граматичні:</a:t>
            </a:r>
            <a:endParaRPr lang="en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зміна порядку слів;</a:t>
            </a:r>
          </a:p>
          <a:p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перехід активного речення в пасивне і навпаки;</a:t>
            </a:r>
          </a:p>
          <a:p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узгодження числа та часу для точності передачі.</a:t>
            </a:r>
          </a:p>
          <a:p>
            <a:endParaRPr lang="uk-UA" sz="2400" b="1" i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A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Зміна порядку слів</a:t>
            </a:r>
            <a:endParaRPr lang="en-UA" sz="24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Оригінал:</a:t>
            </a: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A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 personnel must comply with the ROE at all times.</a:t>
            </a:r>
            <a:endParaRPr lang="en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Переклад: </a:t>
            </a:r>
            <a:r>
              <a:rPr lang="en-U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«Увесь особовий склад зобов’язаний постійно дотримуватися </a:t>
            </a:r>
            <a:endParaRPr lang="uk-UA" sz="24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Правил ведення бою.»</a:t>
            </a:r>
            <a:endParaRPr lang="en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Перестановка компонентів забезпечує </a:t>
            </a:r>
            <a:r>
              <a:rPr lang="en-UA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нормативність українського військового стилю</a:t>
            </a:r>
            <a:r>
              <a:rPr lang="en-UA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A" sz="24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b="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A" sz="24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Актив ↔ пасив (характерно для NATO directives)</a:t>
            </a:r>
            <a:endParaRPr lang="en-UA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Оригінал:</a:t>
            </a: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A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area is secured by friendly forces.</a:t>
            </a:r>
            <a:endParaRPr lang="en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Переклад: </a:t>
            </a:r>
            <a:r>
              <a:rPr lang="en-U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«Район перебуває під контролем дружніх сил.»</a:t>
            </a:r>
            <a:endParaRPr lang="en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Пасивна конструкція англійської мови трансформується у </a:t>
            </a:r>
            <a:r>
              <a:rPr lang="en-UA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стандартну безособову модель</a:t>
            </a:r>
            <a:endParaRPr lang="uk-UA" sz="2400" b="1" i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української військової мови.</a:t>
            </a:r>
            <a:endParaRPr lang="en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20681813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C24B1ED-9CFC-6A1C-862C-256A5E32E6F8}"/>
              </a:ext>
            </a:extLst>
          </p:cNvPr>
          <p:cNvSpPr txBox="1"/>
          <p:nvPr/>
        </p:nvSpPr>
        <p:spPr>
          <a:xfrm>
            <a:off x="345989" y="469557"/>
            <a:ext cx="1119522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tabLst>
                <a:tab pos="457200" algn="l"/>
              </a:tabLst>
            </a:pPr>
            <a:r>
              <a:rPr lang="en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Лексико-граматичні: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членування або об’єднання речень;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зміна синтаксису для ясності;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антонімічний переклад для збереження ефекту.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uk-UA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-Структурування</a:t>
            </a:r>
            <a:r>
              <a:rPr lang="en-UA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для ясності</a:t>
            </a:r>
            <a:endParaRPr lang="en-UA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Оригінал (NATO SOP):</a:t>
            </a:r>
            <a: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A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Maintain communications with higher headquarters and report any changes immediately.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Переклад: </a:t>
            </a:r>
            <a:r>
              <a:rPr lang="en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«Підтримувати зв’язок із вищим штабом. Негайно доповідати про будь-які зміни.»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b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Оригінал (STANAG SOP):</a:t>
            </a:r>
            <a:b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Ensure all vehicles are fueled and all personnel are briefed before departure.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Переклад:</a:t>
            </a:r>
            <a:b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«Забезпечити заправку всіх транспортних засобів. Провести інструктаж усього особового складу перед відправленням.»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A" sz="2000" dirty="0"/>
          </a:p>
        </p:txBody>
      </p:sp>
    </p:spTree>
    <p:extLst>
      <p:ext uri="{BB962C8B-B14F-4D97-AF65-F5344CB8AC3E}">
        <p14:creationId xmlns:p14="http://schemas.microsoft.com/office/powerpoint/2010/main" val="42821809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F93540D-0238-1959-F1CD-3FD6A6D574AB}"/>
              </a:ext>
            </a:extLst>
          </p:cNvPr>
          <p:cNvSpPr txBox="1"/>
          <p:nvPr/>
        </p:nvSpPr>
        <p:spPr>
          <a:xfrm>
            <a:off x="148281" y="345989"/>
            <a:ext cx="16439879" cy="5866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Зміна синтаксису для ясності</a:t>
            </a:r>
            <a:endParaRPr lang="en-UA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Оригінал (AAP-06):</a:t>
            </a:r>
            <a:b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area must be secured by friendly forces before operations commence.</a:t>
            </a:r>
            <a:endParaRPr lang="en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Буквальний переклад:</a:t>
            </a:r>
            <a:b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Район має бути захищений дружніми силами до початку операцій.</a:t>
            </a:r>
            <a:endParaRPr lang="en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Вільний / нормативний переклад:</a:t>
            </a:r>
            <a:b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«Дружні сили повинні забезпечити контроль над районом до початку операцій.»</a:t>
            </a:r>
            <a:endParaRPr lang="en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Синтаксична перестановка перетворює пасивну конструкцію на активну, </a:t>
            </a:r>
          </a:p>
          <a:p>
            <a:pPr>
              <a:lnSpc>
                <a:spcPct val="150000"/>
              </a:lnSpc>
            </a:pP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 покращує зрозумілість і відповідає стандартам НАТО для командного дискурсу.</a:t>
            </a:r>
            <a:endParaRPr lang="en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br>
              <a:rPr lang="en-UA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1989411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EAC2BDF-A744-756D-58D3-C6EAED26E718}"/>
              </a:ext>
            </a:extLst>
          </p:cNvPr>
          <p:cNvSpPr txBox="1"/>
          <p:nvPr/>
        </p:nvSpPr>
        <p:spPr>
          <a:xfrm>
            <a:off x="704335" y="864973"/>
            <a:ext cx="8587946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Антонімічний переклад для збереження ефекту</a:t>
            </a:r>
            <a:endParaRPr lang="en-UA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Оригінал (ATP-3.2.1):</a:t>
            </a:r>
            <a:b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 not advance until the area is clear of hostile forces.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Буквальний переклад:</a:t>
            </a:r>
            <a:b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 просуватися, поки район не буде очищений від ворожих сил.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Вільний / нормативний переклад:</a:t>
            </a:r>
            <a:b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«Зупинитися до того моменту, поки район не буде безпечним.»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Використання антонімічної конструкції («не просуватися» → «зупинитися») підсилює інструктивний ефект та робить наказ більш однозначним і легким для виконання.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19815903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ABB1E0F-0558-D40E-B979-CFCC45B71127}"/>
              </a:ext>
            </a:extLst>
          </p:cNvPr>
          <p:cNvSpPr txBox="1"/>
          <p:nvPr/>
        </p:nvSpPr>
        <p:spPr>
          <a:xfrm>
            <a:off x="404920" y="527538"/>
            <a:ext cx="10896126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 </a:t>
            </a:r>
            <a: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військовому перекладі трансформації обмежені, щоб </a:t>
            </a:r>
            <a:r>
              <a:rPr lang="en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 порушити точність і однозначність повідомлення</a:t>
            </a:r>
            <a: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uk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endParaRPr lang="uk-UA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uk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астосовуються обмежені трансформації: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конкретизація;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стандартизація;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граматичні перетворення;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лексико-граматичні заміни.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Контекст (лінгвістичний, ситуаційний, позамовний) є визначальним чинником перекладацького рішення.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Приклад (ATP-3.2.1):</a:t>
            </a:r>
            <a:b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A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commander exercises authority and direction.</a:t>
            </a:r>
            <a:r>
              <a:rPr lang="uk-UA" sz="20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Командир здійснює повноваження та керівництво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b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Термін “engage target” може бути перекладений буквально як «залучити ціль», або адаптовано до</a:t>
            </a:r>
            <a:endParaRPr lang="uk-UA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військового контексту як «застосувати вогонь по цілі», щоб забезпечити однозначне виконання наказу.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1338068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8DC47D3-764D-8DE0-A8C5-678F020516B7}"/>
              </a:ext>
            </a:extLst>
          </p:cNvPr>
          <p:cNvSpPr txBox="1"/>
          <p:nvPr/>
        </p:nvSpPr>
        <p:spPr>
          <a:xfrm>
            <a:off x="889686" y="741405"/>
            <a:ext cx="9298636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Військові тексти характеризуються високою щільністю абревіатур: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SOP — Standard Operating Procedures;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ROE — Rules of Engagement;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AO — Area of Operations;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C2 — Command and Control.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Переклад абревіатур можливий лише після їх правильної інтерпретації в контексті.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23224169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F12B1AE-0570-1DDA-2F39-88EFAC38ADED}"/>
              </a:ext>
            </a:extLst>
          </p:cNvPr>
          <p:cNvSpPr txBox="1"/>
          <p:nvPr/>
        </p:nvSpPr>
        <p:spPr>
          <a:xfrm>
            <a:off x="5673968" y="1078523"/>
            <a:ext cx="1406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A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AE69BC9-9C53-BA2E-DC57-984348E1627D}"/>
              </a:ext>
            </a:extLst>
          </p:cNvPr>
          <p:cNvSpPr txBox="1"/>
          <p:nvPr/>
        </p:nvSpPr>
        <p:spPr>
          <a:xfrm>
            <a:off x="-1" y="539263"/>
            <a:ext cx="11054863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Буквальний та вільний переклад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SzPts val="1000"/>
              <a:tabLst>
                <a:tab pos="457200" algn="l"/>
              </a:tabLst>
            </a:pPr>
            <a:r>
              <a:rPr lang="en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Буквальний переклад</a:t>
            </a:r>
            <a: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— дотримання структури та слів оригіналу, допустимий, якщо не порушує функціональної адекватності.</a:t>
            </a:r>
          </a:p>
          <a:p>
            <a:pPr lvl="0">
              <a:buSzPts val="1000"/>
              <a:tabLst>
                <a:tab pos="457200" algn="l"/>
              </a:tabLst>
            </a:pPr>
            <a:r>
              <a:rPr lang="en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Вільний переклад</a:t>
            </a:r>
            <a: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— адаптація, перефразування, розширення для зрозумілості та збереження функції.</a:t>
            </a:r>
            <a:endParaRPr lang="uk-UA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0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Контекст у перекладі</a:t>
            </a:r>
            <a:endParaRPr lang="uk-UA" sz="20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Контекст визначає правильне перекладацьке рішення: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Лінгвістичний: словосполучення, граматичні зв’язки, стиль;</a:t>
            </a: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Ситуаційний: час, місце, обставини;</a:t>
            </a: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Позамовний: правові, організаційні та культурні аспекти.</a:t>
            </a:r>
          </a:p>
          <a:p>
            <a:endParaRPr lang="uk-UA" sz="20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Контекст як ключовий фактор (NATO examples) </a:t>
            </a:r>
            <a:endParaRPr lang="en-UA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A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en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A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fire</a:t>
            </a:r>
            <a:endParaRPr lang="en-UA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Оригінал (ROE):</a:t>
            </a:r>
            <a: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A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Open fire only in self-defence.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Переклад: </a:t>
            </a:r>
            <a:r>
              <a:rPr lang="en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«Відкривати вогонь виключно з метою самозахисту.»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Ситуаційний і правовий контекст </a:t>
            </a:r>
            <a:r>
              <a:rPr lang="en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виключає</a:t>
            </a:r>
            <a:r>
              <a:rPr lang="en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значення «пожежа».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SzPts val="1000"/>
              <a:tabLst>
                <a:tab pos="457200" algn="l"/>
              </a:tabLst>
            </a:pPr>
            <a:endParaRPr lang="en-UA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37444534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247F383-286A-7633-5400-2D865566440E}"/>
              </a:ext>
            </a:extLst>
          </p:cNvPr>
          <p:cNvSpPr txBox="1"/>
          <p:nvPr/>
        </p:nvSpPr>
        <p:spPr>
          <a:xfrm>
            <a:off x="527538" y="668216"/>
            <a:ext cx="1154250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Значення теорії перекладу для військового перекладача</a:t>
            </a:r>
            <a:endParaRPr lang="uk-UA" sz="24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Теоретичні знання перекладача необхідні для:</a:t>
            </a:r>
            <a:endParaRPr lang="uk-UA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аналізу тексту оригіналу;</a:t>
            </a: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обґрунтованого вибору перекладацьких стратегій;</a:t>
            </a: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розуміння термінології та стилю;</a:t>
            </a: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роботи з регламентованими текстами високої відповідальності.</a:t>
            </a:r>
          </a:p>
          <a:p>
            <a:pPr algn="ctr"/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429560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57B02F4-9FE1-0598-6A29-A1FBC7112791}"/>
              </a:ext>
            </a:extLst>
          </p:cNvPr>
          <p:cNvSpPr txBox="1"/>
          <p:nvPr/>
        </p:nvSpPr>
        <p:spPr>
          <a:xfrm>
            <a:off x="724395" y="486889"/>
            <a:ext cx="1111366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Інституційний дискурс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— це професійна комунікація, яка: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 в межах організацій;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регулюється правилами та стандартами;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 соціально значущі функції.</a:t>
            </a:r>
          </a:p>
          <a:p>
            <a:pPr algn="l"/>
            <a:endParaRPr lang="uk-UA" sz="2400" b="1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Ознаки </a:t>
            </a:r>
            <a:r>
              <a:rPr lang="uk-UA" sz="24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(за </a:t>
            </a:r>
            <a:r>
              <a:rPr lang="uk-UA" sz="240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Fairclough</a:t>
            </a:r>
            <a:r>
              <a:rPr lang="uk-UA" sz="24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40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van</a:t>
            </a:r>
            <a:r>
              <a:rPr lang="uk-UA" sz="24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Dijk</a:t>
            </a:r>
            <a:r>
              <a:rPr lang="uk-UA" sz="24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асиметрія влади;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фіксовані ролі </a:t>
            </a:r>
            <a:r>
              <a:rPr lang="uk-UA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комунікантів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типізовані жанри;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стандартизована термінологія.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uk-UA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інституційних дискурсів:</a:t>
            </a:r>
            <a:endParaRPr lang="uk-UA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-правовий (судові рішення);</a:t>
            </a:r>
          </a:p>
          <a:p>
            <a:pPr algn="l"/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-медичний (клінічні протоколи);</a:t>
            </a:r>
          </a:p>
          <a:p>
            <a:pPr algn="l"/>
            <a:r>
              <a:rPr lang="uk-UA" sz="24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-військовий (накази, SOP, директиви).</a:t>
            </a:r>
          </a:p>
        </p:txBody>
      </p:sp>
    </p:spTree>
    <p:extLst>
      <p:ext uri="{BB962C8B-B14F-4D97-AF65-F5344CB8AC3E}">
        <p14:creationId xmlns:p14="http://schemas.microsoft.com/office/powerpoint/2010/main" val="313700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782C2AD-0D8A-E322-C3BA-DA2F3C4BF2D0}"/>
              </a:ext>
            </a:extLst>
          </p:cNvPr>
          <p:cNvSpPr txBox="1"/>
          <p:nvPr/>
        </p:nvSpPr>
        <p:spPr>
          <a:xfrm>
            <a:off x="676894" y="629392"/>
            <a:ext cx="10990604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Військовий дискурс</a:t>
            </a: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— найбільш структурований тип інституційного дискурсу.</a:t>
            </a:r>
          </a:p>
          <a:p>
            <a:pPr algn="just"/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Особливості:</a:t>
            </a:r>
            <a:endParaRPr lang="uk-UA" sz="2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сувора ієрархія;</a:t>
            </a:r>
          </a:p>
          <a:p>
            <a:pPr algn="just"/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контроль над жанрами;</a:t>
            </a:r>
          </a:p>
          <a:p>
            <a:pPr algn="just"/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мінімізація багатозначності;</a:t>
            </a:r>
          </a:p>
          <a:p>
            <a:pPr algn="just"/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домінування директивних мовленнєвих актів.</a:t>
            </a:r>
          </a:p>
          <a:p>
            <a:pPr algn="l"/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Типові жанри військового дискурсу</a:t>
            </a:r>
          </a:p>
          <a:p>
            <a:pPr algn="l"/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наказ (</a:t>
            </a:r>
            <a:r>
              <a:rPr lang="uk-UA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— офіційний директивний акт, обов’язковий до негайного виконання;</a:t>
            </a:r>
            <a:b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uk-UA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200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Hold</a:t>
            </a:r>
            <a:r>
              <a:rPr lang="uk-UA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positions</a:t>
            </a:r>
            <a:r>
              <a:rPr lang="uk-UA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директива (</a:t>
            </a:r>
            <a:r>
              <a:rPr lang="uk-UA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directive</a:t>
            </a:r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— нормативно-управлінський документ, що визначає загальний напрям дій;</a:t>
            </a:r>
            <a:b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uk-UA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200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Units</a:t>
            </a:r>
            <a:r>
              <a:rPr lang="uk-UA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uk-UA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uk-UA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increase</a:t>
            </a:r>
            <a:r>
              <a:rPr lang="uk-UA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readiness</a:t>
            </a:r>
            <a:r>
              <a:rPr lang="uk-UA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levels</a:t>
            </a:r>
            <a:r>
              <a:rPr lang="uk-UA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бойове донесення (</a:t>
            </a:r>
            <a:r>
              <a:rPr lang="uk-UA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combat</a:t>
            </a:r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report</a:t>
            </a:r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— інформаційний жанр для повідомлення про ситуацію, дії та втрати;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Enemy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forces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detected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north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position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4.SOP (Standard </a:t>
            </a:r>
            <a:r>
              <a:rPr lang="uk-UA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Operating</a:t>
            </a:r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Procedure</a:t>
            </a:r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— стандартизований інструктивний документ, що регламентує типові дії;</a:t>
            </a:r>
            <a:b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  <a:r>
              <a:rPr lang="en-GB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According to SOP, communication checks are conducted every 30 minutes.</a:t>
            </a:r>
          </a:p>
          <a:p>
            <a:pPr algn="just"/>
            <a:endParaRPr lang="ru-RU" sz="2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b="1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3164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CC03B0C-5646-1BEF-94DC-0EC3C61D0143}"/>
              </a:ext>
            </a:extLst>
          </p:cNvPr>
          <p:cNvSpPr txBox="1"/>
          <p:nvPr/>
        </p:nvSpPr>
        <p:spPr>
          <a:xfrm>
            <a:off x="843148" y="534390"/>
            <a:ext cx="934427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Мовні</a:t>
            </a: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особливості військового дискурсу</a:t>
            </a:r>
          </a:p>
          <a:p>
            <a:pPr algn="l"/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Лінгвістичні риси:</a:t>
            </a:r>
            <a:endParaRPr lang="uk-UA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імперативність;</a:t>
            </a:r>
          </a:p>
          <a:p>
            <a:pPr algn="l"/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синтаксична компактність;</a:t>
            </a:r>
          </a:p>
          <a:p>
            <a:pPr algn="l"/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термінологічна точність;</a:t>
            </a:r>
          </a:p>
          <a:p>
            <a:pPr algn="l"/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знижена експресивність.</a:t>
            </a:r>
          </a:p>
          <a:p>
            <a:pPr algn="l"/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Чому це важливо?</a:t>
            </a:r>
            <a:endParaRPr lang="uk-UA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зменшує когнітивне навантаження;</a:t>
            </a:r>
          </a:p>
          <a:p>
            <a:pPr algn="l"/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пришвидшує ухвалення рішень;</a:t>
            </a:r>
          </a:p>
          <a:p>
            <a:pPr algn="l"/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мінімізує ризик помилки.</a:t>
            </a:r>
          </a:p>
          <a:p>
            <a:pPr algn="l"/>
            <a:r>
              <a:rPr lang="uk-UA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</a:t>
            </a: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риклад:</a:t>
            </a:r>
            <a:endParaRPr lang="uk-UA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24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You should try to hold your positions</a:t>
            </a:r>
            <a:r>
              <a:rPr lang="uk-UA" sz="24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❌</a:t>
            </a:r>
            <a:endParaRPr lang="en-GB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Hold positions</a:t>
            </a:r>
          </a:p>
          <a:p>
            <a:endParaRPr lang="en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6516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D0DC429-2CB0-E140-AE6B-749B7418E65A}"/>
              </a:ext>
            </a:extLst>
          </p:cNvPr>
          <p:cNvSpPr txBox="1"/>
          <p:nvPr/>
        </p:nvSpPr>
        <p:spPr>
          <a:xfrm>
            <a:off x="534390" y="427512"/>
            <a:ext cx="10945037" cy="55659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Військова комунікація</a:t>
            </a:r>
            <a:r>
              <a:rPr lang="uk-UA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умовах миру</a:t>
            </a:r>
            <a:endParaRPr lang="uk-UA" sz="2400" b="1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Параметри:</a:t>
            </a:r>
            <a:endParaRPr lang="uk-UA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директивність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нормативність;</a:t>
            </a:r>
          </a:p>
          <a:p>
            <a:pPr>
              <a:lnSpc>
                <a:spcPct val="150000"/>
              </a:lnSpc>
            </a:pP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стандартизовані жанри;</a:t>
            </a:r>
          </a:p>
          <a:p>
            <a:pPr>
              <a:lnSpc>
                <a:spcPct val="150000"/>
              </a:lnSpc>
            </a:pP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уніфікована термінологія.</a:t>
            </a:r>
          </a:p>
          <a:p>
            <a:pPr>
              <a:lnSpc>
                <a:spcPct val="150000"/>
              </a:lnSpc>
            </a:pP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Функція:</a:t>
            </a:r>
            <a:endParaRPr lang="uk-UA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підтримання керованості системи;</a:t>
            </a:r>
          </a:p>
          <a:p>
            <a:pPr>
              <a:lnSpc>
                <a:spcPct val="150000"/>
              </a:lnSpc>
            </a:pP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навчання та плану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вання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Приклад: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Report situation by 1800 hours</a:t>
            </a:r>
            <a:r>
              <a:rPr lang="uk-UA" sz="24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uk-UA" sz="24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Доповісти </a:t>
            </a:r>
            <a:r>
              <a:rPr lang="ru-RU" sz="24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обстановку до 18:00</a:t>
            </a:r>
          </a:p>
        </p:txBody>
      </p:sp>
    </p:spTree>
    <p:extLst>
      <p:ext uri="{BB962C8B-B14F-4D97-AF65-F5344CB8AC3E}">
        <p14:creationId xmlns:p14="http://schemas.microsoft.com/office/powerpoint/2010/main" val="2837244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0B202C3-F7A0-518A-5F91-CB55189954DE}"/>
              </a:ext>
            </a:extLst>
          </p:cNvPr>
          <p:cNvSpPr txBox="1"/>
          <p:nvPr/>
        </p:nvSpPr>
        <p:spPr>
          <a:xfrm>
            <a:off x="1151906" y="534391"/>
            <a:ext cx="9453963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Військова комунікація в умовах війни</a:t>
            </a:r>
          </a:p>
          <a:p>
            <a:pPr algn="ctr"/>
            <a:endParaRPr lang="uk-UA" sz="2400" b="1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 характеристики:</a:t>
            </a:r>
            <a:endParaRPr lang="uk-UA" sz="2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високий рівень ризику та невизначеності;</a:t>
            </a:r>
          </a:p>
          <a:p>
            <a:pPr algn="l"/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жорсткий часовий тиск;</a:t>
            </a:r>
          </a:p>
          <a:p>
            <a:pPr algn="l"/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фрагментовані</a:t>
            </a: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канали зв’язку;</a:t>
            </a:r>
          </a:p>
          <a:p>
            <a:pPr algn="l"/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підвищене когнітивне та емоційне навантаження;</a:t>
            </a:r>
          </a:p>
          <a:p>
            <a:pPr algn="l"/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критична потреба в однозначності повідомлень.</a:t>
            </a:r>
          </a:p>
          <a:p>
            <a:pPr algn="l"/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Комунікативна мета: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 негайної реакції; мінімізація втрат; підтримання керованості підрозділів у динамічному середовищі.</a:t>
            </a:r>
          </a:p>
          <a:p>
            <a:pPr algn="l"/>
            <a:endParaRPr lang="uk-UA" sz="2000" b="1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Мовні</a:t>
            </a:r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особливості: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скорочені структури; еліптичні речення; домінування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імперативів; мінімум пояснювальних елементів.</a:t>
            </a:r>
          </a:p>
          <a:p>
            <a:pPr algn="l"/>
            <a:endParaRPr lang="uk-UA" sz="2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Наприклад:</a:t>
            </a:r>
            <a:endParaRPr lang="uk-UA" sz="2000" b="0" i="1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Move</a:t>
            </a:r>
            <a:r>
              <a:rPr lang="uk-UA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uk-UA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cover</a:t>
            </a:r>
            <a:r>
              <a:rPr lang="uk-UA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Incoming</a:t>
            </a:r>
            <a:r>
              <a:rPr lang="uk-UA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fire</a:t>
            </a:r>
            <a:r>
              <a:rPr lang="uk-UA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двокомпонентне повідомлення, що поєднує </a:t>
            </a:r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наказ + загрозу</a:t>
            </a: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запускає </a:t>
            </a:r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миттєву дію без додаткової інтерпретації</a:t>
            </a: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1406385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255BE7D-C386-82DD-F6D3-5ECA9922B147}"/>
              </a:ext>
            </a:extLst>
          </p:cNvPr>
          <p:cNvSpPr txBox="1"/>
          <p:nvPr/>
        </p:nvSpPr>
        <p:spPr>
          <a:xfrm>
            <a:off x="111212" y="296562"/>
            <a:ext cx="11874842" cy="7417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Лінгвістичне забезпечення військ</a:t>
            </a:r>
          </a:p>
          <a:p>
            <a:pPr algn="l">
              <a:lnSpc>
                <a:spcPct val="150000"/>
              </a:lnSpc>
            </a:pPr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Лінгвістичне забезпечення</a:t>
            </a: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спрямоване на уніфікацію </a:t>
            </a:r>
            <a:r>
              <a:rPr lang="uk-UA" sz="2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мовних</a:t>
            </a: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засобів і зменшення комунікативної неоднозначності в системі управління.</a:t>
            </a:r>
          </a:p>
          <a:p>
            <a:pPr algn="l"/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функції:</a:t>
            </a:r>
            <a:endParaRPr lang="uk-UA" sz="2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стандартизація команд;</a:t>
            </a:r>
          </a:p>
          <a:p>
            <a:pPr algn="l">
              <a:lnSpc>
                <a:spcPct val="150000"/>
              </a:lnSpc>
            </a:pP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забезпечення передбачуваної реакції адресата;</a:t>
            </a:r>
          </a:p>
          <a:p>
            <a:pPr algn="l">
              <a:lnSpc>
                <a:spcPct val="150000"/>
              </a:lnSpc>
            </a:pP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зниження ризику помилкової інтерпретації;</a:t>
            </a:r>
          </a:p>
          <a:p>
            <a:pPr algn="l">
              <a:lnSpc>
                <a:spcPct val="150000"/>
              </a:lnSpc>
            </a:pP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підтримка оперативної сумісності.</a:t>
            </a:r>
          </a:p>
          <a:p>
            <a:pPr algn="l">
              <a:lnSpc>
                <a:spcPct val="150000"/>
              </a:lnSpc>
            </a:pPr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Приклад: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Establish</a:t>
            </a:r>
            <a:r>
              <a:rPr lang="uk-UA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perimeter</a:t>
            </a:r>
            <a:r>
              <a:rPr lang="uk-UA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security</a:t>
            </a:r>
            <a:r>
              <a:rPr lang="uk-UA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Організувати охорону периметра.  </a:t>
            </a:r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стандартна формула, закріплена в SOP</a:t>
            </a:r>
          </a:p>
          <a:p>
            <a:pPr>
              <a:lnSpc>
                <a:spcPct val="150000"/>
              </a:lnSpc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чітко визначає тип дії без додаткових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пояснень;забезпечує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швидке та однозначне виконання наказу).</a:t>
            </a:r>
          </a:p>
          <a:p>
            <a:pPr algn="l">
              <a:lnSpc>
                <a:spcPct val="150000"/>
              </a:lnSpc>
            </a:pPr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Інший переклад: </a:t>
            </a:r>
            <a:r>
              <a:rPr lang="uk-UA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Виставити охорону по периметру</a:t>
            </a:r>
            <a:r>
              <a:rPr lang="uk-UA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(тактичний рівень, усна команда)</a:t>
            </a:r>
          </a:p>
          <a:p>
            <a:pPr>
              <a:lnSpc>
                <a:spcPct val="150000"/>
              </a:lnSpc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Український переклад зберігає 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імперативність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лаконічність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і 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прагматичний ефект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є критично важливим у військовій комунікації.</a:t>
            </a:r>
          </a:p>
          <a:p>
            <a:pPr algn="l"/>
            <a:endParaRPr lang="ru-RU" sz="2000" b="1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000000"/>
              </a:solidFill>
              <a:effectLst/>
            </a:endParaRP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42313825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Box 37">
            <a:extLst>
              <a:ext uri="{FF2B5EF4-FFF2-40B4-BE49-F238E27FC236}">
                <a16:creationId xmlns:a16="http://schemas.microsoft.com/office/drawing/2014/main" id="{D7204603-CFF7-F145-E02F-28B7C79B6AB6}"/>
              </a:ext>
            </a:extLst>
          </p:cNvPr>
          <p:cNvSpPr txBox="1"/>
          <p:nvPr/>
        </p:nvSpPr>
        <p:spPr>
          <a:xfrm>
            <a:off x="568410" y="634314"/>
            <a:ext cx="1115815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ТЕРМІНОЛОГІЧНА СТАНДАРТИЗАЦІЯ</a:t>
            </a:r>
          </a:p>
          <a:p>
            <a:pPr algn="ctr"/>
            <a:endParaRPr lang="ru-RU" sz="2400" b="1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A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термінологічна стандартизаці</a:t>
            </a:r>
            <a:r>
              <a:rPr lang="en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забезпечує концептуальну єдність професійного знання. У межах теорії термінології (E. Wüster; M. T. Cabré) військова термінологія розглядається як </a:t>
            </a:r>
            <a:r>
              <a:rPr lang="en-UA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нормативна система</a:t>
            </a:r>
            <a:r>
              <a:rPr lang="en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у якій кожен термін співвідноситься з чітко визначеним поняттям і не допускає довільної варіативності.</a:t>
            </a:r>
            <a:endParaRPr lang="en-UA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військової терміносистеми характерні:</a:t>
            </a:r>
            <a:endParaRPr lang="en-UA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однозначність;</a:t>
            </a:r>
          </a:p>
          <a:p>
            <a:pPr marL="342900" lvl="0" indent="-342900" algn="just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контекстуальна стабільність;</a:t>
            </a:r>
          </a:p>
          <a:p>
            <a:pPr marL="342900" lvl="0" indent="-342900" algn="just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жорстка прив’язаність до доктринальних і нормативних джерел.</a:t>
            </a:r>
          </a:p>
          <a:p>
            <a:pPr algn="l"/>
            <a:endParaRPr lang="ru-RU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0198024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113</TotalTime>
  <Words>2254</Words>
  <Application>Microsoft Macintosh PowerPoint</Application>
  <PresentationFormat>Widescreen</PresentationFormat>
  <Paragraphs>275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Arial</vt:lpstr>
      <vt:lpstr>Corbel</vt:lpstr>
      <vt:lpstr>Courier New</vt:lpstr>
      <vt:lpstr>Symbol</vt:lpstr>
      <vt:lpstr>Times New Roman</vt:lpstr>
      <vt:lpstr>Wingdings</vt:lpstr>
      <vt:lpstr>Wingdings 2</vt:lpstr>
      <vt:lpstr>Frame</vt:lpstr>
      <vt:lpstr>Військова комунікація. Інституційний дискурс. Лінгвістичне забезпечення військ.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Військова комунікація як інституційний дискурс. Лінгвістичне забезпечення військ. </dc:title>
  <dc:creator>Microsoft Office User</dc:creator>
  <cp:lastModifiedBy>Microsoft Office User</cp:lastModifiedBy>
  <cp:revision>3</cp:revision>
  <dcterms:created xsi:type="dcterms:W3CDTF">2026-01-23T11:21:51Z</dcterms:created>
  <dcterms:modified xsi:type="dcterms:W3CDTF">2026-01-27T12:26:32Z</dcterms:modified>
</cp:coreProperties>
</file>