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1" r:id="rId9"/>
    <p:sldId id="263" r:id="rId10"/>
    <p:sldId id="272" r:id="rId11"/>
    <p:sldId id="264" r:id="rId12"/>
    <p:sldId id="265" r:id="rId13"/>
    <p:sldId id="273" r:id="rId14"/>
    <p:sldId id="266" r:id="rId15"/>
    <p:sldId id="267" r:id="rId16"/>
    <p:sldId id="268" r:id="rId17"/>
    <p:sldId id="269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5" d="100"/>
          <a:sy n="55" d="100"/>
        </p:scale>
        <p:origin x="58" y="6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7BEBB0-4DEC-4DF5-AEE0-0691B5AB82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48554" y="237565"/>
            <a:ext cx="8915399" cy="2262781"/>
          </a:xfrm>
        </p:spPr>
        <p:txBody>
          <a:bodyPr/>
          <a:lstStyle/>
          <a:p>
            <a:pPr marL="198755"/>
            <a:r>
              <a:rPr lang="uk-UA" sz="1800" b="1" kern="0" spc="-1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</a:t>
            </a:r>
            <a:r>
              <a:rPr lang="uk-UA" sz="1800" b="1" kern="0" spc="-6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b="1" kern="0" spc="-25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</a:t>
            </a:r>
            <a:br>
              <a:rPr lang="uk-UA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1800" b="1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МІЖНАРОДНІ</a:t>
            </a:r>
            <a:r>
              <a:rPr lang="uk-UA" sz="18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b="1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КРЕДИТНІ</a:t>
            </a:r>
            <a:r>
              <a:rPr lang="uk-UA" sz="18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b="1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ВІДНОСИНИ</a:t>
            </a:r>
            <a:b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1D1BC758-8BF1-4253-9CCC-EB34474433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8979" y="2302717"/>
            <a:ext cx="8915399" cy="1126283"/>
          </a:xfrm>
        </p:spPr>
        <p:txBody>
          <a:bodyPr>
            <a:noAutofit/>
          </a:bodyPr>
          <a:lstStyle/>
          <a:p>
            <a:pPr marL="742950" marR="205740" lvl="1" indent="-285750" algn="l"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643890" algn="l"/>
              </a:tabLst>
            </a:pPr>
            <a:r>
              <a:rPr lang="uk-UA" sz="2000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Міжнародний</a:t>
            </a:r>
            <a:r>
              <a:rPr lang="uk-UA" sz="2000" spc="-4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кредит</a:t>
            </a:r>
            <a:r>
              <a:rPr lang="uk-UA" sz="2000" spc="-4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</a:t>
            </a:r>
            <a:r>
              <a:rPr lang="uk-UA" sz="2000" spc="-4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його</a:t>
            </a:r>
            <a:r>
              <a:rPr lang="uk-UA" sz="2000" spc="-4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роль</a:t>
            </a:r>
            <a:r>
              <a:rPr lang="uk-UA" sz="2000" spc="-4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uk-UA" sz="2000" spc="-4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міжнародних</a:t>
            </a:r>
            <a:r>
              <a:rPr lang="uk-UA" sz="2000" spc="-3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економічних відносинах</a:t>
            </a:r>
          </a:p>
          <a:p>
            <a:pPr marL="742950" lvl="1" indent="-285750" algn="l">
              <a:lnSpc>
                <a:spcPts val="1260"/>
              </a:lnSpc>
              <a:buSzPts val="1100"/>
              <a:buFont typeface="Times New Roman" panose="02020603050405020304" pitchFamily="18" charset="0"/>
              <a:buAutoNum type="arabicPeriod"/>
              <a:tabLst>
                <a:tab pos="643890" algn="l"/>
              </a:tabLst>
            </a:pPr>
            <a:r>
              <a:rPr lang="uk-UA" sz="2000" spc="-2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</a:t>
            </a:r>
            <a:r>
              <a:rPr lang="uk-UA" sz="2000" spc="3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spc="-2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міжнародного</a:t>
            </a:r>
            <a:r>
              <a:rPr lang="uk-UA" sz="2000" spc="2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spc="-2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кредиту</a:t>
            </a:r>
            <a:endParaRPr lang="uk-UA" sz="2000" spc="-1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620395" lvl="1" indent="-285750" algn="l"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643890" algn="l"/>
              </a:tabLst>
            </a:pPr>
            <a:r>
              <a:rPr lang="uk-UA" sz="2000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Факторинг,</a:t>
            </a:r>
            <a:r>
              <a:rPr lang="uk-UA" sz="2000" spc="-5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spc="-1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форфейтинг</a:t>
            </a:r>
            <a:r>
              <a:rPr lang="uk-UA" sz="2000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uk-UA" sz="2000" spc="-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лізинг</a:t>
            </a:r>
            <a:r>
              <a:rPr lang="uk-UA" sz="2000" spc="-4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uk-UA" sz="2000" spc="-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системі</a:t>
            </a:r>
            <a:r>
              <a:rPr lang="uk-UA" sz="2000" spc="-5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міжнародного кредиту</a:t>
            </a:r>
          </a:p>
          <a:p>
            <a:pPr marL="742950" lvl="1" indent="-285750" algn="l">
              <a:buSzPts val="1100"/>
              <a:buFont typeface="Times New Roman" panose="02020603050405020304" pitchFamily="18" charset="0"/>
              <a:buAutoNum type="arabicPeriod"/>
              <a:tabLst>
                <a:tab pos="643890" algn="l"/>
              </a:tabLst>
            </a:pPr>
            <a:r>
              <a:rPr lang="uk-UA" sz="2000" spc="-2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Міжнародні</a:t>
            </a:r>
            <a:r>
              <a:rPr lang="uk-UA" sz="2000" spc="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spc="-2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валютно-кредитні</a:t>
            </a:r>
            <a:r>
              <a:rPr lang="uk-UA" sz="2000" spc="2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spc="-2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організації</a:t>
            </a:r>
            <a:endParaRPr lang="uk-UA" sz="2000" spc="-1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733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1AB7C4A-D17B-4907-BB9A-FD9ADC7D0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0536" y="913636"/>
            <a:ext cx="8185793" cy="4616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450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7F059CA-3EB7-4FB6-A7D6-D364DD16277C}"/>
              </a:ext>
            </a:extLst>
          </p:cNvPr>
          <p:cNvSpPr txBox="1"/>
          <p:nvPr/>
        </p:nvSpPr>
        <p:spPr>
          <a:xfrm>
            <a:off x="1973943" y="647595"/>
            <a:ext cx="9797143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8750" marR="315595" indent="180340" algn="just">
              <a:spcBef>
                <a:spcPts val="5"/>
              </a:spcBef>
              <a:spcAft>
                <a:spcPts val="0"/>
              </a:spcAft>
            </a:pPr>
            <a:r>
              <a:rPr lang="uk-UA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Форфейтування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як форма кредитування зовнішньої </a:t>
            </a:r>
            <a:r>
              <a:rPr lang="uk-UA" sz="2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торгівлі</a:t>
            </a:r>
            <a:r>
              <a:rPr lang="uk-UA" sz="24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надає</a:t>
            </a:r>
            <a:r>
              <a:rPr lang="uk-UA" sz="24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експортеру</a:t>
            </a:r>
            <a:r>
              <a:rPr lang="uk-UA" sz="24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ряд</a:t>
            </a:r>
            <a:r>
              <a:rPr lang="uk-UA" sz="24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переваг:</a:t>
            </a:r>
            <a:r>
              <a:rPr lang="uk-UA" sz="24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501650" marR="315595" indent="-342900" algn="just">
              <a:spcBef>
                <a:spcPts val="5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uk-UA" sz="2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покращення</a:t>
            </a:r>
            <a:r>
              <a:rPr lang="uk-UA" sz="24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обігу</a:t>
            </a:r>
            <a:r>
              <a:rPr lang="uk-UA" sz="24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ліквідності; </a:t>
            </a:r>
          </a:p>
          <a:p>
            <a:pPr marL="501650" marR="315595" indent="-342900" algn="just">
              <a:spcBef>
                <a:spcPts val="5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дострокове</a:t>
            </a:r>
            <a:r>
              <a:rPr lang="uk-UA" sz="24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отримання</a:t>
            </a:r>
            <a:r>
              <a:rPr lang="uk-UA" sz="24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готівкою</a:t>
            </a:r>
            <a:r>
              <a:rPr lang="uk-UA" sz="24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інвалютної</a:t>
            </a:r>
            <a:r>
              <a:rPr lang="uk-UA" sz="24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виручки;</a:t>
            </a:r>
            <a:r>
              <a:rPr lang="uk-UA" sz="24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501650" marR="315595" indent="-342900" algn="just">
              <a:spcBef>
                <a:spcPts val="5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звільнення</a:t>
            </a:r>
            <a:r>
              <a:rPr lang="uk-UA" sz="24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 дебіторської заборгованості; </a:t>
            </a:r>
          </a:p>
          <a:p>
            <a:pPr marL="501650" marR="315595" indent="-342900" algn="just">
              <a:spcBef>
                <a:spcPts val="5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страхування ризику </a:t>
            </a:r>
            <a:r>
              <a:rPr lang="uk-UA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неплатежів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</a:p>
          <a:p>
            <a:pPr marL="501650" marR="315595" indent="-342900" algn="just">
              <a:spcBef>
                <a:spcPts val="5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економія на управлінні борговими зобов’язаннями.</a:t>
            </a:r>
          </a:p>
          <a:p>
            <a:pPr marL="158750" marR="315595" indent="180340" algn="just">
              <a:spcBef>
                <a:spcPts val="5"/>
              </a:spcBef>
              <a:spcAft>
                <a:spcPts val="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Від лізингу </a:t>
            </a:r>
            <a:r>
              <a:rPr lang="uk-UA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форфейтування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відрізняється простотою документального оформлення, відсутністю права регресу (або права обороту – у вексельному обігу означає, що власник векселя може вимагати від векселедавця сплати його суми чи просто повернути його </a:t>
            </a:r>
            <a:r>
              <a:rPr lang="uk-UA" sz="2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векселедавцю).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6736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2124070-EE08-4194-B151-06722FC4DF32}"/>
              </a:ext>
            </a:extLst>
          </p:cNvPr>
          <p:cNvSpPr txBox="1"/>
          <p:nvPr/>
        </p:nvSpPr>
        <p:spPr>
          <a:xfrm>
            <a:off x="1901371" y="1310589"/>
            <a:ext cx="912948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Лізинг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особлива форма руху позичкового капіталу, який надається у формі кредиту з наступним правом купівлі товару; кредитування купівлі машин, обладнання, споруд виробничого призначення на основі укладання орендної угоди, за якої орендар сплачує орендну плату частинами та орендодавець зберігає право власності на товари до кінця терміну. </a:t>
            </a:r>
          </a:p>
          <a:p>
            <a:pPr algn="just"/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Лізинг передбачає відносини купівлі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продажу та оренди, але основою відносин є кредитна операція</a:t>
            </a:r>
            <a:r>
              <a:rPr lang="uk-UA" sz="24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uk-UA" sz="24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лізингова</a:t>
            </a:r>
            <a:r>
              <a:rPr lang="uk-UA" sz="24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компанія</a:t>
            </a:r>
            <a:r>
              <a:rPr lang="uk-UA" sz="24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надає</a:t>
            </a:r>
            <a:r>
              <a:rPr lang="uk-UA" sz="24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орендатору</a:t>
            </a:r>
            <a:r>
              <a:rPr lang="uk-UA" sz="24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фінансову</a:t>
            </a:r>
            <a:r>
              <a:rPr lang="uk-UA" sz="24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послугу.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6576307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089F457-835F-472A-B06E-F7D875661A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1438"/>
            <a:ext cx="12192000" cy="700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856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1805061-9CE0-4227-9B66-420BC0F4426F}"/>
              </a:ext>
            </a:extLst>
          </p:cNvPr>
          <p:cNvSpPr txBox="1"/>
          <p:nvPr/>
        </p:nvSpPr>
        <p:spPr>
          <a:xfrm>
            <a:off x="1378858" y="557882"/>
            <a:ext cx="1046480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8750" marR="315595" indent="180340" algn="just"/>
            <a:r>
              <a:rPr lang="uk-UA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Міжнародний</a:t>
            </a:r>
            <a:r>
              <a:rPr lang="uk-UA" sz="20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лізинг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uk-UA" sz="20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uk-UA" sz="20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цікавить</a:t>
            </a:r>
            <a:r>
              <a:rPr lang="uk-UA" sz="20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нас,</a:t>
            </a:r>
            <a:r>
              <a:rPr lang="uk-UA" sz="20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тобто</a:t>
            </a:r>
            <a:r>
              <a:rPr lang="uk-UA" sz="20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лізинг,</a:t>
            </a:r>
            <a:r>
              <a:rPr lang="uk-UA" sz="20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uk-UA" sz="20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виходить за</a:t>
            </a:r>
            <a:r>
              <a:rPr lang="uk-UA" sz="20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національні</a:t>
            </a:r>
            <a:r>
              <a:rPr lang="uk-UA" sz="20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кордони,</a:t>
            </a:r>
            <a:r>
              <a:rPr lang="uk-UA" sz="20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</a:t>
            </a:r>
            <a:r>
              <a:rPr lang="uk-UA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випадку,</a:t>
            </a:r>
            <a:r>
              <a:rPr lang="uk-UA" sz="20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коли</a:t>
            </a:r>
            <a:r>
              <a:rPr lang="uk-UA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будь-хто</a:t>
            </a:r>
            <a:r>
              <a:rPr lang="uk-UA" sz="20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</a:t>
            </a:r>
            <a:r>
              <a:rPr lang="uk-UA" sz="20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учасників</a:t>
            </a:r>
            <a:r>
              <a:rPr lang="uk-UA" sz="20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угоди не є резидентом даної країни, представлений трьома найважливішими</a:t>
            </a:r>
            <a:r>
              <a:rPr lang="uk-UA" sz="2000" spc="2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складовими,</a:t>
            </a:r>
            <a:r>
              <a:rPr lang="uk-UA" sz="2000" spc="2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найбільш</a:t>
            </a:r>
            <a:r>
              <a:rPr lang="uk-UA" sz="2000" spc="2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розповсюдженими</a:t>
            </a:r>
            <a:r>
              <a:rPr lang="uk-UA" sz="2000" spc="2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uk-UA" sz="2000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b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практиці</a:t>
            </a:r>
            <a:r>
              <a:rPr lang="uk-UA" sz="2000" spc="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функціонування</a:t>
            </a:r>
            <a:r>
              <a:rPr lang="uk-UA" sz="2000" spc="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світового</a:t>
            </a:r>
            <a:r>
              <a:rPr lang="uk-UA" sz="2000" spc="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господарства.</a:t>
            </a: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36525" lvl="0" indent="-342900" algn="just">
              <a:spcBef>
                <a:spcPts val="5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Char char="–"/>
              <a:tabLst>
                <a:tab pos="698500" algn="l"/>
              </a:tabLst>
            </a:pPr>
            <a:r>
              <a:rPr lang="uk-UA" sz="2000" b="1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Експортний</a:t>
            </a:r>
            <a:r>
              <a:rPr lang="uk-UA" sz="20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b="1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лізинг</a:t>
            </a:r>
            <a:r>
              <a:rPr lang="uk-UA" sz="20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uk-UA" sz="20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здійснює</a:t>
            </a:r>
            <a:r>
              <a:rPr lang="uk-UA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лізингова</a:t>
            </a:r>
            <a:r>
              <a:rPr lang="uk-UA" sz="20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фірма,</a:t>
            </a:r>
            <a:r>
              <a:rPr lang="uk-UA" sz="20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uk-UA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перебуває</a:t>
            </a:r>
            <a:r>
              <a:rPr lang="uk-UA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країні виробника. Лізингоотримувач перебуває в іншій країні. Інакше кажучи, експортний лізинг – це угода, у якій лізингова компанія купує устаткування у національної фірми–виробника, а потім надає його за кордон іноземному орендареві.</a:t>
            </a:r>
          </a:p>
          <a:p>
            <a:pPr marL="342900" marR="135890" lvl="0" indent="-342900" algn="just">
              <a:spcAft>
                <a:spcPts val="0"/>
              </a:spcAft>
              <a:buSzPts val="1100"/>
              <a:buFont typeface="Times New Roman" panose="02020603050405020304" pitchFamily="18" charset="0"/>
              <a:buChar char="–"/>
              <a:tabLst>
                <a:tab pos="697865" algn="l"/>
              </a:tabLst>
            </a:pPr>
            <a:r>
              <a:rPr lang="uk-UA" sz="2000" b="1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Імпортний лізинг: </a:t>
            </a:r>
            <a:r>
              <a:rPr lang="uk-UA" sz="20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передбачає, що лізингова фірма й лізингоотримувач перебувають в одній країні, а фірма виробник в інший, тобто, імпортний лізинг – це такий вид оренди, що здійснюється при закупівлі сучасного устаткування у іноземної фірми й надається вітчизняному орендареві.</a:t>
            </a:r>
          </a:p>
          <a:p>
            <a:pPr marL="342900" marR="135890" lvl="0" indent="-342900" algn="just">
              <a:spcAft>
                <a:spcPts val="0"/>
              </a:spcAft>
              <a:buSzPts val="1100"/>
              <a:buFont typeface="Times New Roman" panose="02020603050405020304" pitchFamily="18" charset="0"/>
              <a:buChar char="–"/>
              <a:tabLst>
                <a:tab pos="697865" algn="l"/>
              </a:tabLst>
            </a:pPr>
            <a:r>
              <a:rPr lang="uk-UA" sz="2000" b="1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Транзитний лізинг: </a:t>
            </a:r>
            <a:r>
              <a:rPr lang="uk-UA" sz="20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передбачає, що всі учасники лізингової операції (виробник, лізингова фірма, лізингоотримувач) перебувають у різних країнах. Як його ще називають, прямий міжнародний лізинг, – це така орендна угода, що укладається між економічними суб'єктами різних країн.</a:t>
            </a:r>
          </a:p>
        </p:txBody>
      </p:sp>
    </p:spTree>
    <p:extLst>
      <p:ext uri="{BB962C8B-B14F-4D97-AF65-F5344CB8AC3E}">
        <p14:creationId xmlns:p14="http://schemas.microsoft.com/office/powerpoint/2010/main" val="5105774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A555B59-EC60-4D74-8A4A-A021D14F5177}"/>
              </a:ext>
            </a:extLst>
          </p:cNvPr>
          <p:cNvSpPr txBox="1"/>
          <p:nvPr/>
        </p:nvSpPr>
        <p:spPr>
          <a:xfrm>
            <a:off x="1538515" y="1204686"/>
            <a:ext cx="9811657" cy="3029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>
              <a:buSzPts val="1200"/>
              <a:tabLst>
                <a:tab pos="671830" algn="l"/>
              </a:tabLst>
            </a:pPr>
            <a:r>
              <a:rPr lang="uk-UA" sz="2000" b="1" dirty="0">
                <a:latin typeface="Times New Roman" panose="02020603050405020304" pitchFamily="18" charset="0"/>
              </a:rPr>
              <a:t>4. Міжнародні валютно-кредитні організації</a:t>
            </a:r>
          </a:p>
          <a:p>
            <a:pPr marL="158750" marR="316230" indent="180340" algn="just">
              <a:spcBef>
                <a:spcPts val="1255"/>
              </a:spcBef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</a:rPr>
              <a:t>У міждержавному регулюванні валютних та кредитних відносин основна роль належить спеціальним міжнародним валютно-фінансовим організаціям, серед яких провідне місце займають Міжнародний валютний фонд (МВФ), Світовий банк, Міжнародний банк реконструкції і розвитку (МБРР), регіональні банки та валютно-кредитні організації ЄС – Європейський інвестиційний банк ЄІБ), Європейський фонд валютного співробітництва, Європейський банк реконструкції і розвитку (ЄБРР). Їх діяльність дозволяє </a:t>
            </a:r>
            <a:r>
              <a:rPr lang="uk-UA" sz="2000" dirty="0" err="1">
                <a:latin typeface="Times New Roman" panose="02020603050405020304" pitchFamily="18" charset="0"/>
              </a:rPr>
              <a:t>внести</a:t>
            </a:r>
            <a:r>
              <a:rPr lang="uk-UA" sz="2000" dirty="0">
                <a:latin typeface="Times New Roman" panose="02020603050405020304" pitchFamily="18" charset="0"/>
              </a:rPr>
              <a:t> регулюючий початок і певну стабільність у суперечливу цілісність світового господарства. Розглянемо діяльність деяких з них.</a:t>
            </a:r>
          </a:p>
        </p:txBody>
      </p:sp>
    </p:spTree>
    <p:extLst>
      <p:ext uri="{BB962C8B-B14F-4D97-AF65-F5344CB8AC3E}">
        <p14:creationId xmlns:p14="http://schemas.microsoft.com/office/powerpoint/2010/main" val="11493384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FB99338-7072-4A7A-955A-1A8A0D6EC62F}"/>
              </a:ext>
            </a:extLst>
          </p:cNvPr>
          <p:cNvSpPr txBox="1"/>
          <p:nvPr/>
        </p:nvSpPr>
        <p:spPr>
          <a:xfrm>
            <a:off x="1393371" y="885371"/>
            <a:ext cx="9579429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8750" marR="316230" indent="180340" algn="just"/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Міжнародний</a:t>
            </a:r>
            <a:r>
              <a:rPr lang="uk-UA" sz="24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валютний</a:t>
            </a:r>
            <a:r>
              <a:rPr lang="uk-UA" sz="24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фонд</a:t>
            </a:r>
            <a:r>
              <a:rPr lang="uk-UA" sz="24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(МВФ)</a:t>
            </a:r>
            <a:r>
              <a:rPr lang="uk-UA" sz="24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uk-UA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uk-UA" sz="2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міжурядова</a:t>
            </a:r>
            <a:r>
              <a:rPr lang="uk-UA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валютно– кредитна організація, яка виконує функції регулювання, фінансування, нагляду та консультування держав-членів у сфері валютно–фінансових відносин. Створений на міжнародній конференції в м. </a:t>
            </a:r>
            <a:r>
              <a:rPr lang="uk-UA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Бреттон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uk-UA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Вудсі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(США) в 1944 р., а розпочав працювати з 1947 р. Має статус спеціалізованого закладу ООН. У 1959</a:t>
            </a:r>
            <a:r>
              <a:rPr lang="uk-UA" sz="2400" spc="8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р.</a:t>
            </a:r>
            <a:r>
              <a:rPr lang="uk-UA" sz="2400" spc="8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членами</a:t>
            </a:r>
            <a:r>
              <a:rPr lang="uk-UA" sz="2400" spc="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Фонду</a:t>
            </a:r>
            <a:r>
              <a:rPr lang="uk-UA" sz="2400" spc="9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були</a:t>
            </a:r>
            <a:r>
              <a:rPr lang="uk-UA" sz="2400" spc="8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49</a:t>
            </a:r>
            <a:r>
              <a:rPr lang="uk-UA" sz="2400" spc="9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держав,</a:t>
            </a:r>
            <a:r>
              <a:rPr lang="uk-UA" sz="2400" spc="8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</a:t>
            </a:r>
            <a:r>
              <a:rPr lang="uk-UA" sz="2400" spc="9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1970</a:t>
            </a:r>
            <a:r>
              <a:rPr lang="uk-UA" sz="2400" spc="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р.</a:t>
            </a:r>
            <a:r>
              <a:rPr lang="uk-UA" sz="2400" spc="8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uk-UA" sz="2400" spc="8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116,</a:t>
            </a:r>
            <a:r>
              <a:rPr lang="uk-UA" sz="2400" spc="8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1992</a:t>
            </a:r>
            <a:r>
              <a:rPr lang="uk-UA" sz="2400" spc="8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р.</a:t>
            </a:r>
            <a:r>
              <a:rPr lang="uk-UA" sz="2400" spc="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157,</a:t>
            </a:r>
            <a:r>
              <a:rPr lang="uk-UA" sz="2400" spc="-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1997</a:t>
            </a:r>
            <a:r>
              <a:rPr lang="uk-UA" sz="2400" spc="-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р.</a:t>
            </a:r>
            <a:r>
              <a:rPr lang="uk-UA" sz="2400" spc="-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uk-UA" sz="2400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182</a:t>
            </a:r>
            <a:r>
              <a:rPr lang="uk-UA" sz="2400" spc="-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держави.</a:t>
            </a:r>
            <a:r>
              <a:rPr lang="uk-UA" sz="2400" spc="-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Сьогодні</a:t>
            </a:r>
            <a:r>
              <a:rPr lang="uk-UA" sz="2400" spc="-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МВФ</a:t>
            </a:r>
            <a:r>
              <a:rPr lang="uk-UA" sz="2400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включає</a:t>
            </a:r>
            <a:r>
              <a:rPr lang="uk-UA" sz="2400" spc="-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189</a:t>
            </a:r>
            <a:r>
              <a:rPr lang="uk-UA" sz="2400" spc="-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країн-членів Фонд має статус спеціалізованої установи ООН.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42553904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DB4938E-9B87-424F-B756-FD5E1D1F723F}"/>
              </a:ext>
            </a:extLst>
          </p:cNvPr>
          <p:cNvSpPr txBox="1"/>
          <p:nvPr/>
        </p:nvSpPr>
        <p:spPr>
          <a:xfrm>
            <a:off x="1698170" y="1149270"/>
            <a:ext cx="10116457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35890" indent="180340" algn="just"/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Група Світового банку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багатостороння неурядова кредитно– фінансова</a:t>
            </a:r>
            <a:r>
              <a:rPr lang="uk-UA" sz="2400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установа,</a:t>
            </a:r>
            <a:r>
              <a:rPr lang="uk-UA" sz="2400" spc="-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яка</a:t>
            </a:r>
            <a:r>
              <a:rPr lang="uk-UA" sz="2400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об’єднує</a:t>
            </a:r>
            <a:r>
              <a:rPr lang="uk-UA" sz="2400" spc="-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чотири</a:t>
            </a:r>
            <a:r>
              <a:rPr lang="uk-UA" sz="2400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окремі</a:t>
            </a:r>
            <a:r>
              <a:rPr lang="uk-UA" sz="2400" spc="-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фінансові</a:t>
            </a:r>
            <a:r>
              <a:rPr lang="uk-UA" sz="2400" spc="-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установи:</a:t>
            </a:r>
          </a:p>
          <a:p>
            <a:pPr marL="0" lvl="1" indent="-285750" algn="just">
              <a:buSzPts val="1100"/>
              <a:buFont typeface="Times New Roman" panose="02020603050405020304" pitchFamily="18" charset="0"/>
              <a:buChar char="–"/>
              <a:tabLst>
                <a:tab pos="698500" algn="l"/>
              </a:tabLst>
            </a:pPr>
            <a:r>
              <a:rPr lang="uk-UA" sz="2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Міжнародний</a:t>
            </a:r>
            <a:r>
              <a:rPr lang="uk-UA" sz="24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банк</a:t>
            </a:r>
            <a:r>
              <a:rPr lang="uk-UA" sz="2400" spc="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реконструкції</a:t>
            </a:r>
            <a:r>
              <a:rPr lang="uk-UA" sz="2400" spc="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</a:t>
            </a:r>
            <a:r>
              <a:rPr lang="uk-UA" sz="2400" spc="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розвитку;</a:t>
            </a:r>
            <a:endParaRPr lang="uk-UA" sz="2400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1" indent="-285750" algn="just">
              <a:buSzPts val="1100"/>
              <a:buFont typeface="Times New Roman" panose="02020603050405020304" pitchFamily="18" charset="0"/>
              <a:buChar char="–"/>
              <a:tabLst>
                <a:tab pos="698500" algn="l"/>
              </a:tabLst>
            </a:pPr>
            <a:r>
              <a:rPr lang="uk-UA" sz="2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Міжнародну</a:t>
            </a:r>
            <a:r>
              <a:rPr lang="uk-UA" sz="2400" spc="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фінансову</a:t>
            </a:r>
            <a:r>
              <a:rPr lang="uk-UA" sz="2400" spc="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корпорацію;</a:t>
            </a:r>
            <a:endParaRPr lang="uk-UA" sz="2400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1" indent="-285750" algn="just">
              <a:buSzPts val="1100"/>
              <a:buFont typeface="Times New Roman" panose="02020603050405020304" pitchFamily="18" charset="0"/>
              <a:buChar char="–"/>
              <a:tabLst>
                <a:tab pos="698500" algn="l"/>
              </a:tabLst>
            </a:pPr>
            <a:r>
              <a:rPr lang="uk-UA" sz="2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Міжнародну</a:t>
            </a:r>
            <a:r>
              <a:rPr lang="uk-UA" sz="2400" spc="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асоціацію</a:t>
            </a:r>
            <a:r>
              <a:rPr lang="uk-UA" sz="2400" spc="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розвитку;</a:t>
            </a:r>
            <a:endParaRPr lang="uk-UA" sz="2400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1" indent="-285750" algn="just">
              <a:buSzPts val="1100"/>
              <a:buFont typeface="Times New Roman" panose="02020603050405020304" pitchFamily="18" charset="0"/>
              <a:buChar char="–"/>
              <a:tabLst>
                <a:tab pos="698500" algn="l"/>
              </a:tabLst>
            </a:pPr>
            <a:r>
              <a:rPr lang="uk-UA" sz="2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Багатостороннє</a:t>
            </a:r>
            <a:r>
              <a:rPr lang="uk-UA" sz="2400" spc="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агентство</a:t>
            </a:r>
            <a:r>
              <a:rPr lang="uk-UA" sz="24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гарантії</a:t>
            </a:r>
            <a:r>
              <a:rPr lang="uk-UA" sz="2400" spc="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інвестицій.</a:t>
            </a:r>
            <a:endParaRPr lang="uk-UA" sz="2400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Офіційні цілі усіх членів Групи Світового банку – зменшення бідності і підвищення життєвих стандартів країн-членів шляхом сприяння економічному розвитку останніх і залучення ресурсів з розвинених</a:t>
            </a:r>
            <a:r>
              <a:rPr lang="uk-UA" sz="2400" spc="-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країн</a:t>
            </a:r>
            <a:r>
              <a:rPr lang="uk-UA" sz="2400" spc="-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</a:t>
            </a:r>
            <a:r>
              <a:rPr lang="uk-UA" sz="2400" spc="-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країн,</a:t>
            </a:r>
            <a:r>
              <a:rPr lang="uk-UA" sz="2400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uk-UA" sz="2400" spc="-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розвиваються.</a:t>
            </a:r>
            <a:r>
              <a:rPr lang="uk-UA" sz="2400" spc="-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Кожна</a:t>
            </a:r>
            <a:r>
              <a:rPr lang="uk-UA" sz="2400" spc="-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</a:t>
            </a:r>
            <a:r>
              <a:rPr lang="uk-UA" sz="2400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установ</a:t>
            </a:r>
            <a:r>
              <a:rPr lang="uk-UA" sz="2400" spc="-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Групи Світового банку має свої функції і відіграє самостійну, якісно відмінну роль.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457570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3EC882A-D397-4ADC-B0D8-6447EFF7FB00}"/>
              </a:ext>
            </a:extLst>
          </p:cNvPr>
          <p:cNvSpPr txBox="1"/>
          <p:nvPr/>
        </p:nvSpPr>
        <p:spPr>
          <a:xfrm>
            <a:off x="2017485" y="1859339"/>
            <a:ext cx="9100457" cy="38061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8750" marR="316230" indent="180340" algn="just">
              <a:spcBef>
                <a:spcPts val="1255"/>
              </a:spcBef>
              <a:spcAft>
                <a:spcPts val="0"/>
              </a:spcAft>
            </a:pP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Міжнародний кредит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це форма руху позичкового капіталу у сфері міжнародних економічних відносин, де кредиторами і позичальниками виступають суб’єкти різних країн. </a:t>
            </a:r>
          </a:p>
          <a:p>
            <a:pPr marL="158750" marR="316230" indent="180340" algn="just">
              <a:spcBef>
                <a:spcPts val="1255"/>
              </a:spcBef>
              <a:spcAft>
                <a:spcPts val="0"/>
              </a:spcAft>
            </a:pP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Суб’єктами таких відносин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виступають приватні фірми, комерційні банки, кредитні організації, нефінансові заклади, держави та державні органи, а також регіональні та міжнародні банки розвитку, міжнародні</a:t>
            </a:r>
            <a:r>
              <a:rPr lang="uk-UA" sz="1800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фінансові</a:t>
            </a:r>
            <a:r>
              <a:rPr lang="uk-UA" sz="1800" spc="-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інститути.</a:t>
            </a:r>
            <a:r>
              <a:rPr lang="uk-UA" sz="1800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158750" marR="316230" indent="180340" algn="just">
              <a:spcBef>
                <a:spcPts val="1255"/>
              </a:spcBef>
              <a:spcAft>
                <a:spcPts val="0"/>
              </a:spcAft>
            </a:pP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 об’єктами кредитування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розрізняють комерційні кредити і фінансові кредити. </a:t>
            </a:r>
          </a:p>
          <a:p>
            <a:pPr marL="158750" marR="316230" indent="180340" algn="just">
              <a:spcBef>
                <a:spcPts val="1255"/>
              </a:spcBef>
              <a:spcAft>
                <a:spcPts val="0"/>
              </a:spcAft>
            </a:pP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 способом забезпечення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кредити поділяються</a:t>
            </a:r>
            <a:r>
              <a:rPr lang="uk-UA" sz="18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uk-UA" sz="18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забезпечені</a:t>
            </a:r>
            <a:r>
              <a:rPr lang="uk-UA" sz="18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</a:t>
            </a:r>
            <a:r>
              <a:rPr lang="uk-UA" sz="18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незабезпечені</a:t>
            </a:r>
            <a:r>
              <a:rPr lang="uk-UA" sz="18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(бланкові).</a:t>
            </a:r>
            <a:r>
              <a:rPr lang="uk-UA" sz="18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158750" marR="316230" indent="180340" algn="just">
              <a:spcBef>
                <a:spcPts val="1255"/>
              </a:spcBef>
              <a:spcAft>
                <a:spcPts val="0"/>
              </a:spcAft>
            </a:pP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</a:t>
            </a:r>
            <a:r>
              <a:rPr lang="uk-UA" sz="18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термінами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міжнародний кредит поділяється на короткостроковий, середньостроковий і довгостроковий.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F3B122-33FE-4BD7-A187-9877A2E6EFC6}"/>
              </a:ext>
            </a:extLst>
          </p:cNvPr>
          <p:cNvSpPr txBox="1"/>
          <p:nvPr/>
        </p:nvSpPr>
        <p:spPr>
          <a:xfrm>
            <a:off x="2177143" y="1004890"/>
            <a:ext cx="71990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marR="205740" lvl="1" indent="-285750" algn="ctr"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643890" algn="l"/>
              </a:tabLst>
            </a:pPr>
            <a:r>
              <a:rPr lang="uk-UA" sz="1800" b="1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Міжнародний</a:t>
            </a:r>
            <a:r>
              <a:rPr lang="uk-UA" sz="1800" b="1" spc="-4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b="1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кредит</a:t>
            </a:r>
            <a:r>
              <a:rPr lang="uk-UA" sz="1800" b="1" spc="-4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b="1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</a:t>
            </a:r>
            <a:r>
              <a:rPr lang="uk-UA" sz="1800" b="1" spc="-4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b="1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його</a:t>
            </a:r>
            <a:r>
              <a:rPr lang="uk-UA" sz="1800" b="1" spc="-4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b="1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роль</a:t>
            </a:r>
            <a:r>
              <a:rPr lang="uk-UA" sz="1800" b="1" spc="-4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b="1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міжнародних</a:t>
            </a:r>
            <a:r>
              <a:rPr lang="uk-UA" sz="1800" b="1" spc="-3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b="1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економічних відносинах</a:t>
            </a:r>
          </a:p>
        </p:txBody>
      </p:sp>
    </p:spTree>
    <p:extLst>
      <p:ext uri="{BB962C8B-B14F-4D97-AF65-F5344CB8AC3E}">
        <p14:creationId xmlns:p14="http://schemas.microsoft.com/office/powerpoint/2010/main" val="1141846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B46FBA9-A278-4F0E-A5E2-2E1550FA542F}"/>
              </a:ext>
            </a:extLst>
          </p:cNvPr>
          <p:cNvSpPr txBox="1"/>
          <p:nvPr/>
        </p:nvSpPr>
        <p:spPr>
          <a:xfrm>
            <a:off x="1756229" y="1074057"/>
            <a:ext cx="9579428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15595" indent="180340" algn="just">
              <a:spcBef>
                <a:spcPts val="600"/>
              </a:spcBef>
              <a:spcAft>
                <a:spcPts val="600"/>
              </a:spcAft>
            </a:pP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Основною</a:t>
            </a:r>
            <a:r>
              <a:rPr lang="uk-UA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сутнісною</a:t>
            </a:r>
            <a:r>
              <a:rPr lang="uk-UA" spc="-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ознакою</a:t>
            </a:r>
            <a:r>
              <a:rPr lang="uk-UA" spc="-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міжнародного</a:t>
            </a:r>
            <a:r>
              <a:rPr lang="uk-UA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кредиту</a:t>
            </a:r>
            <a:r>
              <a:rPr lang="uk-UA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є</a:t>
            </a:r>
            <a:r>
              <a:rPr lang="uk-UA" spc="-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те,</a:t>
            </a:r>
            <a:r>
              <a:rPr lang="uk-UA" spc="-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uk-UA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він являє</a:t>
            </a:r>
            <a:r>
              <a:rPr lang="uk-UA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собою</a:t>
            </a:r>
            <a:r>
              <a:rPr lang="uk-UA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форму</a:t>
            </a:r>
            <a:r>
              <a:rPr lang="uk-UA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руху</a:t>
            </a:r>
            <a:r>
              <a:rPr lang="uk-UA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позичкового</a:t>
            </a:r>
            <a:r>
              <a:rPr lang="uk-UA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капіталу</a:t>
            </a:r>
            <a:r>
              <a:rPr lang="uk-UA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</a:t>
            </a:r>
            <a:r>
              <a:rPr lang="uk-UA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сфері</a:t>
            </a:r>
            <a:r>
              <a:rPr lang="uk-UA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міжнародних економічних відносин. Рух цієї форми капіталу пов’язаний з наданням суб’єктам світового ринку валютних та кредитних ресурсів на умовах повернення, визначення строків, на які кредити надані, та виплати відповідної винагороди за позичку у формі </a:t>
            </a:r>
            <a:r>
              <a:rPr lang="uk-UA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відсотка.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80340" algn="just">
              <a:spcBef>
                <a:spcPts val="600"/>
              </a:spcBef>
              <a:spcAft>
                <a:spcPts val="600"/>
              </a:spcAft>
            </a:pPr>
            <a:r>
              <a:rPr lang="uk-UA" b="1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Функції</a:t>
            </a:r>
            <a:r>
              <a:rPr lang="uk-UA" b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b="1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міжнародного</a:t>
            </a:r>
            <a:r>
              <a:rPr lang="uk-UA" b="1" spc="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b="1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кредиту</a:t>
            </a:r>
            <a:r>
              <a:rPr lang="uk-UA" i="1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16865" lvl="0" indent="-342900" algn="just">
              <a:spcBef>
                <a:spcPts val="600"/>
              </a:spcBef>
              <a:spcAft>
                <a:spcPts val="600"/>
              </a:spcAft>
              <a:buSzPts val="1100"/>
              <a:buFont typeface="Times New Roman" panose="02020603050405020304" pitchFamily="18" charset="0"/>
              <a:buChar char="–"/>
              <a:tabLst>
                <a:tab pos="518160" algn="l"/>
              </a:tabLst>
            </a:pPr>
            <a:r>
              <a:rPr lang="uk-UA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забезпечення перерозподілу між країнами фінансових і матеріальних ресурсів, що сприяє їх ефективному використанню;</a:t>
            </a:r>
          </a:p>
          <a:p>
            <a:pPr marR="317500" lvl="0" indent="-342900" algn="just">
              <a:spcBef>
                <a:spcPts val="600"/>
              </a:spcBef>
              <a:spcAft>
                <a:spcPts val="600"/>
              </a:spcAft>
              <a:buSzPts val="1100"/>
              <a:buFont typeface="Times New Roman" panose="02020603050405020304" pitchFamily="18" charset="0"/>
              <a:buChar char="–"/>
              <a:tabLst>
                <a:tab pos="518160" algn="l"/>
              </a:tabLst>
            </a:pPr>
            <a:r>
              <a:rPr lang="uk-UA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збільшення нагромадження в межах всього світового господарства</a:t>
            </a:r>
            <a:r>
              <a:rPr lang="uk-UA" spc="-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</a:t>
            </a:r>
            <a:r>
              <a:rPr lang="uk-UA" spc="-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рахунок</a:t>
            </a:r>
            <a:r>
              <a:rPr lang="uk-UA" spc="-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використання</a:t>
            </a:r>
            <a:r>
              <a:rPr lang="uk-UA" spc="-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тимчасово</a:t>
            </a:r>
            <a:r>
              <a:rPr lang="uk-UA" spc="-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вільних</a:t>
            </a:r>
            <a:r>
              <a:rPr lang="uk-UA" spc="-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грошових коштів</a:t>
            </a:r>
            <a:r>
              <a:rPr lang="uk-UA" spc="2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одних</a:t>
            </a:r>
            <a:r>
              <a:rPr lang="uk-UA" spc="2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країн</a:t>
            </a:r>
            <a:r>
              <a:rPr lang="uk-UA" spc="2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uk-UA" spc="2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фінансування</a:t>
            </a:r>
            <a:r>
              <a:rPr lang="uk-UA" spc="2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капіталовкладень</a:t>
            </a:r>
            <a:r>
              <a:rPr lang="uk-UA" spc="2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uk-UA" spc="2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інших країнах;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1" indent="-285750" algn="just">
              <a:spcBef>
                <a:spcPts val="600"/>
              </a:spcBef>
              <a:spcAft>
                <a:spcPts val="600"/>
              </a:spcAft>
              <a:buSzPts val="1100"/>
              <a:buFont typeface="Times New Roman" panose="02020603050405020304" pitchFamily="18" charset="0"/>
              <a:buChar char="–"/>
              <a:tabLst>
                <a:tab pos="698500" algn="l"/>
              </a:tabLst>
            </a:pPr>
            <a:r>
              <a:rPr lang="uk-UA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прискорення</a:t>
            </a:r>
            <a:r>
              <a:rPr lang="uk-UA" spc="-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реалізації</a:t>
            </a:r>
            <a:r>
              <a:rPr lang="uk-UA" spc="-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товарів</a:t>
            </a:r>
            <a:r>
              <a:rPr lang="uk-UA" spc="-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</a:t>
            </a:r>
            <a:r>
              <a:rPr lang="uk-UA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світовому</a:t>
            </a:r>
            <a:r>
              <a:rPr lang="uk-UA" spc="-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масштабі.</a:t>
            </a:r>
            <a:endParaRPr lang="uk-UA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501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33A4FDC-85E8-47ED-A4C8-2A7AF0446E48}"/>
              </a:ext>
            </a:extLst>
          </p:cNvPr>
          <p:cNvSpPr txBox="1"/>
          <p:nvPr/>
        </p:nvSpPr>
        <p:spPr>
          <a:xfrm>
            <a:off x="2043953" y="1036508"/>
            <a:ext cx="891091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36525" indent="180340" algn="just">
              <a:spcAft>
                <a:spcPts val="0"/>
              </a:spcAft>
            </a:pPr>
            <a:r>
              <a:rPr lang="uk-UA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Міжнародний</a:t>
            </a:r>
            <a:r>
              <a:rPr lang="uk-UA" sz="18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кредит</a:t>
            </a:r>
            <a:r>
              <a:rPr lang="uk-UA" sz="18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широко</a:t>
            </a:r>
            <a:r>
              <a:rPr lang="uk-UA" sz="18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використовується</a:t>
            </a:r>
            <a:r>
              <a:rPr lang="uk-UA" sz="18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uk-UA" sz="18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фінансування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 тільки зовнішньоекономічної діяльності, але й внутрішнього господарського розвитку країн, для покриття їхніх бюджетних </a:t>
            </a:r>
            <a:r>
              <a:rPr lang="uk-UA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дефіцитів,</a:t>
            </a:r>
            <a:r>
              <a:rPr lang="uk-UA" sz="18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рефінансування</a:t>
            </a:r>
            <a:r>
              <a:rPr lang="uk-UA" sz="1800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заборгованості</a:t>
            </a:r>
            <a:r>
              <a:rPr lang="uk-UA" sz="18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тощо.</a:t>
            </a:r>
            <a:r>
              <a:rPr lang="uk-UA" sz="1800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Світове</a:t>
            </a:r>
            <a:r>
              <a:rPr lang="uk-UA" sz="18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розширення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міжнародного кредиту може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супровождатися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кредитною дискримінацією і навіть кредитною блокадою. </a:t>
            </a:r>
          </a:p>
          <a:p>
            <a:pPr marR="136525" indent="180340" algn="just">
              <a:spcAft>
                <a:spcPts val="0"/>
              </a:spcAft>
            </a:pP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Кредитна дискримінація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це встановлення гірших умов отримання, використання чи погашення міжнародного кредиту для конкретних позичальників з метою здійснення на них економічного та політичного тиску. </a:t>
            </a:r>
          </a:p>
          <a:p>
            <a:pPr marR="136525" indent="180340" algn="just">
              <a:spcAft>
                <a:spcPts val="0"/>
              </a:spcAft>
            </a:pP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Основні методи кредитної дискримінації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</a:p>
          <a:p>
            <a:pPr marL="285750" marR="136525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підвищення процентних ставок, </a:t>
            </a:r>
          </a:p>
          <a:p>
            <a:pPr marL="285750" marR="136525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вимог щодо додаткового </a:t>
            </a:r>
            <a:r>
              <a:rPr lang="uk-UA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забезпечення,</a:t>
            </a:r>
            <a:r>
              <a:rPr lang="uk-UA" sz="18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285750" marR="136525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кредитні</a:t>
            </a:r>
            <a:r>
              <a:rPr lang="uk-UA" sz="18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обмеження,</a:t>
            </a:r>
            <a:r>
              <a:rPr lang="uk-UA" sz="1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285750" marR="136525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скорочення</a:t>
            </a:r>
            <a:r>
              <a:rPr lang="uk-UA" sz="18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строку</a:t>
            </a:r>
            <a:r>
              <a:rPr lang="uk-UA" sz="1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чи</a:t>
            </a:r>
            <a:r>
              <a:rPr lang="uk-UA" sz="18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пільгового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періоду кредиту, </a:t>
            </a:r>
          </a:p>
          <a:p>
            <a:pPr marL="285750" marR="136525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зменшення суми кредиту, </a:t>
            </a:r>
          </a:p>
          <a:p>
            <a:pPr marL="285750" marR="136525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обумовленість його надання</a:t>
            </a:r>
            <a:r>
              <a:rPr lang="uk-UA" sz="1800" spc="-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політичними</a:t>
            </a:r>
            <a:r>
              <a:rPr lang="uk-UA" sz="1800" spc="-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</a:t>
            </a:r>
            <a:r>
              <a:rPr lang="uk-UA" sz="1800" spc="-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економічними</a:t>
            </a:r>
            <a:r>
              <a:rPr lang="uk-UA" sz="1800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заходами.</a:t>
            </a:r>
            <a:r>
              <a:rPr lang="uk-UA" sz="1800" spc="1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uk-UA" spc="125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36525" indent="180340" algn="just">
              <a:spcAft>
                <a:spcPts val="0"/>
              </a:spcAft>
            </a:pP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Кредитна</a:t>
            </a:r>
            <a:r>
              <a:rPr lang="uk-UA" sz="1800" b="1" spc="-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блокада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відмова надавати кредити тій чи іншій країні.</a:t>
            </a:r>
          </a:p>
        </p:txBody>
      </p:sp>
    </p:spTree>
    <p:extLst>
      <p:ext uri="{BB962C8B-B14F-4D97-AF65-F5344CB8AC3E}">
        <p14:creationId xmlns:p14="http://schemas.microsoft.com/office/powerpoint/2010/main" val="3439459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A402DE2-8356-4608-A0B4-6E87A4E664D5}"/>
              </a:ext>
            </a:extLst>
          </p:cNvPr>
          <p:cNvSpPr txBox="1"/>
          <p:nvPr/>
        </p:nvSpPr>
        <p:spPr>
          <a:xfrm>
            <a:off x="3355788" y="584849"/>
            <a:ext cx="6096000" cy="2714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l">
              <a:lnSpc>
                <a:spcPts val="1260"/>
              </a:lnSpc>
              <a:buSzPts val="1100"/>
              <a:tabLst>
                <a:tab pos="643890" algn="l"/>
              </a:tabLst>
            </a:pPr>
            <a:r>
              <a:rPr lang="uk-UA" b="1" spc="-10" dirty="0">
                <a:latin typeface="Times New Roman" panose="02020603050405020304" pitchFamily="18" charset="0"/>
              </a:rPr>
              <a:t>2. Форми міжнародного кредиту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D8EA58-FD18-4900-892F-129E476C40FE}"/>
              </a:ext>
            </a:extLst>
          </p:cNvPr>
          <p:cNvSpPr txBox="1"/>
          <p:nvPr/>
        </p:nvSpPr>
        <p:spPr>
          <a:xfrm>
            <a:off x="1470212" y="1078285"/>
            <a:ext cx="875851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16865" indent="180340" algn="just"/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Різноманітність</a:t>
            </a:r>
            <a:r>
              <a:rPr lang="uk-UA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</a:t>
            </a:r>
            <a:r>
              <a:rPr lang="uk-UA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</a:t>
            </a:r>
            <a:r>
              <a:rPr lang="uk-UA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видів</a:t>
            </a:r>
            <a:r>
              <a:rPr lang="uk-UA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міжнародного</a:t>
            </a:r>
            <a:r>
              <a:rPr lang="uk-UA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кредиту</a:t>
            </a:r>
            <a:r>
              <a:rPr lang="uk-UA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uk-UA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найбільш загальних рисах можна класифікувати за кількома головними ознаками, які характеризують</a:t>
            </a:r>
            <a:r>
              <a:rPr lang="uk-UA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окремі сторони кредитних відносин.</a:t>
            </a:r>
          </a:p>
          <a:p>
            <a:pPr marR="316865" indent="180340" algn="just"/>
            <a:r>
              <a:rPr lang="uk-UA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</a:t>
            </a:r>
            <a:r>
              <a:rPr lang="uk-UA" b="1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цільовим</a:t>
            </a:r>
            <a:r>
              <a:rPr lang="uk-UA" b="1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призначенням:</a:t>
            </a:r>
          </a:p>
          <a:p>
            <a:pPr marL="0" marR="316230" lvl="1" indent="-285750" algn="just">
              <a:buSzPts val="1100"/>
              <a:buFont typeface="Wingdings" panose="05000000000000000000" pitchFamily="2" charset="2"/>
              <a:buChar char="§"/>
              <a:tabLst>
                <a:tab pos="518160" algn="l"/>
              </a:tabLst>
            </a:pPr>
            <a:r>
              <a:rPr lang="uk-UA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комерційні</a:t>
            </a:r>
            <a:r>
              <a:rPr lang="uk-UA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uk-UA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які</a:t>
            </a:r>
            <a:r>
              <a:rPr lang="uk-UA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надаються</a:t>
            </a:r>
            <a:r>
              <a:rPr lang="uk-UA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uk-UA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закупівлі</a:t>
            </a:r>
            <a:r>
              <a:rPr lang="uk-UA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певних</a:t>
            </a:r>
            <a:r>
              <a:rPr lang="uk-UA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видів</a:t>
            </a:r>
            <a:r>
              <a:rPr lang="uk-UA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товарів і послуг;</a:t>
            </a:r>
          </a:p>
          <a:p>
            <a:pPr marL="0" marR="316865" lvl="1" indent="-285750" algn="just">
              <a:buSzPts val="1100"/>
              <a:buFont typeface="Wingdings" panose="05000000000000000000" pitchFamily="2" charset="2"/>
              <a:buChar char="§"/>
              <a:tabLst>
                <a:tab pos="518160" algn="l"/>
              </a:tabLst>
            </a:pPr>
            <a:r>
              <a:rPr lang="uk-UA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інвестиційні – для будівництва конкретних об’єктів, погашення заборгованості, придбання цінних паперів;</a:t>
            </a:r>
          </a:p>
          <a:p>
            <a:pPr marL="0" marR="316230" lvl="1" indent="-285750" algn="just">
              <a:buSzPts val="1100"/>
              <a:buFont typeface="Wingdings" panose="05000000000000000000" pitchFamily="2" charset="2"/>
              <a:buChar char="§"/>
              <a:tabLst>
                <a:tab pos="518160" algn="l"/>
              </a:tabLst>
            </a:pPr>
            <a:r>
              <a:rPr lang="uk-UA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проміжні – для змішаних форм вивезення капіталів, товарів і послуг, наприклад, у вигляді виконання підрядних робіт </a:t>
            </a:r>
            <a:r>
              <a:rPr lang="uk-UA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(інжиніринг).</a:t>
            </a:r>
          </a:p>
          <a:p>
            <a:pPr marL="0" marR="316230" lvl="1" algn="just">
              <a:buSzPts val="1100"/>
              <a:tabLst>
                <a:tab pos="518160" algn="l"/>
              </a:tabLst>
            </a:pPr>
            <a:r>
              <a:rPr lang="uk-UA" b="1" spc="-10" dirty="0">
                <a:latin typeface="Times New Roman" panose="02020603050405020304" pitchFamily="18" charset="0"/>
              </a:rPr>
              <a:t>За  джерелами походження:</a:t>
            </a:r>
          </a:p>
          <a:p>
            <a:pPr marL="285750" marR="316230" lvl="1" indent="-285750" algn="just">
              <a:buSzPts val="1100"/>
              <a:buFont typeface="Wingdings" panose="05000000000000000000" pitchFamily="2" charset="2"/>
              <a:buChar char="§"/>
              <a:tabLst>
                <a:tab pos="518160" algn="l"/>
              </a:tabLst>
            </a:pPr>
            <a:r>
              <a:rPr lang="uk-UA" dirty="0">
                <a:latin typeface="Times New Roman" panose="02020603050405020304" pitchFamily="18" charset="0"/>
              </a:rPr>
              <a:t>внутрішні кредити – це кредити, що надаються національними суб’єктами для здійснення зовнішньоекономічної діяльності іншим національним суб’єктам.</a:t>
            </a:r>
          </a:p>
          <a:p>
            <a:pPr marL="285750" marR="316230" lvl="1" indent="-285750" algn="just">
              <a:buSzPts val="1100"/>
              <a:buFont typeface="Wingdings" panose="05000000000000000000" pitchFamily="2" charset="2"/>
              <a:buChar char="§"/>
              <a:tabLst>
                <a:tab pos="518160" algn="l"/>
              </a:tabLst>
            </a:pPr>
            <a:r>
              <a:rPr lang="uk-UA" dirty="0">
                <a:latin typeface="Times New Roman" panose="02020603050405020304" pitchFamily="18" charset="0"/>
              </a:rPr>
              <a:t>іноземні (зовнішні) кредити – це кредити, що надаються іноземними кредиторами національним позичальникам для здійснення зовнішньоекономічних операцій.</a:t>
            </a:r>
          </a:p>
          <a:p>
            <a:pPr marL="285750" marR="316230" lvl="1" indent="-285750" algn="just">
              <a:buSzPts val="1100"/>
              <a:buFont typeface="Wingdings" panose="05000000000000000000" pitchFamily="2" charset="2"/>
              <a:buChar char="§"/>
              <a:tabLst>
                <a:tab pos="518160" algn="l"/>
              </a:tabLst>
            </a:pPr>
            <a:r>
              <a:rPr lang="uk-UA" dirty="0">
                <a:latin typeface="Times New Roman" panose="02020603050405020304" pitchFamily="18" charset="0"/>
              </a:rPr>
              <a:t>змішані кредити.</a:t>
            </a:r>
          </a:p>
        </p:txBody>
      </p:sp>
    </p:spTree>
    <p:extLst>
      <p:ext uri="{BB962C8B-B14F-4D97-AF65-F5344CB8AC3E}">
        <p14:creationId xmlns:p14="http://schemas.microsoft.com/office/powerpoint/2010/main" val="1714285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15275A3-10CC-464C-B1FD-3C7D16A7858D}"/>
              </a:ext>
            </a:extLst>
          </p:cNvPr>
          <p:cNvSpPr txBox="1"/>
          <p:nvPr/>
        </p:nvSpPr>
        <p:spPr>
          <a:xfrm>
            <a:off x="1317812" y="681423"/>
            <a:ext cx="9314329" cy="4416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5"/>
              </a:spcBef>
              <a:spcAft>
                <a:spcPts val="0"/>
              </a:spcAft>
              <a:buSzPts val="1100"/>
              <a:tabLst>
                <a:tab pos="654050" algn="l"/>
              </a:tabLst>
            </a:pPr>
            <a:r>
              <a:rPr lang="uk-UA" b="1" dirty="0">
                <a:latin typeface="Times New Roman" panose="02020603050405020304" pitchFamily="18" charset="0"/>
              </a:rPr>
              <a:t>       За формою кредитування:</a:t>
            </a:r>
          </a:p>
          <a:p>
            <a:pPr marL="742950" marR="136525" lvl="1" indent="-285750" algn="just">
              <a:spcAft>
                <a:spcPts val="0"/>
              </a:spcAft>
              <a:buSzPts val="1100"/>
              <a:buFont typeface="Times New Roman" panose="02020603050405020304" pitchFamily="18" charset="0"/>
              <a:buChar char="–"/>
              <a:tabLst>
                <a:tab pos="697865" algn="l"/>
              </a:tabLst>
            </a:pPr>
            <a:r>
              <a:rPr lang="uk-UA" dirty="0">
                <a:latin typeface="Times New Roman" panose="02020603050405020304" pitchFamily="18" charset="0"/>
              </a:rPr>
              <a:t>Товарні кредити – міжнародні кредити, що надаються експортерами своїм покупцям у товарній формі з умовою майбутнього покриття платежем у грошовій чи іншій товарній формі.</a:t>
            </a:r>
          </a:p>
          <a:p>
            <a:pPr marL="742950" marR="137795" lvl="1" indent="-285750" algn="just">
              <a:spcAft>
                <a:spcPts val="0"/>
              </a:spcAft>
              <a:buSzPts val="1100"/>
              <a:buFont typeface="Times New Roman" panose="02020603050405020304" pitchFamily="18" charset="0"/>
              <a:buChar char="–"/>
              <a:tabLst>
                <a:tab pos="697865" algn="l"/>
              </a:tabLst>
            </a:pPr>
            <a:r>
              <a:rPr lang="uk-UA" dirty="0">
                <a:latin typeface="Times New Roman" panose="02020603050405020304" pitchFamily="18" charset="0"/>
              </a:rPr>
              <a:t>Валютні (грошові) кредити – кредити, надані у грошовій формі: у національній або іноземній валюті.</a:t>
            </a:r>
          </a:p>
          <a:p>
            <a:pPr marR="137795" lvl="1" algn="just">
              <a:spcAft>
                <a:spcPts val="0"/>
              </a:spcAft>
              <a:buSzPts val="1100"/>
              <a:tabLst>
                <a:tab pos="697865" algn="l"/>
              </a:tabLst>
            </a:pPr>
            <a:r>
              <a:rPr lang="uk-UA" b="1" dirty="0">
                <a:latin typeface="Times New Roman" panose="02020603050405020304" pitchFamily="18" charset="0"/>
              </a:rPr>
              <a:t>За формою забезпечення:</a:t>
            </a:r>
          </a:p>
          <a:p>
            <a:pPr marL="742950" marR="135890" lvl="1" indent="-285750" algn="just">
              <a:spcAft>
                <a:spcPts val="0"/>
              </a:spcAft>
              <a:buSzPts val="1100"/>
              <a:buFont typeface="Times New Roman" panose="02020603050405020304" pitchFamily="18" charset="0"/>
              <a:buChar char="–"/>
              <a:tabLst>
                <a:tab pos="697865" algn="l"/>
              </a:tabLst>
            </a:pPr>
            <a:r>
              <a:rPr lang="uk-UA" dirty="0">
                <a:latin typeface="Times New Roman" panose="02020603050405020304" pitchFamily="18" charset="0"/>
              </a:rPr>
              <a:t>Забезпечені кредити – кредити, що забезпечені нерухомістю, товарами, документами, цінними паперами, золотом та іншими цінностями як заставою.</a:t>
            </a:r>
          </a:p>
          <a:p>
            <a:pPr marR="135890" lvl="1" algn="just">
              <a:spcAft>
                <a:spcPts val="0"/>
              </a:spcAft>
              <a:buSzPts val="1100"/>
              <a:tabLst>
                <a:tab pos="697865" algn="l"/>
              </a:tabLst>
            </a:pPr>
            <a:r>
              <a:rPr lang="uk-UA" b="1" dirty="0">
                <a:latin typeface="Times New Roman" panose="02020603050405020304" pitchFamily="18" charset="0"/>
              </a:rPr>
              <a:t>Застава товару для одержання кредиту здійснюється в трьох формах:</a:t>
            </a:r>
          </a:p>
          <a:p>
            <a:pPr marL="742950" marR="136525" lvl="1" indent="-285750" algn="just">
              <a:spcAft>
                <a:spcPts val="0"/>
              </a:spcAft>
              <a:buSzPts val="1100"/>
              <a:buFont typeface="Times New Roman" panose="02020603050405020304" pitchFamily="18" charset="0"/>
              <a:buChar char="–"/>
              <a:tabLst>
                <a:tab pos="697865" algn="l"/>
              </a:tabLst>
            </a:pPr>
            <a:r>
              <a:rPr lang="uk-UA" dirty="0">
                <a:latin typeface="Times New Roman" panose="02020603050405020304" pitchFamily="18" charset="0"/>
              </a:rPr>
              <a:t>тверда застава (певна товарна маса закладається на користь банку);</a:t>
            </a:r>
          </a:p>
          <a:p>
            <a:pPr marL="742950" marR="138430" lvl="1" indent="-285750" algn="just">
              <a:spcAft>
                <a:spcPts val="0"/>
              </a:spcAft>
              <a:buSzPts val="1100"/>
              <a:buFont typeface="Times New Roman" panose="02020603050405020304" pitchFamily="18" charset="0"/>
              <a:buChar char="–"/>
              <a:tabLst>
                <a:tab pos="697865" algn="l"/>
              </a:tabLst>
            </a:pPr>
            <a:r>
              <a:rPr lang="uk-UA" dirty="0">
                <a:latin typeface="Times New Roman" panose="02020603050405020304" pitchFamily="18" charset="0"/>
              </a:rPr>
              <a:t>застава товару в обігу (враховується залишок товару відповідного асортименту на певну суму);</a:t>
            </a:r>
          </a:p>
          <a:p>
            <a:pPr marL="742950" marR="137795" lvl="1" indent="-285750" algn="just">
              <a:spcAft>
                <a:spcPts val="0"/>
              </a:spcAft>
              <a:buSzPts val="1100"/>
              <a:buFont typeface="Times New Roman" panose="02020603050405020304" pitchFamily="18" charset="0"/>
              <a:buChar char="–"/>
              <a:tabLst>
                <a:tab pos="697865" algn="l"/>
              </a:tabLst>
            </a:pPr>
            <a:r>
              <a:rPr lang="uk-UA" dirty="0">
                <a:latin typeface="Times New Roman" panose="02020603050405020304" pitchFamily="18" charset="0"/>
              </a:rPr>
              <a:t>застава товару в переробці (із заставою товару можна виробляти вироби, не передаючи їх до застави в банк).</a:t>
            </a:r>
          </a:p>
          <a:p>
            <a:pPr marL="742950" marR="137795" lvl="1" indent="-285750" algn="just">
              <a:spcAft>
                <a:spcPts val="0"/>
              </a:spcAft>
              <a:buSzPts val="1100"/>
              <a:buFont typeface="Times New Roman" panose="02020603050405020304" pitchFamily="18" charset="0"/>
              <a:buChar char="–"/>
              <a:tabLst>
                <a:tab pos="697865" algn="l"/>
              </a:tabLst>
            </a:pPr>
            <a:endParaRPr lang="uk-UA" sz="1100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933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A3B99C6-7F63-47C0-8995-C8F92B0076B6}"/>
              </a:ext>
            </a:extLst>
          </p:cNvPr>
          <p:cNvSpPr txBox="1"/>
          <p:nvPr/>
        </p:nvSpPr>
        <p:spPr>
          <a:xfrm>
            <a:off x="1741715" y="750410"/>
            <a:ext cx="9811656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38455" marR="137160" indent="180340" algn="ctr"/>
            <a:r>
              <a:rPr lang="uk-UA" sz="2400" b="1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Факторинг,</a:t>
            </a:r>
            <a:r>
              <a:rPr lang="uk-UA" sz="2400" b="1" spc="-5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spc="-1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форфейтинг</a:t>
            </a:r>
            <a:r>
              <a:rPr lang="uk-UA" sz="2400" b="1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uk-UA" sz="2400" b="1" spc="-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лізинг</a:t>
            </a:r>
            <a:r>
              <a:rPr lang="uk-UA" sz="2400" b="1" spc="-4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uk-UA" sz="2400" b="1" spc="-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системі</a:t>
            </a:r>
            <a:r>
              <a:rPr lang="uk-UA" sz="2400" b="1" spc="-55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міжнародного кредиту</a:t>
            </a:r>
          </a:p>
          <a:p>
            <a:pPr marL="338455" marR="137160" indent="180340" algn="just">
              <a:spcAft>
                <a:spcPts val="0"/>
              </a:spcAft>
            </a:pPr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8455" marR="137160" indent="180340" algn="just">
              <a:spcAft>
                <a:spcPts val="0"/>
              </a:spcAft>
            </a:pP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Факторинг (від </a:t>
            </a:r>
            <a:r>
              <a:rPr lang="uk-UA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англ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uk-UA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Factor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агент, посередник</a:t>
            </a:r>
            <a:r>
              <a:rPr lang="uk-UA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міжнародний кредит у формі купівлі спеціалізованою фінансовою компанією грошових вимог експортера</a:t>
            </a:r>
            <a:r>
              <a:rPr lang="uk-UA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</a:t>
            </a:r>
            <a:r>
              <a:rPr lang="uk-UA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імпортера</a:t>
            </a:r>
            <a:r>
              <a:rPr lang="uk-UA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</a:t>
            </a:r>
            <a:r>
              <a:rPr lang="uk-UA" sz="2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їх інкасації; придбання банком або спеціалізованою факторинговою компанією права вимоги щодо виплат за фінансовими зобов’язаннями здебільшого у формі дебіторських рахунків за поставлені товари чи послуги. Експортер поступається факторинговій фірмі правом отримання платежів від платників за поставлені товари. Остання в свою чергу зобов’язується повертати йому гроші у міру їх надходження від боржників або оплатити йому всю суму відразу. За здійснення факторингових операцій експортер вносить передбачену угодою плату, яка може бути дещо вищою від відсотків за кредит. </a:t>
            </a:r>
            <a:endParaRPr lang="uk-UA" sz="24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0850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FDCD1FA-F4FF-439E-9157-2C3D2CB410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867" y="0"/>
            <a:ext cx="11959772" cy="682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0136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C9ADEC5-149F-4AB6-B5EF-18E2857EB9F0}"/>
              </a:ext>
            </a:extLst>
          </p:cNvPr>
          <p:cNvSpPr txBox="1"/>
          <p:nvPr/>
        </p:nvSpPr>
        <p:spPr>
          <a:xfrm>
            <a:off x="1698171" y="1170471"/>
            <a:ext cx="9913258" cy="46910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38455" marR="136525" indent="180340" algn="just">
              <a:spcBef>
                <a:spcPts val="1250"/>
              </a:spcBef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</a:rPr>
              <a:t>Якщо факторинг зручніший для фінансування експорту товарів споживання з терміном кредитування від 90 до 180 днів, то такий вид кредитування, як </a:t>
            </a:r>
            <a:r>
              <a:rPr lang="uk-UA" sz="2400" dirty="0" err="1">
                <a:latin typeface="Times New Roman" panose="02020603050405020304" pitchFamily="18" charset="0"/>
              </a:rPr>
              <a:t>форфейтинг</a:t>
            </a:r>
            <a:r>
              <a:rPr lang="uk-UA" sz="2400" dirty="0">
                <a:latin typeface="Times New Roman" panose="02020603050405020304" pitchFamily="18" charset="0"/>
              </a:rPr>
              <a:t> використовується при фінансуванні експорту товарів виробничого призначення з терміном кредитування до кількох років. </a:t>
            </a:r>
          </a:p>
          <a:p>
            <a:pPr marL="338455" marR="136525" indent="180340" algn="just">
              <a:spcBef>
                <a:spcPts val="1250"/>
              </a:spcBef>
              <a:spcAft>
                <a:spcPts val="0"/>
              </a:spcAft>
            </a:pPr>
            <a:r>
              <a:rPr lang="uk-UA" sz="2400" b="1" dirty="0" err="1">
                <a:latin typeface="Times New Roman" panose="02020603050405020304" pitchFamily="18" charset="0"/>
              </a:rPr>
              <a:t>Форфейтинг</a:t>
            </a:r>
            <a:r>
              <a:rPr lang="uk-UA" sz="2400" b="1" dirty="0">
                <a:latin typeface="Times New Roman" panose="02020603050405020304" pitchFamily="18" charset="0"/>
              </a:rPr>
              <a:t> (від </a:t>
            </a:r>
            <a:r>
              <a:rPr lang="uk-UA" sz="2400" b="1" dirty="0" err="1">
                <a:latin typeface="Times New Roman" panose="02020603050405020304" pitchFamily="18" charset="0"/>
              </a:rPr>
              <a:t>франц</a:t>
            </a:r>
            <a:r>
              <a:rPr lang="uk-UA" sz="2400" b="1" dirty="0">
                <a:latin typeface="Times New Roman" panose="02020603050405020304" pitchFamily="18" charset="0"/>
              </a:rPr>
              <a:t>. “a </a:t>
            </a:r>
            <a:r>
              <a:rPr lang="uk-UA" sz="2400" b="1" dirty="0" err="1">
                <a:latin typeface="Times New Roman" panose="02020603050405020304" pitchFamily="18" charset="0"/>
              </a:rPr>
              <a:t>forfait</a:t>
            </a:r>
            <a:r>
              <a:rPr lang="uk-UA" sz="2400" b="1" dirty="0">
                <a:latin typeface="Times New Roman" panose="02020603050405020304" pitchFamily="18" charset="0"/>
              </a:rPr>
              <a:t>” – відмова від прав) </a:t>
            </a:r>
            <a:r>
              <a:rPr lang="uk-UA" sz="2400" dirty="0">
                <a:latin typeface="Times New Roman" panose="02020603050405020304" pitchFamily="18" charset="0"/>
              </a:rPr>
              <a:t>– кредитування експортера шляхом придбання векселів, акцептованих імпортером, або інших боргових вимог; означає надання певних прав в обмін на готівковий платіж. В обмін на придбані цінні папери банк виплачує експортеру еквівалент їх вартості готівкою з вирахуванням фіксованої облікової ставки, премії за ризик </a:t>
            </a:r>
            <a:r>
              <a:rPr lang="uk-UA" sz="2400" dirty="0" err="1">
                <a:latin typeface="Times New Roman" panose="02020603050405020304" pitchFamily="18" charset="0"/>
              </a:rPr>
              <a:t>неоплати</a:t>
            </a:r>
            <a:r>
              <a:rPr lang="uk-UA" sz="2400" dirty="0">
                <a:latin typeface="Times New Roman" panose="02020603050405020304" pitchFamily="18" charset="0"/>
              </a:rPr>
              <a:t> зобов’язань та разового збору за зобов’язання купити векселі експортера. </a:t>
            </a:r>
          </a:p>
        </p:txBody>
      </p:sp>
    </p:spTree>
    <p:extLst>
      <p:ext uri="{BB962C8B-B14F-4D97-AF65-F5344CB8AC3E}">
        <p14:creationId xmlns:p14="http://schemas.microsoft.com/office/powerpoint/2010/main" val="3351093326"/>
      </p:ext>
    </p:extLst>
  </p:cSld>
  <p:clrMapOvr>
    <a:masterClrMapping/>
  </p:clrMapOvr>
</p:sld>
</file>

<file path=ppt/theme/theme1.xml><?xml version="1.0" encoding="utf-8"?>
<a:theme xmlns:a="http://schemas.openxmlformats.org/drawingml/2006/main" name="Віхоть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276</TotalTime>
  <Words>1448</Words>
  <Application>Microsoft Office PowerPoint</Application>
  <PresentationFormat>Широкий екран</PresentationFormat>
  <Paragraphs>72</Paragraphs>
  <Slides>17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17</vt:i4>
      </vt:variant>
    </vt:vector>
  </HeadingPairs>
  <TitlesOfParts>
    <vt:vector size="23" baseType="lpstr">
      <vt:lpstr>Arial</vt:lpstr>
      <vt:lpstr>Century Gothic</vt:lpstr>
      <vt:lpstr>Times New Roman</vt:lpstr>
      <vt:lpstr>Wingdings</vt:lpstr>
      <vt:lpstr>Wingdings 3</vt:lpstr>
      <vt:lpstr>Віхоть</vt:lpstr>
      <vt:lpstr>ТЕМА 1. МІЖНАРОДНІ КРЕДИТНІ ВІДНОСИНИ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7. МІЖНАРОДНІ КРЕДИТНІ ВІДНОСИНИ </dc:title>
  <dc:creator>Iryna Abramova</dc:creator>
  <cp:lastModifiedBy>Iryna Abramova</cp:lastModifiedBy>
  <cp:revision>16</cp:revision>
  <dcterms:created xsi:type="dcterms:W3CDTF">2024-11-20T08:56:21Z</dcterms:created>
  <dcterms:modified xsi:type="dcterms:W3CDTF">2026-03-19T07:24:40Z</dcterms:modified>
</cp:coreProperties>
</file>