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7" r:id="rId9"/>
    <p:sldId id="261" r:id="rId10"/>
    <p:sldId id="268" r:id="rId11"/>
    <p:sldId id="264" r:id="rId12"/>
    <p:sldId id="265" r:id="rId13"/>
    <p:sldId id="269" r:id="rId14"/>
    <p:sldId id="270" r:id="rId15"/>
    <p:sldId id="266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7C5AF-E880-4C8E-AB14-00F0650069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76F9655-54EA-4112-BF98-52E80DE5E6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75A25A6-50B5-4257-9271-40EF5ED1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D1A1D1C-F47C-49DD-850A-D1D6DD0F0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F9E8612-B64B-4369-9CA2-B35ABDF0D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0795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1F477-A82E-41B8-9E14-4287BDE4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BE1A6EA-DC06-4D27-AFE2-E319634EB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3800C8A-409F-4D31-828E-C5BD5B209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BA4823A-FEDB-4E57-8AE0-935901783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7FEAD0B-307E-4FBA-A87B-656C2206B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080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479ACB2-0B22-4B9C-A7F8-B383B32363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EC57AA3-830A-4B85-87AC-85FECB8E6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B655C96-4633-48FC-AC5A-627D5876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A7B3470-0B0F-421F-8493-2ED01393B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39205FB-C71E-407C-AFB9-EF5DC8A13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1713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9981AE-BE18-4F57-B650-B32CFA2A7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74266CC-AAD5-4F22-B7F9-28E60FCBA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60091BD-E3FD-454D-A676-E2FC1D71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CB503B5-0B87-4F97-9681-A6D5D7E67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7294D2D-5B24-4D23-A94D-AE0ADFAB0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53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6DF95D-4CAA-4D9B-9821-D86787E8E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E68D27C-6512-4A8A-9717-9F10C0C65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21ADD5F-AA8A-47CC-80B0-10EDAB667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0A4D38-77B6-4800-886A-47952E09B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E1B1E2C-8531-4DB8-8B15-032669DED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546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2573D-40F9-4D5A-BE9B-A133E047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EA2EB6-7DFD-4B44-84E5-DD9206F7C0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C36CBE1-A464-4437-B8D2-9632E1C09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3376E2B-01CD-4D0E-BA82-1BEF6FD83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598270A-8E01-4F7B-9420-8A2B50E5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53A7560-2420-4EC0-96F3-D9E42E5AB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7662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8C9A74-5119-4DA7-9DE0-685768360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AC34F69-AB58-4A63-9F6D-A1BE175F2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99F7248-4C05-4EF7-85E0-FA5BCC910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BC6C430B-C02A-4B71-B317-853027952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930629A-6740-4015-8755-98BFA72662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B10507A-EC80-409E-8F10-639F1904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6B01BE6-0A61-47B2-979C-6FAC7D51B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7398355-0F69-445E-8ADA-2F79740B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1592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D0213-1377-4E05-8B4A-2B14949BB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42B47B2C-39AA-4F24-ACD2-DEB2A8EF2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CAB0D00-8ADC-4F2C-B325-D908707E6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13F58B20-C7EC-42B0-B44F-F4CBCF3C9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368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CBCB8C8A-D9A8-45C9-9461-9F597739E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41A3785-F6B2-4ECA-BF14-65EF682A8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26B309F-3941-491A-896F-55B57BD3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4310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CA8ED-F49C-4B2D-B495-244B1986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D79528-DA8F-49E1-BE65-E2CBEE97C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CFE564C-0ABD-42F3-A27C-F1C8BE226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9CB4D6A-2ECC-4D14-A1B3-9CD6A5A3A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F5AED0-2B23-4A07-B8F7-A8A83C30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484C6A8-6651-41A7-BD0F-A4F2E449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140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8F631-241C-42AB-817B-AEE53273E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F632117-1FDC-4246-9DC6-5BDF91FFFE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AA10845-A925-41E6-B148-97E61E41B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9D304C1-F1FA-48DE-94EF-DAE51AC63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13E70FC-C4E2-4F9F-9D4B-228494555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882FF9F-34B6-4FCE-B77C-4AC0B2BF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48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050D4DF-5CA2-44D3-A5B3-7A766D77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64152A6-E979-4071-AB02-BAB794528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E4D60B8-79AD-47BB-B9BA-B67787AD02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34F2F-E1CD-4CCE-A4E8-E22711B8FA13}" type="datetimeFigureOut">
              <a:rPr lang="uk-UA" smtClean="0"/>
              <a:t>01.12.2025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43E9F3-BB47-495C-ACDC-3AC71E9AF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A6CC70D-1B43-4FBC-AB78-57FB790208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899DA-C0D3-4763-B449-BFAA4C6880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213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code.com.ua/urok-52-globalni-zminni/" TargetMode="External"/><Relationship Id="rId2" Type="http://schemas.openxmlformats.org/officeDocument/2006/relationships/hyperlink" Target="https://acode.com.ua/urok-54-statychni-zminn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code.com.ua/urok-51-lokalni-zminni-oblast-vydymosti-ta-tryvalist/" TargetMode="External"/><Relationship Id="rId4" Type="http://schemas.openxmlformats.org/officeDocument/2006/relationships/hyperlink" Target="https://acode.com.ua/urok-16-parametry-i-argumenty-funktsij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3112C-A9BE-4966-869F-97695C2D9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Динамічна пам’ять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3F46BBC-1814-432D-B713-5D19DEB19F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8</a:t>
            </a:r>
          </a:p>
        </p:txBody>
      </p:sp>
    </p:spTree>
    <p:extLst>
      <p:ext uri="{BB962C8B-B14F-4D97-AF65-F5344CB8AC3E}">
        <p14:creationId xmlns:p14="http://schemas.microsoft.com/office/powerpoint/2010/main" val="3811008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E6DF9B7D-377D-4FB9-847E-B51EE13E4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При використанні оператора </a:t>
            </a:r>
            <a:r>
              <a:rPr lang="en-US" dirty="0"/>
              <a:t>new </a:t>
            </a:r>
            <a:r>
              <a:rPr lang="uk-UA" dirty="0"/>
              <a:t>можлива ситуація, коли пам‘ять не виділиться. Пам‘ять може не виділитись у таких ситуаціях: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якщо відсутня вільна пам‘ять;</a:t>
            </a:r>
          </a:p>
          <a:p>
            <a:r>
              <a:rPr lang="uk-UA" dirty="0"/>
              <a:t>розмір вільної пам‘яті </a:t>
            </a:r>
            <a:r>
              <a:rPr lang="uk-UA" dirty="0" err="1"/>
              <a:t>менши</a:t>
            </a:r>
            <a:r>
              <a:rPr lang="uk-UA" dirty="0"/>
              <a:t> за той, що був заданий в операторі </a:t>
            </a:r>
            <a:r>
              <a:rPr lang="en-US" dirty="0"/>
              <a:t>new.</a:t>
            </a:r>
          </a:p>
          <a:p>
            <a:pPr marL="0" indent="0">
              <a:buNone/>
            </a:pPr>
            <a:r>
              <a:rPr lang="uk-UA" dirty="0"/>
              <a:t>У цьому випадку генерується виключна ситуація </a:t>
            </a:r>
            <a:r>
              <a:rPr lang="en-US" dirty="0" err="1"/>
              <a:t>bad_alloc</a:t>
            </a:r>
            <a:r>
              <a:rPr lang="en-US" dirty="0"/>
              <a:t>. </a:t>
            </a:r>
            <a:r>
              <a:rPr lang="uk-UA" dirty="0"/>
              <a:t>Програма має перехватити цю ситуацію та відповідним чином обробити її.</a:t>
            </a:r>
          </a:p>
        </p:txBody>
      </p:sp>
    </p:spTree>
    <p:extLst>
      <p:ext uri="{BB962C8B-B14F-4D97-AF65-F5344CB8AC3E}">
        <p14:creationId xmlns:p14="http://schemas.microsoft.com/office/powerpoint/2010/main" val="246344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8AD28A-F2B5-4A93-91B6-1779F22B8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545" y="424872"/>
            <a:ext cx="11268364" cy="602210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При створенні динамічного багатовимірного масиву </a:t>
            </a:r>
            <a:r>
              <a:rPr lang="uk-UA" dirty="0" err="1"/>
              <a:t>необх</a:t>
            </a:r>
            <a:r>
              <a:rPr lang="en-US" dirty="0" err="1"/>
              <a:t>i</a:t>
            </a:r>
            <a:r>
              <a:rPr lang="uk-UA" dirty="0"/>
              <a:t>дно в операції </a:t>
            </a:r>
            <a:r>
              <a:rPr lang="en-US" dirty="0"/>
              <a:t>new </a:t>
            </a:r>
            <a:r>
              <a:rPr lang="uk-UA" dirty="0"/>
              <a:t>вказати всі його розмірності (перший може бути змінною), наприклад: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/>
              <a:t>int n = 5; // n — </a:t>
            </a:r>
            <a:r>
              <a:rPr lang="uk-UA" sz="3800" b="1" dirty="0"/>
              <a:t>кількість рядків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/>
              <a:t>int **m = (int **) new int [n][5];</a:t>
            </a:r>
            <a:endParaRPr lang="uk-UA" sz="3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Розглянемо більш універсальний і безпечний спосіб вид</a:t>
            </a:r>
            <a:r>
              <a:rPr lang="en-US" dirty="0" err="1"/>
              <a:t>i</a:t>
            </a:r>
            <a:r>
              <a:rPr lang="uk-UA" dirty="0" err="1"/>
              <a:t>лення</a:t>
            </a:r>
            <a:r>
              <a:rPr lang="uk-UA" dirty="0"/>
              <a:t> динамічної пам’яті під двовимірний масив, коли </a:t>
            </a:r>
            <a:r>
              <a:rPr lang="uk-UA" dirty="0" err="1"/>
              <a:t>обидв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uk-UA" dirty="0" err="1"/>
              <a:t>йгого</a:t>
            </a:r>
            <a:r>
              <a:rPr lang="uk-UA" dirty="0"/>
              <a:t> розмірності задаються на етапі виконання програми. Наприклад, розподіл динамічної пам’яті для матриці, що має </a:t>
            </a:r>
            <a:r>
              <a:rPr lang="en-US" dirty="0"/>
              <a:t>n </a:t>
            </a:r>
            <a:r>
              <a:rPr lang="uk-UA" dirty="0" err="1"/>
              <a:t>рядк</a:t>
            </a:r>
            <a:r>
              <a:rPr lang="en-US" dirty="0" err="1"/>
              <a:t>i</a:t>
            </a:r>
            <a:r>
              <a:rPr lang="uk-UA" dirty="0"/>
              <a:t>в і </a:t>
            </a:r>
            <a:r>
              <a:rPr lang="en-US" dirty="0"/>
              <a:t>m </a:t>
            </a:r>
            <a:r>
              <a:rPr lang="uk-UA" dirty="0"/>
              <a:t>стовпців та елементи цілого типу, можна здійснити так: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/>
              <a:t>int n, m;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 err="1"/>
              <a:t>cout</a:t>
            </a:r>
            <a:r>
              <a:rPr lang="en-US" sz="3800" b="1" dirty="0"/>
              <a:t> &lt;&lt; ” </a:t>
            </a:r>
            <a:r>
              <a:rPr lang="uk-UA" sz="3800" b="1" dirty="0"/>
              <a:t>Введіть кількість рядків і стовпчиків: “;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 err="1"/>
              <a:t>cin</a:t>
            </a:r>
            <a:r>
              <a:rPr lang="en-US" sz="3800" b="1" dirty="0"/>
              <a:t> &gt;&gt; n &gt;&gt; m;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/>
              <a:t>int **a = new int *[n]; </a:t>
            </a:r>
            <a:r>
              <a:rPr lang="en-US" dirty="0"/>
              <a:t>— </a:t>
            </a:r>
            <a:r>
              <a:rPr lang="uk-UA" dirty="0"/>
              <a:t>оголошення змінної тип «</a:t>
            </a:r>
            <a:r>
              <a:rPr lang="uk-UA" dirty="0" err="1"/>
              <a:t>покажчи</a:t>
            </a:r>
            <a:r>
              <a:rPr lang="uk-UA" dirty="0"/>
              <a:t> на покажчик на </a:t>
            </a:r>
            <a:r>
              <a:rPr lang="en-US" dirty="0"/>
              <a:t>int» </a:t>
            </a:r>
            <a:r>
              <a:rPr lang="uk-UA" dirty="0"/>
              <a:t>і виділення пам’яті для 				маси покажчиків на рядки матриці;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/>
              <a:t>for (int </a:t>
            </a:r>
            <a:r>
              <a:rPr lang="uk-UA" sz="3800" b="1" dirty="0"/>
              <a:t>і = 0; і &lt; </a:t>
            </a:r>
            <a:r>
              <a:rPr lang="en-US" sz="3800" b="1" dirty="0"/>
              <a:t>n; </a:t>
            </a:r>
            <a:r>
              <a:rPr lang="uk-UA" sz="3800" b="1" dirty="0"/>
              <a:t>і++)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800" b="1" dirty="0"/>
              <a:t>a[</a:t>
            </a:r>
            <a:r>
              <a:rPr lang="uk-UA" sz="3800" b="1" dirty="0"/>
              <a:t>і] = </a:t>
            </a:r>
            <a:r>
              <a:rPr lang="en-US" sz="3800" b="1" dirty="0"/>
              <a:t>new int [m]; </a:t>
            </a:r>
            <a:r>
              <a:rPr lang="en-US" dirty="0"/>
              <a:t>— </a:t>
            </a:r>
            <a:r>
              <a:rPr lang="uk-UA" dirty="0"/>
              <a:t>кожному елементу масиву покажчиків на ряд­ки присвоюється адреса початку ділянки 	 	                    пам’яті, виділеної для ряд­ка матриці.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Звільнення пам’яті з-під масиву будь-якої кількості вимірів виконується за допомогою операції </a:t>
            </a:r>
            <a:r>
              <a:rPr lang="en-US" b="1" dirty="0"/>
              <a:t>delete[].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7422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C1F333-0196-4906-87B9-B63DB4B60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745" y="849744"/>
            <a:ext cx="10517575" cy="533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8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81ED76A-AC8C-4631-864E-2D41612C9D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0909" y="886691"/>
            <a:ext cx="8525163" cy="52902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// оголошення двовимірного динамічного масиву на 10 елементів: </a:t>
            </a:r>
          </a:p>
          <a:p>
            <a:pPr marL="0" indent="0">
              <a:buNone/>
            </a:pPr>
            <a:r>
              <a:rPr lang="en-US" sz="3000" b="1" dirty="0"/>
              <a:t>float **</a:t>
            </a:r>
            <a:r>
              <a:rPr lang="en-US" sz="3000" b="1" dirty="0" err="1"/>
              <a:t>ptrarray</a:t>
            </a:r>
            <a:r>
              <a:rPr lang="en-US" sz="3000" b="1" dirty="0"/>
              <a:t> = new float* [2]; </a:t>
            </a:r>
            <a:r>
              <a:rPr lang="en-US" dirty="0"/>
              <a:t>// </a:t>
            </a:r>
            <a:r>
              <a:rPr lang="uk-UA" dirty="0"/>
              <a:t>два рядки в масиві   </a:t>
            </a:r>
          </a:p>
          <a:p>
            <a:pPr marL="0" indent="0">
              <a:buNone/>
            </a:pPr>
            <a:r>
              <a:rPr lang="en-US" sz="3000" b="1" dirty="0"/>
              <a:t>for (int count = 0; count &lt; 2; count ++)   </a:t>
            </a:r>
            <a:endParaRPr lang="uk-UA" sz="3000" b="1" dirty="0"/>
          </a:p>
          <a:p>
            <a:pPr marL="0" indent="0">
              <a:buNone/>
            </a:pPr>
            <a:r>
              <a:rPr lang="en-US" sz="3000" b="1" dirty="0" err="1"/>
              <a:t>ptrarray</a:t>
            </a:r>
            <a:r>
              <a:rPr lang="en-US" sz="3000" b="1" dirty="0"/>
              <a:t> [count] = new float[5]; </a:t>
            </a:r>
            <a:r>
              <a:rPr lang="en-US" dirty="0"/>
              <a:t>// </a:t>
            </a:r>
            <a:r>
              <a:rPr lang="uk-UA" dirty="0"/>
              <a:t>і п'ять стовпці</a:t>
            </a:r>
          </a:p>
          <a:p>
            <a:pPr marL="0" indent="0">
              <a:buNone/>
            </a:pPr>
            <a:r>
              <a:rPr lang="uk-UA" dirty="0"/>
              <a:t>// де </a:t>
            </a:r>
            <a:r>
              <a:rPr lang="en-US" dirty="0" err="1"/>
              <a:t>ptrarray</a:t>
            </a:r>
            <a:r>
              <a:rPr lang="en-US" dirty="0"/>
              <a:t> - </a:t>
            </a:r>
            <a:r>
              <a:rPr lang="uk-UA" dirty="0"/>
              <a:t>масив покажчиків на виділену ділянку пам'яті під масив дійсних чисел типу </a:t>
            </a:r>
            <a:r>
              <a:rPr lang="en-US" dirty="0"/>
              <a:t>float 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/ вивільнення пам'яті яка відводиться під двовимірний динамічний масив:</a:t>
            </a:r>
          </a:p>
          <a:p>
            <a:pPr marL="0" indent="0">
              <a:buNone/>
            </a:pPr>
            <a:r>
              <a:rPr lang="uk-UA" dirty="0"/>
              <a:t>  </a:t>
            </a:r>
            <a:r>
              <a:rPr lang="en-US" b="1" dirty="0"/>
              <a:t>for (int count = 0; count &lt; 2; count ++)</a:t>
            </a:r>
          </a:p>
          <a:p>
            <a:pPr marL="0" indent="0">
              <a:buNone/>
            </a:pPr>
            <a:r>
              <a:rPr lang="en-US" b="1" dirty="0"/>
              <a:t>  delete [] </a:t>
            </a:r>
            <a:r>
              <a:rPr lang="en-US" b="1" dirty="0" err="1"/>
              <a:t>ptrarray</a:t>
            </a:r>
            <a:r>
              <a:rPr lang="en-US" b="1" dirty="0"/>
              <a:t>[count];</a:t>
            </a:r>
          </a:p>
          <a:p>
            <a:pPr marL="0" indent="0">
              <a:buNone/>
            </a:pPr>
            <a:r>
              <a:rPr lang="en-US" dirty="0"/>
              <a:t>// </a:t>
            </a:r>
            <a:r>
              <a:rPr lang="uk-UA" dirty="0"/>
              <a:t>де 2 - кількість рядків в масиві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631C101D-A32D-4722-ABC2-EEFE8D57DC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8655" y="969818"/>
            <a:ext cx="2438400" cy="52071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000" dirty="0"/>
              <a:t>Спочатку оголошується покажчик другого порядку </a:t>
            </a:r>
            <a:r>
              <a:rPr lang="en-US" sz="2000" dirty="0"/>
              <a:t>float **</a:t>
            </a:r>
            <a:r>
              <a:rPr lang="en-US" sz="2000" dirty="0" err="1"/>
              <a:t>ptrarray</a:t>
            </a:r>
            <a:r>
              <a:rPr lang="en-US" sz="2000" dirty="0"/>
              <a:t>, </a:t>
            </a:r>
            <a:r>
              <a:rPr lang="uk-UA" sz="2000" dirty="0"/>
              <a:t>який посилається на</a:t>
            </a:r>
          </a:p>
          <a:p>
            <a:pPr marL="0" indent="0">
              <a:buNone/>
            </a:pPr>
            <a:r>
              <a:rPr lang="uk-UA" sz="2000" dirty="0"/>
              <a:t>масив покажчиків </a:t>
            </a:r>
            <a:r>
              <a:rPr lang="en-US" sz="2000" dirty="0"/>
              <a:t>float* [2], </a:t>
            </a:r>
            <a:r>
              <a:rPr lang="uk-UA" sz="2000" dirty="0"/>
              <a:t>де розмір масиву дорівнює двом. Після чого в циклі </a:t>
            </a:r>
            <a:r>
              <a:rPr lang="en-US" sz="2000" dirty="0"/>
              <a:t>for</a:t>
            </a:r>
          </a:p>
          <a:p>
            <a:pPr marL="0" indent="0">
              <a:buNone/>
            </a:pPr>
            <a:r>
              <a:rPr lang="uk-UA" sz="2000" dirty="0"/>
              <a:t>кожному рядку масиву оголошеного в рядку 2 виділяється пам’ять під п’ять елементів. В</a:t>
            </a:r>
          </a:p>
          <a:p>
            <a:pPr marL="0" indent="0">
              <a:buNone/>
            </a:pPr>
            <a:r>
              <a:rPr lang="uk-UA" sz="2000" dirty="0"/>
              <a:t>результаті виходить двовимірний динамічний масив </a:t>
            </a:r>
            <a:r>
              <a:rPr lang="en-US" sz="2000" dirty="0" err="1"/>
              <a:t>ptrarray</a:t>
            </a:r>
            <a:r>
              <a:rPr lang="en-US" sz="2000" dirty="0"/>
              <a:t>[2][5].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825768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7951A0-8D85-4B12-BC56-BAF361CAF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55" y="193964"/>
            <a:ext cx="10732654" cy="652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3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AD8AC2A-F8AE-4CE1-8873-62482AE7C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27" y="365126"/>
            <a:ext cx="11369963" cy="923708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/>
            </a:br>
            <a:r>
              <a:rPr lang="ru-RU" sz="3100" b="1" dirty="0" err="1"/>
              <a:t>Переваги</a:t>
            </a:r>
            <a:r>
              <a:rPr lang="ru-RU" sz="3100" b="1" dirty="0"/>
              <a:t> </a:t>
            </a:r>
            <a:r>
              <a:rPr lang="ru-RU" sz="3100" b="1" dirty="0" err="1"/>
              <a:t>використання</a:t>
            </a:r>
            <a:r>
              <a:rPr lang="ru-RU" sz="3100" b="1" dirty="0"/>
              <a:t> </a:t>
            </a:r>
            <a:r>
              <a:rPr lang="ru-RU" sz="3100" b="1" dirty="0" err="1"/>
              <a:t>динамічного</a:t>
            </a:r>
            <a:r>
              <a:rPr lang="ru-RU" sz="3100" b="1" dirty="0"/>
              <a:t> та статичного </a:t>
            </a:r>
            <a:r>
              <a:rPr lang="ru-RU" sz="3100" b="1" dirty="0" err="1"/>
              <a:t>способів</a:t>
            </a:r>
            <a:r>
              <a:rPr lang="ru-RU" sz="3100" b="1" dirty="0"/>
              <a:t> </a:t>
            </a:r>
            <a:r>
              <a:rPr lang="ru-RU" sz="3100" b="1" dirty="0" err="1"/>
              <a:t>виділення</a:t>
            </a:r>
            <a:r>
              <a:rPr lang="ru-RU" sz="3100" b="1" dirty="0"/>
              <a:t> </a:t>
            </a:r>
            <a:r>
              <a:rPr lang="ru-RU" sz="3100" b="1" dirty="0" err="1"/>
              <a:t>пам‘яті</a:t>
            </a:r>
            <a:br>
              <a:rPr lang="ru-RU" b="1" dirty="0"/>
            </a:br>
            <a:endParaRPr lang="uk-UA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956610FD-024C-4035-BF00-E2B639306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1970" y="1441017"/>
            <a:ext cx="5157787" cy="35083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dirty="0"/>
              <a:t>Динамічна</a:t>
            </a:r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107F797D-1AA5-4406-861B-C21EB254F8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9528" y="1893455"/>
            <a:ext cx="5508048" cy="48398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1600" dirty="0"/>
              <a:t>пам‘ять виділяється в міру необхідності програмним шляхом;</a:t>
            </a:r>
          </a:p>
          <a:p>
            <a:pPr>
              <a:lnSpc>
                <a:spcPct val="100000"/>
              </a:lnSpc>
            </a:pPr>
            <a:r>
              <a:rPr lang="uk-UA" sz="1600" dirty="0"/>
              <a:t>немає зайвих витрат невикористаної пам‘яті. Виділяється стільки пам‘яті скільки потрібно і коли потрібно;</a:t>
            </a:r>
          </a:p>
          <a:p>
            <a:pPr>
              <a:lnSpc>
                <a:spcPct val="100000"/>
              </a:lnSpc>
            </a:pPr>
            <a:r>
              <a:rPr lang="uk-UA" sz="1600" dirty="0"/>
              <a:t>можна виділяти пам‘ять для масивів інформації, розмір яких наперед невідомий. Визначення розміру масиву формується у процесі виконання програми;</a:t>
            </a:r>
          </a:p>
          <a:p>
            <a:pPr>
              <a:lnSpc>
                <a:spcPct val="100000"/>
              </a:lnSpc>
            </a:pPr>
            <a:r>
              <a:rPr lang="uk-UA" sz="1600" dirty="0"/>
              <a:t>зручно здійснювати перерозподіл пам‘яті. Або іншими словами, зручно виділяти новий фрагмент для того самого масиву, якщо потрібно виділити додаткову пам‘ять або звільнити непотрібну;</a:t>
            </a:r>
          </a:p>
          <a:p>
            <a:pPr>
              <a:lnSpc>
                <a:spcPct val="100000"/>
              </a:lnSpc>
            </a:pPr>
            <a:r>
              <a:rPr lang="uk-UA" sz="1600" dirty="0"/>
              <a:t>при статичному способі виділення пам‘яті важко перерозподіляти пам‘ять для змінної-масиву, оскільки вона вже виділена фіксовано. У випадку динамічного виділення, це здійснюється легко і зручно.</a:t>
            </a:r>
          </a:p>
        </p:txBody>
      </p:sp>
      <p:sp>
        <p:nvSpPr>
          <p:cNvPr id="10" name="Місце для тексту 9">
            <a:extLst>
              <a:ext uri="{FF2B5EF4-FFF2-40B4-BE49-F238E27FC236}">
                <a16:creationId xmlns:a16="http://schemas.microsoft.com/office/drawing/2014/main" id="{BE473793-8521-40EF-B1B0-50EF9089E5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90434"/>
            <a:ext cx="5183188" cy="35083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dirty="0"/>
              <a:t>Статична</a:t>
            </a:r>
          </a:p>
        </p:txBody>
      </p:sp>
      <p:sp>
        <p:nvSpPr>
          <p:cNvPr id="11" name="Місце для вмісту 10">
            <a:extLst>
              <a:ext uri="{FF2B5EF4-FFF2-40B4-BE49-F238E27FC236}">
                <a16:creationId xmlns:a16="http://schemas.microsoft.com/office/drawing/2014/main" id="{B52B6924-9E13-4A0B-964D-141F75121A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58110"/>
            <a:ext cx="5183188" cy="429620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uk-UA" sz="1600" dirty="0"/>
              <a:t>статичне (фіксоване) виділення пам‘яті краще використовувати, коли розмір масиву інформації наперед відомий і є незмінний протягом виконання усієї програми;</a:t>
            </a:r>
          </a:p>
          <a:p>
            <a:pPr>
              <a:lnSpc>
                <a:spcPct val="120000"/>
              </a:lnSpc>
            </a:pPr>
            <a:r>
              <a:rPr lang="uk-UA" sz="1600" dirty="0"/>
              <a:t>статичне виділення пам‘яті не потребує додаткових операцій звільнення з допомогою оператора </a:t>
            </a:r>
            <a:r>
              <a:rPr lang="en-US" sz="1600" dirty="0"/>
              <a:t>delete. </a:t>
            </a:r>
            <a:r>
              <a:rPr lang="uk-UA" sz="1600" dirty="0"/>
              <a:t>Звідси випливає зменшення помилок програмування. Кожному оператору </a:t>
            </a:r>
            <a:r>
              <a:rPr lang="en-US" sz="1600" dirty="0"/>
              <a:t>new </a:t>
            </a:r>
            <a:r>
              <a:rPr lang="uk-UA" sz="1600" dirty="0"/>
              <a:t>має відповідати оператор </a:t>
            </a:r>
            <a:r>
              <a:rPr lang="en-US" sz="1600" dirty="0"/>
              <a:t>delete;</a:t>
            </a:r>
          </a:p>
          <a:p>
            <a:pPr>
              <a:lnSpc>
                <a:spcPct val="120000"/>
              </a:lnSpc>
            </a:pPr>
            <a:r>
              <a:rPr lang="uk-UA" sz="1600" dirty="0"/>
              <a:t>природність (натуральність) представлення програмного коду, що оперує статичними масивами.</a:t>
            </a:r>
          </a:p>
        </p:txBody>
      </p:sp>
    </p:spTree>
    <p:extLst>
      <p:ext uri="{BB962C8B-B14F-4D97-AF65-F5344CB8AC3E}">
        <p14:creationId xmlns:p14="http://schemas.microsoft.com/office/powerpoint/2010/main" val="173970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860D41-0B0C-4DBE-B319-364A53690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7378"/>
            <a:ext cx="10515600" cy="5849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Мова С++ підтримує три основних типи </a:t>
            </a:r>
            <a:r>
              <a:rPr lang="uk-UA" b="1" dirty="0"/>
              <a:t>виділення</a:t>
            </a:r>
            <a:r>
              <a:rPr lang="uk-UA" dirty="0"/>
              <a:t> (або </a:t>
            </a:r>
            <a:r>
              <a:rPr lang="uk-UA" b="1" i="1" dirty="0"/>
              <a:t>“розподілу”</a:t>
            </a:r>
            <a:r>
              <a:rPr lang="uk-UA" dirty="0"/>
              <a:t>) </a:t>
            </a:r>
            <a:r>
              <a:rPr lang="uk-UA" b="1" dirty="0"/>
              <a:t>пам’яті</a:t>
            </a:r>
            <a:r>
              <a:rPr lang="uk-UA" dirty="0"/>
              <a:t>: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   </a:t>
            </a:r>
            <a:r>
              <a:rPr lang="uk-UA" b="1" dirty="0"/>
              <a:t>Статичне виділення пам’яті </a:t>
            </a:r>
            <a:r>
              <a:rPr lang="uk-UA" dirty="0"/>
              <a:t>виконується для </a:t>
            </a:r>
            <a:r>
              <a:rPr lang="uk-UA" b="1" dirty="0">
                <a:hlinkClick r:id="rId2"/>
              </a:rPr>
              <a:t>статичних</a:t>
            </a:r>
            <a:r>
              <a:rPr lang="uk-UA" dirty="0"/>
              <a:t> і </a:t>
            </a:r>
            <a:r>
              <a:rPr lang="uk-UA" b="1" dirty="0">
                <a:hlinkClick r:id="rId3"/>
              </a:rPr>
              <a:t>глобальних</a:t>
            </a:r>
            <a:r>
              <a:rPr lang="uk-UA" dirty="0"/>
              <a:t> змінних. Пам’ять виділяється один раз (при запуску програми) і зберігається протягом роботи всієї програми.</a:t>
            </a:r>
          </a:p>
          <a:p>
            <a:r>
              <a:rPr lang="uk-UA" dirty="0"/>
              <a:t>   </a:t>
            </a:r>
            <a:r>
              <a:rPr lang="uk-UA" b="1" dirty="0"/>
              <a:t>Автоматичне виділення пам’яті</a:t>
            </a:r>
            <a:r>
              <a:rPr lang="uk-UA" dirty="0"/>
              <a:t> виконується для </a:t>
            </a:r>
            <a:r>
              <a:rPr lang="uk-UA" b="1" dirty="0">
                <a:hlinkClick r:id="rId4"/>
              </a:rPr>
              <a:t>параметрів функції</a:t>
            </a:r>
            <a:r>
              <a:rPr lang="uk-UA" dirty="0"/>
              <a:t> і </a:t>
            </a:r>
            <a:r>
              <a:rPr lang="uk-UA" b="1" dirty="0">
                <a:hlinkClick r:id="rId5"/>
              </a:rPr>
              <a:t>локальних змінних</a:t>
            </a:r>
            <a:r>
              <a:rPr lang="uk-UA" dirty="0"/>
              <a:t>. Пам’ять виділяється при вході в блок, в якому знаходяться ці змінні, і видаляється при виході з нього.</a:t>
            </a:r>
          </a:p>
          <a:p>
            <a:r>
              <a:rPr lang="uk-UA" dirty="0"/>
              <a:t>   </a:t>
            </a:r>
            <a:r>
              <a:rPr lang="uk-UA" b="1" dirty="0"/>
              <a:t>Динамічне виділення пам’яті</a:t>
            </a:r>
            <a:r>
              <a:rPr lang="uk-UA" dirty="0"/>
              <a:t> є темою цього уроку.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48976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6293C97-DD79-40AB-8E5B-8286BDE56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428978"/>
            <a:ext cx="11435644" cy="6084711"/>
          </a:xfrm>
        </p:spPr>
        <p:txBody>
          <a:bodyPr/>
          <a:lstStyle/>
          <a:p>
            <a:pPr marL="0" indent="0">
              <a:buNone/>
            </a:pPr>
            <a:r>
              <a:rPr lang="uk-UA" b="1" i="1" dirty="0"/>
              <a:t>Динамічна пам’ять </a:t>
            </a:r>
            <a:r>
              <a:rPr lang="uk-UA" dirty="0"/>
              <a:t>у </a:t>
            </a:r>
            <a:r>
              <a:rPr lang="en-US" dirty="0"/>
              <a:t>C++ — </a:t>
            </a:r>
            <a:r>
              <a:rPr lang="uk-UA" dirty="0"/>
              <a:t>це механізм, який дозволяє програмі виділяти та звільняти пам’ять під час виконання, а не лише на етапі компіляції. Це ключовий інструмент для роботи з масивами змінного розміру, структурами даних та оптимізації ресурсів.</a:t>
            </a:r>
          </a:p>
          <a:p>
            <a:pPr marL="0" indent="0">
              <a:buNone/>
            </a:pP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пам’ять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змінного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робить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гнучкими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uk-UA" dirty="0"/>
              <a:t> Основні поняття</a:t>
            </a:r>
          </a:p>
          <a:p>
            <a:pPr marL="0" indent="0">
              <a:buNone/>
            </a:pPr>
            <a:r>
              <a:rPr lang="uk-UA" dirty="0"/>
              <a:t>- </a:t>
            </a:r>
            <a:r>
              <a:rPr lang="uk-UA" b="1" dirty="0"/>
              <a:t>Покажчик</a:t>
            </a:r>
            <a:r>
              <a:rPr lang="uk-UA" dirty="0"/>
              <a:t>/</a:t>
            </a:r>
            <a:r>
              <a:rPr lang="uk-UA" b="1" dirty="0"/>
              <a:t>вказівник</a:t>
            </a:r>
            <a:r>
              <a:rPr lang="uk-UA" dirty="0"/>
              <a:t> (</a:t>
            </a:r>
            <a:r>
              <a:rPr lang="en-US" dirty="0"/>
              <a:t>pointer) — </a:t>
            </a:r>
            <a:r>
              <a:rPr lang="uk-UA" dirty="0"/>
              <a:t>змінна, яка зберігає адресу іншої змінної.</a:t>
            </a:r>
          </a:p>
          <a:p>
            <a:pPr marL="0" indent="0">
              <a:buNone/>
            </a:pPr>
            <a:r>
              <a:rPr lang="uk-UA" dirty="0"/>
              <a:t>- </a:t>
            </a:r>
            <a:r>
              <a:rPr lang="uk-UA" b="1" dirty="0"/>
              <a:t>Оператори</a:t>
            </a:r>
            <a:r>
              <a:rPr lang="uk-UA" dirty="0"/>
              <a:t> </a:t>
            </a:r>
            <a:r>
              <a:rPr lang="en-US" b="1" dirty="0">
                <a:solidFill>
                  <a:srgbClr val="FF0000"/>
                </a:solidFill>
              </a:rPr>
              <a:t>new </a:t>
            </a:r>
            <a:r>
              <a:rPr lang="uk-UA" dirty="0"/>
              <a:t>та </a:t>
            </a:r>
            <a:r>
              <a:rPr lang="en-US" b="1" dirty="0">
                <a:solidFill>
                  <a:srgbClr val="FF0000"/>
                </a:solidFill>
              </a:rPr>
              <a:t>delete </a:t>
            </a:r>
            <a:r>
              <a:rPr lang="en-US" dirty="0"/>
              <a:t>— </a:t>
            </a:r>
            <a:r>
              <a:rPr lang="uk-UA" dirty="0"/>
              <a:t>сучасний спосіб роботи з пам’яттю у </a:t>
            </a:r>
            <a:r>
              <a:rPr lang="en-US" dirty="0"/>
              <a:t>C++.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uk-UA" b="1" dirty="0"/>
              <a:t>Функції </a:t>
            </a:r>
            <a:r>
              <a:rPr lang="en-US" b="1" dirty="0">
                <a:solidFill>
                  <a:srgbClr val="FF0000"/>
                </a:solidFill>
              </a:rPr>
              <a:t>malloc, </a:t>
            </a:r>
            <a:r>
              <a:rPr lang="en-US" b="1" dirty="0" err="1">
                <a:solidFill>
                  <a:srgbClr val="FF0000"/>
                </a:solidFill>
              </a:rPr>
              <a:t>calloc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realloc</a:t>
            </a:r>
            <a:r>
              <a:rPr lang="en-US" b="1" dirty="0">
                <a:solidFill>
                  <a:srgbClr val="FF0000"/>
                </a:solidFill>
              </a:rPr>
              <a:t>, free </a:t>
            </a:r>
            <a:r>
              <a:rPr lang="en-US" dirty="0"/>
              <a:t>— </a:t>
            </a:r>
            <a:r>
              <a:rPr lang="uk-UA" dirty="0"/>
              <a:t>класичний підхід із мови </a:t>
            </a:r>
            <a:r>
              <a:rPr lang="en-US" dirty="0"/>
              <a:t>C.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1379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78DD6C0-BE36-4878-9526-88BAF2D80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1842"/>
            <a:ext cx="10515600" cy="5480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 Доступ до виділених ділянок динамічної пам’я­ті, що називаються </a:t>
            </a:r>
            <a:r>
              <a:rPr lang="uk-UA" b="1" i="1" dirty="0"/>
              <a:t>динамічними змінними</a:t>
            </a:r>
            <a:r>
              <a:rPr lang="uk-UA" dirty="0"/>
              <a:t>, здійснюєть­ся тільки через покажчики.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!!!!!   </a:t>
            </a:r>
            <a:r>
              <a:rPr lang="uk-UA" b="1" i="1" dirty="0">
                <a:solidFill>
                  <a:srgbClr val="002060"/>
                </a:solidFill>
              </a:rPr>
              <a:t>Час існування динамічних змін­них — від початку створення до кінця програми або до явного звільнення пам’яті. </a:t>
            </a:r>
            <a:endParaRPr lang="en-US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uk-UA" dirty="0"/>
              <a:t>У мові </a:t>
            </a:r>
            <a:r>
              <a:rPr lang="en-US" dirty="0"/>
              <a:t>C++ </a:t>
            </a:r>
            <a:r>
              <a:rPr lang="uk-UA" dirty="0"/>
              <a:t>застосовують два способи ро­боти з динамічною пам’яттю. </a:t>
            </a:r>
            <a:endParaRPr lang="en-US" dirty="0"/>
          </a:p>
          <a:p>
            <a:pPr marL="0" indent="0">
              <a:buNone/>
            </a:pPr>
            <a:r>
              <a:rPr lang="uk-UA" dirty="0"/>
              <a:t>Перший з них дістався в спад­щину від мови С і використовує сукупність функцій </a:t>
            </a:r>
            <a:r>
              <a:rPr lang="en-US" dirty="0"/>
              <a:t>malloc(), </a:t>
            </a:r>
          </a:p>
          <a:p>
            <a:pPr marL="0" indent="0">
              <a:buNone/>
            </a:pPr>
            <a:r>
              <a:rPr lang="uk-UA" dirty="0"/>
              <a:t>другий — працює з операціями </a:t>
            </a:r>
            <a:r>
              <a:rPr lang="en-US" dirty="0"/>
              <a:t>new </a:t>
            </a:r>
            <a:r>
              <a:rPr lang="uk-UA" dirty="0"/>
              <a:t>та </a:t>
            </a:r>
            <a:r>
              <a:rPr lang="en-US" dirty="0"/>
              <a:t>delete, </a:t>
            </a:r>
            <a:r>
              <a:rPr lang="uk-UA" dirty="0"/>
              <a:t>які здійснюють динамічний розподіл і скасування з вищим пріоритетом, ніж інші функції.</a:t>
            </a:r>
          </a:p>
        </p:txBody>
      </p:sp>
    </p:spTree>
    <p:extLst>
      <p:ext uri="{BB962C8B-B14F-4D97-AF65-F5344CB8AC3E}">
        <p14:creationId xmlns:p14="http://schemas.microsoft.com/office/powerpoint/2010/main" val="2480951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F8AC1F-D78A-4DE1-851B-357B72E9B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91" y="341745"/>
            <a:ext cx="11702474" cy="583521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/>
              <a:t>Оператор </a:t>
            </a:r>
            <a:r>
              <a:rPr lang="en-US" sz="1800" b="1" dirty="0">
                <a:solidFill>
                  <a:srgbClr val="C00000"/>
                </a:solidFill>
              </a:rPr>
              <a:t>new </a:t>
            </a:r>
            <a:r>
              <a:rPr lang="uk-UA" sz="1800" dirty="0"/>
              <a:t>виділяє пам’ять і повертає її адресу. За допо­могою оператора </a:t>
            </a:r>
            <a:r>
              <a:rPr lang="en-US" sz="1800" b="1" dirty="0">
                <a:solidFill>
                  <a:srgbClr val="C00000"/>
                </a:solidFill>
              </a:rPr>
              <a:t>delete</a:t>
            </a:r>
            <a:r>
              <a:rPr lang="en-US" sz="1800" dirty="0"/>
              <a:t> </a:t>
            </a:r>
            <a:r>
              <a:rPr lang="uk-UA" sz="1800" dirty="0"/>
              <a:t>відбувається звільнення пам’яті, на яку вказує змінна-покажчик.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/>
              <a:t>Загальна форма запису оператора </a:t>
            </a:r>
            <a:r>
              <a:rPr lang="en-US" sz="1800" dirty="0"/>
              <a:t>new:        </a:t>
            </a:r>
            <a:r>
              <a:rPr lang="uk-UA" sz="2400" b="1" dirty="0"/>
              <a:t>змінна-покажчик = </a:t>
            </a:r>
            <a:r>
              <a:rPr lang="en-US" sz="2400" b="1" dirty="0">
                <a:solidFill>
                  <a:srgbClr val="7030A0"/>
                </a:solidFill>
              </a:rPr>
              <a:t>new </a:t>
            </a:r>
            <a:r>
              <a:rPr lang="uk-UA" sz="2400" b="1" dirty="0"/>
              <a:t>тип змінної;.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/>
              <a:t>Оператор </a:t>
            </a:r>
            <a:r>
              <a:rPr lang="en-US" sz="1800" dirty="0"/>
              <a:t>delete </a:t>
            </a:r>
            <a:r>
              <a:rPr lang="uk-UA" sz="1800" dirty="0"/>
              <a:t>має вигляд:</a:t>
            </a:r>
            <a:r>
              <a:rPr lang="en-US" sz="1800" dirty="0"/>
              <a:t>                               </a:t>
            </a:r>
            <a:r>
              <a:rPr lang="en-US" sz="2400" b="1" dirty="0">
                <a:solidFill>
                  <a:srgbClr val="7030A0"/>
                </a:solidFill>
              </a:rPr>
              <a:t>delete</a:t>
            </a:r>
            <a:r>
              <a:rPr lang="en-US" sz="2400" b="1" dirty="0"/>
              <a:t> [ ] </a:t>
            </a:r>
            <a:r>
              <a:rPr lang="uk-UA" sz="2400" b="1" dirty="0"/>
              <a:t>змінна-покажчик</a:t>
            </a:r>
            <a:r>
              <a:rPr lang="uk-UA" sz="1800" dirty="0"/>
              <a:t>; 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800" dirty="0"/>
              <a:t>Динамічні масиви створюють за допомогою операції </a:t>
            </a:r>
            <a:r>
              <a:rPr lang="en-US" sz="1800" dirty="0"/>
              <a:t>new, </a:t>
            </a:r>
            <a:r>
              <a:rPr lang="uk-UA" sz="1800" dirty="0"/>
              <a:t>при цьому необхідно вказати їх тип і розмірність. Наприклад, Для одновимірного масиву дійсних чисел, що має 100 елемен­тів, треба записати: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rgbClr val="7030A0"/>
                </a:solidFill>
              </a:rPr>
              <a:t>int n = 100</a:t>
            </a:r>
            <a:r>
              <a:rPr lang="en-US" sz="1800" dirty="0"/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7030A0"/>
                </a:solidFill>
              </a:rPr>
              <a:t>float *</a:t>
            </a:r>
            <a:r>
              <a:rPr lang="uk-UA" sz="2400" b="1" dirty="0">
                <a:solidFill>
                  <a:srgbClr val="7030A0"/>
                </a:solidFill>
              </a:rPr>
              <a:t>р = </a:t>
            </a:r>
            <a:r>
              <a:rPr lang="en-US" sz="2400" b="1" dirty="0">
                <a:solidFill>
                  <a:srgbClr val="7030A0"/>
                </a:solidFill>
              </a:rPr>
              <a:t>new float[n]; </a:t>
            </a:r>
            <a:r>
              <a:rPr lang="en-US" sz="1800" dirty="0"/>
              <a:t>— </a:t>
            </a:r>
            <a:r>
              <a:rPr lang="uk-UA" sz="1800" dirty="0"/>
              <a:t>змінна-покажчик на </a:t>
            </a:r>
            <a:r>
              <a:rPr lang="en-US" sz="1800" dirty="0"/>
              <a:t>float </a:t>
            </a:r>
            <a:r>
              <a:rPr lang="uk-UA" sz="1800" dirty="0"/>
              <a:t>виділяє у динамічній пам’яті ділянку для розміщення 100 елементів дійсного типу.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rgbClr val="C00000"/>
                </a:solidFill>
              </a:rPr>
              <a:t>Слід пам’ятати, що динамічні масиви при створенні не можна ні ініціювати, ні </a:t>
            </a:r>
            <a:r>
              <a:rPr lang="uk-UA" sz="2400" dirty="0" err="1">
                <a:solidFill>
                  <a:srgbClr val="C00000"/>
                </a:solidFill>
              </a:rPr>
              <a:t>обнуляти</a:t>
            </a:r>
            <a:r>
              <a:rPr lang="uk-UA" sz="2400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0419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A6A71E-947F-451D-A549-361AF004D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130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ВИДІЛЕННЯ ПАМ’ЯТІ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9D95AB-E7EB-425A-8FD1-B1641BE02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563" y="1400751"/>
            <a:ext cx="10515600" cy="47691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b="1" dirty="0"/>
              <a:t>int* p = new int;     </a:t>
            </a:r>
            <a:r>
              <a:rPr lang="uk-UA" sz="3600" b="1" dirty="0"/>
              <a:t>       </a:t>
            </a:r>
            <a:r>
              <a:rPr lang="en-US" sz="3600" b="1" dirty="0"/>
              <a:t>  </a:t>
            </a:r>
            <a:r>
              <a:rPr lang="uk-UA" sz="3600" b="1" dirty="0"/>
              <a:t>  </a:t>
            </a:r>
            <a:r>
              <a:rPr lang="en-US" dirty="0"/>
              <a:t>// </a:t>
            </a:r>
            <a:r>
              <a:rPr lang="uk-UA" dirty="0"/>
              <a:t>виділення пам’яті для одного  </a:t>
            </a:r>
            <a:r>
              <a:rPr lang="en-US" dirty="0"/>
              <a:t>int</a:t>
            </a:r>
            <a:endParaRPr lang="uk-UA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600" b="1" dirty="0"/>
              <a:t>*p = 5;                 </a:t>
            </a:r>
            <a:r>
              <a:rPr lang="uk-UA" sz="3600" b="1" dirty="0"/>
              <a:t>          </a:t>
            </a:r>
            <a:r>
              <a:rPr lang="en-US" dirty="0"/>
              <a:t>// </a:t>
            </a:r>
            <a:r>
              <a:rPr lang="uk-UA" dirty="0"/>
              <a:t>запис значення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b="1" dirty="0"/>
              <a:t>delete p;</a:t>
            </a:r>
            <a:r>
              <a:rPr lang="en-US" dirty="0"/>
              <a:t>               </a:t>
            </a:r>
            <a:r>
              <a:rPr lang="uk-UA" dirty="0"/>
              <a:t>                     </a:t>
            </a:r>
            <a:r>
              <a:rPr lang="en-US" dirty="0"/>
              <a:t>// </a:t>
            </a:r>
            <a:r>
              <a:rPr lang="uk-UA" dirty="0"/>
              <a:t>звільнення пам’яті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b="1" dirty="0"/>
              <a:t>int* </a:t>
            </a:r>
            <a:r>
              <a:rPr lang="en-US" sz="3600" b="1" dirty="0" err="1"/>
              <a:t>arr</a:t>
            </a:r>
            <a:r>
              <a:rPr lang="en-US" sz="3600" b="1" dirty="0"/>
              <a:t> = new int[10];</a:t>
            </a:r>
            <a:r>
              <a:rPr lang="uk-UA" sz="3600" b="1" dirty="0"/>
              <a:t>   </a:t>
            </a:r>
            <a:r>
              <a:rPr lang="en-US" sz="3600" b="1" dirty="0"/>
              <a:t> </a:t>
            </a:r>
            <a:r>
              <a:rPr lang="en-US" dirty="0"/>
              <a:t>// </a:t>
            </a:r>
            <a:r>
              <a:rPr lang="uk-UA" dirty="0"/>
              <a:t>виділення масиву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b="1" dirty="0"/>
              <a:t>delete[] </a:t>
            </a:r>
            <a:r>
              <a:rPr lang="en-US" sz="3600" b="1" dirty="0" err="1"/>
              <a:t>arr</a:t>
            </a:r>
            <a:r>
              <a:rPr lang="en-US" sz="3600" b="1" dirty="0"/>
              <a:t>;         </a:t>
            </a:r>
            <a:r>
              <a:rPr lang="uk-UA" sz="3600" b="1" dirty="0"/>
              <a:t>         </a:t>
            </a:r>
            <a:r>
              <a:rPr lang="en-US" sz="3600" b="1" dirty="0"/>
              <a:t>  </a:t>
            </a:r>
            <a:r>
              <a:rPr lang="en-US" dirty="0"/>
              <a:t>// </a:t>
            </a:r>
            <a:r>
              <a:rPr lang="uk-UA" dirty="0"/>
              <a:t>звільнення масиву</a:t>
            </a:r>
          </a:p>
        </p:txBody>
      </p:sp>
    </p:spTree>
    <p:extLst>
      <p:ext uri="{BB962C8B-B14F-4D97-AF65-F5344CB8AC3E}">
        <p14:creationId xmlns:p14="http://schemas.microsoft.com/office/powerpoint/2010/main" val="3409567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600A9-B2A3-47FE-9561-CB4684DE7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9420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uk-UA" dirty="0"/>
              <a:t>Типові помилки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EE362A9-36CF-4FC2-BE49-7288A477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8679"/>
            <a:ext cx="105156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uk-UA" dirty="0"/>
              <a:t>- </a:t>
            </a:r>
            <a:r>
              <a:rPr lang="uk-UA" sz="3600" b="1" i="1" dirty="0"/>
              <a:t>Витік пам’яті</a:t>
            </a:r>
            <a:r>
              <a:rPr lang="uk-UA" sz="3600" dirty="0"/>
              <a:t>: пам’ять виділена, але не звільнена.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3600" dirty="0"/>
              <a:t>- </a:t>
            </a:r>
            <a:r>
              <a:rPr lang="uk-UA" sz="3600" b="1" i="1" dirty="0"/>
              <a:t>Подвійне звільнення</a:t>
            </a:r>
            <a:r>
              <a:rPr lang="uk-UA" sz="3600" dirty="0"/>
              <a:t>: повторний виклик </a:t>
            </a:r>
            <a:r>
              <a:rPr lang="en-US" sz="3600" dirty="0"/>
              <a:t>delete.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 dirty="0"/>
              <a:t>- </a:t>
            </a:r>
            <a:r>
              <a:rPr lang="uk-UA" sz="3600" b="1" i="1" dirty="0"/>
              <a:t>Доступ до звільненої пам’яті</a:t>
            </a:r>
            <a:r>
              <a:rPr lang="uk-UA" sz="3600" dirty="0"/>
              <a:t>: використання покажчика після </a:t>
            </a:r>
            <a:r>
              <a:rPr lang="en-US" sz="3600" dirty="0"/>
              <a:t>delete.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578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D06E45-E2C8-4407-B625-6D66596DF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595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// виділення пам'яті для покажчика на </a:t>
            </a:r>
            <a:r>
              <a:rPr lang="en-US" dirty="0"/>
              <a:t>double</a:t>
            </a:r>
          </a:p>
          <a:p>
            <a:pPr marL="0" indent="0">
              <a:buNone/>
            </a:pPr>
            <a:r>
              <a:rPr lang="en-US" dirty="0"/>
              <a:t>double * pd = </a:t>
            </a:r>
            <a:r>
              <a:rPr lang="en-US" dirty="0" err="1"/>
              <a:t>nullptr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pd = new double; // </a:t>
            </a:r>
            <a:r>
              <a:rPr lang="uk-UA" dirty="0"/>
              <a:t>виділити пам'ять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if (pd != </a:t>
            </a:r>
            <a:r>
              <a:rPr lang="en-US" dirty="0" err="1"/>
              <a:t>nullptr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*pd = 10.89; // </a:t>
            </a:r>
            <a:r>
              <a:rPr lang="uk-UA" dirty="0"/>
              <a:t>занести значення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en-US" dirty="0"/>
              <a:t>double d = *pd; // d = 10.89 - </a:t>
            </a:r>
            <a:r>
              <a:rPr lang="uk-UA" dirty="0"/>
              <a:t>використання у програмі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en-US" dirty="0"/>
              <a:t>delete pd; // </a:t>
            </a:r>
            <a:r>
              <a:rPr lang="uk-UA" dirty="0"/>
              <a:t>звільнити пам'ять</a:t>
            </a:r>
          </a:p>
          <a:p>
            <a:pPr marL="0" indent="0">
              <a:buNone/>
            </a:pPr>
            <a:r>
              <a:rPr lang="uk-U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34034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0426FFB8-A751-4281-BA6F-D99E27BE573F}"/>
              </a:ext>
            </a:extLst>
          </p:cNvPr>
          <p:cNvSpPr/>
          <p:nvPr/>
        </p:nvSpPr>
        <p:spPr>
          <a:xfrm>
            <a:off x="1154545" y="147783"/>
            <a:ext cx="1040014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#include &lt;iostream&gt;</a:t>
            </a:r>
          </a:p>
          <a:p>
            <a:r>
              <a:rPr lang="en-US" sz="2000" dirty="0"/>
              <a:t>using namespace std;</a:t>
            </a:r>
          </a:p>
          <a:p>
            <a:r>
              <a:rPr lang="en-US" sz="3200" dirty="0"/>
              <a:t>int main() {   </a:t>
            </a:r>
          </a:p>
          <a:p>
            <a:r>
              <a:rPr lang="en-US" sz="3200" dirty="0"/>
              <a:t> int n;   </a:t>
            </a:r>
          </a:p>
          <a:p>
            <a:r>
              <a:rPr lang="en-US" sz="3200" dirty="0"/>
              <a:t> </a:t>
            </a:r>
            <a:r>
              <a:rPr lang="en-US" sz="3200" dirty="0" err="1"/>
              <a:t>cout</a:t>
            </a:r>
            <a:r>
              <a:rPr lang="en-US" sz="3200" dirty="0"/>
              <a:t> &lt;&lt; "</a:t>
            </a:r>
            <a:r>
              <a:rPr lang="uk-UA" sz="3200" dirty="0"/>
              <a:t>Введіть кількість елементів: ";    </a:t>
            </a:r>
            <a:endParaRPr lang="en-US" sz="3200" dirty="0"/>
          </a:p>
          <a:p>
            <a:r>
              <a:rPr lang="en-US" sz="3200" dirty="0" err="1"/>
              <a:t>cin</a:t>
            </a:r>
            <a:r>
              <a:rPr lang="en-US" sz="3200" dirty="0"/>
              <a:t> &gt;&gt; n;    </a:t>
            </a:r>
          </a:p>
          <a:p>
            <a:r>
              <a:rPr lang="en-US" sz="3200" dirty="0"/>
              <a:t>int* </a:t>
            </a:r>
            <a:r>
              <a:rPr lang="en-US" sz="3200" dirty="0" err="1"/>
              <a:t>arr</a:t>
            </a:r>
            <a:r>
              <a:rPr lang="en-US" sz="3200" dirty="0"/>
              <a:t> = new int[n]; // </a:t>
            </a:r>
            <a:r>
              <a:rPr lang="uk-UA" sz="3200" dirty="0"/>
              <a:t>динамічний масив    </a:t>
            </a:r>
            <a:endParaRPr lang="en-US" sz="3200" dirty="0"/>
          </a:p>
          <a:p>
            <a:r>
              <a:rPr lang="en-US" sz="3200" dirty="0"/>
              <a:t>for (int </a:t>
            </a:r>
            <a:r>
              <a:rPr lang="en-US" sz="3200" dirty="0" err="1"/>
              <a:t>i</a:t>
            </a:r>
            <a:r>
              <a:rPr lang="en-US" sz="3200" dirty="0"/>
              <a:t> = 0; </a:t>
            </a:r>
            <a:r>
              <a:rPr lang="en-US" sz="3200" dirty="0" err="1"/>
              <a:t>i</a:t>
            </a:r>
            <a:r>
              <a:rPr lang="en-US" sz="3200" dirty="0"/>
              <a:t> &lt; n; </a:t>
            </a:r>
            <a:r>
              <a:rPr lang="en-US" sz="3200" dirty="0" err="1"/>
              <a:t>i</a:t>
            </a:r>
            <a:r>
              <a:rPr lang="en-US" sz="3200" dirty="0"/>
              <a:t>++) {        </a:t>
            </a:r>
          </a:p>
          <a:p>
            <a:r>
              <a:rPr lang="en-US" sz="3200" dirty="0" err="1"/>
              <a:t>arr</a:t>
            </a:r>
            <a:r>
              <a:rPr lang="en-US" sz="3200" dirty="0"/>
              <a:t>[</a:t>
            </a:r>
            <a:r>
              <a:rPr lang="en-US" sz="3200" dirty="0" err="1"/>
              <a:t>i</a:t>
            </a:r>
            <a:r>
              <a:rPr lang="en-US" sz="3200" dirty="0"/>
              <a:t>] = </a:t>
            </a:r>
            <a:r>
              <a:rPr lang="en-US" sz="3200" dirty="0" err="1"/>
              <a:t>i</a:t>
            </a:r>
            <a:r>
              <a:rPr lang="en-US" sz="3200" dirty="0"/>
              <a:t> + 1;    }    </a:t>
            </a:r>
          </a:p>
          <a:p>
            <a:r>
              <a:rPr lang="en-US" sz="3200" dirty="0" err="1"/>
              <a:t>cout</a:t>
            </a:r>
            <a:r>
              <a:rPr lang="en-US" sz="3200" dirty="0"/>
              <a:t> &lt;&lt; "</a:t>
            </a:r>
            <a:r>
              <a:rPr lang="uk-UA" sz="3200" dirty="0"/>
              <a:t>Масив: ";   </a:t>
            </a:r>
            <a:endParaRPr lang="en-US" sz="3200" dirty="0"/>
          </a:p>
          <a:p>
            <a:r>
              <a:rPr lang="uk-UA" sz="3200" dirty="0"/>
              <a:t> </a:t>
            </a:r>
            <a:r>
              <a:rPr lang="en-US" sz="3200" dirty="0"/>
              <a:t>for (int </a:t>
            </a:r>
            <a:r>
              <a:rPr lang="en-US" sz="3200" dirty="0" err="1"/>
              <a:t>i</a:t>
            </a:r>
            <a:r>
              <a:rPr lang="en-US" sz="3200" dirty="0"/>
              <a:t> = 0; </a:t>
            </a:r>
            <a:r>
              <a:rPr lang="en-US" sz="3200" dirty="0" err="1"/>
              <a:t>i</a:t>
            </a:r>
            <a:r>
              <a:rPr lang="en-US" sz="3200" dirty="0"/>
              <a:t> &lt; n; </a:t>
            </a:r>
            <a:r>
              <a:rPr lang="en-US" sz="3200" dirty="0" err="1"/>
              <a:t>i</a:t>
            </a:r>
            <a:r>
              <a:rPr lang="en-US" sz="3200" dirty="0"/>
              <a:t>++) {        </a:t>
            </a:r>
          </a:p>
          <a:p>
            <a:r>
              <a:rPr lang="en-US" sz="3200" dirty="0" err="1"/>
              <a:t>cout</a:t>
            </a:r>
            <a:r>
              <a:rPr lang="en-US" sz="3200" dirty="0"/>
              <a:t> &lt;&lt; </a:t>
            </a:r>
            <a:r>
              <a:rPr lang="en-US" sz="3200" dirty="0" err="1"/>
              <a:t>arr</a:t>
            </a:r>
            <a:r>
              <a:rPr lang="en-US" sz="3200" dirty="0"/>
              <a:t>[</a:t>
            </a:r>
            <a:r>
              <a:rPr lang="en-US" sz="3200" dirty="0" err="1"/>
              <a:t>i</a:t>
            </a:r>
            <a:r>
              <a:rPr lang="en-US" sz="3200" dirty="0"/>
              <a:t>] &lt;&lt; " ";    }    </a:t>
            </a:r>
          </a:p>
          <a:p>
            <a:r>
              <a:rPr lang="en-US" sz="3200" dirty="0"/>
              <a:t>delete[] </a:t>
            </a:r>
            <a:r>
              <a:rPr lang="en-US" sz="3200" dirty="0" err="1"/>
              <a:t>arr</a:t>
            </a:r>
            <a:r>
              <a:rPr lang="en-US" sz="3200" dirty="0"/>
              <a:t>; // </a:t>
            </a:r>
            <a:r>
              <a:rPr lang="uk-UA" sz="3200" dirty="0"/>
              <a:t>звільнення пам’яті   </a:t>
            </a:r>
            <a:endParaRPr lang="en-US" sz="3200" dirty="0"/>
          </a:p>
          <a:p>
            <a:r>
              <a:rPr lang="uk-UA" sz="3200" dirty="0"/>
              <a:t> </a:t>
            </a:r>
            <a:r>
              <a:rPr lang="en-US" sz="3200" dirty="0"/>
              <a:t>return 0;}</a:t>
            </a:r>
            <a:endParaRPr lang="uk-UA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D51FA4-EC17-4B41-8A17-2C748F095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635" y="4802909"/>
            <a:ext cx="4396509" cy="145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396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1314</Words>
  <Application>Microsoft Office PowerPoint</Application>
  <PresentationFormat>Широкий екран</PresentationFormat>
  <Paragraphs>108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Динамічна пам’ять</vt:lpstr>
      <vt:lpstr>Презентація PowerPoint</vt:lpstr>
      <vt:lpstr>Презентація PowerPoint</vt:lpstr>
      <vt:lpstr>Презентація PowerPoint</vt:lpstr>
      <vt:lpstr>Презентація PowerPoint</vt:lpstr>
      <vt:lpstr>ВИДІЛЕННЯ ПАМ’ЯТІ</vt:lpstr>
      <vt:lpstr> Типові помилки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Переваги використання динамічного та статичного способів виділення пам‘яті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Динамічна пам’ять</dc:title>
  <dc:creator>Oksana Okunkova</dc:creator>
  <cp:lastModifiedBy>Oksana Okunkova</cp:lastModifiedBy>
  <cp:revision>11</cp:revision>
  <dcterms:created xsi:type="dcterms:W3CDTF">2025-11-26T10:58:36Z</dcterms:created>
  <dcterms:modified xsi:type="dcterms:W3CDTF">2025-12-01T19:26:22Z</dcterms:modified>
</cp:coreProperties>
</file>