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78"/>
  </p:normalViewPr>
  <p:slideViewPr>
    <p:cSldViewPr snapToGrid="0" snapToObjects="1">
      <p:cViewPr varScale="1">
        <p:scale>
          <a:sx n="121" d="100"/>
          <a:sy n="121" d="100"/>
        </p:scale>
        <p:origin x="200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2698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5675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26357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8894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046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16291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49748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4277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90455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8909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71235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093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217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81785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90441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0873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481A8-2399-0342-9737-DBA0C4E50AD4}" type="datetimeFigureOut">
              <a:rPr lang="ru-UA" smtClean="0"/>
              <a:t>20.04.2022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F02E7E-B496-7542-9E7E-9BCB2A25B94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37365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51B95E-093C-8A4F-AC06-54AA6257B9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UA" dirty="0"/>
              <a:t>Нормування праці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B96BB7A-B710-9140-8D0D-D8DFED0F20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Практичне</a:t>
            </a:r>
          </a:p>
        </p:txBody>
      </p:sp>
    </p:spTree>
    <p:extLst>
      <p:ext uri="{BB962C8B-B14F-4D97-AF65-F5344CB8AC3E}">
        <p14:creationId xmlns:p14="http://schemas.microsoft.com/office/powerpoint/2010/main" val="3031244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818E6B-3A96-364C-A883-98D5CD6C8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156" y="496711"/>
            <a:ext cx="8720846" cy="5544651"/>
          </a:xfrm>
        </p:spPr>
        <p:txBody>
          <a:bodyPr/>
          <a:lstStyle/>
          <a:p>
            <a:r>
              <a:rPr lang="ru-UA" b="1" i="1" dirty="0"/>
              <a:t>Задача 7</a:t>
            </a:r>
          </a:p>
          <a:p>
            <a:r>
              <a:rPr lang="ru-UA" dirty="0"/>
              <a:t>Підприємство виробляє вироби з пластмаси шляхом лиття. Річний обсг виробництва виробів – 900 тис. </a:t>
            </a:r>
            <a:r>
              <a:rPr lang="ru-RU" dirty="0"/>
              <a:t>Ш</a:t>
            </a:r>
            <a:r>
              <a:rPr lang="ru-UA" dirty="0"/>
              <a:t>т., трудомісткість виробу – 0,35 н-год. Тривалість робочої зміни 8 год. </a:t>
            </a:r>
            <a:r>
              <a:rPr lang="ru-RU" dirty="0"/>
              <a:t>П</a:t>
            </a:r>
            <a:r>
              <a:rPr lang="ru-UA" dirty="0"/>
              <a:t>ри однозмінному режимі роботи. Внутрішньозмінні витрати часу з вини робітників – 1,5%, та регламентовані простої обладнання – 3%. Процент виконання норм виробітку – 105%. </a:t>
            </a:r>
            <a:r>
              <a:rPr lang="ru-RU" dirty="0"/>
              <a:t>В</a:t>
            </a:r>
            <a:r>
              <a:rPr lang="ru-UA" dirty="0"/>
              <a:t>изначити необхідну чисельність робітників-відрядників.</a:t>
            </a:r>
          </a:p>
          <a:p>
            <a:r>
              <a:rPr lang="ru-UA" b="1" i="1" dirty="0"/>
              <a:t>Задача 8</a:t>
            </a:r>
          </a:p>
          <a:p>
            <a:r>
              <a:rPr lang="ru-UA" dirty="0"/>
              <a:t>Річна програма випуску – 500 шт.стійкість інсрументу до повного його зносу – 19 год. </a:t>
            </a:r>
            <a:r>
              <a:rPr lang="ru-RU" dirty="0"/>
              <a:t>Н</a:t>
            </a:r>
            <a:r>
              <a:rPr lang="ru-UA" dirty="0"/>
              <a:t>орма машинного часу 1,85 хв. На робочих місцях одночасно знаходиться 62 інструменти, в ремонті і заточці – 24 шт., в інструментально-роздатковій кладовій – 118 шт.</a:t>
            </a:r>
          </a:p>
          <a:p>
            <a:r>
              <a:rPr lang="ru-UA" dirty="0"/>
              <a:t>Розрахувати витрати різального інструменту на річну програму виробів та здійснити розрахунок його цехового оборотного фонду</a:t>
            </a:r>
          </a:p>
        </p:txBody>
      </p:sp>
    </p:spTree>
    <p:extLst>
      <p:ext uri="{BB962C8B-B14F-4D97-AF65-F5344CB8AC3E}">
        <p14:creationId xmlns:p14="http://schemas.microsoft.com/office/powerpoint/2010/main" val="365254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D7648A9-8FC5-504E-BF2C-550874786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756" y="383823"/>
            <a:ext cx="10668000" cy="5657540"/>
          </a:xfrm>
        </p:spPr>
        <p:txBody>
          <a:bodyPr/>
          <a:lstStyle/>
          <a:p>
            <a:r>
              <a:rPr lang="ru-UA" b="1" i="1" dirty="0"/>
              <a:t>Задача 9</a:t>
            </a:r>
          </a:p>
          <a:p>
            <a:r>
              <a:rPr lang="ru-UA" b="1" dirty="0"/>
              <a:t>Підприємство у плановому році повинно поставити споживачам 10 тис.шт. </a:t>
            </a:r>
            <a:r>
              <a:rPr lang="ru-RU" b="1" dirty="0"/>
              <a:t>в</a:t>
            </a:r>
            <a:r>
              <a:rPr lang="ru-UA" b="1" dirty="0"/>
              <a:t>иробів, направити у роздрібну торгівлю ще 2 тис. </a:t>
            </a:r>
            <a:r>
              <a:rPr lang="ru-RU" b="1" dirty="0"/>
              <a:t>ш</a:t>
            </a:r>
            <a:r>
              <a:rPr lang="ru-UA" b="1" dirty="0"/>
              <a:t>т. виробів і створити 5-ти денний запас готової продукції до кінця року. Неминучі втрати від браку – 0,5%. Розрахувати план виробництва виробів на рік, в тому числі в поквартальному розрізі.</a:t>
            </a:r>
          </a:p>
          <a:p>
            <a:r>
              <a:rPr lang="ru-UA" b="1"/>
              <a:t>Якщо у 1 –му кварталі 61 день, у 2-му – 60 днів, у 3-му 67 днів, у 4-му – 66 днів.</a:t>
            </a:r>
            <a:endParaRPr lang="ru-UA" b="1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36206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7656CA-99E2-B042-85D8-926B9FC6CE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61245"/>
            <a:ext cx="9787466" cy="5680118"/>
          </a:xfrm>
        </p:spPr>
        <p:txBody>
          <a:bodyPr/>
          <a:lstStyle/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7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річний економічний ефект у виробника продукції від впровадження нової моделі виробу а термін окупності додаткових капітальних вкладень за наступними даними</a:t>
            </a: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AB81992-F41E-8D4B-BCBF-8579A408B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493642"/>
              </p:ext>
            </p:extLst>
          </p:nvPr>
        </p:nvGraphicFramePr>
        <p:xfrm>
          <a:off x="936978" y="1430866"/>
          <a:ext cx="81279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9244">
                  <a:extLst>
                    <a:ext uri="{9D8B030D-6E8A-4147-A177-3AD203B41FA5}">
                      <a16:colId xmlns:a16="http://schemas.microsoft.com/office/drawing/2014/main" val="1102885427"/>
                    </a:ext>
                  </a:extLst>
                </a:gridCol>
                <a:gridCol w="2009422">
                  <a:extLst>
                    <a:ext uri="{9D8B030D-6E8A-4147-A177-3AD203B41FA5}">
                      <a16:colId xmlns:a16="http://schemas.microsoft.com/office/drawing/2014/main" val="199381382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0849190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</a:t>
                      </a:r>
                      <a:r>
                        <a:rPr lang="ru-UA" dirty="0"/>
                        <a:t>оказники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</a:t>
                      </a:r>
                      <a:r>
                        <a:rPr lang="ru-UA" dirty="0"/>
                        <a:t>азова модель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</a:t>
                      </a:r>
                      <a:r>
                        <a:rPr lang="ru-UA" dirty="0"/>
                        <a:t>ова мдель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802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</a:t>
                      </a:r>
                      <a:r>
                        <a:rPr lang="ru-UA" dirty="0"/>
                        <a:t>рограма випуску, тис. грн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471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Додатковий капітал, тис. грн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2329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Собівартість, грн.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205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480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Ціна підприємства, грн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/>
                        <a:t>225</a:t>
                      </a:r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191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282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06CC2D3-CC25-8040-B2AB-17A659A0D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98311"/>
            <a:ext cx="8596668" cy="5443051"/>
          </a:xfrm>
        </p:spPr>
        <p:txBody>
          <a:bodyPr/>
          <a:lstStyle/>
          <a:p>
            <a:endParaRPr lang="uk-UA" dirty="0"/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Задача1.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основі даних спостережного листа фотографії використання робочого часу: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скласти баланс робочого часу;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розрахувати коефіцієнт фактичного завантаження робітника;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визначити процент втрат робочого часу по вині працівника;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розрахувати процент втрати робочого часу по причинах, що не залежать від робітника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8811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EEAC47A6-6B8D-6141-B0F1-4DB46796CE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4196674"/>
              </p:ext>
            </p:extLst>
          </p:nvPr>
        </p:nvGraphicFramePr>
        <p:xfrm>
          <a:off x="936978" y="541866"/>
          <a:ext cx="8511822" cy="56105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4904">
                  <a:extLst>
                    <a:ext uri="{9D8B030D-6E8A-4147-A177-3AD203B41FA5}">
                      <a16:colId xmlns:a16="http://schemas.microsoft.com/office/drawing/2014/main" val="2906754391"/>
                    </a:ext>
                  </a:extLst>
                </a:gridCol>
                <a:gridCol w="5672177">
                  <a:extLst>
                    <a:ext uri="{9D8B030D-6E8A-4147-A177-3AD203B41FA5}">
                      <a16:colId xmlns:a16="http://schemas.microsoft.com/office/drawing/2014/main" val="3714831367"/>
                    </a:ext>
                  </a:extLst>
                </a:gridCol>
                <a:gridCol w="2364741">
                  <a:extLst>
                    <a:ext uri="{9D8B030D-6E8A-4147-A177-3AD203B41FA5}">
                      <a16:colId xmlns:a16="http://schemas.microsoft.com/office/drawing/2014/main" val="1304026329"/>
                    </a:ext>
                  </a:extLst>
                </a:gridCol>
              </a:tblGrid>
              <a:tr h="5030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№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Що спостерігалось 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Поточний час, год. і хв.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2301351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Початок спостереження 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8.00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2367800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Підготовка інструменту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8.00-8.10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1993314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Одержання креслення деталі та ознайомлення з ним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8.10-8.20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1821172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Інструктаж майстра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8.20-8.26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2403791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Налагодження верстату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8.26-8.35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9756414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Обробка деталей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8.35-10.50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1310293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Підналагодження верстату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10.50-10.55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3284458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Обробка деталей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10.55-11.30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5081498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9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Зміна інструменту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11.30-11.35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8989385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Обробка деталей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11.35-12.00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8897261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11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Обідня перерва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12.00-13.00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0234132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12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Сторонні розмови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13.00-13.05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5963536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13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Очікування заготовок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13.05-13.25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9558876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14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Обробка деталей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13.25-14.50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6413718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Очікування ремонтного слюсаря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14.50-15.00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7021391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16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Ремонт обладнання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15.00-15.10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625613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17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Обробка деталей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15.10-16.00</a:t>
                      </a:r>
                      <a:endParaRPr lang="ru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1435187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18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Відлучення з робочого місця по особистій потребі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16.00-16.20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1302889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19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Здавання продукції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16.20-16.30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3789235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20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Прибирання робочого місця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16.30-16.55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635499"/>
                  </a:ext>
                </a:extLst>
              </a:tr>
              <a:tr h="2432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21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</a:rPr>
                        <a:t>Передача робочого місця робітнику наступної зміни</a:t>
                      </a:r>
                      <a:endParaRPr lang="ru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</a:rPr>
                        <a:t>16.55-17.00</a:t>
                      </a:r>
                      <a:endParaRPr lang="ru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83114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373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EF8F016-1520-4C4C-AED5-8EDD09185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587023"/>
            <a:ext cx="9347199" cy="5454340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 виготовляє вироби з пластмаси. Річний обсяг виробництва складає 900 тис. шт., а трудомісткість виробу – 0,35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-год. Тривалість зміни 8 год. при однозмінному режимі роботи.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Внутрішньозмінні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витрати часу з вини робітників – 1,5%, а на регламентовані простої  - 3%. Процент виконання норм виробітку – 105%. Підприємство працює 223 роб дні.</a:t>
            </a: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Річна програма випуску 500 тис. шт.., стійкість інструменту до повного його зносу – 19 год., норма машинного часу – 1,85 год. На робочих місцях одночасно знаходиться 62 інструменти, в ремонті і заточці – 24 шт., 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інтрументально-роздаточній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кладовій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118 шт.  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64134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7D8440-CF17-6547-A6CE-7CB7F8A9B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08001"/>
            <a:ext cx="8596668" cy="5533362"/>
          </a:xfrm>
        </p:spPr>
        <p:txBody>
          <a:bodyPr/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цементнии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завод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2,10 млн т цементу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цементних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районах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1.1–1.4 провести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заводу. </a:t>
            </a:r>
          </a:p>
          <a:p>
            <a:pPr marL="0" indent="0" algn="ctr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1.1.Капітальні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заводу,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млн.грн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75E013E-7844-D044-916B-CA5E5D892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8289" y="2413416"/>
            <a:ext cx="7215161" cy="319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285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FC15E9E-F707-6E48-BC3C-626867077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93512"/>
            <a:ext cx="9200444" cy="6005688"/>
          </a:xfrm>
        </p:spPr>
        <p:txBody>
          <a:bodyPr/>
          <a:lstStyle/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1.2</a:t>
            </a:r>
          </a:p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Кошторис витрат на будівництво заводу, млн. грн.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ік</a:t>
            </a: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E7EF9CA-D346-444C-BD4E-A290A0EF40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111" y="1170361"/>
            <a:ext cx="8595314" cy="399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951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69B1C5-3FC8-1449-8D21-96BD24E30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75733"/>
            <a:ext cx="10013244" cy="5465629"/>
          </a:xfrm>
        </p:spPr>
        <p:txBody>
          <a:bodyPr/>
          <a:lstStyle/>
          <a:p>
            <a:pPr algn="r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 1.3.</a:t>
            </a:r>
          </a:p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доставку 1 тони цементу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98FB193-3EAB-EF4F-9AD0-7446FB0254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601964"/>
            <a:ext cx="9518680" cy="242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949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98F63-FD97-0042-BC26-3A65C3634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978" y="598311"/>
            <a:ext cx="8337024" cy="5443051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Питомі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т цементу.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90644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77BE16-7E1F-4846-ADF7-FADC6BD63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51557"/>
            <a:ext cx="10442222" cy="5589806"/>
          </a:xfrm>
        </p:spPr>
        <p:txBody>
          <a:bodyPr>
            <a:normAutofit/>
          </a:bodyPr>
          <a:lstStyle/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подорожними листами легковий автомобіль у грудні 2020 р.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дійснив пробів 2524 км. Норма витрат палива на 100 км пробігу 13 л. Корегуючий коефіцієнт +5%. Фактична втрата палива = 400 л. Визначити економія у підприємства чи перевтрати?</a:t>
            </a:r>
          </a:p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виробничу потужність пекарні і її виробничу програму, якщо середня тривалість випікання 1 кг виробів = 40 хв., тривалість зміни – 8 год. Режим роботи підприємста 2-х змінний. Номінальний фонд робочого часу 300 днів, а втрати робочого часу 10%. Виробнча потужність пекарні визначається потужністю трьої печей. Коефіцієнт викоритання потужності 0,85. </a:t>
            </a:r>
          </a:p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Фактична вага сировини, що поступила в виробництво 840 т. Вага готової продукції 315 т. Кефіцієнт виходу готової продукції в попередньому році – 0,350, а середньогалузевий коефіцієнт виходу готової продукції – 0,380.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 коефіцієнт виходу готової продукції і виявити резерви росту випуску продкції за рахунок більш повного використання сировини.</a:t>
            </a:r>
          </a:p>
        </p:txBody>
      </p:sp>
    </p:spTree>
    <p:extLst>
      <p:ext uri="{BB962C8B-B14F-4D97-AF65-F5344CB8AC3E}">
        <p14:creationId xmlns:p14="http://schemas.microsoft.com/office/powerpoint/2010/main" val="66423577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{1D48E0E8-C2F9-C44C-8351-991745A94D75}tf10001060</Template>
  <TotalTime>1380</TotalTime>
  <Words>837</Words>
  <Application>Microsoft Macintosh PowerPoint</Application>
  <PresentationFormat>Широкоэкранный</PresentationFormat>
  <Paragraphs>132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Аспект</vt:lpstr>
      <vt:lpstr>Нормування праці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Нормування праці</dc:title>
  <dc:creator>Александр Ткачук</dc:creator>
  <cp:lastModifiedBy>Александр Ткачук</cp:lastModifiedBy>
  <cp:revision>13</cp:revision>
  <dcterms:created xsi:type="dcterms:W3CDTF">2021-10-19T09:23:59Z</dcterms:created>
  <dcterms:modified xsi:type="dcterms:W3CDTF">2022-04-20T14:45:30Z</dcterms:modified>
</cp:coreProperties>
</file>