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9" r:id="rId2"/>
    <p:sldId id="257" r:id="rId3"/>
    <p:sldId id="298" r:id="rId4"/>
    <p:sldId id="299" r:id="rId5"/>
    <p:sldId id="291" r:id="rId6"/>
    <p:sldId id="292" r:id="rId7"/>
    <p:sldId id="293" r:id="rId8"/>
    <p:sldId id="294" r:id="rId9"/>
    <p:sldId id="300" r:id="rId10"/>
    <p:sldId id="301" r:id="rId11"/>
    <p:sldId id="295" r:id="rId12"/>
    <p:sldId id="296" r:id="rId13"/>
    <p:sldId id="29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>
        <p:scale>
          <a:sx n="83" d="100"/>
          <a:sy n="83" d="100"/>
        </p:scale>
        <p:origin x="-1354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58D43-CC2C-490D-A0DF-0D38F2A81689}" type="datetimeFigureOut">
              <a:rPr lang="uk-UA" smtClean="0"/>
              <a:pPr/>
              <a:t>08.02.2024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978BB-B78B-4C97-947D-CFAAC39D324D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5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235377-1327-45DF-8C75-EAB7EEEF2523}" type="slidenum">
              <a:rPr lang="uk-UA" smtClean="0"/>
              <a:pPr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6772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D978BB-B78B-4C97-947D-CFAAC39D324D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1497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08.02.2024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56992"/>
            <a:ext cx="8496944" cy="165618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800" b="1" dirty="0"/>
              <a:t>Розвиток літературознавчої думки в </a:t>
            </a:r>
            <a:r>
              <a:rPr lang="uk-UA" sz="4800" b="1" dirty="0" err="1"/>
              <a:t>діахроннному</a:t>
            </a:r>
            <a:r>
              <a:rPr lang="uk-UA" sz="4800" b="1" dirty="0"/>
              <a:t> та синхронному зрізах. Історіографія літературознавства.</a:t>
            </a:r>
            <a:endParaRPr lang="uk-UA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8" name="Picture 4" descr="http://data0.eklablog.com/liledekahlan/mod_article1626661_1.png?603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7" y="19116"/>
            <a:ext cx="2251929" cy="226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7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59055"/>
            <a:ext cx="7780891" cy="433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854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28" y="908720"/>
            <a:ext cx="8086746" cy="54726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090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ЛІТЕРАТУРА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1190625"/>
            <a:ext cx="7441294" cy="51907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351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3140968"/>
            <a:ext cx="7315200" cy="56207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8800" b="1" i="1" dirty="0" smtClean="0"/>
              <a:t>ДЯКУЮ </a:t>
            </a:r>
            <a:br>
              <a:rPr lang="uk-UA" sz="8800" b="1" i="1" dirty="0" smtClean="0"/>
            </a:br>
            <a:r>
              <a:rPr lang="uk-UA" sz="8800" b="1" i="1" dirty="0" smtClean="0"/>
              <a:t>ЗА </a:t>
            </a:r>
            <a:r>
              <a:rPr lang="uk-UA" sz="8800" b="1" i="1" smtClean="0"/>
              <a:t/>
            </a:r>
            <a:br>
              <a:rPr lang="uk-UA" sz="8800" b="1" i="1" smtClean="0"/>
            </a:br>
            <a:r>
              <a:rPr lang="uk-UA" sz="8800" b="1" i="1" smtClean="0"/>
              <a:t>УВАГУ!</a:t>
            </a:r>
            <a:endParaRPr lang="ru-RU" sz="8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77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272" y="-12307"/>
            <a:ext cx="7315200" cy="1143000"/>
          </a:xfrm>
        </p:spPr>
        <p:txBody>
          <a:bodyPr/>
          <a:lstStyle/>
          <a:p>
            <a:pPr algn="ctr"/>
            <a:r>
              <a:rPr lang="uk-UA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План</a:t>
            </a:r>
            <a:endParaRPr lang="uk-UA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7516688" cy="482453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uk-UA" dirty="0"/>
              <a:t>Загальний огляд розвитку літературознавчої думки. </a:t>
            </a:r>
            <a:endParaRPr lang="ru-RU" dirty="0"/>
          </a:p>
          <a:p>
            <a:r>
              <a:rPr lang="uk-UA" dirty="0"/>
              <a:t>Історіографія теоретико-літературної думки. </a:t>
            </a:r>
            <a:endParaRPr lang="ru-RU" dirty="0"/>
          </a:p>
          <a:p>
            <a:r>
              <a:rPr lang="uk-UA" dirty="0"/>
              <a:t>Осмислення явищ мистецтва в античну епоху. </a:t>
            </a:r>
            <a:endParaRPr lang="ru-RU" dirty="0"/>
          </a:p>
          <a:p>
            <a:r>
              <a:rPr lang="uk-UA" dirty="0"/>
              <a:t>Християнська екзегетика в добу Середньовіччя. </a:t>
            </a:r>
            <a:endParaRPr lang="ru-RU" dirty="0"/>
          </a:p>
          <a:p>
            <a:r>
              <a:rPr lang="uk-UA" dirty="0"/>
              <a:t>Літературознавство епохи Відродження. </a:t>
            </a:r>
            <a:endParaRPr lang="ru-RU" dirty="0"/>
          </a:p>
          <a:p>
            <a:r>
              <a:rPr lang="uk-UA" dirty="0"/>
              <a:t>Проблеми поетики в працях теоретиків бароко. </a:t>
            </a:r>
            <a:endParaRPr lang="ru-RU" dirty="0"/>
          </a:p>
          <a:p>
            <a:r>
              <a:rPr lang="uk-UA" dirty="0"/>
              <a:t>Герменевтика Нового часу. Естетика класицизму. </a:t>
            </a:r>
            <a:endParaRPr lang="ru-RU" dirty="0"/>
          </a:p>
          <a:p>
            <a:r>
              <a:rPr lang="uk-UA" dirty="0"/>
              <a:t>Теорія літератури в працях просвітників. Естетичні теорії в німецькій класичній філософії.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477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6152" y="116632"/>
            <a:ext cx="80603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«</a:t>
            </a:r>
            <a:r>
              <a:rPr lang="ru-RU" sz="2800" b="1" dirty="0" err="1"/>
              <a:t>Історія</a:t>
            </a:r>
            <a:r>
              <a:rPr lang="ru-RU" sz="2800" b="1" dirty="0"/>
              <a:t> </a:t>
            </a:r>
            <a:r>
              <a:rPr lang="ru-RU" sz="2800" b="1" dirty="0" err="1"/>
              <a:t>літературознавчих</a:t>
            </a:r>
            <a:r>
              <a:rPr lang="ru-RU" sz="2800" b="1" dirty="0"/>
              <a:t> </a:t>
            </a:r>
            <a:r>
              <a:rPr lang="ru-RU" sz="2800" b="1" dirty="0" err="1"/>
              <a:t>вчень</a:t>
            </a:r>
            <a:r>
              <a:rPr lang="ru-RU" sz="2800" b="1" dirty="0"/>
              <a:t>»</a:t>
            </a:r>
            <a:r>
              <a:rPr lang="ru-RU" sz="2800" dirty="0"/>
              <a:t> </a:t>
            </a:r>
            <a:r>
              <a:rPr lang="ru-RU" sz="2800" dirty="0" err="1"/>
              <a:t>передбачає</a:t>
            </a:r>
            <a:r>
              <a:rPr lang="ru-RU" sz="2800" dirty="0"/>
              <a:t> </a:t>
            </a:r>
            <a:r>
              <a:rPr lang="ru-RU" sz="2800" dirty="0" err="1"/>
              <a:t>систематичний</a:t>
            </a:r>
            <a:r>
              <a:rPr lang="ru-RU" sz="2800" dirty="0"/>
              <a:t> </a:t>
            </a:r>
            <a:r>
              <a:rPr lang="ru-RU" sz="2800" dirty="0" err="1"/>
              <a:t>виклад</a:t>
            </a:r>
            <a:r>
              <a:rPr lang="ru-RU" sz="2800" dirty="0"/>
              <a:t> </a:t>
            </a:r>
            <a:r>
              <a:rPr lang="ru-RU" sz="2800" dirty="0" err="1"/>
              <a:t>найважливіших</a:t>
            </a:r>
            <a:r>
              <a:rPr lang="ru-RU" sz="2800" dirty="0"/>
              <a:t> </a:t>
            </a:r>
            <a:r>
              <a:rPr lang="ru-RU" sz="2800" dirty="0" err="1"/>
              <a:t>явищ</a:t>
            </a:r>
            <a:r>
              <a:rPr lang="ru-RU" sz="2800" dirty="0"/>
              <a:t> </a:t>
            </a:r>
            <a:r>
              <a:rPr lang="ru-RU" sz="2800" dirty="0" err="1"/>
              <a:t>літературної</a:t>
            </a:r>
            <a:r>
              <a:rPr lang="ru-RU" sz="2800" dirty="0"/>
              <a:t> </a:t>
            </a:r>
            <a:r>
              <a:rPr lang="ru-RU" sz="2800" dirty="0" err="1"/>
              <a:t>теорії</a:t>
            </a:r>
            <a:r>
              <a:rPr lang="ru-RU" sz="2800" dirty="0"/>
              <a:t> </a:t>
            </a:r>
            <a:r>
              <a:rPr lang="ru-RU" sz="2800" dirty="0" err="1"/>
              <a:t>від</a:t>
            </a:r>
            <a:r>
              <a:rPr lang="ru-RU" sz="2800" dirty="0"/>
              <a:t> </a:t>
            </a:r>
            <a:r>
              <a:rPr lang="ru-RU" sz="2800" dirty="0" err="1"/>
              <a:t>античності</a:t>
            </a:r>
            <a:r>
              <a:rPr lang="ru-RU" sz="2800" dirty="0"/>
              <a:t> до </a:t>
            </a:r>
            <a:r>
              <a:rPr lang="ru-RU" sz="2800" dirty="0" err="1"/>
              <a:t>сучасності</a:t>
            </a:r>
            <a:r>
              <a:rPr lang="ru-RU" sz="2800" dirty="0"/>
              <a:t>. </a:t>
            </a:r>
            <a:r>
              <a:rPr lang="ru-RU" sz="2800" dirty="0" err="1"/>
              <a:t>Оволодіння</a:t>
            </a:r>
            <a:r>
              <a:rPr lang="ru-RU" sz="2800" dirty="0"/>
              <a:t> </a:t>
            </a:r>
            <a:r>
              <a:rPr lang="ru-RU" sz="2800" dirty="0" err="1"/>
              <a:t>надбаннями</a:t>
            </a:r>
            <a:r>
              <a:rPr lang="ru-RU" sz="2800" dirty="0"/>
              <a:t> </a:t>
            </a:r>
            <a:r>
              <a:rPr lang="ru-RU" sz="2800" dirty="0" err="1"/>
              <a:t>художнього</a:t>
            </a:r>
            <a:r>
              <a:rPr lang="ru-RU" sz="2800" dirty="0"/>
              <a:t> слова </a:t>
            </a:r>
            <a:r>
              <a:rPr lang="ru-RU" sz="2800" dirty="0" err="1"/>
              <a:t>минулого</a:t>
            </a:r>
            <a:r>
              <a:rPr lang="ru-RU" sz="2800" dirty="0"/>
              <a:t> і </a:t>
            </a:r>
            <a:r>
              <a:rPr lang="ru-RU" sz="2800" dirty="0" err="1"/>
              <a:t>теперішнього</a:t>
            </a:r>
            <a:r>
              <a:rPr lang="ru-RU" sz="2800" dirty="0"/>
              <a:t> – один </a:t>
            </a:r>
            <a:r>
              <a:rPr lang="ru-RU" sz="2800" dirty="0" err="1"/>
              <a:t>із</a:t>
            </a:r>
            <a:r>
              <a:rPr lang="ru-RU" sz="2800" dirty="0"/>
              <a:t> </a:t>
            </a:r>
            <a:r>
              <a:rPr lang="ru-RU" sz="2800" dirty="0" err="1"/>
              <a:t>шляхів</a:t>
            </a:r>
            <a:r>
              <a:rPr lang="ru-RU" sz="2800" dirty="0"/>
              <a:t> </a:t>
            </a:r>
            <a:r>
              <a:rPr lang="ru-RU" sz="2800" dirty="0" err="1"/>
              <a:t>пізнання</a:t>
            </a:r>
            <a:r>
              <a:rPr lang="ru-RU" sz="2800" dirty="0"/>
              <a:t> </a:t>
            </a:r>
            <a:r>
              <a:rPr lang="ru-RU" sz="2800" dirty="0" err="1"/>
              <a:t>суспільства</a:t>
            </a:r>
            <a:r>
              <a:rPr lang="ru-RU" sz="2800" dirty="0"/>
              <a:t> і </a:t>
            </a:r>
            <a:r>
              <a:rPr lang="ru-RU" sz="2800" dirty="0" err="1"/>
              <a:t>людини</a:t>
            </a:r>
            <a:r>
              <a:rPr lang="ru-RU" sz="2800" dirty="0"/>
              <a:t> в </a:t>
            </a:r>
            <a:r>
              <a:rPr lang="ru-RU" sz="2800" dirty="0" err="1"/>
              <a:t>їх</a:t>
            </a:r>
            <a:r>
              <a:rPr lang="ru-RU" sz="2800" dirty="0"/>
              <a:t> </a:t>
            </a:r>
            <a:r>
              <a:rPr lang="ru-RU" sz="2800" dirty="0" err="1"/>
              <a:t>історичній</a:t>
            </a:r>
            <a:r>
              <a:rPr lang="ru-RU" sz="2800" dirty="0"/>
              <a:t> </a:t>
            </a:r>
            <a:r>
              <a:rPr lang="ru-RU" sz="2800" dirty="0" err="1"/>
              <a:t>еволюції</a:t>
            </a:r>
            <a:r>
              <a:rPr lang="ru-RU" sz="2800" dirty="0"/>
              <a:t>. </a:t>
            </a:r>
            <a:r>
              <a:rPr lang="ru-RU" sz="2800" b="1" dirty="0" err="1"/>
              <a:t>Осягнути</a:t>
            </a:r>
            <a:r>
              <a:rPr lang="ru-RU" sz="2800" b="1" dirty="0"/>
              <a:t> </a:t>
            </a:r>
            <a:r>
              <a:rPr lang="ru-RU" sz="2800" b="1" dirty="0" err="1"/>
              <a:t>світ</a:t>
            </a:r>
            <a:r>
              <a:rPr lang="ru-RU" sz="2800" b="1" dirty="0"/>
              <a:t> </a:t>
            </a:r>
            <a:r>
              <a:rPr lang="ru-RU" sz="2800" b="1" dirty="0" err="1"/>
              <a:t>художньої</a:t>
            </a:r>
            <a:r>
              <a:rPr lang="ru-RU" sz="2800" b="1" dirty="0"/>
              <a:t> </a:t>
            </a:r>
            <a:r>
              <a:rPr lang="ru-RU" sz="2800" b="1" dirty="0" err="1"/>
              <a:t>літератури</a:t>
            </a:r>
            <a:r>
              <a:rPr lang="ru-RU" sz="2800" b="1" dirty="0"/>
              <a:t> </a:t>
            </a:r>
            <a:r>
              <a:rPr lang="ru-RU" sz="2800" b="1" dirty="0" err="1"/>
              <a:t>покликане</a:t>
            </a:r>
            <a:r>
              <a:rPr lang="ru-RU" sz="2800" b="1" dirty="0"/>
              <a:t> </a:t>
            </a:r>
            <a:r>
              <a:rPr lang="ru-RU" sz="2800" b="1" dirty="0" err="1"/>
              <a:t>літературознавство</a:t>
            </a:r>
            <a:r>
              <a:rPr lang="ru-RU" sz="2800" b="1" dirty="0"/>
              <a:t> </a:t>
            </a:r>
            <a:r>
              <a:rPr lang="ru-RU" sz="2800" dirty="0"/>
              <a:t>– наука,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різнобічно</a:t>
            </a:r>
            <a:r>
              <a:rPr lang="ru-RU" sz="2800" dirty="0"/>
              <a:t> </a:t>
            </a:r>
            <a:r>
              <a:rPr lang="ru-RU" sz="2800" dirty="0" err="1"/>
              <a:t>вивчає</a:t>
            </a:r>
            <a:r>
              <a:rPr lang="ru-RU" sz="2800" dirty="0"/>
              <a:t> </a:t>
            </a:r>
            <a:r>
              <a:rPr lang="ru-RU" sz="2800" dirty="0" err="1"/>
              <a:t>художню</a:t>
            </a:r>
            <a:r>
              <a:rPr lang="ru-RU" sz="2800" dirty="0"/>
              <a:t> </a:t>
            </a:r>
            <a:r>
              <a:rPr lang="ru-RU" sz="2800" dirty="0" err="1"/>
              <a:t>літературу</a:t>
            </a:r>
            <a:r>
              <a:rPr lang="ru-RU" sz="2800" dirty="0"/>
              <a:t>,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походження</a:t>
            </a:r>
            <a:r>
              <a:rPr lang="ru-RU" sz="2800" dirty="0"/>
              <a:t>, </a:t>
            </a:r>
            <a:r>
              <a:rPr lang="ru-RU" sz="2800" dirty="0" err="1"/>
              <a:t>особливості</a:t>
            </a:r>
            <a:r>
              <a:rPr lang="ru-RU" sz="2800" dirty="0"/>
              <a:t>, </a:t>
            </a:r>
            <a:r>
              <a:rPr lang="ru-RU" sz="2800" dirty="0" err="1"/>
              <a:t>суспільні</a:t>
            </a:r>
            <a:r>
              <a:rPr lang="ru-RU" sz="2800" dirty="0"/>
              <a:t> </a:t>
            </a:r>
            <a:r>
              <a:rPr lang="ru-RU" sz="2800" dirty="0" err="1"/>
              <a:t>зв’язки</a:t>
            </a:r>
            <a:r>
              <a:rPr lang="ru-RU" sz="2800" dirty="0"/>
              <a:t>, </a:t>
            </a:r>
            <a:r>
              <a:rPr lang="ru-RU" sz="2800" dirty="0" err="1"/>
              <a:t>історичний</a:t>
            </a:r>
            <a:r>
              <a:rPr lang="ru-RU" sz="2800" dirty="0"/>
              <a:t> </a:t>
            </a:r>
            <a:r>
              <a:rPr lang="ru-RU" sz="2800" dirty="0" err="1"/>
              <a:t>розвиток</a:t>
            </a:r>
            <a:r>
              <a:rPr lang="ru-RU" sz="2800" dirty="0"/>
              <a:t>, структуру і </a:t>
            </a:r>
            <a:r>
              <a:rPr lang="ru-RU" sz="2800" dirty="0" err="1"/>
              <a:t>функції</a:t>
            </a:r>
            <a:r>
              <a:rPr lang="ru-RU" sz="2800" dirty="0"/>
              <a:t>, </a:t>
            </a:r>
            <a:r>
              <a:rPr lang="ru-RU" sz="2800" dirty="0" err="1"/>
              <a:t>локальні</a:t>
            </a:r>
            <a:r>
              <a:rPr lang="ru-RU" sz="2800" dirty="0"/>
              <a:t> і </a:t>
            </a:r>
            <a:r>
              <a:rPr lang="ru-RU" sz="2800" dirty="0" err="1"/>
              <a:t>загальні</a:t>
            </a:r>
            <a:r>
              <a:rPr lang="ru-RU" sz="2800" dirty="0"/>
              <a:t> </a:t>
            </a:r>
            <a:r>
              <a:rPr lang="ru-RU" sz="2800" dirty="0" err="1"/>
              <a:t>закономірності</a:t>
            </a:r>
            <a:r>
              <a:rPr lang="ru-RU" sz="2800" dirty="0"/>
              <a:t> і </a:t>
            </a:r>
            <a:r>
              <a:rPr lang="ru-RU" sz="2800" dirty="0" err="1"/>
              <a:t>оцінки</a:t>
            </a:r>
            <a:r>
              <a:rPr lang="ru-RU" sz="2800" dirty="0"/>
              <a:t> </a:t>
            </a:r>
            <a:r>
              <a:rPr lang="ru-RU" sz="2800" dirty="0" err="1"/>
              <a:t>сучасниками</a:t>
            </a:r>
            <a:r>
              <a:rPr lang="ru-RU" sz="2800" dirty="0"/>
              <a:t>. </a:t>
            </a:r>
            <a:r>
              <a:rPr lang="ru-RU" sz="2800" b="1" dirty="0" err="1"/>
              <a:t>Літературознавство</a:t>
            </a:r>
            <a:r>
              <a:rPr lang="ru-RU" sz="2800" b="1" dirty="0"/>
              <a:t> є системою </a:t>
            </a:r>
            <a:r>
              <a:rPr lang="ru-RU" sz="2800" b="1" dirty="0" err="1"/>
              <a:t>взаємопов’язаних</a:t>
            </a:r>
            <a:r>
              <a:rPr lang="ru-RU" sz="2800" b="1" dirty="0"/>
              <a:t> </a:t>
            </a:r>
            <a:r>
              <a:rPr lang="ru-RU" sz="2800" b="1" dirty="0" err="1"/>
              <a:t>наукових</a:t>
            </a:r>
            <a:r>
              <a:rPr lang="ru-RU" sz="2800" b="1" dirty="0"/>
              <a:t> </a:t>
            </a:r>
            <a:r>
              <a:rPr lang="ru-RU" sz="2800" b="1" dirty="0" err="1"/>
              <a:t>розділів</a:t>
            </a:r>
            <a:r>
              <a:rPr lang="ru-RU" sz="2800" b="1" dirty="0"/>
              <a:t> </a:t>
            </a:r>
            <a:r>
              <a:rPr lang="ru-RU" sz="2800" dirty="0"/>
              <a:t>– </a:t>
            </a:r>
            <a:r>
              <a:rPr lang="ru-RU" sz="2800" dirty="0" err="1"/>
              <a:t>методології</a:t>
            </a:r>
            <a:r>
              <a:rPr lang="ru-RU" sz="2800" dirty="0"/>
              <a:t>, </a:t>
            </a:r>
            <a:r>
              <a:rPr lang="ru-RU" sz="2800" dirty="0" err="1"/>
              <a:t>теорії</a:t>
            </a:r>
            <a:r>
              <a:rPr lang="ru-RU" sz="2800" dirty="0"/>
              <a:t>, </a:t>
            </a:r>
            <a:r>
              <a:rPr lang="ru-RU" sz="2800" dirty="0" err="1"/>
              <a:t>історії</a:t>
            </a:r>
            <a:r>
              <a:rPr lang="ru-RU" sz="2800" dirty="0"/>
              <a:t> </a:t>
            </a:r>
            <a:r>
              <a:rPr lang="ru-RU" sz="2800" dirty="0" err="1"/>
              <a:t>літератури</a:t>
            </a:r>
            <a:r>
              <a:rPr lang="ru-RU" sz="2800" dirty="0"/>
              <a:t> і </a:t>
            </a:r>
            <a:r>
              <a:rPr lang="ru-RU" sz="2800" dirty="0" err="1"/>
              <a:t>літературної</a:t>
            </a:r>
            <a:r>
              <a:rPr lang="ru-RU" sz="2800" dirty="0"/>
              <a:t> критики.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5155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6152" y="116632"/>
            <a:ext cx="80603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Літературознавство</a:t>
            </a:r>
            <a:r>
              <a:rPr lang="ru-RU" sz="2800" dirty="0"/>
              <a:t> як наука, </a:t>
            </a:r>
            <a:r>
              <a:rPr lang="ru-RU" sz="2800" dirty="0" err="1"/>
              <a:t>що</a:t>
            </a:r>
            <a:r>
              <a:rPr lang="ru-RU" sz="2800" dirty="0"/>
              <a:t> </a:t>
            </a:r>
            <a:r>
              <a:rPr lang="ru-RU" sz="2800" dirty="0" err="1"/>
              <a:t>вивчає</a:t>
            </a:r>
            <a:r>
              <a:rPr lang="ru-RU" sz="2800" dirty="0"/>
              <a:t> </a:t>
            </a:r>
            <a:r>
              <a:rPr lang="ru-RU" sz="2800" dirty="0" err="1"/>
              <a:t>художню</a:t>
            </a:r>
            <a:r>
              <a:rPr lang="ru-RU" sz="2800" dirty="0"/>
              <a:t> </a:t>
            </a:r>
            <a:r>
              <a:rPr lang="ru-RU" sz="2800" dirty="0" err="1"/>
              <a:t>літературу</a:t>
            </a:r>
            <a:r>
              <a:rPr lang="ru-RU" sz="2800" dirty="0"/>
              <a:t>, </a:t>
            </a:r>
            <a:r>
              <a:rPr lang="ru-RU" sz="2800" dirty="0" err="1"/>
              <a:t>розвивалася</a:t>
            </a:r>
            <a:r>
              <a:rPr lang="ru-RU" sz="2800" dirty="0"/>
              <a:t> з </a:t>
            </a:r>
            <a:r>
              <a:rPr lang="ru-RU" sz="2800" dirty="0" err="1"/>
              <a:t>найдавніших</a:t>
            </a:r>
            <a:r>
              <a:rPr lang="ru-RU" sz="2800" dirty="0"/>
              <a:t> </a:t>
            </a:r>
            <a:r>
              <a:rPr lang="ru-RU" sz="2800" dirty="0" err="1"/>
              <a:t>часів</a:t>
            </a:r>
            <a:r>
              <a:rPr lang="ru-RU" sz="2800" dirty="0"/>
              <a:t>, </a:t>
            </a:r>
            <a:r>
              <a:rPr lang="ru-RU" sz="2800" dirty="0" err="1"/>
              <a:t>спершу</a:t>
            </a:r>
            <a:r>
              <a:rPr lang="ru-RU" sz="2800" dirty="0"/>
              <a:t> — в </a:t>
            </a:r>
            <a:r>
              <a:rPr lang="ru-RU" sz="2800" dirty="0" err="1"/>
              <a:t>річищі</a:t>
            </a:r>
            <a:r>
              <a:rPr lang="ru-RU" sz="2800" dirty="0"/>
              <a:t> </a:t>
            </a:r>
            <a:r>
              <a:rPr lang="ru-RU" sz="2800" dirty="0" err="1"/>
              <a:t>філософії</a:t>
            </a:r>
            <a:r>
              <a:rPr lang="ru-RU" sz="2800" dirty="0"/>
              <a:t> та </a:t>
            </a:r>
            <a:r>
              <a:rPr lang="ru-RU" sz="2800" dirty="0" err="1"/>
              <a:t>естетики</a:t>
            </a:r>
            <a:r>
              <a:rPr lang="ru-RU" sz="2800" dirty="0"/>
              <a:t>, а з </a:t>
            </a:r>
            <a:r>
              <a:rPr lang="ru-RU" sz="2800" dirty="0" err="1"/>
              <a:t>кінця</a:t>
            </a:r>
            <a:r>
              <a:rPr lang="ru-RU" sz="2800" dirty="0"/>
              <a:t> </a:t>
            </a:r>
            <a:r>
              <a:rPr lang="en-US" sz="2800" dirty="0"/>
              <a:t>XVIII </a:t>
            </a:r>
            <a:r>
              <a:rPr lang="ru-RU" sz="2800" dirty="0" err="1"/>
              <a:t>століття</a:t>
            </a:r>
            <a:r>
              <a:rPr lang="ru-RU" sz="2800" dirty="0"/>
              <a:t> — як </a:t>
            </a:r>
            <a:r>
              <a:rPr lang="ru-RU" sz="2800" dirty="0" err="1"/>
              <a:t>самостійна</a:t>
            </a:r>
            <a:r>
              <a:rPr lang="ru-RU" sz="2800" dirty="0"/>
              <a:t> </a:t>
            </a:r>
            <a:r>
              <a:rPr lang="ru-RU" sz="2800" dirty="0" err="1"/>
              <a:t>дисципліна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err="1" smtClean="0"/>
              <a:t>Сучасне</a:t>
            </a:r>
            <a:r>
              <a:rPr lang="ru-RU" sz="2800" dirty="0" smtClean="0"/>
              <a:t> </a:t>
            </a:r>
            <a:r>
              <a:rPr lang="ru-RU" sz="2800" dirty="0" err="1"/>
              <a:t>літературознавство</a:t>
            </a:r>
            <a:r>
              <a:rPr lang="ru-RU" sz="2800" dirty="0"/>
              <a:t> як наука про </a:t>
            </a:r>
            <a:r>
              <a:rPr lang="ru-RU" sz="2800" dirty="0" err="1"/>
              <a:t>художню</a:t>
            </a:r>
            <a:r>
              <a:rPr lang="ru-RU" sz="2800" dirty="0"/>
              <a:t> </a:t>
            </a:r>
            <a:r>
              <a:rPr lang="ru-RU" sz="2800" dirty="0" err="1"/>
              <a:t>літературу</a:t>
            </a:r>
            <a:r>
              <a:rPr lang="ru-RU" sz="2800" dirty="0"/>
              <a:t> </a:t>
            </a:r>
            <a:r>
              <a:rPr lang="ru-RU" sz="2800" dirty="0" err="1"/>
              <a:t>об'єднує</a:t>
            </a:r>
            <a:r>
              <a:rPr lang="ru-RU" sz="2800" dirty="0"/>
              <a:t> три </a:t>
            </a:r>
            <a:r>
              <a:rPr lang="ru-RU" sz="2800" dirty="0" err="1"/>
              <a:t>провідні</a:t>
            </a:r>
            <a:r>
              <a:rPr lang="ru-RU" sz="2800" dirty="0"/>
              <a:t> </a:t>
            </a:r>
            <a:r>
              <a:rPr lang="ru-RU" sz="2800" dirty="0" err="1"/>
              <a:t>галузі</a:t>
            </a:r>
            <a:r>
              <a:rPr lang="ru-RU" sz="2800" dirty="0"/>
              <a:t>: </a:t>
            </a:r>
            <a:r>
              <a:rPr lang="ru-RU" sz="2800" b="1" dirty="0" err="1"/>
              <a:t>теорію</a:t>
            </a:r>
            <a:r>
              <a:rPr lang="ru-RU" sz="2800" b="1" dirty="0"/>
              <a:t> </a:t>
            </a:r>
            <a:r>
              <a:rPr lang="ru-RU" sz="2800" b="1" dirty="0" err="1"/>
              <a:t>літератури</a:t>
            </a:r>
            <a:r>
              <a:rPr lang="ru-RU" sz="2800" b="1" dirty="0"/>
              <a:t>, </a:t>
            </a:r>
            <a:r>
              <a:rPr lang="ru-RU" sz="2800" b="1" dirty="0" err="1"/>
              <a:t>історію</a:t>
            </a:r>
            <a:r>
              <a:rPr lang="ru-RU" sz="2800" b="1" dirty="0"/>
              <a:t> </a:t>
            </a:r>
            <a:r>
              <a:rPr lang="ru-RU" sz="2800" b="1" dirty="0" err="1"/>
              <a:t>літератури</a:t>
            </a:r>
            <a:r>
              <a:rPr lang="ru-RU" sz="2800" b="1" dirty="0"/>
              <a:t> та </a:t>
            </a:r>
            <a:r>
              <a:rPr lang="ru-RU" sz="2800" b="1" dirty="0" err="1"/>
              <a:t>літературну</a:t>
            </a:r>
            <a:r>
              <a:rPr lang="ru-RU" sz="2800" b="1" dirty="0"/>
              <a:t> критику. </a:t>
            </a:r>
            <a:r>
              <a:rPr lang="ru-RU" sz="2800" dirty="0" err="1"/>
              <a:t>Переважає</a:t>
            </a:r>
            <a:r>
              <a:rPr lang="ru-RU" sz="2800" dirty="0"/>
              <a:t> </a:t>
            </a:r>
            <a:r>
              <a:rPr lang="ru-RU" sz="2800" dirty="0" err="1"/>
              <a:t>позиція</a:t>
            </a:r>
            <a:r>
              <a:rPr lang="ru-RU" sz="2800" dirty="0"/>
              <a:t>, </a:t>
            </a:r>
            <a:r>
              <a:rPr lang="ru-RU" sz="2800" dirty="0" err="1"/>
              <a:t>згідно</a:t>
            </a:r>
            <a:r>
              <a:rPr lang="ru-RU" sz="2800" dirty="0"/>
              <a:t> з </a:t>
            </a:r>
            <a:r>
              <a:rPr lang="ru-RU" sz="2800" dirty="0" err="1"/>
              <a:t>якою</a:t>
            </a:r>
            <a:r>
              <a:rPr lang="ru-RU" sz="2800" dirty="0"/>
              <a:t> </a:t>
            </a:r>
            <a:r>
              <a:rPr lang="ru-RU" sz="2800" dirty="0" err="1"/>
              <a:t>літературознавство</a:t>
            </a:r>
            <a:r>
              <a:rPr lang="ru-RU" sz="2800" dirty="0"/>
              <a:t> — </a:t>
            </a:r>
            <a:r>
              <a:rPr lang="ru-RU" sz="2800" dirty="0" err="1"/>
              <a:t>це</a:t>
            </a:r>
            <a:r>
              <a:rPr lang="ru-RU" sz="2800" dirty="0"/>
              <a:t> </a:t>
            </a:r>
            <a:r>
              <a:rPr lang="ru-RU" sz="2800" dirty="0" err="1"/>
              <a:t>теорія</a:t>
            </a:r>
            <a:r>
              <a:rPr lang="ru-RU" sz="2800" dirty="0"/>
              <a:t> </a:t>
            </a:r>
            <a:r>
              <a:rPr lang="ru-RU" sz="2800" dirty="0" err="1"/>
              <a:t>літератури</a:t>
            </a:r>
            <a:r>
              <a:rPr lang="ru-RU" sz="2800" dirty="0"/>
              <a:t>, </a:t>
            </a:r>
            <a:r>
              <a:rPr lang="ru-RU" sz="2800" dirty="0" err="1"/>
              <a:t>історія</a:t>
            </a:r>
            <a:r>
              <a:rPr lang="ru-RU" sz="2800" dirty="0"/>
              <a:t> </a:t>
            </a:r>
            <a:r>
              <a:rPr lang="ru-RU" sz="2800" dirty="0" err="1"/>
              <a:t>літератури</a:t>
            </a:r>
            <a:r>
              <a:rPr lang="ru-RU" sz="2800" dirty="0"/>
              <a:t>, </a:t>
            </a:r>
            <a:r>
              <a:rPr lang="ru-RU" sz="2800" dirty="0" err="1"/>
              <a:t>літературна</a:t>
            </a:r>
            <a:r>
              <a:rPr lang="ru-RU" sz="2800" dirty="0"/>
              <a:t> критика. </a:t>
            </a:r>
            <a:r>
              <a:rPr lang="ru-RU" sz="2800" b="1" dirty="0" err="1"/>
              <a:t>Ці</a:t>
            </a:r>
            <a:r>
              <a:rPr lang="ru-RU" sz="2800" b="1" dirty="0"/>
              <a:t> </a:t>
            </a:r>
            <a:r>
              <a:rPr lang="ru-RU" sz="2800" b="1" dirty="0" err="1"/>
              <a:t>дисципліни</a:t>
            </a:r>
            <a:r>
              <a:rPr lang="ru-RU" sz="2800" b="1" dirty="0"/>
              <a:t> </a:t>
            </a:r>
            <a:r>
              <a:rPr lang="ru-RU" sz="2800" b="1" dirty="0" err="1"/>
              <a:t>називаються</a:t>
            </a:r>
            <a:r>
              <a:rPr lang="ru-RU" sz="2800" b="1" dirty="0"/>
              <a:t> </a:t>
            </a:r>
            <a:r>
              <a:rPr lang="ru-RU" sz="2800" b="1" dirty="0" err="1" smtClean="0"/>
              <a:t>головними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09120"/>
            <a:ext cx="2619375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732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322" y="980728"/>
            <a:ext cx="7509142" cy="5568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58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7844704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727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077" y="1196752"/>
            <a:ext cx="8089141" cy="49685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7230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5976664" cy="14401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04863"/>
            <a:ext cx="4797979" cy="4541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70" y="3191816"/>
            <a:ext cx="3681357" cy="275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304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315200" cy="562074"/>
          </a:xfrm>
        </p:spPr>
        <p:txBody>
          <a:bodyPr/>
          <a:lstStyle/>
          <a:p>
            <a:pPr algn="ctr"/>
            <a:r>
              <a:rPr lang="uk-UA" sz="2800" b="1" i="1" dirty="0" smtClean="0"/>
              <a:t>З історії літературознавства…</a:t>
            </a:r>
            <a:endParaRPr lang="ru-RU" sz="2800" b="1" i="1" dirty="0"/>
          </a:p>
        </p:txBody>
      </p:sp>
      <p:sp>
        <p:nvSpPr>
          <p:cNvPr id="2" name="AutoShape 5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7" descr="Лучшие книги по DevOps : Rebrain | Блог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59055"/>
            <a:ext cx="7780891" cy="4330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399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431</TotalTime>
  <Words>179</Words>
  <Application>Microsoft Office PowerPoint</Application>
  <PresentationFormat>Экран (4:3)</PresentationFormat>
  <Paragraphs>26</Paragraphs>
  <Slides>13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Розвиток літературознавчої думки в діахроннному та синхронному зрізах. Історіографія літературознавства.</vt:lpstr>
      <vt:lpstr>План</vt:lpstr>
      <vt:lpstr>Презентация PowerPoint</vt:lpstr>
      <vt:lpstr>Презентация PowerPoint</vt:lpstr>
      <vt:lpstr>З історії літературознавства…</vt:lpstr>
      <vt:lpstr>З історії літературознавства…</vt:lpstr>
      <vt:lpstr>З історії літературознавства…</vt:lpstr>
      <vt:lpstr>З історії літературознавства…</vt:lpstr>
      <vt:lpstr>З історії літературознавства…</vt:lpstr>
      <vt:lpstr>З історії літературознавства…</vt:lpstr>
      <vt:lpstr>ЛІТЕРАТУРА</vt:lpstr>
      <vt:lpstr>ЛІТЕРАТУРА</vt:lpstr>
      <vt:lpstr>ДЯКУЮ  ЗА 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Літературознавство як наука</dc:title>
  <dc:creator>ukrlit ukrlit</dc:creator>
  <cp:lastModifiedBy>suvor</cp:lastModifiedBy>
  <cp:revision>28</cp:revision>
  <dcterms:created xsi:type="dcterms:W3CDTF">2014-05-20T14:16:50Z</dcterms:created>
  <dcterms:modified xsi:type="dcterms:W3CDTF">2024-02-08T12:01:42Z</dcterms:modified>
</cp:coreProperties>
</file>