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ВБУДОВАНІ ПРИСТРОЇ МК 8051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/>
              <a:t>Альтернативні</a:t>
            </a:r>
            <a:r>
              <a:rPr lang="ru-RU" b="1" dirty="0"/>
              <a:t> </a:t>
            </a:r>
            <a:r>
              <a:rPr lang="ru-RU" b="1" dirty="0" err="1"/>
              <a:t>функції</a:t>
            </a:r>
            <a:r>
              <a:rPr lang="ru-RU" b="1" dirty="0"/>
              <a:t> </a:t>
            </a:r>
            <a:r>
              <a:rPr lang="ru-RU" b="1" dirty="0" err="1"/>
              <a:t>портів</a:t>
            </a:r>
            <a:r>
              <a:rPr lang="ru-RU" b="1" dirty="0"/>
              <a:t> та робота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зовнішньою</a:t>
            </a:r>
            <a:endParaRPr lang="ru-RU" b="1" dirty="0"/>
          </a:p>
          <a:p>
            <a:r>
              <a:rPr lang="uk-UA" b="1" dirty="0"/>
              <a:t>пам'яттю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3601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505" y="579549"/>
            <a:ext cx="10174561" cy="4910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29566" y="6026171"/>
            <a:ext cx="6864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TimesNewRomanPSMT"/>
              </a:rPr>
              <a:t>Функціональна схема мікроконтролера КР1816ВЕ51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93196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0439" y="885647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NewRomanPSMT"/>
              </a:rPr>
              <a:t>RXD </a:t>
            </a:r>
            <a:r>
              <a:rPr lang="uk-UA" dirty="0">
                <a:latin typeface="TimesNewRomanPSMT"/>
              </a:rPr>
              <a:t>і </a:t>
            </a:r>
            <a:r>
              <a:rPr lang="en-US" dirty="0">
                <a:latin typeface="TimesNewRomanPSMT"/>
              </a:rPr>
              <a:t>TXD - </a:t>
            </a:r>
            <a:r>
              <a:rPr lang="uk-UA" dirty="0">
                <a:latin typeface="TimesNewRomanPSMT"/>
              </a:rPr>
              <a:t>інтерфейс для послідовного обміну інформацією з </a:t>
            </a:r>
            <a:r>
              <a:rPr lang="uk-UA" dirty="0" smtClean="0">
                <a:latin typeface="TimesNewRomanPSMT"/>
              </a:rPr>
              <a:t>іншими пристроями</a:t>
            </a:r>
            <a:r>
              <a:rPr lang="uk-UA" dirty="0">
                <a:latin typeface="TimesNewRomanPSMT"/>
              </a:rPr>
              <a:t>.</a:t>
            </a:r>
          </a:p>
          <a:p>
            <a:r>
              <a:rPr lang="ru-RU" dirty="0" smtClean="0">
                <a:latin typeface="TimesNewRomanPSMT"/>
              </a:rPr>
              <a:t>Т0 </a:t>
            </a:r>
            <a:r>
              <a:rPr lang="ru-RU" dirty="0">
                <a:latin typeface="TimesNewRomanPSMT"/>
              </a:rPr>
              <a:t>і Т1 - входи 16-розрядних </a:t>
            </a:r>
            <a:r>
              <a:rPr lang="ru-RU" dirty="0" err="1">
                <a:latin typeface="TimesNewRomanPSMT"/>
              </a:rPr>
              <a:t>таймерів-лічильників</a:t>
            </a:r>
            <a:r>
              <a:rPr lang="ru-RU" dirty="0">
                <a:latin typeface="TimesNewRomanPSMT"/>
              </a:rPr>
              <a:t>;</a:t>
            </a:r>
          </a:p>
          <a:p>
            <a:r>
              <a:rPr lang="en-US" dirty="0">
                <a:latin typeface="TimesNewRomanPSMT"/>
              </a:rPr>
              <a:t>INT0 </a:t>
            </a:r>
            <a:r>
              <a:rPr lang="uk-UA" dirty="0">
                <a:latin typeface="TimesNewRomanPSMT"/>
              </a:rPr>
              <a:t>і </a:t>
            </a:r>
            <a:r>
              <a:rPr lang="en-US" dirty="0">
                <a:latin typeface="TimesNewRomanPSMT"/>
              </a:rPr>
              <a:t>INT1 - </a:t>
            </a:r>
            <a:r>
              <a:rPr lang="uk-UA" dirty="0">
                <a:latin typeface="TimesNewRomanPSMT"/>
              </a:rPr>
              <a:t>лінії запитів на переривання від зовнішніх пристроїв;</a:t>
            </a:r>
          </a:p>
          <a:p>
            <a:r>
              <a:rPr lang="ru-RU" dirty="0">
                <a:latin typeface="TimesNewRomanPSMT"/>
              </a:rPr>
              <a:t>WR – сигнал </a:t>
            </a:r>
            <a:r>
              <a:rPr lang="ru-RU" dirty="0" err="1">
                <a:latin typeface="TimesNewRomanPSMT"/>
              </a:rPr>
              <a:t>запису</a:t>
            </a:r>
            <a:r>
              <a:rPr lang="ru-RU" dirty="0">
                <a:latin typeface="TimesNewRomanPSMT"/>
              </a:rPr>
              <a:t> у </a:t>
            </a:r>
            <a:r>
              <a:rPr lang="ru-RU" dirty="0" err="1">
                <a:latin typeface="TimesNewRomanPSMT"/>
              </a:rPr>
              <a:t>зовнішню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пам'ять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даних</a:t>
            </a:r>
            <a:endParaRPr lang="ru-RU" dirty="0">
              <a:latin typeface="TimesNewRomanPSMT"/>
            </a:endParaRPr>
          </a:p>
          <a:p>
            <a:r>
              <a:rPr lang="en-US" dirty="0">
                <a:latin typeface="TimesNewRomanPSMT"/>
              </a:rPr>
              <a:t>RD - </a:t>
            </a:r>
            <a:r>
              <a:rPr lang="uk-UA" dirty="0">
                <a:latin typeface="TimesNewRomanPSMT"/>
              </a:rPr>
              <a:t>сигнал читання із зовнішньої пам'яті даних</a:t>
            </a:r>
          </a:p>
          <a:p>
            <a:r>
              <a:rPr lang="uk-UA" dirty="0">
                <a:latin typeface="TimesNewRomanPSMT"/>
              </a:rPr>
              <a:t>Для обміну із зовнішньою пам'яттю МК використовує додаткові сигнали:</a:t>
            </a:r>
          </a:p>
          <a:p>
            <a:r>
              <a:rPr lang="ru-RU" dirty="0">
                <a:latin typeface="TimesNewRomanPSMT"/>
              </a:rPr>
              <a:t>ЕА - </a:t>
            </a:r>
            <a:r>
              <a:rPr lang="ru-RU" dirty="0" err="1">
                <a:latin typeface="TimesNewRomanPSMT"/>
              </a:rPr>
              <a:t>відключення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внутрішньої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програмної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пам'ять</a:t>
            </a:r>
            <a:r>
              <a:rPr lang="ru-RU" dirty="0">
                <a:latin typeface="TimesNewRomanPSMT"/>
              </a:rPr>
              <a:t>; </a:t>
            </a:r>
            <a:r>
              <a:rPr lang="ru-RU" dirty="0" err="1">
                <a:latin typeface="TimesNewRomanPSMT"/>
              </a:rPr>
              <a:t>рівень</a:t>
            </a:r>
            <a:r>
              <a:rPr lang="ru-RU" dirty="0">
                <a:latin typeface="TimesNewRomanPSMT"/>
              </a:rPr>
              <a:t> 0 на </a:t>
            </a:r>
            <a:r>
              <a:rPr lang="ru-RU" dirty="0" err="1">
                <a:latin typeface="TimesNewRomanPSMT"/>
              </a:rPr>
              <a:t>цьому</a:t>
            </a:r>
            <a:endParaRPr lang="ru-RU" dirty="0">
              <a:latin typeface="TimesNewRomanPSMT"/>
            </a:endParaRPr>
          </a:p>
          <a:p>
            <a:r>
              <a:rPr lang="ru-RU" dirty="0" err="1">
                <a:latin typeface="TimesNewRomanPSMT"/>
              </a:rPr>
              <a:t>вході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примушує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мікроконтролер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виконувати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програму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тільки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із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зовнішнього</a:t>
            </a:r>
            <a:endParaRPr lang="ru-RU" dirty="0">
              <a:latin typeface="TimesNewRomanPSMT"/>
            </a:endParaRPr>
          </a:p>
          <a:p>
            <a:r>
              <a:rPr lang="uk-UA" dirty="0">
                <a:latin typeface="TimesNewRomanPSMT"/>
              </a:rPr>
              <a:t>ПЗП; ігноруючи внутрішнє(якщо останнє є</a:t>
            </a:r>
            <a:r>
              <a:rPr lang="uk-UA" dirty="0" smtClean="0">
                <a:latin typeface="TimesNewRomanPSMT"/>
              </a:rPr>
              <a:t>);</a:t>
            </a:r>
            <a:endParaRPr lang="uk-UA" sz="1100" dirty="0">
              <a:latin typeface="TimesNewRomanPSMT"/>
            </a:endParaRPr>
          </a:p>
          <a:p>
            <a:r>
              <a:rPr lang="ru-RU" dirty="0">
                <a:latin typeface="TimesNewRomanPSMT"/>
              </a:rPr>
              <a:t>PSEN - </a:t>
            </a:r>
            <a:r>
              <a:rPr lang="ru-RU" dirty="0" err="1">
                <a:latin typeface="TimesNewRomanPSMT"/>
              </a:rPr>
              <a:t>дозвіл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зовнішній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пам'яті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програм</a:t>
            </a:r>
            <a:r>
              <a:rPr lang="ru-RU" dirty="0">
                <a:latin typeface="TimesNewRomanPSMT"/>
              </a:rPr>
              <a:t>; </a:t>
            </a:r>
            <a:r>
              <a:rPr lang="ru-RU" dirty="0" err="1">
                <a:latin typeface="TimesNewRomanPSMT"/>
              </a:rPr>
              <a:t>видається</a:t>
            </a:r>
            <a:r>
              <a:rPr lang="ru-RU" dirty="0">
                <a:latin typeface="TimesNewRomanPSMT"/>
              </a:rPr>
              <a:t> </a:t>
            </a:r>
            <a:r>
              <a:rPr lang="ru-RU" dirty="0" err="1">
                <a:latin typeface="TimesNewRomanPSMT"/>
              </a:rPr>
              <a:t>тільки</a:t>
            </a:r>
            <a:r>
              <a:rPr lang="ru-RU" dirty="0">
                <a:latin typeface="TimesNewRomanPSMT"/>
              </a:rPr>
              <a:t> при </a:t>
            </a:r>
            <a:r>
              <a:rPr lang="ru-RU" dirty="0" err="1">
                <a:latin typeface="TimesNewRomanPSMT"/>
              </a:rPr>
              <a:t>зверненні</a:t>
            </a:r>
            <a:endParaRPr lang="ru-RU" dirty="0">
              <a:latin typeface="TimesNewRomanPSMT"/>
            </a:endParaRPr>
          </a:p>
          <a:p>
            <a:r>
              <a:rPr lang="uk-UA" dirty="0">
                <a:latin typeface="TimesNewRomanPSMT"/>
              </a:rPr>
              <a:t>до зовнішнього ПЗП;</a:t>
            </a:r>
          </a:p>
          <a:p>
            <a:r>
              <a:rPr lang="en-US" dirty="0">
                <a:latin typeface="TimesNewRomanPSMT"/>
              </a:rPr>
              <a:t>ALE - </a:t>
            </a:r>
            <a:r>
              <a:rPr lang="uk-UA" dirty="0" err="1">
                <a:latin typeface="TimesNewRomanPSMT"/>
              </a:rPr>
              <a:t>строб</a:t>
            </a:r>
            <a:r>
              <a:rPr lang="uk-UA" dirty="0">
                <a:latin typeface="TimesNewRomanPSMT"/>
              </a:rPr>
              <a:t> адреси зовнішньої пам'яті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30439" y="149164"/>
            <a:ext cx="102387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NewRomanPSMT"/>
              </a:rPr>
              <a:t>Розряди</a:t>
            </a:r>
            <a:r>
              <a:rPr lang="ru-RU" sz="2000" b="1" dirty="0">
                <a:latin typeface="TimesNewRomanPSMT"/>
              </a:rPr>
              <a:t> порту (</a:t>
            </a:r>
            <a:r>
              <a:rPr lang="ru-RU" sz="2000" b="1" dirty="0" err="1">
                <a:latin typeface="TimesNewRomanPSMT"/>
              </a:rPr>
              <a:t>всі</a:t>
            </a:r>
            <a:r>
              <a:rPr lang="ru-RU" sz="2000" b="1" dirty="0">
                <a:latin typeface="TimesNewRomanPSMT"/>
              </a:rPr>
              <a:t> </a:t>
            </a:r>
            <a:r>
              <a:rPr lang="ru-RU" sz="2000" b="1" dirty="0" err="1">
                <a:latin typeface="TimesNewRomanPSMT"/>
              </a:rPr>
              <a:t>або</a:t>
            </a:r>
            <a:r>
              <a:rPr lang="ru-RU" sz="2000" b="1" dirty="0">
                <a:latin typeface="TimesNewRomanPSMT"/>
              </a:rPr>
              <a:t> </a:t>
            </a:r>
            <a:r>
              <a:rPr lang="ru-RU" sz="2000" b="1" dirty="0" err="1">
                <a:latin typeface="TimesNewRomanPSMT"/>
              </a:rPr>
              <a:t>частково</a:t>
            </a:r>
            <a:r>
              <a:rPr lang="ru-RU" sz="2000" b="1" dirty="0">
                <a:latin typeface="TimesNewRomanPSMT"/>
              </a:rPr>
              <a:t>) </a:t>
            </a:r>
            <a:r>
              <a:rPr lang="uk-UA" sz="2000" b="1" dirty="0" smtClean="0">
                <a:latin typeface="TimesNewRomanPSMT"/>
              </a:rPr>
              <a:t>виконують </a:t>
            </a:r>
            <a:r>
              <a:rPr lang="uk-UA" sz="2000" b="1" dirty="0">
                <a:latin typeface="TimesNewRomanPSMT"/>
              </a:rPr>
              <a:t>наступні </a:t>
            </a:r>
            <a:r>
              <a:rPr lang="uk-UA" sz="2000" b="1" dirty="0" smtClean="0">
                <a:latin typeface="TimesNewRomanPSMT"/>
              </a:rPr>
              <a:t> альтернативні </a:t>
            </a:r>
            <a:r>
              <a:rPr lang="uk-UA" sz="2000" b="1" dirty="0">
                <a:latin typeface="TimesNewRomanPSMT"/>
              </a:rPr>
              <a:t>функції:</a:t>
            </a:r>
            <a:endParaRPr lang="uk-UA" sz="2000" b="1" dirty="0"/>
          </a:p>
        </p:txBody>
      </p:sp>
      <p:pic>
        <p:nvPicPr>
          <p:cNvPr id="3082" name="Picture 10" descr="Opis strukture mikrokontrolera 8051 - Automatika.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439" y="1619518"/>
            <a:ext cx="4041819" cy="405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34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правление совмещенной областью ВПП и ВП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66" y="991673"/>
            <a:ext cx="4855888" cy="2907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4856" y="3603240"/>
            <a:ext cx="4675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Рис. Управління спільною областю ЗПП і ЗПД</a:t>
            </a:r>
            <a:endParaRPr lang="uk-UA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32140" y="4415175"/>
            <a:ext cx="5614388" cy="212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Звернення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до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зовнішньої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пам'яті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програм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можливо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в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двох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випадках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NewRomanPSMT"/>
              <a:ea typeface="Calibri" panose="020F0502020204030204" pitchFamily="34" charset="0"/>
              <a:cs typeface="TimesNewRomanPSMT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NewRomanPSMT"/>
                <a:ea typeface="Calibri" panose="020F0502020204030204" pitchFamily="34" charset="0"/>
                <a:cs typeface="TimesNewRomanPSMT"/>
              </a:rPr>
              <a:t>1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. коли сигнал ЕА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активний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,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тобто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має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нульовий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рівень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NewRomanPSMT"/>
              </a:rPr>
              <a:t>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2. коли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програмний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лічильник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РС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містить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число </a:t>
            </a:r>
            <a:r>
              <a:rPr lang="ru-RU" dirty="0" err="1">
                <a:latin typeface="TimesNewRomanPSMT"/>
                <a:ea typeface="Calibri" panose="020F0502020204030204" pitchFamily="34" charset="0"/>
                <a:cs typeface="TimesNewRomanPSMT"/>
              </a:rPr>
              <a:t>більше</a:t>
            </a:r>
            <a:r>
              <a:rPr lang="ru-RU" dirty="0">
                <a:latin typeface="TimesNewRomanPSMT"/>
                <a:ea typeface="Calibri" panose="020F0502020204030204" pitchFamily="34" charset="0"/>
                <a:cs typeface="TimesNewRomanPSMT"/>
              </a:rPr>
              <a:t> 0FFH</a:t>
            </a:r>
            <a:endParaRPr lang="uk-UA" dirty="0"/>
          </a:p>
        </p:txBody>
      </p:sp>
      <p:pic>
        <p:nvPicPr>
          <p:cNvPr id="1030" name="Picture 6" descr="Схема демультиплексирования информации порта P0 на регистр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528" y="1843176"/>
            <a:ext cx="5391769" cy="299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31865" y="4842456"/>
            <a:ext cx="4896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Рис. Схема </a:t>
            </a:r>
            <a:r>
              <a:rPr lang="uk-UA" i="1" dirty="0" err="1" smtClean="0"/>
              <a:t>демультиплексованої</a:t>
            </a:r>
            <a:r>
              <a:rPr lang="uk-UA" i="1" dirty="0" smtClean="0"/>
              <a:t> інформації Р0</a:t>
            </a:r>
            <a:endParaRPr lang="uk-UA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60676" y="142310"/>
            <a:ext cx="4985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err="1">
                <a:solidFill>
                  <a:srgbClr val="4D515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Address</a:t>
            </a:r>
            <a:r>
              <a:rPr lang="uk-UA" sz="2800" b="1" dirty="0">
                <a:solidFill>
                  <a:srgbClr val="4D515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uk-UA" sz="2800" b="1" dirty="0" err="1">
                <a:solidFill>
                  <a:srgbClr val="4D515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Latch</a:t>
            </a:r>
            <a:r>
              <a:rPr lang="uk-UA" sz="2800" b="1" dirty="0">
                <a:solidFill>
                  <a:srgbClr val="4D515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uk-UA" sz="2800" b="1" dirty="0" err="1" smtClean="0">
                <a:solidFill>
                  <a:srgbClr val="4D515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Enable</a:t>
            </a:r>
            <a:r>
              <a:rPr lang="en-US" sz="2800" b="1" dirty="0" smtClean="0">
                <a:solidFill>
                  <a:srgbClr val="4D515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- ALE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1765198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3732" y="114768"/>
            <a:ext cx="6379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>
                <a:latin typeface="TimesNewRomanPS-BoldMT"/>
              </a:rPr>
              <a:t>Вбудовані </a:t>
            </a:r>
            <a:r>
              <a:rPr lang="uk-UA" sz="2800" b="1" dirty="0" smtClean="0">
                <a:latin typeface="TimesNewRomanPS-BoldMT"/>
              </a:rPr>
              <a:t>таймери-лічильники ТС</a:t>
            </a:r>
            <a:endParaRPr lang="uk-UA" sz="2800" dirty="0"/>
          </a:p>
        </p:txBody>
      </p:sp>
      <p:pic>
        <p:nvPicPr>
          <p:cNvPr id="2050" name="Picture 2" descr="Битовая структура регистра TM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490" y="850233"/>
            <a:ext cx="6744894" cy="170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69299" y="2606212"/>
            <a:ext cx="645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latin typeface="TimesNewRomanPSMT"/>
              </a:rPr>
              <a:t>Рис. Структура </a:t>
            </a:r>
            <a:r>
              <a:rPr lang="uk-UA" i="1" dirty="0">
                <a:latin typeface="TimesNewRomanPSMT"/>
              </a:rPr>
              <a:t>регістра</a:t>
            </a:r>
            <a:r>
              <a:rPr lang="en-US" i="1" dirty="0">
                <a:latin typeface="ArialMT"/>
              </a:rPr>
              <a:t>TMOD </a:t>
            </a:r>
            <a:r>
              <a:rPr lang="uk-UA" i="1" dirty="0">
                <a:latin typeface="TimesNewRomanPSMT"/>
              </a:rPr>
              <a:t>для таймера-лічильника</a:t>
            </a:r>
            <a:endParaRPr lang="uk-UA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483" y="371864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NewRomanPSMT"/>
              </a:rPr>
              <a:t>C/T=0 – </a:t>
            </a:r>
            <a:r>
              <a:rPr lang="uk-UA" dirty="0" smtClean="0">
                <a:latin typeface="TimesNewRomanPSMT"/>
              </a:rPr>
              <a:t>режим таймера.</a:t>
            </a:r>
          </a:p>
          <a:p>
            <a:r>
              <a:rPr lang="en-US" dirty="0" smtClean="0">
                <a:latin typeface="TimesNewRomanPSMT"/>
              </a:rPr>
              <a:t>C/T=1 – </a:t>
            </a:r>
            <a:r>
              <a:rPr lang="uk-UA" dirty="0" smtClean="0">
                <a:latin typeface="TimesNewRomanPSMT"/>
              </a:rPr>
              <a:t>режим лічильника.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02753" y="4432792"/>
            <a:ext cx="59854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Мх.1, Мх.0 –</a:t>
            </a:r>
            <a:r>
              <a:rPr lang="ru-RU" dirty="0" err="1">
                <a:latin typeface="TimesNewRomanPSMT"/>
              </a:rPr>
              <a:t>біти</a:t>
            </a:r>
            <a:r>
              <a:rPr lang="ru-RU" dirty="0">
                <a:latin typeface="TimesNewRomanPSMT"/>
              </a:rPr>
              <a:t> режиму </a:t>
            </a:r>
            <a:r>
              <a:rPr lang="ru-RU" dirty="0" err="1">
                <a:latin typeface="TimesNewRomanPSMT"/>
              </a:rPr>
              <a:t>роботи</a:t>
            </a:r>
            <a:r>
              <a:rPr lang="ru-RU" dirty="0">
                <a:latin typeface="TimesNewRomanPSMT"/>
              </a:rPr>
              <a:t> таймера/</a:t>
            </a:r>
            <a:r>
              <a:rPr lang="ru-RU" dirty="0" err="1">
                <a:latin typeface="TimesNewRomanPSMT"/>
              </a:rPr>
              <a:t>лічильника</a:t>
            </a:r>
            <a:r>
              <a:rPr lang="ru-RU" dirty="0">
                <a:latin typeface="TimesNewRomanPSMT"/>
              </a:rPr>
              <a:t> (</a:t>
            </a:r>
            <a:r>
              <a:rPr lang="ru-RU" dirty="0" smtClean="0">
                <a:latin typeface="TimesNewRomanPSMT"/>
              </a:rPr>
              <a:t>00-нульовий режим;01-перший </a:t>
            </a:r>
            <a:r>
              <a:rPr lang="ru-RU" dirty="0">
                <a:latin typeface="TimesNewRomanPSMT"/>
              </a:rPr>
              <a:t>режим; 10-другий режим; 11-третій режим).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483" y="2981012"/>
            <a:ext cx="63750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TMOD – </a:t>
            </a:r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означає: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T(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timer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)- таймер и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режим</a:t>
            </a:r>
            <a:endParaRPr lang="uk-UA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483" y="5592546"/>
            <a:ext cx="4636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latin typeface="TimesNewRomanPS-BoldMT"/>
              </a:rPr>
              <a:t>Перший режим </a:t>
            </a:r>
            <a:r>
              <a:rPr lang="uk-UA" b="1" dirty="0" smtClean="0">
                <a:latin typeface="TimesNewRomanPS-BoldMT"/>
              </a:rPr>
              <a:t>таймера-лічильника Т1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483" y="5961878"/>
            <a:ext cx="3356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latin typeface="TimesNewRomanPS-BoldMT"/>
              </a:rPr>
              <a:t>Нульовий режим </a:t>
            </a:r>
            <a:r>
              <a:rPr lang="uk-UA" b="1" dirty="0" smtClean="0">
                <a:latin typeface="TimesNewRomanPS-BoldMT"/>
              </a:rPr>
              <a:t>роботи Т0</a:t>
            </a:r>
            <a:endParaRPr lang="uk-UA" dirty="0"/>
          </a:p>
        </p:txBody>
      </p:sp>
      <p:pic>
        <p:nvPicPr>
          <p:cNvPr id="2052" name="Picture 4" descr="Безымянная страниц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483" y="3056042"/>
            <a:ext cx="5145351" cy="258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465465" y="5731199"/>
            <a:ext cx="40613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latin typeface="TimesNewRomanPSMT"/>
              </a:rPr>
              <a:t>Схема </a:t>
            </a:r>
            <a:r>
              <a:rPr lang="ru-RU" i="1" dirty="0" err="1">
                <a:latin typeface="TimesNewRomanPSMT"/>
              </a:rPr>
              <a:t>роботи</a:t>
            </a:r>
            <a:r>
              <a:rPr lang="ru-RU" i="1" dirty="0">
                <a:latin typeface="TimesNewRomanPSMT"/>
              </a:rPr>
              <a:t> таймера-</a:t>
            </a:r>
            <a:r>
              <a:rPr lang="ru-RU" i="1" dirty="0" err="1">
                <a:latin typeface="TimesNewRomanPSMT"/>
              </a:rPr>
              <a:t>лічильника</a:t>
            </a:r>
            <a:r>
              <a:rPr lang="ru-RU" i="1" dirty="0">
                <a:latin typeface="TimesNewRomanPSMT"/>
              </a:rPr>
              <a:t> в </a:t>
            </a:r>
            <a:r>
              <a:rPr lang="ru-RU" i="1" dirty="0" err="1">
                <a:latin typeface="TimesNewRomanPSMT"/>
              </a:rPr>
              <a:t>нульовому</a:t>
            </a:r>
            <a:r>
              <a:rPr lang="ru-RU" i="1" dirty="0">
                <a:latin typeface="TimesNewRomanPSMT"/>
              </a:rPr>
              <a:t> </a:t>
            </a:r>
            <a:r>
              <a:rPr lang="ru-RU" i="1" dirty="0" err="1">
                <a:latin typeface="TimesNewRomanPSMT"/>
              </a:rPr>
              <a:t>режимі</a:t>
            </a:r>
            <a:endParaRPr lang="uk-UA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27483" y="6301903"/>
            <a:ext cx="5301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err="1" smtClean="0">
                <a:latin typeface="TimesNewRomanPS-BoldMT"/>
              </a:rPr>
              <a:t>Друний</a:t>
            </a:r>
            <a:r>
              <a:rPr lang="uk-UA" b="1" dirty="0" smtClean="0">
                <a:latin typeface="TimesNewRomanPS-BoldMT"/>
              </a:rPr>
              <a:t> і третій </a:t>
            </a:r>
            <a:r>
              <a:rPr lang="uk-UA" b="1" dirty="0">
                <a:latin typeface="TimesNewRomanPS-BoldMT"/>
              </a:rPr>
              <a:t>режим таймерів/лічильників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62109" y="3291419"/>
            <a:ext cx="3631828" cy="367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TCON -  від назви </a:t>
            </a:r>
            <a:r>
              <a:rPr lang="uk-UA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Timer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985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574" y="261552"/>
            <a:ext cx="5983138" cy="13787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502" y="2305561"/>
            <a:ext cx="5983138" cy="105037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062536" y="317042"/>
            <a:ext cx="48246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таймерами в ОЕОМ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MCS-51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є два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спеціальні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регістри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TMOD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регістр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режимів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таймерів-лічильників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TCON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регістр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/статусу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таймерів-лічильників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7494" y="2048567"/>
            <a:ext cx="49460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виду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роботою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таймерів-лічильників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1 -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апаратне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), 0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програмне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C/T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роботу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0 – таймера, 1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лічильника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М1, М0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режиму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таймерів-лічильників</a:t>
            </a:r>
            <a:endParaRPr lang="ru-RU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20640" y="3648833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TR1, TR0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програмного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таймерами-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лічильниками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1 – таймер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0 – таймер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IE1, IE0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флаги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запиту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зовнішніх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переривань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по входах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INT0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і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INT1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Встановлюються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апаратно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зрізу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зовнішнього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сигналу,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поступає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входи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INT0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і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INT1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ОЕОМ.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Скидається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 стан лог.0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апаратно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переривання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IT1, IT0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типом сигналу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переривання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входах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INT0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і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INT1: 1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переривання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зрізу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сигналу, 0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переривання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низьким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сигналу</a:t>
            </a:r>
            <a:endParaRPr lang="ru-RU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0281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1086</TotalTime>
  <Words>280</Words>
  <Application>Microsoft Office PowerPoint</Application>
  <PresentationFormat>Широкоэкранный</PresentationFormat>
  <Paragraphs>44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ArialMT</vt:lpstr>
      <vt:lpstr>Calibri</vt:lpstr>
      <vt:lpstr>Franklin Gothic Book</vt:lpstr>
      <vt:lpstr>Times New Roman</vt:lpstr>
      <vt:lpstr>TimesNewRomanPS-BoldMT</vt:lpstr>
      <vt:lpstr>TimesNewRomanPSMT</vt:lpstr>
      <vt:lpstr>Crop</vt:lpstr>
      <vt:lpstr>ВБУДОВАНІ ПРИСТРОЇ МК 8051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ВБУДОВАНІ ПРИСТРОЇ МК 8051</dc:title>
  <dc:creator>Шавурский Юра</dc:creator>
  <cp:lastModifiedBy>Шавурский Юра</cp:lastModifiedBy>
  <cp:revision>13</cp:revision>
  <dcterms:created xsi:type="dcterms:W3CDTF">2020-11-03T16:22:02Z</dcterms:created>
  <dcterms:modified xsi:type="dcterms:W3CDTF">2020-11-04T10:28:36Z</dcterms:modified>
</cp:coreProperties>
</file>