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33"/>
  </p:notesMasterIdLst>
  <p:sldIdLst>
    <p:sldId id="310" r:id="rId2"/>
    <p:sldId id="916" r:id="rId3"/>
    <p:sldId id="917" r:id="rId4"/>
    <p:sldId id="918" r:id="rId5"/>
    <p:sldId id="919" r:id="rId6"/>
    <p:sldId id="920" r:id="rId7"/>
    <p:sldId id="935" r:id="rId8"/>
    <p:sldId id="927" r:id="rId9"/>
    <p:sldId id="928" r:id="rId10"/>
    <p:sldId id="936" r:id="rId11"/>
    <p:sldId id="939" r:id="rId12"/>
    <p:sldId id="940" r:id="rId13"/>
    <p:sldId id="941" r:id="rId14"/>
    <p:sldId id="942" r:id="rId15"/>
    <p:sldId id="943" r:id="rId16"/>
    <p:sldId id="956" r:id="rId17"/>
    <p:sldId id="955" r:id="rId18"/>
    <p:sldId id="957" r:id="rId19"/>
    <p:sldId id="958" r:id="rId20"/>
    <p:sldId id="944" r:id="rId21"/>
    <p:sldId id="945" r:id="rId22"/>
    <p:sldId id="946" r:id="rId23"/>
    <p:sldId id="947" r:id="rId24"/>
    <p:sldId id="948" r:id="rId25"/>
    <p:sldId id="949" r:id="rId26"/>
    <p:sldId id="951" r:id="rId27"/>
    <p:sldId id="950" r:id="rId28"/>
    <p:sldId id="952" r:id="rId29"/>
    <p:sldId id="953" r:id="rId30"/>
    <p:sldId id="954" r:id="rId31"/>
    <p:sldId id="914" r:id="rId32"/>
  </p:sldIdLst>
  <p:sldSz cx="9144000" cy="6858000" type="screen4x3"/>
  <p:notesSz cx="6735763" cy="9869488"/>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1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2E51"/>
    <a:srgbClr val="CDD9FC"/>
    <a:srgbClr val="1D528D"/>
    <a:srgbClr val="91AAEC"/>
    <a:srgbClr val="FFFFFF"/>
    <a:srgbClr val="3186E3"/>
    <a:srgbClr val="E6E6E6"/>
    <a:srgbClr val="E8EDFD"/>
    <a:srgbClr val="2F8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Помір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Помір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Помір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Світли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5455" autoAdjust="0"/>
  </p:normalViewPr>
  <p:slideViewPr>
    <p:cSldViewPr>
      <p:cViewPr varScale="1">
        <p:scale>
          <a:sx n="82" d="100"/>
          <a:sy n="82" d="100"/>
        </p:scale>
        <p:origin x="1488" y="77"/>
      </p:cViewPr>
      <p:guideLst>
        <p:guide orient="horz" pos="2115"/>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413" cy="495300"/>
          </a:xfrm>
          <a:prstGeom prst="rect">
            <a:avLst/>
          </a:prstGeom>
        </p:spPr>
        <p:txBody>
          <a:bodyPr vert="horz" lIns="90779" tIns="45389" rIns="90779" bIns="45389" rtlCol="0"/>
          <a:lstStyle>
            <a:lvl1pPr algn="l" eaLnBrk="1" hangingPunct="1">
              <a:defRPr sz="1200">
                <a:latin typeface="Arial" pitchFamily="34" charset="0"/>
                <a:cs typeface="Arial" pitchFamily="34" charset="0"/>
              </a:defRPr>
            </a:lvl1pPr>
          </a:lstStyle>
          <a:p>
            <a:pPr>
              <a:defRPr/>
            </a:pPr>
            <a:endParaRPr lang="ru-RU"/>
          </a:p>
        </p:txBody>
      </p:sp>
      <p:sp>
        <p:nvSpPr>
          <p:cNvPr id="3" name="Дата 2"/>
          <p:cNvSpPr>
            <a:spLocks noGrp="1"/>
          </p:cNvSpPr>
          <p:nvPr>
            <p:ph type="dt" idx="1"/>
          </p:nvPr>
        </p:nvSpPr>
        <p:spPr>
          <a:xfrm>
            <a:off x="3814763" y="0"/>
            <a:ext cx="2919412" cy="495300"/>
          </a:xfrm>
          <a:prstGeom prst="rect">
            <a:avLst/>
          </a:prstGeom>
        </p:spPr>
        <p:txBody>
          <a:bodyPr vert="horz" lIns="90779" tIns="45389" rIns="90779" bIns="45389" rtlCol="0"/>
          <a:lstStyle>
            <a:lvl1pPr algn="r" eaLnBrk="1" hangingPunct="1">
              <a:defRPr sz="1200">
                <a:latin typeface="Arial" pitchFamily="34" charset="0"/>
                <a:cs typeface="Arial" pitchFamily="34" charset="0"/>
              </a:defRPr>
            </a:lvl1pPr>
          </a:lstStyle>
          <a:p>
            <a:pPr>
              <a:defRPr/>
            </a:pPr>
            <a:fld id="{2E6D5D5E-4555-4EF0-8AEE-7A76AEF5CAEB}" type="datetimeFigureOut">
              <a:rPr lang="ru-RU"/>
              <a:pPr>
                <a:defRPr/>
              </a:pPr>
              <a:t>28.03.2026</a:t>
            </a:fld>
            <a:endParaRPr lang="ru-RU"/>
          </a:p>
        </p:txBody>
      </p:sp>
      <p:sp>
        <p:nvSpPr>
          <p:cNvPr id="4" name="Образ слайда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0779" tIns="45389" rIns="90779" bIns="45389" rtlCol="0" anchor="ctr"/>
          <a:lstStyle/>
          <a:p>
            <a:pPr lvl="0"/>
            <a:endParaRPr lang="ru-RU" noProof="0" smtClean="0"/>
          </a:p>
        </p:txBody>
      </p:sp>
      <p:sp>
        <p:nvSpPr>
          <p:cNvPr id="5" name="Заметки 4"/>
          <p:cNvSpPr>
            <a:spLocks noGrp="1"/>
          </p:cNvSpPr>
          <p:nvPr>
            <p:ph type="body" sz="quarter" idx="3"/>
          </p:nvPr>
        </p:nvSpPr>
        <p:spPr>
          <a:xfrm>
            <a:off x="673100" y="4687888"/>
            <a:ext cx="5389563" cy="4441825"/>
          </a:xfrm>
          <a:prstGeom prst="rect">
            <a:avLst/>
          </a:prstGeom>
        </p:spPr>
        <p:txBody>
          <a:bodyPr vert="horz" lIns="90779" tIns="45389" rIns="90779" bIns="45389"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372600"/>
            <a:ext cx="2919413" cy="495300"/>
          </a:xfrm>
          <a:prstGeom prst="rect">
            <a:avLst/>
          </a:prstGeom>
        </p:spPr>
        <p:txBody>
          <a:bodyPr vert="horz" lIns="90779" tIns="45389" rIns="90779" bIns="45389" rtlCol="0" anchor="b"/>
          <a:lstStyle>
            <a:lvl1pPr algn="l" eaLnBrk="1" hangingPunct="1">
              <a:defRPr sz="1200">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5"/>
          </p:nvPr>
        </p:nvSpPr>
        <p:spPr>
          <a:xfrm>
            <a:off x="3814763" y="9372600"/>
            <a:ext cx="2919412" cy="495300"/>
          </a:xfrm>
          <a:prstGeom prst="rect">
            <a:avLst/>
          </a:prstGeom>
        </p:spPr>
        <p:txBody>
          <a:bodyPr vert="horz" wrap="square" lIns="90779" tIns="45389" rIns="90779" bIns="45389" numCol="1" anchor="b" anchorCtr="0" compatLnSpc="1">
            <a:prstTxWarp prst="textNoShape">
              <a:avLst/>
            </a:prstTxWarp>
          </a:bodyPr>
          <a:lstStyle>
            <a:lvl1pPr algn="r" eaLnBrk="1" hangingPunct="1">
              <a:defRPr sz="1200"/>
            </a:lvl1pPr>
          </a:lstStyle>
          <a:p>
            <a:pPr>
              <a:defRPr/>
            </a:pPr>
            <a:fld id="{848B4526-B03E-4040-B591-F581FA3225D8}" type="slidenum">
              <a:rPr lang="ru-RU" altLang="uk-UA"/>
              <a:pPr>
                <a:defRPr/>
              </a:pPr>
              <a:t>‹№›</a:t>
            </a:fld>
            <a:endParaRPr lang="ru-RU" altLang="uk-UA"/>
          </a:p>
        </p:txBody>
      </p:sp>
    </p:spTree>
    <p:extLst>
      <p:ext uri="{BB962C8B-B14F-4D97-AF65-F5344CB8AC3E}">
        <p14:creationId xmlns:p14="http://schemas.microsoft.com/office/powerpoint/2010/main" val="41538782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Місце для зображення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Місце для нотато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uk-UA" altLang="uk-UA" smtClean="0"/>
          </a:p>
        </p:txBody>
      </p:sp>
      <p:sp>
        <p:nvSpPr>
          <p:cNvPr id="18436" name="Місце для номера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A05ABA2-E792-4668-BF0F-AA519D8506F7}" type="slidenum">
              <a:rPr lang="ru-RU" altLang="uk-UA" smtClean="0"/>
              <a:pPr/>
              <a:t>2</a:t>
            </a:fld>
            <a:endParaRPr lang="ru-RU" altLang="uk-U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pPr>
              <a:defRPr/>
            </a:pPr>
            <a:fld id="{848B4526-B03E-4040-B591-F581FA3225D8}" type="slidenum">
              <a:rPr lang="ru-RU" altLang="uk-UA" smtClean="0"/>
              <a:pPr>
                <a:defRPr/>
              </a:pPr>
              <a:t>7</a:t>
            </a:fld>
            <a:endParaRPr lang="ru-RU" altLang="uk-UA"/>
          </a:p>
        </p:txBody>
      </p:sp>
    </p:spTree>
    <p:extLst>
      <p:ext uri="{BB962C8B-B14F-4D97-AF65-F5344CB8AC3E}">
        <p14:creationId xmlns:p14="http://schemas.microsoft.com/office/powerpoint/2010/main" val="121061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pPr>
              <a:defRPr/>
            </a:pPr>
            <a:fld id="{848B4526-B03E-4040-B591-F581FA3225D8}" type="slidenum">
              <a:rPr lang="ru-RU" altLang="uk-UA" smtClean="0"/>
              <a:pPr>
                <a:defRPr/>
              </a:pPr>
              <a:t>8</a:t>
            </a:fld>
            <a:endParaRPr lang="ru-RU" altLang="uk-UA"/>
          </a:p>
        </p:txBody>
      </p:sp>
    </p:spTree>
    <p:extLst>
      <p:ext uri="{BB962C8B-B14F-4D97-AF65-F5344CB8AC3E}">
        <p14:creationId xmlns:p14="http://schemas.microsoft.com/office/powerpoint/2010/main" val="1288407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pPr>
              <a:defRPr/>
            </a:pPr>
            <a:fld id="{848B4526-B03E-4040-B591-F581FA3225D8}" type="slidenum">
              <a:rPr lang="ru-RU" altLang="uk-UA" smtClean="0"/>
              <a:pPr>
                <a:defRPr/>
              </a:pPr>
              <a:t>9</a:t>
            </a:fld>
            <a:endParaRPr lang="ru-RU" altLang="uk-UA"/>
          </a:p>
        </p:txBody>
      </p:sp>
    </p:spTree>
    <p:extLst>
      <p:ext uri="{BB962C8B-B14F-4D97-AF65-F5344CB8AC3E}">
        <p14:creationId xmlns:p14="http://schemas.microsoft.com/office/powerpoint/2010/main" val="434884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FB5924B7-1AF8-422D-9ECD-83655AD77063}" type="datetimeFigureOut">
              <a:rPr lang="ru-RU"/>
              <a:pPr>
                <a:defRPr/>
              </a:pPr>
              <a:t>28.03.2026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55E69EE-5AEE-4D61-BEB5-FFBA04B6B967}" type="slidenum">
              <a:rPr lang="ru-RU" altLang="uk-UA"/>
              <a:pPr>
                <a:defRPr/>
              </a:pPr>
              <a:t>‹№›</a:t>
            </a:fld>
            <a:endParaRPr lang="ru-RU" altLang="uk-UA"/>
          </a:p>
        </p:txBody>
      </p:sp>
    </p:spTree>
    <p:extLst>
      <p:ext uri="{BB962C8B-B14F-4D97-AF65-F5344CB8AC3E}">
        <p14:creationId xmlns:p14="http://schemas.microsoft.com/office/powerpoint/2010/main" val="394881985"/>
      </p:ext>
    </p:extLst>
  </p:cSld>
  <p:clrMapOvr>
    <a:masterClrMapping/>
  </p:clrMapOvr>
  <p:transition>
    <p:strips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8600"/>
            <a:ext cx="2057400" cy="6096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28600"/>
            <a:ext cx="6019800" cy="6096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CD876A1B-F1FC-4F9D-8735-539F3387C86B}" type="datetimeFigureOut">
              <a:rPr lang="ru-RU"/>
              <a:pPr>
                <a:defRPr/>
              </a:pPr>
              <a:t>28.03.2026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344234D-8F3B-4B36-88F3-FF6DA08768BF}" type="slidenum">
              <a:rPr lang="ru-RU" altLang="uk-UA"/>
              <a:pPr>
                <a:defRPr/>
              </a:pPr>
              <a:t>‹№›</a:t>
            </a:fld>
            <a:endParaRPr lang="ru-RU" altLang="uk-UA"/>
          </a:p>
        </p:txBody>
      </p:sp>
    </p:spTree>
    <p:extLst>
      <p:ext uri="{BB962C8B-B14F-4D97-AF65-F5344CB8AC3E}">
        <p14:creationId xmlns:p14="http://schemas.microsoft.com/office/powerpoint/2010/main" val="1320398685"/>
      </p:ext>
    </p:extLst>
  </p:cSld>
  <p:clrMapOvr>
    <a:masterClrMapping/>
  </p:clrMapOvr>
  <p:transition>
    <p:strips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7391400" cy="5635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228725"/>
            <a:ext cx="8229600" cy="5095875"/>
          </a:xfrm>
        </p:spPr>
        <p:txBody>
          <a:bodyPr/>
          <a:lstStyle/>
          <a:p>
            <a:pPr lvl="0"/>
            <a:r>
              <a:rPr lang="ru-RU" noProof="0" smtClean="0"/>
              <a:t>Вставка таблицы</a:t>
            </a:r>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F8AC7B96-2133-482B-9A49-FB33CA307888}" type="datetimeFigureOut">
              <a:rPr lang="ru-RU"/>
              <a:pPr>
                <a:defRPr/>
              </a:pPr>
              <a:t>28.03.2026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2C8EAAE-AAF7-4598-9176-0E6337A1B095}" type="slidenum">
              <a:rPr lang="ru-RU" altLang="uk-UA"/>
              <a:pPr>
                <a:defRPr/>
              </a:pPr>
              <a:t>‹№›</a:t>
            </a:fld>
            <a:endParaRPr lang="ru-RU" altLang="uk-UA"/>
          </a:p>
        </p:txBody>
      </p:sp>
    </p:spTree>
    <p:extLst>
      <p:ext uri="{BB962C8B-B14F-4D97-AF65-F5344CB8AC3E}">
        <p14:creationId xmlns:p14="http://schemas.microsoft.com/office/powerpoint/2010/main" val="2638147353"/>
      </p:ext>
    </p:extLst>
  </p:cSld>
  <p:clrMapOvr>
    <a:masterClrMapping/>
  </p:clrMapOvr>
  <p:transition>
    <p:strips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1935189F-810A-42BE-A600-29357F47429B}" type="datetimeFigureOut">
              <a:rPr lang="ru-RU"/>
              <a:pPr>
                <a:defRPr/>
              </a:pPr>
              <a:t>28.03.2026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E7726E3-ADF1-4069-9592-3BBB5420D5B9}" type="slidenum">
              <a:rPr lang="ru-RU" altLang="uk-UA"/>
              <a:pPr>
                <a:defRPr/>
              </a:pPr>
              <a:t>‹№›</a:t>
            </a:fld>
            <a:endParaRPr lang="ru-RU" altLang="uk-UA"/>
          </a:p>
        </p:txBody>
      </p:sp>
    </p:spTree>
    <p:extLst>
      <p:ext uri="{BB962C8B-B14F-4D97-AF65-F5344CB8AC3E}">
        <p14:creationId xmlns:p14="http://schemas.microsoft.com/office/powerpoint/2010/main" val="1989942812"/>
      </p:ext>
    </p:extLst>
  </p:cSld>
  <p:clrMapOvr>
    <a:masterClrMapping/>
  </p:clrMapOvr>
  <p:transition>
    <p:strips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28725"/>
            <a:ext cx="4038600"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28725"/>
            <a:ext cx="4038600"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84B748A7-4F09-4AD6-96DC-558999BC23B1}" type="datetimeFigureOut">
              <a:rPr lang="ru-RU"/>
              <a:pPr>
                <a:defRPr/>
              </a:pPr>
              <a:t>28.03.2026</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9AF2022-9459-4DBC-9158-8503C78619C1}" type="slidenum">
              <a:rPr lang="ru-RU" altLang="uk-UA"/>
              <a:pPr>
                <a:defRPr/>
              </a:pPr>
              <a:t>‹№›</a:t>
            </a:fld>
            <a:endParaRPr lang="ru-RU" altLang="uk-UA"/>
          </a:p>
        </p:txBody>
      </p:sp>
    </p:spTree>
    <p:extLst>
      <p:ext uri="{BB962C8B-B14F-4D97-AF65-F5344CB8AC3E}">
        <p14:creationId xmlns:p14="http://schemas.microsoft.com/office/powerpoint/2010/main" val="2292335475"/>
      </p:ext>
    </p:extLst>
  </p:cSld>
  <p:clrMapOvr>
    <a:masterClrMapping/>
  </p:clrMapOvr>
  <p:transition>
    <p:strips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5533E7F4-FAEE-413D-A6F2-5D6E657EA765}" type="datetimeFigureOut">
              <a:rPr lang="ru-RU"/>
              <a:pPr>
                <a:defRPr/>
              </a:pPr>
              <a:t>28.03.2026</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49121591-235F-4382-8E52-81C71355E20E}" type="slidenum">
              <a:rPr lang="ru-RU" altLang="uk-UA"/>
              <a:pPr>
                <a:defRPr/>
              </a:pPr>
              <a:t>‹№›</a:t>
            </a:fld>
            <a:endParaRPr lang="ru-RU" altLang="uk-UA"/>
          </a:p>
        </p:txBody>
      </p:sp>
    </p:spTree>
    <p:extLst>
      <p:ext uri="{BB962C8B-B14F-4D97-AF65-F5344CB8AC3E}">
        <p14:creationId xmlns:p14="http://schemas.microsoft.com/office/powerpoint/2010/main" val="752994240"/>
      </p:ext>
    </p:extLst>
  </p:cSld>
  <p:clrMapOvr>
    <a:masterClrMapping/>
  </p:clrMapOvr>
  <p:transition>
    <p:strips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F6F7033B-C7C1-4090-A704-DAC5E94A6E6E}" type="datetimeFigureOut">
              <a:rPr lang="ru-RU"/>
              <a:pPr>
                <a:defRPr/>
              </a:pPr>
              <a:t>28.03.2026</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C3BDE7FE-B45A-4EDD-9D51-7705D656E2CE}" type="slidenum">
              <a:rPr lang="ru-RU" altLang="uk-UA"/>
              <a:pPr>
                <a:defRPr/>
              </a:pPr>
              <a:t>‹№›</a:t>
            </a:fld>
            <a:endParaRPr lang="ru-RU" altLang="uk-UA"/>
          </a:p>
        </p:txBody>
      </p:sp>
    </p:spTree>
    <p:extLst>
      <p:ext uri="{BB962C8B-B14F-4D97-AF65-F5344CB8AC3E}">
        <p14:creationId xmlns:p14="http://schemas.microsoft.com/office/powerpoint/2010/main" val="3043509584"/>
      </p:ext>
    </p:extLst>
  </p:cSld>
  <p:clrMapOvr>
    <a:masterClrMapping/>
  </p:clrMapOvr>
  <p:transition>
    <p:strips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E4D45D7-FA28-4CC1-B37C-FEB8251F7273}" type="datetimeFigureOut">
              <a:rPr lang="ru-RU"/>
              <a:pPr>
                <a:defRPr/>
              </a:pPr>
              <a:t>28.03.2026</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1CA0A99C-F9F3-454D-B324-30F05E80CAA3}" type="slidenum">
              <a:rPr lang="ru-RU" altLang="uk-UA"/>
              <a:pPr>
                <a:defRPr/>
              </a:pPr>
              <a:t>‹№›</a:t>
            </a:fld>
            <a:endParaRPr lang="ru-RU" altLang="uk-UA"/>
          </a:p>
        </p:txBody>
      </p:sp>
    </p:spTree>
    <p:extLst>
      <p:ext uri="{BB962C8B-B14F-4D97-AF65-F5344CB8AC3E}">
        <p14:creationId xmlns:p14="http://schemas.microsoft.com/office/powerpoint/2010/main" val="476136659"/>
      </p:ext>
    </p:extLst>
  </p:cSld>
  <p:clrMapOvr>
    <a:masterClrMapping/>
  </p:clrMapOvr>
  <p:transition>
    <p:strips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E5BD4F03-9FAF-45E7-91E4-F69D2ED9C5E2}" type="datetimeFigureOut">
              <a:rPr lang="ru-RU"/>
              <a:pPr>
                <a:defRPr/>
              </a:pPr>
              <a:t>28.03.2026</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5AC1FA4-F55E-4F74-A03E-CEAB45C5171D}" type="slidenum">
              <a:rPr lang="ru-RU" altLang="uk-UA"/>
              <a:pPr>
                <a:defRPr/>
              </a:pPr>
              <a:t>‹№›</a:t>
            </a:fld>
            <a:endParaRPr lang="ru-RU" altLang="uk-UA"/>
          </a:p>
        </p:txBody>
      </p:sp>
    </p:spTree>
    <p:extLst>
      <p:ext uri="{BB962C8B-B14F-4D97-AF65-F5344CB8AC3E}">
        <p14:creationId xmlns:p14="http://schemas.microsoft.com/office/powerpoint/2010/main" val="3768877130"/>
      </p:ext>
    </p:extLst>
  </p:cSld>
  <p:clrMapOvr>
    <a:masterClrMapping/>
  </p:clrMapOvr>
  <p:transition>
    <p:strips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812F2DC2-AFC0-4FE3-BD3F-2815475F871F}" type="datetimeFigureOut">
              <a:rPr lang="ru-RU"/>
              <a:pPr>
                <a:defRPr/>
              </a:pPr>
              <a:t>28.03.2026</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33FF389-3B31-48CB-83E6-A38D2F71DEF5}" type="slidenum">
              <a:rPr lang="ru-RU" altLang="uk-UA"/>
              <a:pPr>
                <a:defRPr/>
              </a:pPr>
              <a:t>‹№›</a:t>
            </a:fld>
            <a:endParaRPr lang="ru-RU" altLang="uk-UA"/>
          </a:p>
        </p:txBody>
      </p:sp>
    </p:spTree>
    <p:extLst>
      <p:ext uri="{BB962C8B-B14F-4D97-AF65-F5344CB8AC3E}">
        <p14:creationId xmlns:p14="http://schemas.microsoft.com/office/powerpoint/2010/main" val="3573174158"/>
      </p:ext>
    </p:extLst>
  </p:cSld>
  <p:clrMapOvr>
    <a:masterClrMapping/>
  </p:clrMapOvr>
  <p:transition>
    <p:strips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C9AF27D7-ACD6-4895-A554-A98199A5CD1A}" type="datetimeFigureOut">
              <a:rPr lang="ru-RU"/>
              <a:pPr>
                <a:defRPr/>
              </a:pPr>
              <a:t>28.03.2026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9BFC59C-E7A5-41ED-A33D-5E7C81EBCB6A}" type="slidenum">
              <a:rPr lang="ru-RU" altLang="uk-UA"/>
              <a:pPr>
                <a:defRPr/>
              </a:pPr>
              <a:t>‹№›</a:t>
            </a:fld>
            <a:endParaRPr lang="ru-RU" altLang="uk-UA"/>
          </a:p>
        </p:txBody>
      </p:sp>
    </p:spTree>
    <p:extLst>
      <p:ext uri="{BB962C8B-B14F-4D97-AF65-F5344CB8AC3E}">
        <p14:creationId xmlns:p14="http://schemas.microsoft.com/office/powerpoint/2010/main" val="558426494"/>
      </p:ext>
    </p:extLst>
  </p:cSld>
  <p:clrMapOvr>
    <a:masterClrMapping/>
  </p:clrMapOvr>
  <p:transition>
    <p:strips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gray">
          <a:xfrm>
            <a:off x="1588" y="4763"/>
            <a:ext cx="9144000" cy="931862"/>
          </a:xfrm>
          <a:prstGeom prst="rect">
            <a:avLst/>
          </a:prstGeom>
          <a:gradFill rotWithShape="1">
            <a:gsLst>
              <a:gs pos="0">
                <a:schemeClr val="hlink"/>
              </a:gs>
              <a:gs pos="50000">
                <a:schemeClr val="hlink">
                  <a:gamma/>
                  <a:tint val="0"/>
                  <a:invGamma/>
                </a:schemeClr>
              </a:gs>
              <a:gs pos="100000">
                <a:schemeClr val="hlink"/>
              </a:gs>
            </a:gsLst>
            <a:lin ang="0" scaled="1"/>
          </a:gradFill>
          <a:ln w="9525">
            <a:noFill/>
            <a:miter lim="800000"/>
            <a:headEnd/>
            <a:tailEnd/>
          </a:ln>
          <a:effectLst/>
        </p:spPr>
        <p:txBody>
          <a:bodyPr wrap="none" anchor="ctr"/>
          <a:lstStyle/>
          <a:p>
            <a:pPr eaLnBrk="1" fontAlgn="auto" hangingPunct="1">
              <a:spcBef>
                <a:spcPts val="0"/>
              </a:spcBef>
              <a:spcAft>
                <a:spcPts val="0"/>
              </a:spcAft>
              <a:defRPr/>
            </a:pPr>
            <a:endParaRPr lang="ru-RU">
              <a:latin typeface="+mn-lt"/>
              <a:cs typeface="+mn-cs"/>
            </a:endParaRPr>
          </a:p>
        </p:txBody>
      </p:sp>
      <p:grpSp>
        <p:nvGrpSpPr>
          <p:cNvPr id="1027" name="Group 16"/>
          <p:cNvGrpSpPr>
            <a:grpSpLocks/>
          </p:cNvGrpSpPr>
          <p:nvPr/>
        </p:nvGrpSpPr>
        <p:grpSpPr bwMode="auto">
          <a:xfrm>
            <a:off x="-12700" y="0"/>
            <a:ext cx="9150350" cy="1012825"/>
            <a:chOff x="476" y="-638"/>
            <a:chExt cx="5764" cy="638"/>
          </a:xfrm>
        </p:grpSpPr>
        <p:sp>
          <p:nvSpPr>
            <p:cNvPr id="1035" name="Oval 17"/>
            <p:cNvSpPr>
              <a:spLocks noChangeArrowheads="1"/>
            </p:cNvSpPr>
            <p:nvPr userDrawn="1"/>
          </p:nvSpPr>
          <p:spPr bwMode="gray">
            <a:xfrm>
              <a:off x="555" y="-28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36" name="Oval 18"/>
            <p:cNvSpPr>
              <a:spLocks noChangeArrowheads="1"/>
            </p:cNvSpPr>
            <p:nvPr userDrawn="1"/>
          </p:nvSpPr>
          <p:spPr bwMode="gray">
            <a:xfrm>
              <a:off x="553" y="-545"/>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37" name="Oval 19"/>
            <p:cNvSpPr>
              <a:spLocks noChangeArrowheads="1"/>
            </p:cNvSpPr>
            <p:nvPr userDrawn="1"/>
          </p:nvSpPr>
          <p:spPr bwMode="gray">
            <a:xfrm>
              <a:off x="843" y="-425"/>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38" name="Oval 20"/>
            <p:cNvSpPr>
              <a:spLocks noChangeArrowheads="1"/>
            </p:cNvSpPr>
            <p:nvPr userDrawn="1"/>
          </p:nvSpPr>
          <p:spPr bwMode="gray">
            <a:xfrm>
              <a:off x="843" y="-135"/>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2" name="Oval 21"/>
            <p:cNvSpPr>
              <a:spLocks noChangeArrowheads="1"/>
            </p:cNvSpPr>
            <p:nvPr userDrawn="1"/>
          </p:nvSpPr>
          <p:spPr bwMode="gray">
            <a:xfrm>
              <a:off x="1113" y="-289"/>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40" name="Oval 22"/>
            <p:cNvSpPr>
              <a:spLocks noChangeArrowheads="1"/>
            </p:cNvSpPr>
            <p:nvPr userDrawn="1"/>
          </p:nvSpPr>
          <p:spPr bwMode="gray">
            <a:xfrm>
              <a:off x="1249" y="-151"/>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41" name="Line 23"/>
            <p:cNvSpPr>
              <a:spLocks noChangeShapeType="1"/>
            </p:cNvSpPr>
            <p:nvPr userDrawn="1"/>
          </p:nvSpPr>
          <p:spPr bwMode="gray">
            <a:xfrm>
              <a:off x="577" y="-634"/>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2" name="Line 24"/>
            <p:cNvSpPr>
              <a:spLocks noChangeShapeType="1"/>
            </p:cNvSpPr>
            <p:nvPr userDrawn="1"/>
          </p:nvSpPr>
          <p:spPr bwMode="gray">
            <a:xfrm>
              <a:off x="719" y="-634"/>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3" name="Line 25"/>
            <p:cNvSpPr>
              <a:spLocks noChangeShapeType="1"/>
            </p:cNvSpPr>
            <p:nvPr userDrawn="1"/>
          </p:nvSpPr>
          <p:spPr bwMode="gray">
            <a:xfrm>
              <a:off x="864" y="-634"/>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4" name="Line 26"/>
            <p:cNvSpPr>
              <a:spLocks noChangeShapeType="1"/>
            </p:cNvSpPr>
            <p:nvPr userDrawn="1"/>
          </p:nvSpPr>
          <p:spPr bwMode="gray">
            <a:xfrm>
              <a:off x="1000" y="-633"/>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5" name="Line 27"/>
            <p:cNvSpPr>
              <a:spLocks noChangeShapeType="1"/>
            </p:cNvSpPr>
            <p:nvPr userDrawn="1"/>
          </p:nvSpPr>
          <p:spPr bwMode="gray">
            <a:xfrm>
              <a:off x="1136" y="-633"/>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6" name="Line 28"/>
            <p:cNvSpPr>
              <a:spLocks noChangeShapeType="1"/>
            </p:cNvSpPr>
            <p:nvPr userDrawn="1"/>
          </p:nvSpPr>
          <p:spPr bwMode="gray">
            <a:xfrm>
              <a:off x="1272" y="-635"/>
              <a:ext cx="0" cy="63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7" name="Line 29"/>
            <p:cNvSpPr>
              <a:spLocks noChangeShapeType="1"/>
            </p:cNvSpPr>
            <p:nvPr userDrawn="1"/>
          </p:nvSpPr>
          <p:spPr bwMode="gray">
            <a:xfrm>
              <a:off x="1414" y="-634"/>
              <a:ext cx="0" cy="63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8" name="Line 30"/>
            <p:cNvSpPr>
              <a:spLocks noChangeShapeType="1"/>
            </p:cNvSpPr>
            <p:nvPr userDrawn="1"/>
          </p:nvSpPr>
          <p:spPr bwMode="gray">
            <a:xfrm>
              <a:off x="1565" y="-634"/>
              <a:ext cx="0" cy="63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9" name="Line 31"/>
            <p:cNvSpPr>
              <a:spLocks noChangeShapeType="1"/>
            </p:cNvSpPr>
            <p:nvPr userDrawn="1"/>
          </p:nvSpPr>
          <p:spPr bwMode="gray">
            <a:xfrm>
              <a:off x="1701" y="-634"/>
              <a:ext cx="0" cy="63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50" name="Line 32"/>
            <p:cNvSpPr>
              <a:spLocks noChangeShapeType="1"/>
            </p:cNvSpPr>
            <p:nvPr userDrawn="1"/>
          </p:nvSpPr>
          <p:spPr bwMode="gray">
            <a:xfrm>
              <a:off x="1837" y="-633"/>
              <a:ext cx="0" cy="63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51" name="Line 33"/>
            <p:cNvSpPr>
              <a:spLocks noChangeShapeType="1"/>
            </p:cNvSpPr>
            <p:nvPr userDrawn="1"/>
          </p:nvSpPr>
          <p:spPr bwMode="gray">
            <a:xfrm>
              <a:off x="1973" y="-633"/>
              <a:ext cx="0" cy="63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52" name="Line 34"/>
            <p:cNvSpPr>
              <a:spLocks noChangeShapeType="1"/>
            </p:cNvSpPr>
            <p:nvPr userDrawn="1"/>
          </p:nvSpPr>
          <p:spPr bwMode="gray">
            <a:xfrm>
              <a:off x="2109" y="-634"/>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53" name="Oval 35"/>
            <p:cNvSpPr>
              <a:spLocks noChangeArrowheads="1"/>
            </p:cNvSpPr>
            <p:nvPr userDrawn="1"/>
          </p:nvSpPr>
          <p:spPr bwMode="gray">
            <a:xfrm>
              <a:off x="1392" y="-28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54" name="Oval 36"/>
            <p:cNvSpPr>
              <a:spLocks noChangeArrowheads="1"/>
            </p:cNvSpPr>
            <p:nvPr userDrawn="1"/>
          </p:nvSpPr>
          <p:spPr bwMode="gray">
            <a:xfrm>
              <a:off x="1390" y="-542"/>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55" name="Oval 37"/>
            <p:cNvSpPr>
              <a:spLocks noChangeArrowheads="1"/>
            </p:cNvSpPr>
            <p:nvPr userDrawn="1"/>
          </p:nvSpPr>
          <p:spPr bwMode="gray">
            <a:xfrm>
              <a:off x="1680" y="-424"/>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56" name="Oval 38"/>
            <p:cNvSpPr>
              <a:spLocks noChangeArrowheads="1"/>
            </p:cNvSpPr>
            <p:nvPr userDrawn="1"/>
          </p:nvSpPr>
          <p:spPr bwMode="gray">
            <a:xfrm>
              <a:off x="1680" y="-540"/>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57" name="Oval 39"/>
            <p:cNvSpPr>
              <a:spLocks noChangeArrowheads="1"/>
            </p:cNvSpPr>
            <p:nvPr userDrawn="1"/>
          </p:nvSpPr>
          <p:spPr bwMode="gray">
            <a:xfrm>
              <a:off x="1950" y="-284"/>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58" name="Oval 40"/>
            <p:cNvSpPr>
              <a:spLocks noChangeArrowheads="1"/>
            </p:cNvSpPr>
            <p:nvPr userDrawn="1"/>
          </p:nvSpPr>
          <p:spPr bwMode="gray">
            <a:xfrm>
              <a:off x="2086" y="-14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59" name="Oval 41"/>
            <p:cNvSpPr>
              <a:spLocks noChangeArrowheads="1"/>
            </p:cNvSpPr>
            <p:nvPr userDrawn="1"/>
          </p:nvSpPr>
          <p:spPr bwMode="gray">
            <a:xfrm>
              <a:off x="2224" y="-28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0" name="Oval 42"/>
            <p:cNvSpPr>
              <a:spLocks noChangeArrowheads="1"/>
            </p:cNvSpPr>
            <p:nvPr userDrawn="1"/>
          </p:nvSpPr>
          <p:spPr bwMode="gray">
            <a:xfrm>
              <a:off x="2222" y="-54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1" name="Oval 43"/>
            <p:cNvSpPr>
              <a:spLocks noChangeArrowheads="1"/>
            </p:cNvSpPr>
            <p:nvPr userDrawn="1"/>
          </p:nvSpPr>
          <p:spPr bwMode="gray">
            <a:xfrm>
              <a:off x="2512" y="-424"/>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2" name="Oval 44"/>
            <p:cNvSpPr>
              <a:spLocks noChangeArrowheads="1"/>
            </p:cNvSpPr>
            <p:nvPr userDrawn="1"/>
          </p:nvSpPr>
          <p:spPr bwMode="gray">
            <a:xfrm>
              <a:off x="2512" y="-153"/>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3" name="Oval 45"/>
            <p:cNvSpPr>
              <a:spLocks noChangeArrowheads="1"/>
            </p:cNvSpPr>
            <p:nvPr userDrawn="1"/>
          </p:nvSpPr>
          <p:spPr bwMode="gray">
            <a:xfrm>
              <a:off x="2782" y="-289"/>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4" name="Oval 46"/>
            <p:cNvSpPr>
              <a:spLocks noChangeArrowheads="1"/>
            </p:cNvSpPr>
            <p:nvPr userDrawn="1"/>
          </p:nvSpPr>
          <p:spPr bwMode="gray">
            <a:xfrm>
              <a:off x="2918" y="-154"/>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grpSp>
          <p:nvGrpSpPr>
            <p:cNvPr id="1065" name="Group 47"/>
            <p:cNvGrpSpPr>
              <a:grpSpLocks/>
            </p:cNvGrpSpPr>
            <p:nvPr userDrawn="1"/>
          </p:nvGrpSpPr>
          <p:grpSpPr bwMode="auto">
            <a:xfrm>
              <a:off x="2246" y="-638"/>
              <a:ext cx="1532" cy="635"/>
              <a:chOff x="-765" y="-1448"/>
              <a:chExt cx="1532" cy="2896"/>
            </a:xfrm>
          </p:grpSpPr>
          <p:sp>
            <p:nvSpPr>
              <p:cNvPr id="1111" name="Line 48"/>
              <p:cNvSpPr>
                <a:spLocks noChangeShapeType="1"/>
              </p:cNvSpPr>
              <p:nvPr userDrawn="1"/>
            </p:nvSpPr>
            <p:spPr bwMode="gray">
              <a:xfrm>
                <a:off x="-765"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2" name="Line 49"/>
              <p:cNvSpPr>
                <a:spLocks noChangeShapeType="1"/>
              </p:cNvSpPr>
              <p:nvPr userDrawn="1"/>
            </p:nvSpPr>
            <p:spPr bwMode="gray">
              <a:xfrm>
                <a:off x="-614"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3" name="Line 50"/>
              <p:cNvSpPr>
                <a:spLocks noChangeShapeType="1"/>
              </p:cNvSpPr>
              <p:nvPr userDrawn="1"/>
            </p:nvSpPr>
            <p:spPr bwMode="gray">
              <a:xfrm>
                <a:off x="-478"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4" name="Line 51"/>
              <p:cNvSpPr>
                <a:spLocks noChangeShapeType="1"/>
              </p:cNvSpPr>
              <p:nvPr userDrawn="1"/>
            </p:nvSpPr>
            <p:spPr bwMode="gray">
              <a:xfrm>
                <a:off x="-342" y="-1439"/>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5" name="Line 52"/>
              <p:cNvSpPr>
                <a:spLocks noChangeShapeType="1"/>
              </p:cNvSpPr>
              <p:nvPr userDrawn="1"/>
            </p:nvSpPr>
            <p:spPr bwMode="gray">
              <a:xfrm>
                <a:off x="-206" y="-1439"/>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6" name="Line 53"/>
              <p:cNvSpPr>
                <a:spLocks noChangeShapeType="1"/>
              </p:cNvSpPr>
              <p:nvPr userDrawn="1"/>
            </p:nvSpPr>
            <p:spPr bwMode="gray">
              <a:xfrm>
                <a:off x="-70" y="-1448"/>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7" name="Line 54"/>
              <p:cNvSpPr>
                <a:spLocks noChangeShapeType="1"/>
              </p:cNvSpPr>
              <p:nvPr userDrawn="1"/>
            </p:nvSpPr>
            <p:spPr bwMode="gray">
              <a:xfrm>
                <a:off x="72" y="-1443"/>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8" name="Line 55"/>
              <p:cNvSpPr>
                <a:spLocks noChangeShapeType="1"/>
              </p:cNvSpPr>
              <p:nvPr userDrawn="1"/>
            </p:nvSpPr>
            <p:spPr bwMode="gray">
              <a:xfrm>
                <a:off x="223" y="-1443"/>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9" name="Line 56"/>
              <p:cNvSpPr>
                <a:spLocks noChangeShapeType="1"/>
              </p:cNvSpPr>
              <p:nvPr userDrawn="1"/>
            </p:nvSpPr>
            <p:spPr bwMode="gray">
              <a:xfrm>
                <a:off x="359" y="-1443"/>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20" name="Line 57"/>
              <p:cNvSpPr>
                <a:spLocks noChangeShapeType="1"/>
              </p:cNvSpPr>
              <p:nvPr userDrawn="1"/>
            </p:nvSpPr>
            <p:spPr bwMode="gray">
              <a:xfrm>
                <a:off x="495" y="-1439"/>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21" name="Line 58"/>
              <p:cNvSpPr>
                <a:spLocks noChangeShapeType="1"/>
              </p:cNvSpPr>
              <p:nvPr userDrawn="1"/>
            </p:nvSpPr>
            <p:spPr bwMode="gray">
              <a:xfrm>
                <a:off x="631" y="-1439"/>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22" name="Line 59"/>
              <p:cNvSpPr>
                <a:spLocks noChangeShapeType="1"/>
              </p:cNvSpPr>
              <p:nvPr userDrawn="1"/>
            </p:nvSpPr>
            <p:spPr bwMode="gray">
              <a:xfrm>
                <a:off x="767"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grpSp>
        <p:sp>
          <p:nvSpPr>
            <p:cNvPr id="1066" name="Oval 60"/>
            <p:cNvSpPr>
              <a:spLocks noChangeArrowheads="1"/>
            </p:cNvSpPr>
            <p:nvPr userDrawn="1"/>
          </p:nvSpPr>
          <p:spPr bwMode="gray">
            <a:xfrm>
              <a:off x="3061" y="-416"/>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7" name="Oval 61"/>
            <p:cNvSpPr>
              <a:spLocks noChangeArrowheads="1"/>
            </p:cNvSpPr>
            <p:nvPr userDrawn="1"/>
          </p:nvSpPr>
          <p:spPr bwMode="gray">
            <a:xfrm>
              <a:off x="3059" y="-545"/>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8" name="Oval 62"/>
            <p:cNvSpPr>
              <a:spLocks noChangeArrowheads="1"/>
            </p:cNvSpPr>
            <p:nvPr userDrawn="1"/>
          </p:nvSpPr>
          <p:spPr bwMode="gray">
            <a:xfrm>
              <a:off x="3349" y="-41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9" name="Oval 63"/>
            <p:cNvSpPr>
              <a:spLocks noChangeArrowheads="1"/>
            </p:cNvSpPr>
            <p:nvPr userDrawn="1"/>
          </p:nvSpPr>
          <p:spPr bwMode="gray">
            <a:xfrm>
              <a:off x="3349" y="-543"/>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0" name="Oval 64"/>
            <p:cNvSpPr>
              <a:spLocks noChangeArrowheads="1"/>
            </p:cNvSpPr>
            <p:nvPr userDrawn="1"/>
          </p:nvSpPr>
          <p:spPr bwMode="gray">
            <a:xfrm>
              <a:off x="3619" y="-287"/>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1" name="Oval 65"/>
            <p:cNvSpPr>
              <a:spLocks noChangeArrowheads="1"/>
            </p:cNvSpPr>
            <p:nvPr userDrawn="1"/>
          </p:nvSpPr>
          <p:spPr bwMode="gray">
            <a:xfrm>
              <a:off x="3755" y="-151"/>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2" name="Oval 66"/>
            <p:cNvSpPr>
              <a:spLocks noChangeArrowheads="1"/>
            </p:cNvSpPr>
            <p:nvPr userDrawn="1"/>
          </p:nvSpPr>
          <p:spPr bwMode="gray">
            <a:xfrm>
              <a:off x="3913" y="-27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3" name="Oval 67"/>
            <p:cNvSpPr>
              <a:spLocks noChangeArrowheads="1"/>
            </p:cNvSpPr>
            <p:nvPr userDrawn="1"/>
          </p:nvSpPr>
          <p:spPr bwMode="gray">
            <a:xfrm>
              <a:off x="3911" y="-54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4" name="Oval 68"/>
            <p:cNvSpPr>
              <a:spLocks noChangeArrowheads="1"/>
            </p:cNvSpPr>
            <p:nvPr userDrawn="1"/>
          </p:nvSpPr>
          <p:spPr bwMode="gray">
            <a:xfrm>
              <a:off x="4201" y="-457"/>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5" name="Oval 69"/>
            <p:cNvSpPr>
              <a:spLocks noChangeArrowheads="1"/>
            </p:cNvSpPr>
            <p:nvPr userDrawn="1"/>
          </p:nvSpPr>
          <p:spPr bwMode="gray">
            <a:xfrm>
              <a:off x="4201" y="-147"/>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6" name="Oval 70"/>
            <p:cNvSpPr>
              <a:spLocks noChangeArrowheads="1"/>
            </p:cNvSpPr>
            <p:nvPr userDrawn="1"/>
          </p:nvSpPr>
          <p:spPr bwMode="gray">
            <a:xfrm>
              <a:off x="4471" y="-290"/>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7" name="Oval 71"/>
            <p:cNvSpPr>
              <a:spLocks noChangeArrowheads="1"/>
            </p:cNvSpPr>
            <p:nvPr userDrawn="1"/>
          </p:nvSpPr>
          <p:spPr bwMode="gray">
            <a:xfrm>
              <a:off x="4607" y="-154"/>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grpSp>
          <p:nvGrpSpPr>
            <p:cNvPr id="1078" name="Group 72"/>
            <p:cNvGrpSpPr>
              <a:grpSpLocks/>
            </p:cNvGrpSpPr>
            <p:nvPr userDrawn="1"/>
          </p:nvGrpSpPr>
          <p:grpSpPr bwMode="auto">
            <a:xfrm>
              <a:off x="3935" y="-638"/>
              <a:ext cx="1532" cy="635"/>
              <a:chOff x="-765" y="-1448"/>
              <a:chExt cx="1532" cy="2896"/>
            </a:xfrm>
          </p:grpSpPr>
          <p:sp>
            <p:nvSpPr>
              <p:cNvPr id="1099" name="Line 73"/>
              <p:cNvSpPr>
                <a:spLocks noChangeShapeType="1"/>
              </p:cNvSpPr>
              <p:nvPr userDrawn="1"/>
            </p:nvSpPr>
            <p:spPr bwMode="gray">
              <a:xfrm>
                <a:off x="-765"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0" name="Line 74"/>
              <p:cNvSpPr>
                <a:spLocks noChangeShapeType="1"/>
              </p:cNvSpPr>
              <p:nvPr userDrawn="1"/>
            </p:nvSpPr>
            <p:spPr bwMode="gray">
              <a:xfrm>
                <a:off x="-614"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1" name="Line 75"/>
              <p:cNvSpPr>
                <a:spLocks noChangeShapeType="1"/>
              </p:cNvSpPr>
              <p:nvPr userDrawn="1"/>
            </p:nvSpPr>
            <p:spPr bwMode="gray">
              <a:xfrm>
                <a:off x="-478"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2" name="Line 76"/>
              <p:cNvSpPr>
                <a:spLocks noChangeShapeType="1"/>
              </p:cNvSpPr>
              <p:nvPr userDrawn="1"/>
            </p:nvSpPr>
            <p:spPr bwMode="gray">
              <a:xfrm>
                <a:off x="-342" y="-1439"/>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3" name="Line 77"/>
              <p:cNvSpPr>
                <a:spLocks noChangeShapeType="1"/>
              </p:cNvSpPr>
              <p:nvPr userDrawn="1"/>
            </p:nvSpPr>
            <p:spPr bwMode="gray">
              <a:xfrm>
                <a:off x="-206" y="-1439"/>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4" name="Line 78"/>
              <p:cNvSpPr>
                <a:spLocks noChangeShapeType="1"/>
              </p:cNvSpPr>
              <p:nvPr userDrawn="1"/>
            </p:nvSpPr>
            <p:spPr bwMode="gray">
              <a:xfrm>
                <a:off x="-70" y="-1448"/>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5" name="Line 79"/>
              <p:cNvSpPr>
                <a:spLocks noChangeShapeType="1"/>
              </p:cNvSpPr>
              <p:nvPr userDrawn="1"/>
            </p:nvSpPr>
            <p:spPr bwMode="gray">
              <a:xfrm>
                <a:off x="72" y="-1443"/>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6" name="Line 80"/>
              <p:cNvSpPr>
                <a:spLocks noChangeShapeType="1"/>
              </p:cNvSpPr>
              <p:nvPr userDrawn="1"/>
            </p:nvSpPr>
            <p:spPr bwMode="gray">
              <a:xfrm>
                <a:off x="223" y="-1443"/>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7" name="Line 81"/>
              <p:cNvSpPr>
                <a:spLocks noChangeShapeType="1"/>
              </p:cNvSpPr>
              <p:nvPr userDrawn="1"/>
            </p:nvSpPr>
            <p:spPr bwMode="gray">
              <a:xfrm>
                <a:off x="359" y="-1443"/>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8" name="Line 82"/>
              <p:cNvSpPr>
                <a:spLocks noChangeShapeType="1"/>
              </p:cNvSpPr>
              <p:nvPr userDrawn="1"/>
            </p:nvSpPr>
            <p:spPr bwMode="gray">
              <a:xfrm>
                <a:off x="495" y="-1439"/>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9" name="Line 83"/>
              <p:cNvSpPr>
                <a:spLocks noChangeShapeType="1"/>
              </p:cNvSpPr>
              <p:nvPr userDrawn="1"/>
            </p:nvSpPr>
            <p:spPr bwMode="gray">
              <a:xfrm>
                <a:off x="631" y="-1439"/>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0" name="Line 84"/>
              <p:cNvSpPr>
                <a:spLocks noChangeShapeType="1"/>
              </p:cNvSpPr>
              <p:nvPr userDrawn="1"/>
            </p:nvSpPr>
            <p:spPr bwMode="gray">
              <a:xfrm>
                <a:off x="767"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grpSp>
        <p:sp>
          <p:nvSpPr>
            <p:cNvPr id="1079" name="Oval 85"/>
            <p:cNvSpPr>
              <a:spLocks noChangeArrowheads="1"/>
            </p:cNvSpPr>
            <p:nvPr userDrawn="1"/>
          </p:nvSpPr>
          <p:spPr bwMode="gray">
            <a:xfrm>
              <a:off x="4750" y="-365"/>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0" name="Oval 86"/>
            <p:cNvSpPr>
              <a:spLocks noChangeArrowheads="1"/>
            </p:cNvSpPr>
            <p:nvPr userDrawn="1"/>
          </p:nvSpPr>
          <p:spPr bwMode="gray">
            <a:xfrm>
              <a:off x="4748" y="-545"/>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1" name="Oval 87"/>
            <p:cNvSpPr>
              <a:spLocks noChangeArrowheads="1"/>
            </p:cNvSpPr>
            <p:nvPr userDrawn="1"/>
          </p:nvSpPr>
          <p:spPr bwMode="gray">
            <a:xfrm>
              <a:off x="5038" y="-427"/>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2" name="Oval 88"/>
            <p:cNvSpPr>
              <a:spLocks noChangeArrowheads="1"/>
            </p:cNvSpPr>
            <p:nvPr userDrawn="1"/>
          </p:nvSpPr>
          <p:spPr bwMode="gray">
            <a:xfrm>
              <a:off x="5038" y="-543"/>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3" name="Oval 89"/>
            <p:cNvSpPr>
              <a:spLocks noChangeArrowheads="1"/>
            </p:cNvSpPr>
            <p:nvPr userDrawn="1"/>
          </p:nvSpPr>
          <p:spPr bwMode="gray">
            <a:xfrm>
              <a:off x="5308" y="-287"/>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4" name="Oval 90"/>
            <p:cNvSpPr>
              <a:spLocks noChangeArrowheads="1"/>
            </p:cNvSpPr>
            <p:nvPr userDrawn="1"/>
          </p:nvSpPr>
          <p:spPr bwMode="gray">
            <a:xfrm>
              <a:off x="5444" y="-151"/>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5" name="Oval 91"/>
            <p:cNvSpPr>
              <a:spLocks noChangeArrowheads="1"/>
            </p:cNvSpPr>
            <p:nvPr userDrawn="1"/>
          </p:nvSpPr>
          <p:spPr bwMode="gray">
            <a:xfrm>
              <a:off x="5580" y="-286"/>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6" name="Oval 92"/>
            <p:cNvSpPr>
              <a:spLocks noChangeArrowheads="1"/>
            </p:cNvSpPr>
            <p:nvPr userDrawn="1"/>
          </p:nvSpPr>
          <p:spPr bwMode="gray">
            <a:xfrm>
              <a:off x="5578" y="-547"/>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7" name="Oval 93"/>
            <p:cNvSpPr>
              <a:spLocks noChangeArrowheads="1"/>
            </p:cNvSpPr>
            <p:nvPr userDrawn="1"/>
          </p:nvSpPr>
          <p:spPr bwMode="gray">
            <a:xfrm>
              <a:off x="5868" y="-420"/>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8" name="Oval 94"/>
            <p:cNvSpPr>
              <a:spLocks noChangeArrowheads="1"/>
            </p:cNvSpPr>
            <p:nvPr userDrawn="1"/>
          </p:nvSpPr>
          <p:spPr bwMode="gray">
            <a:xfrm>
              <a:off x="5868" y="-155"/>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9" name="Oval 95"/>
            <p:cNvSpPr>
              <a:spLocks noChangeArrowheads="1"/>
            </p:cNvSpPr>
            <p:nvPr userDrawn="1"/>
          </p:nvSpPr>
          <p:spPr bwMode="gray">
            <a:xfrm>
              <a:off x="6138" y="-280"/>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90" name="Line 96"/>
            <p:cNvSpPr>
              <a:spLocks noChangeShapeType="1"/>
            </p:cNvSpPr>
            <p:nvPr userDrawn="1"/>
          </p:nvSpPr>
          <p:spPr bwMode="gray">
            <a:xfrm>
              <a:off x="5602" y="-636"/>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1" name="Line 97"/>
            <p:cNvSpPr>
              <a:spLocks noChangeShapeType="1"/>
            </p:cNvSpPr>
            <p:nvPr userDrawn="1"/>
          </p:nvSpPr>
          <p:spPr bwMode="gray">
            <a:xfrm>
              <a:off x="5753" y="-636"/>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2" name="Line 98"/>
            <p:cNvSpPr>
              <a:spLocks noChangeShapeType="1"/>
            </p:cNvSpPr>
            <p:nvPr userDrawn="1"/>
          </p:nvSpPr>
          <p:spPr bwMode="gray">
            <a:xfrm>
              <a:off x="5889" y="-636"/>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3" name="Line 99"/>
            <p:cNvSpPr>
              <a:spLocks noChangeShapeType="1"/>
            </p:cNvSpPr>
            <p:nvPr userDrawn="1"/>
          </p:nvSpPr>
          <p:spPr bwMode="gray">
            <a:xfrm>
              <a:off x="6025" y="-635"/>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4" name="Line 100"/>
            <p:cNvSpPr>
              <a:spLocks noChangeShapeType="1"/>
            </p:cNvSpPr>
            <p:nvPr userDrawn="1"/>
          </p:nvSpPr>
          <p:spPr bwMode="gray">
            <a:xfrm>
              <a:off x="6161" y="-635"/>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5" name="Line 101"/>
            <p:cNvSpPr>
              <a:spLocks noChangeShapeType="1"/>
            </p:cNvSpPr>
            <p:nvPr userDrawn="1"/>
          </p:nvSpPr>
          <p:spPr bwMode="gray">
            <a:xfrm>
              <a:off x="476" y="-525"/>
              <a:ext cx="576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6" name="Line 102"/>
            <p:cNvSpPr>
              <a:spLocks noChangeShapeType="1"/>
            </p:cNvSpPr>
            <p:nvPr userDrawn="1"/>
          </p:nvSpPr>
          <p:spPr bwMode="gray">
            <a:xfrm>
              <a:off x="477" y="-389"/>
              <a:ext cx="576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7" name="Line 103"/>
            <p:cNvSpPr>
              <a:spLocks noChangeShapeType="1"/>
            </p:cNvSpPr>
            <p:nvPr userDrawn="1"/>
          </p:nvSpPr>
          <p:spPr bwMode="gray">
            <a:xfrm>
              <a:off x="478" y="-253"/>
              <a:ext cx="576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8" name="Line 104"/>
            <p:cNvSpPr>
              <a:spLocks noChangeShapeType="1"/>
            </p:cNvSpPr>
            <p:nvPr userDrawn="1"/>
          </p:nvSpPr>
          <p:spPr bwMode="gray">
            <a:xfrm>
              <a:off x="480" y="-126"/>
              <a:ext cx="576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grpSp>
      <p:sp>
        <p:nvSpPr>
          <p:cNvPr id="1129" name="Rectangle 105"/>
          <p:cNvSpPr>
            <a:spLocks noChangeArrowheads="1"/>
          </p:cNvSpPr>
          <p:nvPr/>
        </p:nvSpPr>
        <p:spPr bwMode="gray">
          <a:xfrm>
            <a:off x="0" y="800100"/>
            <a:ext cx="9144000" cy="301625"/>
          </a:xfrm>
          <a:prstGeom prst="rect">
            <a:avLst/>
          </a:prstGeom>
          <a:gradFill rotWithShape="1">
            <a:gsLst>
              <a:gs pos="0">
                <a:schemeClr val="tx1">
                  <a:gamma/>
                  <a:shade val="46275"/>
                  <a:invGamma/>
                </a:schemeClr>
              </a:gs>
              <a:gs pos="100000">
                <a:schemeClr val="tx1"/>
              </a:gs>
            </a:gsLst>
            <a:lin ang="0" scaled="1"/>
          </a:gradFill>
          <a:ln w="9525">
            <a:noFill/>
            <a:miter lim="800000"/>
            <a:headEnd/>
            <a:tailEnd/>
          </a:ln>
          <a:effectLst/>
        </p:spPr>
        <p:txBody>
          <a:bodyPr wrap="none" anchor="ctr"/>
          <a:lstStyle/>
          <a:p>
            <a:pPr eaLnBrk="1" fontAlgn="auto" hangingPunct="1">
              <a:spcBef>
                <a:spcPts val="0"/>
              </a:spcBef>
              <a:spcAft>
                <a:spcPts val="0"/>
              </a:spcAft>
              <a:defRPr/>
            </a:pPr>
            <a:endParaRPr lang="ru-RU">
              <a:latin typeface="+mn-lt"/>
              <a:cs typeface="+mn-cs"/>
            </a:endParaRPr>
          </a:p>
        </p:txBody>
      </p:sp>
      <p:sp>
        <p:nvSpPr>
          <p:cNvPr id="1029" name="Oval 106" descr="06_original_w"/>
          <p:cNvSpPr>
            <a:spLocks noChangeArrowheads="1"/>
          </p:cNvSpPr>
          <p:nvPr/>
        </p:nvSpPr>
        <p:spPr bwMode="gray">
          <a:xfrm>
            <a:off x="7956550" y="404813"/>
            <a:ext cx="936625" cy="1008062"/>
          </a:xfrm>
          <a:prstGeom prst="ellipse">
            <a:avLst/>
          </a:prstGeom>
          <a:blipFill dpi="0" rotWithShape="1">
            <a:blip r:embed="rId13"/>
            <a:srcRect/>
            <a:stretch>
              <a:fillRect/>
            </a:stretch>
          </a:blipFill>
          <a:ln w="57150">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30" name="Rectangle 3"/>
          <p:cNvSpPr>
            <a:spLocks noGrp="1" noChangeArrowheads="1"/>
          </p:cNvSpPr>
          <p:nvPr>
            <p:ph type="body" idx="1"/>
          </p:nvPr>
        </p:nvSpPr>
        <p:spPr bwMode="auto">
          <a:xfrm>
            <a:off x="457200" y="1228725"/>
            <a:ext cx="8229600"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uk-UA" smtClean="0"/>
              <a:t>Образец текста</a:t>
            </a:r>
          </a:p>
          <a:p>
            <a:pPr lvl="1"/>
            <a:r>
              <a:rPr lang="en-US" altLang="uk-UA" smtClean="0"/>
              <a:t>Второй уровень</a:t>
            </a:r>
          </a:p>
          <a:p>
            <a:pPr lvl="2"/>
            <a:r>
              <a:rPr lang="en-US" altLang="uk-UA" smtClean="0"/>
              <a:t>Третий уровень</a:t>
            </a:r>
          </a:p>
          <a:p>
            <a:pPr lvl="3"/>
            <a:r>
              <a:rPr lang="en-US" altLang="uk-UA" smtClean="0"/>
              <a:t>Четвертый уровень</a:t>
            </a:r>
          </a:p>
          <a:p>
            <a:pPr lvl="4"/>
            <a:r>
              <a:rPr lang="en-US" altLang="uk-UA" smtClean="0"/>
              <a:t>Пятый уровень</a:t>
            </a:r>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b="0">
                <a:latin typeface="+mn-lt"/>
                <a:cs typeface="+mn-cs"/>
              </a:defRPr>
            </a:lvl1pPr>
          </a:lstStyle>
          <a:p>
            <a:pPr>
              <a:defRPr/>
            </a:pPr>
            <a:fld id="{A95AFC7E-0181-4ED6-9046-95DD480F976B}" type="datetimeFigureOut">
              <a:rPr lang="ru-RU"/>
              <a:pPr>
                <a:defRPr/>
              </a:pPr>
              <a:t>28.03.2026</a:t>
            </a:fld>
            <a:endParaRPr lang="ru-RU"/>
          </a:p>
        </p:txBody>
      </p:sp>
      <p:sp>
        <p:nvSpPr>
          <p:cNvPr id="3"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b="0">
                <a:latin typeface="+mn-lt"/>
                <a:cs typeface="+mn-cs"/>
              </a:defRPr>
            </a:lvl1pPr>
          </a:lstStyle>
          <a:p>
            <a:pPr>
              <a:defRPr/>
            </a:pPr>
            <a:endParaRPr lang="ru-RU"/>
          </a:p>
        </p:txBody>
      </p:sp>
      <p:sp>
        <p:nvSpPr>
          <p:cNvPr id="4"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9EE5AEF-E962-4A57-8304-8F18007BB3C8}" type="slidenum">
              <a:rPr lang="ru-RU" altLang="uk-UA"/>
              <a:pPr>
                <a:defRPr/>
              </a:pPr>
              <a:t>‹№›</a:t>
            </a:fld>
            <a:endParaRPr lang="ru-RU" altLang="uk-UA"/>
          </a:p>
        </p:txBody>
      </p:sp>
      <p:sp>
        <p:nvSpPr>
          <p:cNvPr id="1034" name="Rectangle 2"/>
          <p:cNvSpPr>
            <a:spLocks noGrp="1" noChangeArrowheads="1"/>
          </p:cNvSpPr>
          <p:nvPr>
            <p:ph type="title"/>
          </p:nvPr>
        </p:nvSpPr>
        <p:spPr bwMode="black">
          <a:xfrm>
            <a:off x="457200" y="228600"/>
            <a:ext cx="7391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uk-UA" smtClean="0"/>
              <a:t>Образец заголовка</a:t>
            </a:r>
          </a:p>
        </p:txBody>
      </p:sp>
    </p:spTree>
  </p:cSld>
  <p:clrMap bg1="lt1" tx1="dk1" bg2="lt2" tx2="dk2" accent1="accent1" accent2="accent2" accent3="accent3" accent4="accent4" accent5="accent5" accent6="accent6" hlink="hlink" folHlink="folHlink"/>
  <p:sldLayoutIdLst>
    <p:sldLayoutId id="2147485275" r:id="rId1"/>
    <p:sldLayoutId id="2147485276" r:id="rId2"/>
    <p:sldLayoutId id="2147485277" r:id="rId3"/>
    <p:sldLayoutId id="2147485278" r:id="rId4"/>
    <p:sldLayoutId id="2147485279" r:id="rId5"/>
    <p:sldLayoutId id="2147485280" r:id="rId6"/>
    <p:sldLayoutId id="2147485281" r:id="rId7"/>
    <p:sldLayoutId id="2147485282" r:id="rId8"/>
    <p:sldLayoutId id="2147485283" r:id="rId9"/>
    <p:sldLayoutId id="2147485284" r:id="rId10"/>
    <p:sldLayoutId id="2147485285" r:id="rId11"/>
  </p:sldLayoutIdLst>
  <p:transition>
    <p:strips dir="ld"/>
  </p:transition>
  <p:txStyles>
    <p:titleStyle>
      <a:lvl1pPr algn="r" rtl="0" eaLnBrk="0" fontAlgn="base" hangingPunct="0">
        <a:spcBef>
          <a:spcPct val="0"/>
        </a:spcBef>
        <a:spcAft>
          <a:spcPct val="0"/>
        </a:spcAft>
        <a:defRPr sz="2800" b="1" i="1">
          <a:solidFill>
            <a:schemeClr val="tx1"/>
          </a:solidFill>
          <a:latin typeface="+mj-lt"/>
          <a:ea typeface="+mj-ea"/>
          <a:cs typeface="+mj-cs"/>
        </a:defRPr>
      </a:lvl1pPr>
      <a:lvl2pPr algn="r" rtl="0" eaLnBrk="0" fontAlgn="base" hangingPunct="0">
        <a:spcBef>
          <a:spcPct val="0"/>
        </a:spcBef>
        <a:spcAft>
          <a:spcPct val="0"/>
        </a:spcAft>
        <a:defRPr sz="2800" b="1" i="1">
          <a:solidFill>
            <a:schemeClr val="tx1"/>
          </a:solidFill>
          <a:latin typeface="Verdana" pitchFamily="34" charset="0"/>
        </a:defRPr>
      </a:lvl2pPr>
      <a:lvl3pPr algn="r" rtl="0" eaLnBrk="0" fontAlgn="base" hangingPunct="0">
        <a:spcBef>
          <a:spcPct val="0"/>
        </a:spcBef>
        <a:spcAft>
          <a:spcPct val="0"/>
        </a:spcAft>
        <a:defRPr sz="2800" b="1" i="1">
          <a:solidFill>
            <a:schemeClr val="tx1"/>
          </a:solidFill>
          <a:latin typeface="Verdana" pitchFamily="34" charset="0"/>
        </a:defRPr>
      </a:lvl3pPr>
      <a:lvl4pPr algn="r" rtl="0" eaLnBrk="0" fontAlgn="base" hangingPunct="0">
        <a:spcBef>
          <a:spcPct val="0"/>
        </a:spcBef>
        <a:spcAft>
          <a:spcPct val="0"/>
        </a:spcAft>
        <a:defRPr sz="2800" b="1" i="1">
          <a:solidFill>
            <a:schemeClr val="tx1"/>
          </a:solidFill>
          <a:latin typeface="Verdana" pitchFamily="34" charset="0"/>
        </a:defRPr>
      </a:lvl4pPr>
      <a:lvl5pPr algn="r" rtl="0" eaLnBrk="0" fontAlgn="base" hangingPunct="0">
        <a:spcBef>
          <a:spcPct val="0"/>
        </a:spcBef>
        <a:spcAft>
          <a:spcPct val="0"/>
        </a:spcAft>
        <a:defRPr sz="2800" b="1" i="1">
          <a:solidFill>
            <a:schemeClr val="tx1"/>
          </a:solidFill>
          <a:latin typeface="Verdana" pitchFamily="34" charset="0"/>
        </a:defRPr>
      </a:lvl5pPr>
      <a:lvl6pPr marL="457200" algn="r" rtl="0" eaLnBrk="1" fontAlgn="base" hangingPunct="1">
        <a:spcBef>
          <a:spcPct val="0"/>
        </a:spcBef>
        <a:spcAft>
          <a:spcPct val="0"/>
        </a:spcAft>
        <a:defRPr sz="2800" b="1" i="1">
          <a:solidFill>
            <a:schemeClr val="tx1"/>
          </a:solidFill>
          <a:latin typeface="Verdana" pitchFamily="34" charset="0"/>
        </a:defRPr>
      </a:lvl6pPr>
      <a:lvl7pPr marL="914400" algn="r" rtl="0" eaLnBrk="1" fontAlgn="base" hangingPunct="1">
        <a:spcBef>
          <a:spcPct val="0"/>
        </a:spcBef>
        <a:spcAft>
          <a:spcPct val="0"/>
        </a:spcAft>
        <a:defRPr sz="2800" b="1" i="1">
          <a:solidFill>
            <a:schemeClr val="tx1"/>
          </a:solidFill>
          <a:latin typeface="Verdana" pitchFamily="34" charset="0"/>
        </a:defRPr>
      </a:lvl7pPr>
      <a:lvl8pPr marL="1371600" algn="r" rtl="0" eaLnBrk="1" fontAlgn="base" hangingPunct="1">
        <a:spcBef>
          <a:spcPct val="0"/>
        </a:spcBef>
        <a:spcAft>
          <a:spcPct val="0"/>
        </a:spcAft>
        <a:defRPr sz="2800" b="1" i="1">
          <a:solidFill>
            <a:schemeClr val="tx1"/>
          </a:solidFill>
          <a:latin typeface="Verdana" pitchFamily="34" charset="0"/>
        </a:defRPr>
      </a:lvl8pPr>
      <a:lvl9pPr marL="1828800" algn="r" rtl="0" eaLnBrk="1" fontAlgn="base" hangingPunct="1">
        <a:spcBef>
          <a:spcPct val="0"/>
        </a:spcBef>
        <a:spcAft>
          <a:spcPct val="0"/>
        </a:spcAft>
        <a:defRPr sz="2800" b="1" i="1">
          <a:solidFill>
            <a:schemeClr val="tx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3" Type="http://schemas.openxmlformats.org/officeDocument/2006/relationships/hyperlink" Target="https://aaahq.org/Accounting-Hall-of-Fame" TargetMode="Externa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64704"/>
            <a:ext cx="9144000" cy="5688632"/>
          </a:xfrm>
        </p:spPr>
        <p:txBody>
          <a:bodyPr/>
          <a:lstStyle/>
          <a:p>
            <a:pPr algn="ctr">
              <a:defRPr/>
            </a:pPr>
            <a:r>
              <a:rPr lang="uk-UA" sz="5400" i="0" dirty="0" smtClean="0">
                <a:solidFill>
                  <a:schemeClr val="accent4">
                    <a:lumMod val="50000"/>
                  </a:schemeClr>
                </a:solidFill>
                <a:latin typeface="Bookman Old Style" pitchFamily="18" charset="0"/>
              </a:rPr>
              <a:t>Тема </a:t>
            </a:r>
            <a:r>
              <a:rPr lang="en-US" sz="5400" i="0" smtClean="0">
                <a:solidFill>
                  <a:schemeClr val="accent4">
                    <a:lumMod val="50000"/>
                  </a:schemeClr>
                </a:solidFill>
                <a:latin typeface="Bookman Old Style" pitchFamily="18" charset="0"/>
              </a:rPr>
              <a:t>3</a:t>
            </a:r>
            <a:r>
              <a:rPr lang="uk-UA" sz="5400" i="0" smtClean="0">
                <a:solidFill>
                  <a:schemeClr val="accent4">
                    <a:lumMod val="50000"/>
                  </a:schemeClr>
                </a:solidFill>
                <a:latin typeface="Bookman Old Style" pitchFamily="18" charset="0"/>
              </a:rPr>
              <a:t>.</a:t>
            </a:r>
            <a:r>
              <a:rPr lang="ru-RU" sz="4400" i="0" dirty="0">
                <a:latin typeface="Bookman Old Style" pitchFamily="18" charset="0"/>
              </a:rPr>
              <a:t/>
            </a:r>
            <a:br>
              <a:rPr lang="ru-RU" sz="4400" i="0" dirty="0">
                <a:latin typeface="Bookman Old Style" pitchFamily="18" charset="0"/>
              </a:rPr>
            </a:br>
            <a:r>
              <a:rPr lang="uk-UA" sz="4400" i="0" dirty="0" smtClean="0">
                <a:latin typeface="Bookman Old Style" pitchFamily="18" charset="0"/>
              </a:rPr>
              <a:t>Бухгалтерський </a:t>
            </a:r>
            <a:r>
              <a:rPr lang="uk-UA" sz="4400" i="0" dirty="0">
                <a:latin typeface="Bookman Old Style" pitchFamily="18" charset="0"/>
              </a:rPr>
              <a:t>облік як </a:t>
            </a:r>
            <a:r>
              <a:rPr lang="uk-UA" sz="4400" i="0" dirty="0" smtClean="0">
                <a:latin typeface="Bookman Old Style" pitchFamily="18" charset="0"/>
              </a:rPr>
              <a:t>наука</a:t>
            </a:r>
            <a:r>
              <a:rPr lang="uk-UA" sz="4400" dirty="0"/>
              <a:t/>
            </a:r>
            <a:br>
              <a:rPr lang="uk-UA" sz="4400" dirty="0"/>
            </a:br>
            <a:endParaRPr lang="ru-RU" sz="5400" i="0" dirty="0">
              <a:latin typeface="Bookman Old Style" pitchFamily="18" charset="0"/>
            </a:endParaRPr>
          </a:p>
        </p:txBody>
      </p:sp>
    </p:spTree>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159731" y="2131115"/>
            <a:ext cx="4824536" cy="3960440"/>
          </a:xfrm>
          <a:prstGeom prst="rect">
            <a:avLst/>
          </a:prstGeom>
        </p:spPr>
      </p:pic>
      <p:sp>
        <p:nvSpPr>
          <p:cNvPr id="3" name="Прямокутник 2"/>
          <p:cNvSpPr/>
          <p:nvPr/>
        </p:nvSpPr>
        <p:spPr>
          <a:xfrm>
            <a:off x="-1" y="1484784"/>
            <a:ext cx="9144000" cy="646331"/>
          </a:xfrm>
          <a:prstGeom prst="rect">
            <a:avLst/>
          </a:prstGeom>
        </p:spPr>
        <p:txBody>
          <a:bodyPr wrap="square">
            <a:spAutoFit/>
          </a:bodyPr>
          <a:lstStyle/>
          <a:p>
            <a:pPr algn="ctr"/>
            <a:r>
              <a:rPr lang="uk-UA" sz="3600" dirty="0">
                <a:latin typeface="Bookman Old Style" panose="02050604050505020204" pitchFamily="18" charset="0"/>
              </a:rPr>
              <a:t>Герб бухгалтера</a:t>
            </a:r>
          </a:p>
        </p:txBody>
      </p:sp>
    </p:spTree>
    <p:extLst>
      <p:ext uri="{BB962C8B-B14F-4D97-AF65-F5344CB8AC3E}">
        <p14:creationId xmlns:p14="http://schemas.microsoft.com/office/powerpoint/2010/main" val="2111907889"/>
      </p:ext>
    </p:extLst>
  </p:cSld>
  <p:clrMapOvr>
    <a:masterClrMapping/>
  </p:clrMapOvr>
  <p:transition>
    <p:strips dir="l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8530" y="2850"/>
            <a:ext cx="9118031" cy="584775"/>
          </a:xfrm>
          <a:prstGeom prst="rect">
            <a:avLst/>
          </a:prstGeom>
          <a:ln>
            <a:solidFill>
              <a:srgbClr val="3186E3"/>
            </a:solidFill>
          </a:ln>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uk-UA" sz="3200" dirty="0">
                <a:latin typeface="Bookman Old Style" panose="02050604050505020204" pitchFamily="18" charset="0"/>
              </a:rPr>
              <a:t>Класифікація бухгалтерських теорій</a:t>
            </a:r>
          </a:p>
        </p:txBody>
      </p:sp>
      <p:graphicFrame>
        <p:nvGraphicFramePr>
          <p:cNvPr id="5" name="Таблиця 4"/>
          <p:cNvGraphicFramePr>
            <a:graphicFrameLocks noGrp="1"/>
          </p:cNvGraphicFramePr>
          <p:nvPr>
            <p:extLst>
              <p:ext uri="{D42A27DB-BD31-4B8C-83A1-F6EECF244321}">
                <p14:modId xmlns:p14="http://schemas.microsoft.com/office/powerpoint/2010/main" val="174991824"/>
              </p:ext>
            </p:extLst>
          </p:nvPr>
        </p:nvGraphicFramePr>
        <p:xfrm>
          <a:off x="0" y="587625"/>
          <a:ext cx="9144000" cy="6379464"/>
        </p:xfrm>
        <a:graphic>
          <a:graphicData uri="http://schemas.openxmlformats.org/drawingml/2006/table">
            <a:tbl>
              <a:tblPr>
                <a:tableStyleId>{35758FB7-9AC5-4552-8A53-C91805E547FA}</a:tableStyleId>
              </a:tblPr>
              <a:tblGrid>
                <a:gridCol w="1942202">
                  <a:extLst>
                    <a:ext uri="{9D8B030D-6E8A-4147-A177-3AD203B41FA5}">
                      <a16:colId xmlns:a16="http://schemas.microsoft.com/office/drawing/2014/main" val="3487098769"/>
                    </a:ext>
                  </a:extLst>
                </a:gridCol>
                <a:gridCol w="7201798">
                  <a:extLst>
                    <a:ext uri="{9D8B030D-6E8A-4147-A177-3AD203B41FA5}">
                      <a16:colId xmlns:a16="http://schemas.microsoft.com/office/drawing/2014/main" val="3374819023"/>
                    </a:ext>
                  </a:extLst>
                </a:gridCol>
              </a:tblGrid>
              <a:tr h="294599">
                <a:tc>
                  <a:txBody>
                    <a:bodyPr/>
                    <a:lstStyle/>
                    <a:p>
                      <a:pPr algn="ctr">
                        <a:lnSpc>
                          <a:spcPct val="115000"/>
                        </a:lnSpc>
                        <a:spcAft>
                          <a:spcPts val="0"/>
                        </a:spcAft>
                      </a:pPr>
                      <a:r>
                        <a:rPr lang="uk-UA" sz="2400" b="1" dirty="0">
                          <a:effectLst/>
                          <a:latin typeface="Bookman Old Style" panose="02050604050505020204" pitchFamily="18" charset="0"/>
                        </a:rPr>
                        <a:t>Теорія</a:t>
                      </a:r>
                      <a:r>
                        <a:rPr lang="uk-UA" sz="2200" b="1" dirty="0">
                          <a:effectLst/>
                          <a:latin typeface="Bookman Old Style" panose="02050604050505020204" pitchFamily="18" charset="0"/>
                        </a:rPr>
                        <a:t> </a:t>
                      </a:r>
                      <a:endParaRPr lang="uk-UA" sz="2200" b="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7184" marR="47184" marT="0" marB="0"/>
                </a:tc>
                <a:tc>
                  <a:txBody>
                    <a:bodyPr/>
                    <a:lstStyle/>
                    <a:p>
                      <a:pPr algn="ctr">
                        <a:lnSpc>
                          <a:spcPct val="115000"/>
                        </a:lnSpc>
                        <a:spcAft>
                          <a:spcPts val="0"/>
                        </a:spcAft>
                      </a:pPr>
                      <a:r>
                        <a:rPr lang="uk-UA" sz="2400" b="1" dirty="0">
                          <a:effectLst/>
                          <a:latin typeface="Bookman Old Style" panose="02050604050505020204" pitchFamily="18" charset="0"/>
                        </a:rPr>
                        <a:t>Основні положення </a:t>
                      </a:r>
                      <a:endParaRPr lang="uk-UA" sz="2400" b="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7184" marR="47184" marT="0" marB="0"/>
                </a:tc>
                <a:extLst>
                  <a:ext uri="{0D108BD9-81ED-4DB2-BD59-A6C34878D82A}">
                    <a16:rowId xmlns:a16="http://schemas.microsoft.com/office/drawing/2014/main" val="3537405455"/>
                  </a:ext>
                </a:extLst>
              </a:tr>
              <a:tr h="2112289">
                <a:tc>
                  <a:txBody>
                    <a:bodyPr/>
                    <a:lstStyle/>
                    <a:p>
                      <a:pPr algn="ctr">
                        <a:lnSpc>
                          <a:spcPct val="115000"/>
                        </a:lnSpc>
                        <a:spcAft>
                          <a:spcPts val="0"/>
                        </a:spcAft>
                      </a:pPr>
                      <a:r>
                        <a:rPr lang="uk-UA" sz="2200" dirty="0">
                          <a:effectLst/>
                          <a:latin typeface="Bookman Old Style" panose="02050604050505020204" pitchFamily="18" charset="0"/>
                        </a:rPr>
                        <a:t>Обмінна </a:t>
                      </a:r>
                      <a:endParaRPr lang="uk-UA" sz="22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7184" marR="47184" marT="0" marB="0" anchor="ctr"/>
                </a:tc>
                <a:tc>
                  <a:txBody>
                    <a:bodyPr/>
                    <a:lstStyle/>
                    <a:p>
                      <a:pPr algn="just">
                        <a:lnSpc>
                          <a:spcPct val="115000"/>
                        </a:lnSpc>
                        <a:spcAft>
                          <a:spcPts val="0"/>
                        </a:spcAft>
                      </a:pPr>
                      <a:r>
                        <a:rPr lang="uk-UA" sz="2000" dirty="0">
                          <a:effectLst/>
                          <a:latin typeface="Bookman Old Style" panose="02050604050505020204" pitchFamily="18" charset="0"/>
                        </a:rPr>
                        <a:t>Була висунута у ХХ ст. Є. Є. </a:t>
                      </a:r>
                      <a:r>
                        <a:rPr lang="uk-UA" sz="2000" dirty="0" err="1">
                          <a:effectLst/>
                          <a:latin typeface="Bookman Old Style" panose="02050604050505020204" pitchFamily="18" charset="0"/>
                        </a:rPr>
                        <a:t>Сиверсом</a:t>
                      </a:r>
                      <a:r>
                        <a:rPr lang="uk-UA" sz="2000" dirty="0">
                          <a:effectLst/>
                          <a:latin typeface="Bookman Old Style" panose="02050604050505020204" pitchFamily="18" charset="0"/>
                        </a:rPr>
                        <a:t> і А. М. Вольфом, розвинена в подальшому М. А. </a:t>
                      </a:r>
                      <a:r>
                        <a:rPr lang="uk-UA" sz="2000" dirty="0" err="1">
                          <a:effectLst/>
                          <a:latin typeface="Bookman Old Style" panose="02050604050505020204" pitchFamily="18" charset="0"/>
                        </a:rPr>
                        <a:t>Блатовим</a:t>
                      </a:r>
                      <a:r>
                        <a:rPr lang="uk-UA" sz="2000" dirty="0">
                          <a:effectLst/>
                          <a:latin typeface="Bookman Old Style" panose="02050604050505020204" pitchFamily="18" charset="0"/>
                        </a:rPr>
                        <a:t>. Виокремлює три головних групи цінностей: речові, грошові й умовні. Під умовними розуміють зобов’язання провести сплату. Цінності розглядають як потоки у формі міни – обміну одних цінностей на інші, але обмін має бути завжди еквівалентним. Подвійний запис є природним наслідком обміну (міни)</a:t>
                      </a:r>
                      <a:endParaRPr lang="uk-UA" sz="20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7184" marR="47184" marT="0" marB="0"/>
                </a:tc>
                <a:extLst>
                  <a:ext uri="{0D108BD9-81ED-4DB2-BD59-A6C34878D82A}">
                    <a16:rowId xmlns:a16="http://schemas.microsoft.com/office/drawing/2014/main" val="3303807625"/>
                  </a:ext>
                </a:extLst>
              </a:tr>
              <a:tr h="2378703">
                <a:tc>
                  <a:txBody>
                    <a:bodyPr/>
                    <a:lstStyle/>
                    <a:p>
                      <a:pPr algn="ctr">
                        <a:lnSpc>
                          <a:spcPct val="115000"/>
                        </a:lnSpc>
                        <a:spcAft>
                          <a:spcPts val="0"/>
                        </a:spcAft>
                      </a:pPr>
                      <a:r>
                        <a:rPr lang="uk-UA" sz="2200" dirty="0">
                          <a:effectLst/>
                          <a:latin typeface="Bookman Old Style" panose="02050604050505020204" pitchFamily="18" charset="0"/>
                        </a:rPr>
                        <a:t>Логічна або </a:t>
                      </a:r>
                      <a:r>
                        <a:rPr lang="uk-UA" sz="2200" dirty="0" smtClean="0">
                          <a:effectLst/>
                          <a:latin typeface="Bookman Old Style" panose="02050604050505020204" pitchFamily="18" charset="0"/>
                        </a:rPr>
                        <a:t>філософська </a:t>
                      </a:r>
                      <a:endParaRPr lang="uk-UA" sz="22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7184" marR="47184" marT="0" marB="0" anchor="ctr"/>
                </a:tc>
                <a:tc>
                  <a:txBody>
                    <a:bodyPr/>
                    <a:lstStyle/>
                    <a:p>
                      <a:pPr algn="just">
                        <a:lnSpc>
                          <a:spcPct val="115000"/>
                        </a:lnSpc>
                        <a:spcAft>
                          <a:spcPts val="0"/>
                        </a:spcAft>
                      </a:pPr>
                      <a:r>
                        <a:rPr lang="uk-UA" sz="2000" dirty="0">
                          <a:effectLst/>
                          <a:latin typeface="Bookman Old Style" panose="02050604050505020204" pitchFamily="18" charset="0"/>
                        </a:rPr>
                        <a:t>Передбачає виникнення причинно-наслідкових зв’язків (ХІХ ХХ ст. – Л. </a:t>
                      </a:r>
                      <a:r>
                        <a:rPr lang="uk-UA" sz="2000" dirty="0" err="1">
                          <a:effectLst/>
                          <a:latin typeface="Bookman Old Style" panose="02050604050505020204" pitchFamily="18" charset="0"/>
                        </a:rPr>
                        <a:t>Гомберг</a:t>
                      </a:r>
                      <a:r>
                        <a:rPr lang="uk-UA" sz="2000" dirty="0">
                          <a:effectLst/>
                          <a:latin typeface="Bookman Old Style" panose="02050604050505020204" pitchFamily="18" charset="0"/>
                        </a:rPr>
                        <a:t>, М.С. </a:t>
                      </a:r>
                      <a:r>
                        <a:rPr lang="uk-UA" sz="2000" dirty="0" err="1">
                          <a:effectLst/>
                          <a:latin typeface="Bookman Old Style" panose="02050604050505020204" pitchFamily="18" charset="0"/>
                        </a:rPr>
                        <a:t>Помазков</a:t>
                      </a:r>
                      <a:r>
                        <a:rPr lang="uk-UA" sz="2000" dirty="0">
                          <a:effectLst/>
                          <a:latin typeface="Bookman Old Style" panose="02050604050505020204" pitchFamily="18" charset="0"/>
                        </a:rPr>
                        <a:t> називав її філософською). Її сутність полягала в тому, що всі господарські операції розглядались незалежно від того, хто їх виконує (суб'єкт) і з яким майном ці операції проводяться (об'єкт). Автор вважав, що завданням облікових наук є дослідження господарської діяльності з метою з'ясування раціональності економіки</a:t>
                      </a:r>
                      <a:endParaRPr lang="uk-UA" sz="20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7184" marR="47184" marT="0" marB="0"/>
                </a:tc>
                <a:extLst>
                  <a:ext uri="{0D108BD9-81ED-4DB2-BD59-A6C34878D82A}">
                    <a16:rowId xmlns:a16="http://schemas.microsoft.com/office/drawing/2014/main" val="835409649"/>
                  </a:ext>
                </a:extLst>
              </a:tr>
            </a:tbl>
          </a:graphicData>
        </a:graphic>
      </p:graphicFrame>
    </p:spTree>
    <p:extLst>
      <p:ext uri="{BB962C8B-B14F-4D97-AF65-F5344CB8AC3E}">
        <p14:creationId xmlns:p14="http://schemas.microsoft.com/office/powerpoint/2010/main" val="3034460507"/>
      </p:ext>
    </p:extLst>
  </p:cSld>
  <p:clrMapOvr>
    <a:masterClrMapping/>
  </p:clrMapOvr>
  <p:transition>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8530" y="2850"/>
            <a:ext cx="9118031" cy="584775"/>
          </a:xfrm>
          <a:prstGeom prst="rect">
            <a:avLst/>
          </a:prstGeom>
          <a:ln>
            <a:solidFill>
              <a:srgbClr val="3186E3"/>
            </a:solidFill>
          </a:ln>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uk-UA" sz="3200" dirty="0">
                <a:latin typeface="Bookman Old Style" panose="02050604050505020204" pitchFamily="18" charset="0"/>
              </a:rPr>
              <a:t>Класифікація бухгалтерських теорій</a:t>
            </a:r>
          </a:p>
        </p:txBody>
      </p:sp>
      <p:graphicFrame>
        <p:nvGraphicFramePr>
          <p:cNvPr id="5" name="Таблиця 4"/>
          <p:cNvGraphicFramePr>
            <a:graphicFrameLocks noGrp="1"/>
          </p:cNvGraphicFramePr>
          <p:nvPr>
            <p:extLst>
              <p:ext uri="{D42A27DB-BD31-4B8C-83A1-F6EECF244321}">
                <p14:modId xmlns:p14="http://schemas.microsoft.com/office/powerpoint/2010/main" val="3117800419"/>
              </p:ext>
            </p:extLst>
          </p:nvPr>
        </p:nvGraphicFramePr>
        <p:xfrm>
          <a:off x="0" y="587625"/>
          <a:ext cx="9144000" cy="6291071"/>
        </p:xfrm>
        <a:graphic>
          <a:graphicData uri="http://schemas.openxmlformats.org/drawingml/2006/table">
            <a:tbl>
              <a:tblPr>
                <a:tableStyleId>{35758FB7-9AC5-4552-8A53-C91805E547FA}</a:tableStyleId>
              </a:tblPr>
              <a:tblGrid>
                <a:gridCol w="1942202">
                  <a:extLst>
                    <a:ext uri="{9D8B030D-6E8A-4147-A177-3AD203B41FA5}">
                      <a16:colId xmlns:a16="http://schemas.microsoft.com/office/drawing/2014/main" val="3487098769"/>
                    </a:ext>
                  </a:extLst>
                </a:gridCol>
                <a:gridCol w="7201798">
                  <a:extLst>
                    <a:ext uri="{9D8B030D-6E8A-4147-A177-3AD203B41FA5}">
                      <a16:colId xmlns:a16="http://schemas.microsoft.com/office/drawing/2014/main" val="3374819023"/>
                    </a:ext>
                  </a:extLst>
                </a:gridCol>
              </a:tblGrid>
              <a:tr h="399928">
                <a:tc>
                  <a:txBody>
                    <a:bodyPr/>
                    <a:lstStyle/>
                    <a:p>
                      <a:pPr algn="ctr">
                        <a:lnSpc>
                          <a:spcPct val="115000"/>
                        </a:lnSpc>
                        <a:spcAft>
                          <a:spcPts val="0"/>
                        </a:spcAft>
                      </a:pPr>
                      <a:r>
                        <a:rPr lang="uk-UA" sz="2400" b="1" dirty="0">
                          <a:effectLst/>
                          <a:latin typeface="Bookman Old Style" panose="02050604050505020204" pitchFamily="18" charset="0"/>
                        </a:rPr>
                        <a:t>Теорія</a:t>
                      </a:r>
                      <a:r>
                        <a:rPr lang="uk-UA" sz="2200" b="1" dirty="0">
                          <a:effectLst/>
                          <a:latin typeface="Bookman Old Style" panose="02050604050505020204" pitchFamily="18" charset="0"/>
                        </a:rPr>
                        <a:t> </a:t>
                      </a:r>
                      <a:endParaRPr lang="uk-UA" sz="2200" b="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7184" marR="47184" marT="0" marB="0"/>
                </a:tc>
                <a:tc>
                  <a:txBody>
                    <a:bodyPr/>
                    <a:lstStyle/>
                    <a:p>
                      <a:pPr algn="ctr">
                        <a:lnSpc>
                          <a:spcPct val="115000"/>
                        </a:lnSpc>
                        <a:spcAft>
                          <a:spcPts val="0"/>
                        </a:spcAft>
                      </a:pPr>
                      <a:r>
                        <a:rPr lang="uk-UA" sz="2400" b="1" dirty="0">
                          <a:effectLst/>
                          <a:latin typeface="Bookman Old Style" panose="02050604050505020204" pitchFamily="18" charset="0"/>
                        </a:rPr>
                        <a:t>Основні положення </a:t>
                      </a:r>
                      <a:endParaRPr lang="uk-UA" sz="2400" b="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7184" marR="47184" marT="0" marB="0"/>
                </a:tc>
                <a:extLst>
                  <a:ext uri="{0D108BD9-81ED-4DB2-BD59-A6C34878D82A}">
                    <a16:rowId xmlns:a16="http://schemas.microsoft.com/office/drawing/2014/main" val="3537405455"/>
                  </a:ext>
                </a:extLst>
              </a:tr>
              <a:tr h="3340145">
                <a:tc>
                  <a:txBody>
                    <a:bodyPr/>
                    <a:lstStyle/>
                    <a:p>
                      <a:pPr algn="ctr">
                        <a:lnSpc>
                          <a:spcPct val="115000"/>
                        </a:lnSpc>
                        <a:spcAft>
                          <a:spcPts val="0"/>
                        </a:spcAft>
                      </a:pPr>
                      <a:r>
                        <a:rPr lang="uk-UA" sz="2200" dirty="0">
                          <a:effectLst/>
                          <a:latin typeface="Bookman Old Style" panose="02050604050505020204" pitchFamily="18" charset="0"/>
                        </a:rPr>
                        <a:t>Балансова </a:t>
                      </a:r>
                      <a:endParaRPr lang="uk-UA" sz="22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7184" marR="47184" marT="0" marB="0" anchor="ctr"/>
                </a:tc>
                <a:tc>
                  <a:txBody>
                    <a:bodyPr/>
                    <a:lstStyle/>
                    <a:p>
                      <a:pPr algn="just">
                        <a:spcAft>
                          <a:spcPts val="0"/>
                        </a:spcAft>
                      </a:pPr>
                      <a:r>
                        <a:rPr lang="uk-UA" sz="2400" dirty="0" err="1">
                          <a:effectLst/>
                          <a:latin typeface="Bookman Old Style" panose="02050604050505020204" pitchFamily="18" charset="0"/>
                        </a:rPr>
                        <a:t>Грунтується</a:t>
                      </a:r>
                      <a:r>
                        <a:rPr lang="uk-UA" sz="2400" dirty="0">
                          <a:effectLst/>
                          <a:latin typeface="Bookman Old Style" panose="02050604050505020204" pitchFamily="18" charset="0"/>
                        </a:rPr>
                        <a:t> на рівності активу й пасиву (ХІХ ст. – Ф. </a:t>
                      </a:r>
                      <a:r>
                        <a:rPr lang="uk-UA" sz="2400" dirty="0" err="1">
                          <a:effectLst/>
                          <a:latin typeface="Bookman Old Style" panose="02050604050505020204" pitchFamily="18" charset="0"/>
                        </a:rPr>
                        <a:t>Гюглі</a:t>
                      </a:r>
                      <a:r>
                        <a:rPr lang="uk-UA" sz="2400" dirty="0">
                          <a:effectLst/>
                          <a:latin typeface="Bookman Old Style" panose="02050604050505020204" pitchFamily="18" charset="0"/>
                        </a:rPr>
                        <a:t>, І. Ф. </a:t>
                      </a:r>
                      <a:r>
                        <a:rPr lang="uk-UA" sz="2400" dirty="0" err="1">
                          <a:effectLst/>
                          <a:latin typeface="Bookman Old Style" panose="02050604050505020204" pitchFamily="18" charset="0"/>
                        </a:rPr>
                        <a:t>Шерр</a:t>
                      </a:r>
                      <a:r>
                        <a:rPr lang="uk-UA" sz="2400" dirty="0">
                          <a:effectLst/>
                          <a:latin typeface="Bookman Old Style" panose="02050604050505020204" pitchFamily="18" charset="0"/>
                        </a:rPr>
                        <a:t>). В основу обліку І.Ф. </a:t>
                      </a:r>
                      <a:r>
                        <a:rPr lang="uk-UA" sz="2400" dirty="0" err="1">
                          <a:effectLst/>
                          <a:latin typeface="Bookman Old Style" panose="02050604050505020204" pitchFamily="18" charset="0"/>
                        </a:rPr>
                        <a:t>Шер</a:t>
                      </a:r>
                      <a:r>
                        <a:rPr lang="uk-UA" sz="2400" dirty="0">
                          <a:effectLst/>
                          <a:latin typeface="Bookman Old Style" panose="02050604050505020204" pitchFamily="18" charset="0"/>
                        </a:rPr>
                        <a:t> поклав баланс. В основі балансу лежить рівняння капіталу, а сам баланс розуміється як засіб для розкриття стадій </a:t>
                      </a:r>
                      <a:r>
                        <a:rPr lang="uk-UA" sz="2400" u="none" dirty="0">
                          <a:effectLst/>
                          <a:latin typeface="Bookman Old Style" panose="02050604050505020204" pitchFamily="18" charset="0"/>
                        </a:rPr>
                        <a:t>кругообігу</a:t>
                      </a:r>
                      <a:r>
                        <a:rPr lang="uk-UA" sz="2400" dirty="0">
                          <a:effectLst/>
                          <a:latin typeface="Bookman Old Style" panose="02050604050505020204" pitchFamily="18" charset="0"/>
                        </a:rPr>
                        <a:t> капіталу. “Баланс, – писав він, – являє собою рівність між активом і пасивом, побудовану у формі рахунків у заключний день операційного періоду”</a:t>
                      </a:r>
                      <a:endParaRPr lang="uk-UA" sz="2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7184" marR="47184" marT="0" marB="0"/>
                </a:tc>
                <a:extLst>
                  <a:ext uri="{0D108BD9-81ED-4DB2-BD59-A6C34878D82A}">
                    <a16:rowId xmlns:a16="http://schemas.microsoft.com/office/drawing/2014/main" val="3303807625"/>
                  </a:ext>
                </a:extLst>
              </a:tr>
              <a:tr h="2530302">
                <a:tc>
                  <a:txBody>
                    <a:bodyPr/>
                    <a:lstStyle/>
                    <a:p>
                      <a:pPr algn="ctr">
                        <a:lnSpc>
                          <a:spcPct val="115000"/>
                        </a:lnSpc>
                        <a:spcAft>
                          <a:spcPts val="0"/>
                        </a:spcAft>
                      </a:pPr>
                      <a:r>
                        <a:rPr lang="uk-UA" sz="2200" dirty="0">
                          <a:effectLst/>
                          <a:latin typeface="Bookman Old Style" panose="02050604050505020204" pitchFamily="18" charset="0"/>
                        </a:rPr>
                        <a:t>Теорія одного ряду рахунків</a:t>
                      </a:r>
                      <a:endParaRPr lang="uk-UA" sz="22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7184" marR="47184" marT="0" marB="0" anchor="ctr"/>
                </a:tc>
                <a:tc>
                  <a:txBody>
                    <a:bodyPr/>
                    <a:lstStyle/>
                    <a:p>
                      <a:pPr algn="just">
                        <a:lnSpc>
                          <a:spcPct val="115000"/>
                        </a:lnSpc>
                        <a:spcAft>
                          <a:spcPts val="0"/>
                        </a:spcAft>
                      </a:pPr>
                      <a:r>
                        <a:rPr lang="uk-UA" sz="2400" dirty="0">
                          <a:effectLst/>
                          <a:latin typeface="Bookman Old Style" panose="02050604050505020204" pitchFamily="18" charset="0"/>
                        </a:rPr>
                        <a:t>Використовує трактування дебету і кредиту будь-якого рахунку як якісно однорідних полів (М. </a:t>
                      </a:r>
                      <a:r>
                        <a:rPr lang="uk-UA" sz="2400" dirty="0" err="1">
                          <a:effectLst/>
                          <a:latin typeface="Bookman Old Style" panose="02050604050505020204" pitchFamily="18" charset="0"/>
                        </a:rPr>
                        <a:t>Берлінер</a:t>
                      </a:r>
                      <a:r>
                        <a:rPr lang="uk-UA" sz="2400" dirty="0">
                          <a:effectLst/>
                          <a:latin typeface="Bookman Old Style" panose="02050604050505020204" pitchFamily="18" charset="0"/>
                        </a:rPr>
                        <a:t>). Усі рахунки належать до одного ряду, в якому однаково відображають зміни на дебетовій стороні статті зі знаком (+), а на кредитовій – зі знаком (–)</a:t>
                      </a:r>
                      <a:endParaRPr lang="uk-UA" sz="2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7184" marR="47184" marT="0" marB="0"/>
                </a:tc>
                <a:extLst>
                  <a:ext uri="{0D108BD9-81ED-4DB2-BD59-A6C34878D82A}">
                    <a16:rowId xmlns:a16="http://schemas.microsoft.com/office/drawing/2014/main" val="835409649"/>
                  </a:ext>
                </a:extLst>
              </a:tr>
            </a:tbl>
          </a:graphicData>
        </a:graphic>
      </p:graphicFrame>
    </p:spTree>
    <p:extLst>
      <p:ext uri="{BB962C8B-B14F-4D97-AF65-F5344CB8AC3E}">
        <p14:creationId xmlns:p14="http://schemas.microsoft.com/office/powerpoint/2010/main" val="3366770729"/>
      </p:ext>
    </p:extLst>
  </p:cSld>
  <p:clrMapOvr>
    <a:masterClrMapping/>
  </p:clrMapOvr>
  <p:transition>
    <p:strips dir="l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8530" y="2850"/>
            <a:ext cx="9118031" cy="584775"/>
          </a:xfrm>
          <a:prstGeom prst="rect">
            <a:avLst/>
          </a:prstGeom>
          <a:ln>
            <a:solidFill>
              <a:srgbClr val="3186E3"/>
            </a:solidFill>
          </a:ln>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uk-UA" sz="3200" dirty="0">
                <a:latin typeface="Bookman Old Style" panose="02050604050505020204" pitchFamily="18" charset="0"/>
              </a:rPr>
              <a:t>Класифікація бухгалтерських теорій</a:t>
            </a:r>
          </a:p>
        </p:txBody>
      </p:sp>
      <p:graphicFrame>
        <p:nvGraphicFramePr>
          <p:cNvPr id="5" name="Таблиця 4"/>
          <p:cNvGraphicFramePr>
            <a:graphicFrameLocks noGrp="1"/>
          </p:cNvGraphicFramePr>
          <p:nvPr>
            <p:extLst>
              <p:ext uri="{D42A27DB-BD31-4B8C-83A1-F6EECF244321}">
                <p14:modId xmlns:p14="http://schemas.microsoft.com/office/powerpoint/2010/main" val="1414481411"/>
              </p:ext>
            </p:extLst>
          </p:nvPr>
        </p:nvGraphicFramePr>
        <p:xfrm>
          <a:off x="0" y="587624"/>
          <a:ext cx="9144000" cy="6285996"/>
        </p:xfrm>
        <a:graphic>
          <a:graphicData uri="http://schemas.openxmlformats.org/drawingml/2006/table">
            <a:tbl>
              <a:tblPr>
                <a:tableStyleId>{35758FB7-9AC5-4552-8A53-C91805E547FA}</a:tableStyleId>
              </a:tblPr>
              <a:tblGrid>
                <a:gridCol w="1942202">
                  <a:extLst>
                    <a:ext uri="{9D8B030D-6E8A-4147-A177-3AD203B41FA5}">
                      <a16:colId xmlns:a16="http://schemas.microsoft.com/office/drawing/2014/main" val="3487098769"/>
                    </a:ext>
                  </a:extLst>
                </a:gridCol>
                <a:gridCol w="7201798">
                  <a:extLst>
                    <a:ext uri="{9D8B030D-6E8A-4147-A177-3AD203B41FA5}">
                      <a16:colId xmlns:a16="http://schemas.microsoft.com/office/drawing/2014/main" val="3374819023"/>
                    </a:ext>
                  </a:extLst>
                </a:gridCol>
              </a:tblGrid>
              <a:tr h="405003">
                <a:tc>
                  <a:txBody>
                    <a:bodyPr/>
                    <a:lstStyle/>
                    <a:p>
                      <a:pPr algn="ctr">
                        <a:lnSpc>
                          <a:spcPct val="115000"/>
                        </a:lnSpc>
                        <a:spcAft>
                          <a:spcPts val="0"/>
                        </a:spcAft>
                      </a:pPr>
                      <a:r>
                        <a:rPr lang="uk-UA" sz="2400" b="1" dirty="0" smtClean="0">
                          <a:effectLst/>
                          <a:latin typeface="Bookman Old Style" panose="02050604050505020204" pitchFamily="18" charset="0"/>
                          <a:ea typeface="+mn-ea"/>
                          <a:cs typeface="+mn-cs"/>
                        </a:rPr>
                        <a:t>Теорія</a:t>
                      </a:r>
                      <a:endParaRPr lang="uk-UA" sz="2200" b="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7184" marR="47184" marT="0" marB="0"/>
                </a:tc>
                <a:tc>
                  <a:txBody>
                    <a:bodyPr/>
                    <a:lstStyle/>
                    <a:p>
                      <a:pPr algn="ctr">
                        <a:lnSpc>
                          <a:spcPct val="115000"/>
                        </a:lnSpc>
                        <a:spcAft>
                          <a:spcPts val="0"/>
                        </a:spcAft>
                      </a:pPr>
                      <a:r>
                        <a:rPr lang="uk-UA" sz="2400" b="1" dirty="0">
                          <a:effectLst/>
                          <a:latin typeface="Bookman Old Style" panose="02050604050505020204" pitchFamily="18" charset="0"/>
                        </a:rPr>
                        <a:t>Основні положення </a:t>
                      </a:r>
                      <a:endParaRPr lang="uk-UA" sz="2400" b="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7184" marR="47184" marT="0" marB="0"/>
                </a:tc>
                <a:extLst>
                  <a:ext uri="{0D108BD9-81ED-4DB2-BD59-A6C34878D82A}">
                    <a16:rowId xmlns:a16="http://schemas.microsoft.com/office/drawing/2014/main" val="3537405455"/>
                  </a:ext>
                </a:extLst>
              </a:tr>
              <a:tr h="3454598">
                <a:tc>
                  <a:txBody>
                    <a:bodyPr/>
                    <a:lstStyle/>
                    <a:p>
                      <a:pPr indent="-859790" algn="ctr">
                        <a:lnSpc>
                          <a:spcPts val="1680"/>
                        </a:lnSpc>
                        <a:spcAft>
                          <a:spcPts val="0"/>
                        </a:spcAft>
                      </a:pPr>
                      <a:r>
                        <a:rPr lang="uk-UA" sz="2200" dirty="0" smtClean="0">
                          <a:effectLst/>
                          <a:latin typeface="Bookman Old Style" panose="02050604050505020204" pitchFamily="18" charset="0"/>
                        </a:rPr>
                        <a:t>Теорія </a:t>
                      </a:r>
                      <a:r>
                        <a:rPr lang="uk-UA" sz="2200" dirty="0">
                          <a:effectLst/>
                          <a:latin typeface="Bookman Old Style" panose="02050604050505020204" pitchFamily="18" charset="0"/>
                        </a:rPr>
                        <a:t>двох</a:t>
                      </a:r>
                    </a:p>
                    <a:p>
                      <a:pPr algn="ctr">
                        <a:lnSpc>
                          <a:spcPct val="115000"/>
                        </a:lnSpc>
                        <a:spcAft>
                          <a:spcPts val="0"/>
                        </a:spcAft>
                      </a:pPr>
                      <a:r>
                        <a:rPr lang="uk-UA" sz="2200" dirty="0">
                          <a:effectLst/>
                          <a:latin typeface="Bookman Old Style" panose="02050604050505020204" pitchFamily="18" charset="0"/>
                        </a:rPr>
                        <a:t>рядів рахунків</a:t>
                      </a:r>
                      <a:endParaRPr lang="uk-UA" sz="22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7184" marR="47184" marT="0" marB="0" anchor="ctr"/>
                </a:tc>
                <a:tc>
                  <a:txBody>
                    <a:bodyPr/>
                    <a:lstStyle/>
                    <a:p>
                      <a:pPr algn="just">
                        <a:lnSpc>
                          <a:spcPct val="115000"/>
                        </a:lnSpc>
                        <a:spcAft>
                          <a:spcPts val="0"/>
                        </a:spcAft>
                      </a:pPr>
                      <a:r>
                        <a:rPr lang="uk-UA" sz="1900" dirty="0">
                          <a:effectLst/>
                          <a:latin typeface="Bookman Old Style" panose="02050604050505020204" pitchFamily="18" charset="0"/>
                        </a:rPr>
                        <a:t>Має на увазі, що значення дебету і кредиту змінюється залежно від того про який рахунок йде мова –активний чи пасивний (Ф. </a:t>
                      </a:r>
                      <a:r>
                        <a:rPr lang="uk-UA" sz="1900" dirty="0" err="1">
                          <a:effectLst/>
                          <a:latin typeface="Bookman Old Style" panose="02050604050505020204" pitchFamily="18" charset="0"/>
                        </a:rPr>
                        <a:t>Гюглі</a:t>
                      </a:r>
                      <a:r>
                        <a:rPr lang="uk-UA" sz="1900" dirty="0">
                          <a:effectLst/>
                          <a:latin typeface="Bookman Old Style" panose="02050604050505020204" pitchFamily="18" charset="0"/>
                        </a:rPr>
                        <a:t>, І. </a:t>
                      </a:r>
                      <a:r>
                        <a:rPr lang="uk-UA" sz="1900" dirty="0" err="1">
                          <a:effectLst/>
                          <a:latin typeface="Bookman Old Style" panose="02050604050505020204" pitchFamily="18" charset="0"/>
                        </a:rPr>
                        <a:t>Шер</a:t>
                      </a:r>
                      <a:r>
                        <a:rPr lang="uk-UA" sz="1900" dirty="0">
                          <a:effectLst/>
                          <a:latin typeface="Bookman Old Style" panose="02050604050505020204" pitchFamily="18" charset="0"/>
                        </a:rPr>
                        <a:t>, І. </a:t>
                      </a:r>
                      <a:r>
                        <a:rPr lang="uk-UA" sz="1900" dirty="0" err="1">
                          <a:effectLst/>
                          <a:latin typeface="Bookman Old Style" panose="02050604050505020204" pitchFamily="18" charset="0"/>
                        </a:rPr>
                        <a:t>Крайбіг</a:t>
                      </a:r>
                      <a:r>
                        <a:rPr lang="uk-UA" sz="1900" dirty="0">
                          <a:effectLst/>
                          <a:latin typeface="Bookman Old Style" panose="02050604050505020204" pitchFamily="18" charset="0"/>
                        </a:rPr>
                        <a:t>). У подвійній системі обліку виділялись два ряди рахунків: майнові та рахунки чистого капіталу. Майнові рахунки на дебетовій стороні містять відомості про збільшення, а на кредитовій – про зменшення складових частин майна. Рахунки чистого капіталу, навпаки, на дебетовій стороні містять дані про зменшення, а на кредитовій – про збільшення чистого капіталу</a:t>
                      </a:r>
                      <a:endParaRPr lang="uk-UA" sz="19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7184" marR="47184" marT="0" marB="0"/>
                </a:tc>
                <a:extLst>
                  <a:ext uri="{0D108BD9-81ED-4DB2-BD59-A6C34878D82A}">
                    <a16:rowId xmlns:a16="http://schemas.microsoft.com/office/drawing/2014/main" val="3303807625"/>
                  </a:ext>
                </a:extLst>
              </a:tr>
              <a:tr h="2410774">
                <a:tc>
                  <a:txBody>
                    <a:bodyPr/>
                    <a:lstStyle/>
                    <a:p>
                      <a:pPr algn="ctr">
                        <a:lnSpc>
                          <a:spcPct val="115000"/>
                        </a:lnSpc>
                        <a:spcAft>
                          <a:spcPts val="0"/>
                        </a:spcAft>
                      </a:pPr>
                      <a:r>
                        <a:rPr lang="uk-UA" sz="2200" dirty="0">
                          <a:effectLst/>
                          <a:latin typeface="Bookman Old Style" panose="02050604050505020204" pitchFamily="18" charset="0"/>
                        </a:rPr>
                        <a:t>Теорія трьох рядів рахунків</a:t>
                      </a:r>
                      <a:endParaRPr lang="uk-UA" sz="22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7184" marR="47184" marT="0" marB="0" anchor="ctr"/>
                </a:tc>
                <a:tc>
                  <a:txBody>
                    <a:bodyPr/>
                    <a:lstStyle/>
                    <a:p>
                      <a:pPr algn="just">
                        <a:lnSpc>
                          <a:spcPct val="115000"/>
                        </a:lnSpc>
                        <a:spcAft>
                          <a:spcPts val="0"/>
                        </a:spcAft>
                      </a:pPr>
                      <a:r>
                        <a:rPr lang="uk-UA" sz="1900" dirty="0">
                          <a:effectLst/>
                          <a:latin typeface="Bookman Old Style" panose="02050604050505020204" pitchFamily="18" charset="0"/>
                        </a:rPr>
                        <a:t>Передбачає, що в основі обліку лежить рівність між активною майновою масою господарства (актив) і правами третіх осіб (пасив) та власника цього господарства (капітал), які поширюються на цю майнову масу. Така рівність визначається рівнянням А=П+К, яке одночасно є вираженням балансу господарства (Ф. </a:t>
                      </a:r>
                      <a:r>
                        <a:rPr lang="uk-UA" sz="1900" dirty="0" err="1">
                          <a:effectLst/>
                          <a:latin typeface="Bookman Old Style" panose="02050604050505020204" pitchFamily="18" charset="0"/>
                        </a:rPr>
                        <a:t>Ляйтнер</a:t>
                      </a:r>
                      <a:r>
                        <a:rPr lang="uk-UA" sz="1900" dirty="0">
                          <a:effectLst/>
                          <a:latin typeface="Bookman Old Style" panose="02050604050505020204" pitchFamily="18" charset="0"/>
                        </a:rPr>
                        <a:t>, Ж.Б. </a:t>
                      </a:r>
                      <a:r>
                        <a:rPr lang="uk-UA" sz="1900" dirty="0" err="1">
                          <a:effectLst/>
                          <a:latin typeface="Bookman Old Style" panose="02050604050505020204" pitchFamily="18" charset="0"/>
                        </a:rPr>
                        <a:t>Дюмарше</a:t>
                      </a:r>
                      <a:r>
                        <a:rPr lang="uk-UA" sz="1900" dirty="0" smtClean="0">
                          <a:effectLst/>
                          <a:latin typeface="Bookman Old Style" panose="02050604050505020204" pitchFamily="18" charset="0"/>
                        </a:rPr>
                        <a:t>).</a:t>
                      </a:r>
                      <a:endParaRPr lang="uk-UA" sz="19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7184" marR="47184" marT="0" marB="0"/>
                </a:tc>
                <a:extLst>
                  <a:ext uri="{0D108BD9-81ED-4DB2-BD59-A6C34878D82A}">
                    <a16:rowId xmlns:a16="http://schemas.microsoft.com/office/drawing/2014/main" val="835409649"/>
                  </a:ext>
                </a:extLst>
              </a:tr>
            </a:tbl>
          </a:graphicData>
        </a:graphic>
      </p:graphicFrame>
    </p:spTree>
    <p:extLst>
      <p:ext uri="{BB962C8B-B14F-4D97-AF65-F5344CB8AC3E}">
        <p14:creationId xmlns:p14="http://schemas.microsoft.com/office/powerpoint/2010/main" val="2190541333"/>
      </p:ext>
    </p:extLst>
  </p:cSld>
  <p:clrMapOvr>
    <a:masterClrMapping/>
  </p:clrMapOvr>
  <p:transition>
    <p:strips dir="l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8530" y="2850"/>
            <a:ext cx="9118031" cy="584775"/>
          </a:xfrm>
          <a:prstGeom prst="rect">
            <a:avLst/>
          </a:prstGeom>
          <a:ln>
            <a:solidFill>
              <a:srgbClr val="3186E3"/>
            </a:solidFill>
          </a:ln>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uk-UA" sz="3200" dirty="0">
                <a:latin typeface="Bookman Old Style" panose="02050604050505020204" pitchFamily="18" charset="0"/>
              </a:rPr>
              <a:t>Класифікація бухгалтерських теорій</a:t>
            </a:r>
          </a:p>
        </p:txBody>
      </p:sp>
      <p:graphicFrame>
        <p:nvGraphicFramePr>
          <p:cNvPr id="5" name="Таблиця 4"/>
          <p:cNvGraphicFramePr>
            <a:graphicFrameLocks noGrp="1"/>
          </p:cNvGraphicFramePr>
          <p:nvPr>
            <p:extLst>
              <p:ext uri="{D42A27DB-BD31-4B8C-83A1-F6EECF244321}">
                <p14:modId xmlns:p14="http://schemas.microsoft.com/office/powerpoint/2010/main" val="2557321471"/>
              </p:ext>
            </p:extLst>
          </p:nvPr>
        </p:nvGraphicFramePr>
        <p:xfrm>
          <a:off x="0" y="587624"/>
          <a:ext cx="9144000" cy="6281704"/>
        </p:xfrm>
        <a:graphic>
          <a:graphicData uri="http://schemas.openxmlformats.org/drawingml/2006/table">
            <a:tbl>
              <a:tblPr>
                <a:tableStyleId>{35758FB7-9AC5-4552-8A53-C91805E547FA}</a:tableStyleId>
              </a:tblPr>
              <a:tblGrid>
                <a:gridCol w="2123728">
                  <a:extLst>
                    <a:ext uri="{9D8B030D-6E8A-4147-A177-3AD203B41FA5}">
                      <a16:colId xmlns:a16="http://schemas.microsoft.com/office/drawing/2014/main" val="3487098769"/>
                    </a:ext>
                  </a:extLst>
                </a:gridCol>
                <a:gridCol w="7020272">
                  <a:extLst>
                    <a:ext uri="{9D8B030D-6E8A-4147-A177-3AD203B41FA5}">
                      <a16:colId xmlns:a16="http://schemas.microsoft.com/office/drawing/2014/main" val="3374819023"/>
                    </a:ext>
                  </a:extLst>
                </a:gridCol>
              </a:tblGrid>
              <a:tr h="409296">
                <a:tc>
                  <a:txBody>
                    <a:bodyPr/>
                    <a:lstStyle/>
                    <a:p>
                      <a:pPr algn="ctr">
                        <a:lnSpc>
                          <a:spcPct val="115000"/>
                        </a:lnSpc>
                        <a:spcAft>
                          <a:spcPts val="0"/>
                        </a:spcAft>
                      </a:pPr>
                      <a:r>
                        <a:rPr lang="uk-UA" sz="2400" b="1" dirty="0" smtClean="0">
                          <a:effectLst/>
                          <a:latin typeface="Bookman Old Style" panose="02050604050505020204" pitchFamily="18" charset="0"/>
                          <a:ea typeface="+mn-ea"/>
                          <a:cs typeface="+mn-cs"/>
                        </a:rPr>
                        <a:t>Теорія</a:t>
                      </a:r>
                      <a:endParaRPr lang="uk-UA" sz="2400" b="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7184" marR="47184" marT="0" marB="0"/>
                </a:tc>
                <a:tc>
                  <a:txBody>
                    <a:bodyPr/>
                    <a:lstStyle/>
                    <a:p>
                      <a:pPr algn="ctr">
                        <a:lnSpc>
                          <a:spcPct val="115000"/>
                        </a:lnSpc>
                        <a:spcAft>
                          <a:spcPts val="0"/>
                        </a:spcAft>
                      </a:pPr>
                      <a:r>
                        <a:rPr lang="uk-UA" sz="2400" b="1" dirty="0">
                          <a:effectLst/>
                          <a:latin typeface="Bookman Old Style" panose="02050604050505020204" pitchFamily="18" charset="0"/>
                        </a:rPr>
                        <a:t>Основні положення </a:t>
                      </a:r>
                      <a:endParaRPr lang="uk-UA" sz="2400" b="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7184" marR="47184" marT="0" marB="0"/>
                </a:tc>
                <a:extLst>
                  <a:ext uri="{0D108BD9-81ED-4DB2-BD59-A6C34878D82A}">
                    <a16:rowId xmlns:a16="http://schemas.microsoft.com/office/drawing/2014/main" val="3537405455"/>
                  </a:ext>
                </a:extLst>
              </a:tr>
              <a:tr h="2180602">
                <a:tc>
                  <a:txBody>
                    <a:bodyPr/>
                    <a:lstStyle/>
                    <a:p>
                      <a:pPr indent="-859790" algn="ctr">
                        <a:lnSpc>
                          <a:spcPct val="100000"/>
                        </a:lnSpc>
                        <a:spcAft>
                          <a:spcPts val="0"/>
                        </a:spcAft>
                      </a:pPr>
                      <a:r>
                        <a:rPr lang="uk-UA" sz="2400" b="0" i="0" dirty="0" smtClean="0">
                          <a:effectLst/>
                          <a:latin typeface="Bookman Old Style" panose="02050604050505020204" pitchFamily="18" charset="0"/>
                          <a:ea typeface="Times New Roman" panose="02020603050405020304" pitchFamily="18" charset="0"/>
                          <a:cs typeface="Times New Roman" panose="02020603050405020304" pitchFamily="18" charset="0"/>
                        </a:rPr>
                        <a:t>Теорія  </a:t>
                      </a:r>
                      <a:r>
                        <a:rPr lang="uk-UA" sz="2400" b="0" i="0" dirty="0">
                          <a:effectLst/>
                          <a:latin typeface="Bookman Old Style" panose="02050604050505020204" pitchFamily="18" charset="0"/>
                          <a:ea typeface="Times New Roman" panose="02020603050405020304" pitchFamily="18" charset="0"/>
                          <a:cs typeface="Times New Roman" panose="02020603050405020304" pitchFamily="18" charset="0"/>
                        </a:rPr>
                        <a:t>абсолютного балансу</a:t>
                      </a:r>
                    </a:p>
                  </a:txBody>
                  <a:tcPr marL="68580" marR="68580" marT="0" marB="0" anchor="ctr"/>
                </a:tc>
                <a:tc>
                  <a:txBody>
                    <a:bodyPr/>
                    <a:lstStyle/>
                    <a:p>
                      <a:pPr algn="just">
                        <a:lnSpc>
                          <a:spcPct val="100000"/>
                        </a:lnSpc>
                        <a:spcAft>
                          <a:spcPts val="0"/>
                        </a:spcAft>
                      </a:pPr>
                      <a:r>
                        <a:rPr lang="uk-UA" sz="2400" spc="30" dirty="0">
                          <a:effectLst/>
                          <a:latin typeface="Bookman Old Style" panose="02050604050505020204" pitchFamily="18" charset="0"/>
                          <a:ea typeface="Calibri" panose="020F0502020204030204" pitchFamily="34" charset="0"/>
                          <a:cs typeface="Times New Roman" panose="02020603050405020304" pitchFamily="18" charset="0"/>
                        </a:rPr>
                        <a:t>Передбачає подвійний поділ засобів за складом і </a:t>
                      </a:r>
                      <a:r>
                        <a:rPr lang="uk-UA" sz="2400" u="none" spc="3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джерелами.</a:t>
                      </a:r>
                      <a:r>
                        <a:rPr lang="uk-UA" sz="2400" spc="30" dirty="0">
                          <a:effectLst/>
                          <a:latin typeface="Bookman Old Style" panose="02050604050505020204" pitchFamily="18" charset="0"/>
                          <a:ea typeface="Calibri" panose="020F0502020204030204" pitchFamily="34" charset="0"/>
                          <a:cs typeface="Times New Roman" panose="02020603050405020304" pitchFamily="18" charset="0"/>
                        </a:rPr>
                        <a:t>  Ця ідея цікава тим, що змушує сумніватися у відправній точці балансової теорії – подвійний запис випливає з </a:t>
                      </a:r>
                      <a:r>
                        <a:rPr lang="uk-UA" sz="2400" spc="30" dirty="0" smtClean="0">
                          <a:effectLst/>
                          <a:latin typeface="Bookman Old Style" panose="02050604050505020204" pitchFamily="18" charset="0"/>
                          <a:ea typeface="Calibri" panose="020F0502020204030204" pitchFamily="34" charset="0"/>
                          <a:cs typeface="Times New Roman" panose="02020603050405020304" pitchFamily="18" charset="0"/>
                        </a:rPr>
                        <a:t>балансу (М.С</a:t>
                      </a:r>
                      <a:r>
                        <a:rPr lang="uk-UA" sz="2400" spc="30" dirty="0">
                          <a:effectLst/>
                          <a:latin typeface="Bookman Old Style" panose="02050604050505020204" pitchFamily="18" charset="0"/>
                          <a:ea typeface="Calibri" panose="020F0502020204030204" pitchFamily="34" charset="0"/>
                          <a:cs typeface="Times New Roman" panose="02020603050405020304" pitchFamily="18" charset="0"/>
                        </a:rPr>
                        <a:t>. </a:t>
                      </a:r>
                      <a:r>
                        <a:rPr lang="uk-UA" sz="2400" spc="30" dirty="0" err="1">
                          <a:effectLst/>
                          <a:latin typeface="Bookman Old Style" panose="02050604050505020204" pitchFamily="18" charset="0"/>
                          <a:ea typeface="Calibri" panose="020F0502020204030204" pitchFamily="34" charset="0"/>
                          <a:cs typeface="Times New Roman" panose="02020603050405020304" pitchFamily="18" charset="0"/>
                        </a:rPr>
                        <a:t>Помазков</a:t>
                      </a:r>
                      <a:r>
                        <a:rPr lang="uk-UA" sz="2400" spc="30" dirty="0">
                          <a:effectLst/>
                          <a:latin typeface="Bookman Old Style" panose="02050604050505020204" pitchFamily="18" charset="0"/>
                          <a:ea typeface="Calibri" panose="020F0502020204030204" pitchFamily="34" charset="0"/>
                          <a:cs typeface="Times New Roman" panose="02020603050405020304" pitchFamily="18" charset="0"/>
                        </a:rPr>
                        <a:t>)</a:t>
                      </a:r>
                      <a:endParaRPr lang="uk-UA" sz="2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3807625"/>
                  </a:ext>
                </a:extLst>
              </a:tr>
              <a:tr h="3680478">
                <a:tc>
                  <a:txBody>
                    <a:bodyPr/>
                    <a:lstStyle/>
                    <a:p>
                      <a:pPr indent="-859790" algn="ctr">
                        <a:lnSpc>
                          <a:spcPct val="100000"/>
                        </a:lnSpc>
                        <a:spcAft>
                          <a:spcPts val="0"/>
                        </a:spcAft>
                      </a:pPr>
                      <a:r>
                        <a:rPr lang="uk-UA" sz="2400" b="0" i="0" dirty="0" smtClean="0">
                          <a:effectLst/>
                          <a:latin typeface="Bookman Old Style" panose="02050604050505020204" pitchFamily="18" charset="0"/>
                          <a:ea typeface="Times New Roman" panose="02020603050405020304" pitchFamily="18" charset="0"/>
                          <a:cs typeface="Times New Roman" panose="02020603050405020304" pitchFamily="18" charset="0"/>
                        </a:rPr>
                        <a:t>Теорія </a:t>
                      </a:r>
                      <a:r>
                        <a:rPr lang="uk-UA" sz="2400" b="0" i="0" dirty="0">
                          <a:effectLst/>
                          <a:latin typeface="Bookman Old Style" panose="02050604050505020204" pitchFamily="18" charset="0"/>
                          <a:ea typeface="Times New Roman" panose="02020603050405020304" pitchFamily="18" charset="0"/>
                          <a:cs typeface="Times New Roman" panose="02020603050405020304" pitchFamily="18" charset="0"/>
                        </a:rPr>
                        <a:t>динамічного балансу</a:t>
                      </a:r>
                    </a:p>
                    <a:p>
                      <a:pPr indent="-859790" algn="ctr">
                        <a:lnSpc>
                          <a:spcPct val="100000"/>
                        </a:lnSpc>
                        <a:spcAft>
                          <a:spcPts val="0"/>
                        </a:spcAft>
                      </a:pPr>
                      <a:r>
                        <a:rPr lang="uk-UA" sz="2400" b="0" i="0" dirty="0">
                          <a:effectLst/>
                          <a:latin typeface="Bookman Old Style" panose="02050604050505020204" pitchFamily="18" charset="0"/>
                          <a:ea typeface="Times New Roman" panose="02020603050405020304" pitchFamily="18" charset="0"/>
                          <a:cs typeface="Times New Roman" panose="02020603050405020304" pitchFamily="18" charset="0"/>
                        </a:rPr>
                        <a:t>балансу</a:t>
                      </a:r>
                    </a:p>
                  </a:txBody>
                  <a:tcPr marL="68580" marR="68580" marT="0" marB="0" anchor="ctr"/>
                </a:tc>
                <a:tc>
                  <a:txBody>
                    <a:bodyPr/>
                    <a:lstStyle/>
                    <a:p>
                      <a:pPr algn="just">
                        <a:lnSpc>
                          <a:spcPct val="100000"/>
                        </a:lnSpc>
                        <a:spcAft>
                          <a:spcPts val="0"/>
                        </a:spcAft>
                      </a:pPr>
                      <a:r>
                        <a:rPr lang="uk-UA" sz="2400" dirty="0">
                          <a:effectLst/>
                          <a:latin typeface="Bookman Old Style" panose="02050604050505020204" pitchFamily="18" charset="0"/>
                          <a:ea typeface="Calibri" panose="020F0502020204030204" pitchFamily="34" charset="0"/>
                          <a:cs typeface="Times New Roman" panose="02020603050405020304" pitchFamily="18" charset="0"/>
                        </a:rPr>
                        <a:t>Це періодичне вимірювання ефективності, тобто визначення показника рентабельності, передусім,  рентабельності капіталу. Мета полягає в захисті пріоритетів власників. Усі розрахунки зводять до підготовки звітності, що відображає фінансовий результат, який може спотворювати (і спотворює) майнову оцінку (Е. </a:t>
                      </a:r>
                      <a:r>
                        <a:rPr lang="uk-UA" sz="2400" dirty="0" err="1">
                          <a:effectLst/>
                          <a:latin typeface="Bookman Old Style" panose="02050604050505020204" pitchFamily="18" charset="0"/>
                          <a:ea typeface="Calibri" panose="020F0502020204030204" pitchFamily="34" charset="0"/>
                          <a:cs typeface="Times New Roman" panose="02020603050405020304" pitchFamily="18" charset="0"/>
                        </a:rPr>
                        <a:t>Шмаленбах</a:t>
                      </a:r>
                      <a:r>
                        <a:rPr lang="uk-UA" sz="2400" dirty="0">
                          <a:effectLst/>
                          <a:latin typeface="Bookman Old Style" panose="02050604050505020204" pitchFamily="18"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835409649"/>
                  </a:ext>
                </a:extLst>
              </a:tr>
            </a:tbl>
          </a:graphicData>
        </a:graphic>
      </p:graphicFrame>
    </p:spTree>
    <p:extLst>
      <p:ext uri="{BB962C8B-B14F-4D97-AF65-F5344CB8AC3E}">
        <p14:creationId xmlns:p14="http://schemas.microsoft.com/office/powerpoint/2010/main" val="2265657742"/>
      </p:ext>
    </p:extLst>
  </p:cSld>
  <p:clrMapOvr>
    <a:masterClrMapping/>
  </p:clrMapOvr>
  <p:transition>
    <p:strips dir="l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8530" y="2850"/>
            <a:ext cx="9118031" cy="584775"/>
          </a:xfrm>
          <a:prstGeom prst="rect">
            <a:avLst/>
          </a:prstGeom>
          <a:ln>
            <a:solidFill>
              <a:srgbClr val="3186E3"/>
            </a:solidFill>
          </a:ln>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uk-UA" sz="3200" dirty="0">
                <a:latin typeface="Bookman Old Style" panose="02050604050505020204" pitchFamily="18" charset="0"/>
              </a:rPr>
              <a:t>Класифікація бухгалтерських теорій</a:t>
            </a:r>
          </a:p>
        </p:txBody>
      </p:sp>
      <p:graphicFrame>
        <p:nvGraphicFramePr>
          <p:cNvPr id="5" name="Таблиця 4"/>
          <p:cNvGraphicFramePr>
            <a:graphicFrameLocks noGrp="1"/>
          </p:cNvGraphicFramePr>
          <p:nvPr>
            <p:extLst>
              <p:ext uri="{D42A27DB-BD31-4B8C-83A1-F6EECF244321}">
                <p14:modId xmlns:p14="http://schemas.microsoft.com/office/powerpoint/2010/main" val="3883841202"/>
              </p:ext>
            </p:extLst>
          </p:nvPr>
        </p:nvGraphicFramePr>
        <p:xfrm>
          <a:off x="0" y="587624"/>
          <a:ext cx="9144000" cy="6297651"/>
        </p:xfrm>
        <a:graphic>
          <a:graphicData uri="http://schemas.openxmlformats.org/drawingml/2006/table">
            <a:tbl>
              <a:tblPr>
                <a:tableStyleId>{35758FB7-9AC5-4552-8A53-C91805E547FA}</a:tableStyleId>
              </a:tblPr>
              <a:tblGrid>
                <a:gridCol w="1691680">
                  <a:extLst>
                    <a:ext uri="{9D8B030D-6E8A-4147-A177-3AD203B41FA5}">
                      <a16:colId xmlns:a16="http://schemas.microsoft.com/office/drawing/2014/main" val="3487098769"/>
                    </a:ext>
                  </a:extLst>
                </a:gridCol>
                <a:gridCol w="7452320">
                  <a:extLst>
                    <a:ext uri="{9D8B030D-6E8A-4147-A177-3AD203B41FA5}">
                      <a16:colId xmlns:a16="http://schemas.microsoft.com/office/drawing/2014/main" val="3374819023"/>
                    </a:ext>
                  </a:extLst>
                </a:gridCol>
              </a:tblGrid>
              <a:tr h="393348">
                <a:tc>
                  <a:txBody>
                    <a:bodyPr/>
                    <a:lstStyle/>
                    <a:p>
                      <a:pPr algn="ctr">
                        <a:lnSpc>
                          <a:spcPct val="115000"/>
                        </a:lnSpc>
                        <a:spcAft>
                          <a:spcPts val="0"/>
                        </a:spcAft>
                      </a:pPr>
                      <a:r>
                        <a:rPr lang="uk-UA" sz="2400" b="1" dirty="0" smtClean="0">
                          <a:effectLst/>
                          <a:latin typeface="Bookman Old Style" panose="02050604050505020204" pitchFamily="18" charset="0"/>
                          <a:ea typeface="+mn-ea"/>
                          <a:cs typeface="+mn-cs"/>
                        </a:rPr>
                        <a:t>Теорія</a:t>
                      </a:r>
                      <a:endParaRPr lang="uk-UA" sz="2400" b="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7184" marR="47184" marT="0" marB="0"/>
                </a:tc>
                <a:tc>
                  <a:txBody>
                    <a:bodyPr/>
                    <a:lstStyle/>
                    <a:p>
                      <a:pPr algn="ctr">
                        <a:lnSpc>
                          <a:spcPct val="115000"/>
                        </a:lnSpc>
                        <a:spcAft>
                          <a:spcPts val="0"/>
                        </a:spcAft>
                      </a:pPr>
                      <a:r>
                        <a:rPr lang="uk-UA" sz="2400" b="1" dirty="0">
                          <a:effectLst/>
                          <a:latin typeface="Bookman Old Style" panose="02050604050505020204" pitchFamily="18" charset="0"/>
                        </a:rPr>
                        <a:t>Основні положення </a:t>
                      </a:r>
                      <a:endParaRPr lang="uk-UA" sz="2400" b="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7184" marR="47184" marT="0" marB="0"/>
                </a:tc>
                <a:extLst>
                  <a:ext uri="{0D108BD9-81ED-4DB2-BD59-A6C34878D82A}">
                    <a16:rowId xmlns:a16="http://schemas.microsoft.com/office/drawing/2014/main" val="3537405455"/>
                  </a:ext>
                </a:extLst>
              </a:tr>
              <a:tr h="3232365">
                <a:tc>
                  <a:txBody>
                    <a:bodyPr/>
                    <a:lstStyle/>
                    <a:p>
                      <a:pPr indent="-859790" algn="ctr">
                        <a:lnSpc>
                          <a:spcPct val="100000"/>
                        </a:lnSpc>
                        <a:spcAft>
                          <a:spcPts val="0"/>
                        </a:spcAft>
                      </a:pPr>
                      <a:r>
                        <a:rPr lang="uk-UA" sz="2000" dirty="0" smtClean="0">
                          <a:effectLst/>
                          <a:latin typeface="Bookman Old Style" panose="02050604050505020204" pitchFamily="18" charset="0"/>
                          <a:ea typeface="Times New Roman" panose="02020603050405020304" pitchFamily="18" charset="0"/>
                          <a:cs typeface="Times New Roman" panose="02020603050405020304" pitchFamily="18" charset="0"/>
                        </a:rPr>
                        <a:t>Теорія </a:t>
                      </a:r>
                      <a:r>
                        <a:rPr lang="uk-UA" sz="2000" dirty="0">
                          <a:effectLst/>
                          <a:latin typeface="Bookman Old Style" panose="02050604050505020204" pitchFamily="18" charset="0"/>
                          <a:ea typeface="Times New Roman" panose="02020603050405020304" pitchFamily="18" charset="0"/>
                          <a:cs typeface="Times New Roman" panose="02020603050405020304" pitchFamily="18" charset="0"/>
                        </a:rPr>
                        <a:t>статичного балансу</a:t>
                      </a:r>
                    </a:p>
                  </a:txBody>
                  <a:tcPr marL="68580" marR="68580" marT="0" marB="0" anchor="ctr"/>
                </a:tc>
                <a:tc>
                  <a:txBody>
                    <a:bodyPr/>
                    <a:lstStyle/>
                    <a:p>
                      <a:pPr algn="just">
                        <a:lnSpc>
                          <a:spcPct val="100000"/>
                        </a:lnSpc>
                        <a:spcAft>
                          <a:spcPts val="0"/>
                        </a:spcAft>
                      </a:pPr>
                      <a:r>
                        <a:rPr lang="uk-UA" sz="1900" dirty="0">
                          <a:effectLst/>
                          <a:latin typeface="Bookman Old Style" panose="02050604050505020204" pitchFamily="18" charset="0"/>
                          <a:ea typeface="Calibri" panose="020F0502020204030204" pitchFamily="34" charset="0"/>
                          <a:cs typeface="Times New Roman" panose="02020603050405020304" pitchFamily="18" charset="0"/>
                        </a:rPr>
                        <a:t>Визначає, що у періодично заданому тимчасовому інтервалі проводиться інвентаризація активів власника, оцінка яких здійснюється за поточними ринковими цінами так, ніби ці активи в поточному періоді одномоментно продавалися. З розрахованої таким чином вартості активів віднімали кредиторські зобов'язання власника. Отриманий результат відображав поточне значення чистих активів і показував: по-перше, рівень стійкості фінансового стану організації; по-друге – рівень приросту чистих активів (капіталу власника) порівняно з відповідними показниками попереднього періоду</a:t>
                      </a:r>
                    </a:p>
                  </a:txBody>
                  <a:tcPr marL="68580" marR="68580" marT="0" marB="0"/>
                </a:tc>
                <a:extLst>
                  <a:ext uri="{0D108BD9-81ED-4DB2-BD59-A6C34878D82A}">
                    <a16:rowId xmlns:a16="http://schemas.microsoft.com/office/drawing/2014/main" val="3303807625"/>
                  </a:ext>
                </a:extLst>
              </a:tr>
              <a:tr h="2644662">
                <a:tc>
                  <a:txBody>
                    <a:bodyPr/>
                    <a:lstStyle/>
                    <a:p>
                      <a:pPr indent="-859790" algn="ctr">
                        <a:lnSpc>
                          <a:spcPct val="100000"/>
                        </a:lnSpc>
                        <a:spcAft>
                          <a:spcPts val="0"/>
                        </a:spcAft>
                      </a:pPr>
                      <a:r>
                        <a:rPr lang="uk-UA" sz="2000" dirty="0" smtClean="0">
                          <a:effectLst/>
                          <a:latin typeface="Bookman Old Style" panose="02050604050505020204" pitchFamily="18" charset="0"/>
                          <a:ea typeface="Times New Roman" panose="02020603050405020304" pitchFamily="18" charset="0"/>
                          <a:cs typeface="Times New Roman" panose="02020603050405020304" pitchFamily="18" charset="0"/>
                        </a:rPr>
                        <a:t>Теорія </a:t>
                      </a:r>
                      <a:r>
                        <a:rPr lang="uk-UA" sz="2000" dirty="0">
                          <a:effectLst/>
                          <a:latin typeface="Bookman Old Style" panose="02050604050505020204" pitchFamily="18" charset="0"/>
                          <a:ea typeface="Times New Roman" panose="02020603050405020304" pitchFamily="18" charset="0"/>
                          <a:cs typeface="Times New Roman" panose="02020603050405020304" pitchFamily="18" charset="0"/>
                        </a:rPr>
                        <a:t>органічного балансу</a:t>
                      </a:r>
                    </a:p>
                  </a:txBody>
                  <a:tcPr marL="68580" marR="68580" marT="0" marB="0" anchor="ctr"/>
                </a:tc>
                <a:tc>
                  <a:txBody>
                    <a:bodyPr/>
                    <a:lstStyle/>
                    <a:p>
                      <a:pPr algn="just">
                        <a:lnSpc>
                          <a:spcPct val="100000"/>
                        </a:lnSpc>
                        <a:spcAft>
                          <a:spcPts val="0"/>
                        </a:spcAft>
                      </a:pPr>
                      <a:r>
                        <a:rPr lang="uk-UA" sz="1900" dirty="0">
                          <a:effectLst/>
                          <a:latin typeface="Bookman Old Style" panose="02050604050505020204" pitchFamily="18" charset="0"/>
                          <a:ea typeface="Calibri" panose="020F0502020204030204" pitchFamily="34" charset="0"/>
                          <a:cs typeface="Times New Roman" panose="02020603050405020304" pitchFamily="18" charset="0"/>
                        </a:rPr>
                        <a:t>Розглядає кожну організацію як клітину “в організмі ринкового господарства” (Ф. Шмідт). Організація має передумови до отримання позитивного результату діяльності за її здатності до збереження свого економічного потенціалу. Тому центральна ідея полягає в тому, що при підвищенні цін на майно, що перебуває в розпорядженні організації, необхідно частину прибутку використовувати для підтримки його потенціалу на колишньому рівні</a:t>
                      </a:r>
                    </a:p>
                  </a:txBody>
                  <a:tcPr marL="68580" marR="68580" marT="0" marB="0"/>
                </a:tc>
                <a:extLst>
                  <a:ext uri="{0D108BD9-81ED-4DB2-BD59-A6C34878D82A}">
                    <a16:rowId xmlns:a16="http://schemas.microsoft.com/office/drawing/2014/main" val="835409649"/>
                  </a:ext>
                </a:extLst>
              </a:tr>
            </a:tbl>
          </a:graphicData>
        </a:graphic>
      </p:graphicFrame>
    </p:spTree>
    <p:extLst>
      <p:ext uri="{BB962C8B-B14F-4D97-AF65-F5344CB8AC3E}">
        <p14:creationId xmlns:p14="http://schemas.microsoft.com/office/powerpoint/2010/main" val="2925186270"/>
      </p:ext>
    </p:extLst>
  </p:cSld>
  <p:clrMapOvr>
    <a:masterClrMapping/>
  </p:clrMapOvr>
  <p:transition>
    <p:strips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ccounting theo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7906478"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806242"/>
      </p:ext>
    </p:extLst>
  </p:cSld>
  <p:clrMapOvr>
    <a:masterClrMapping/>
  </p:clrMapOvr>
  <p:transition>
    <p:strips dir="l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 Concept Tree of Accounting Theory: (Re)Design for the Curriculum  Develop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12776"/>
            <a:ext cx="7416824" cy="4396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502010"/>
      </p:ext>
    </p:extLst>
  </p:cSld>
  <p:clrMapOvr>
    <a:masterClrMapping/>
  </p:clrMapOvr>
  <p:transition>
    <p:strips dir="l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611560" y="1628800"/>
            <a:ext cx="8104473" cy="4112493"/>
          </a:xfrm>
          <a:prstGeom prst="rect">
            <a:avLst/>
          </a:prstGeom>
        </p:spPr>
      </p:pic>
    </p:spTree>
    <p:extLst>
      <p:ext uri="{BB962C8B-B14F-4D97-AF65-F5344CB8AC3E}">
        <p14:creationId xmlns:p14="http://schemas.microsoft.com/office/powerpoint/2010/main" val="123753889"/>
      </p:ext>
    </p:extLst>
  </p:cSld>
  <p:clrMapOvr>
    <a:masterClrMapping/>
  </p:clrMapOvr>
  <p:transition>
    <p:strips dir="l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2"/>
          <p:cNvSpPr/>
          <p:nvPr/>
        </p:nvSpPr>
        <p:spPr>
          <a:xfrm>
            <a:off x="1563282" y="404664"/>
            <a:ext cx="5544616" cy="369332"/>
          </a:xfrm>
          <a:prstGeom prst="rect">
            <a:avLst/>
          </a:prstGeom>
        </p:spPr>
        <p:txBody>
          <a:bodyPr wrap="square">
            <a:spAutoFit/>
          </a:bodyPr>
          <a:lstStyle/>
          <a:p>
            <a:pPr algn="ctr"/>
            <a:r>
              <a:rPr lang="uk-UA" dirty="0" smtClean="0">
                <a:solidFill>
                  <a:srgbClr val="000000"/>
                </a:solidFill>
                <a:latin typeface="Times New Roman" panose="02020603050405020304" pitchFamily="18" charset="0"/>
                <a:cs typeface="Times New Roman" panose="02020603050405020304" pitchFamily="18" charset="0"/>
              </a:rPr>
              <a:t>Класифікація бухгалтерських </a:t>
            </a:r>
            <a:r>
              <a:rPr lang="uk-UA" dirty="0">
                <a:solidFill>
                  <a:srgbClr val="000000"/>
                </a:solidFill>
                <a:latin typeface="Times New Roman" panose="02020603050405020304" pitchFamily="18" charset="0"/>
                <a:cs typeface="Times New Roman" panose="02020603050405020304" pitchFamily="18" charset="0"/>
              </a:rPr>
              <a:t>наукових </a:t>
            </a:r>
            <a:r>
              <a:rPr lang="uk-UA" dirty="0" smtClean="0">
                <a:solidFill>
                  <a:srgbClr val="000000"/>
                </a:solidFill>
                <a:latin typeface="Times New Roman" panose="02020603050405020304" pitchFamily="18" charset="0"/>
                <a:cs typeface="Times New Roman" panose="02020603050405020304" pitchFamily="18" charset="0"/>
              </a:rPr>
              <a:t>теорій</a:t>
            </a:r>
            <a:endParaRPr lang="uk-UA"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547664" y="1104469"/>
            <a:ext cx="5781675" cy="5724525"/>
          </a:xfrm>
          <a:prstGeom prst="rect">
            <a:avLst/>
          </a:prstGeom>
        </p:spPr>
      </p:pic>
    </p:spTree>
    <p:extLst>
      <p:ext uri="{BB962C8B-B14F-4D97-AF65-F5344CB8AC3E}">
        <p14:creationId xmlns:p14="http://schemas.microsoft.com/office/powerpoint/2010/main" val="3571280644"/>
      </p:ext>
    </p:extLst>
  </p:cSld>
  <p:clrMapOvr>
    <a:masterClrMapping/>
  </p:clrMapOvr>
  <p:transition>
    <p:strips dir="l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228600"/>
            <a:ext cx="8353425" cy="563563"/>
          </a:xfrm>
        </p:spPr>
        <p:txBody>
          <a:bodyPr/>
          <a:lstStyle/>
          <a:p>
            <a:pPr algn="ctr">
              <a:defRPr/>
            </a:pPr>
            <a:r>
              <a:rPr lang="uk-UA" sz="5000" i="0" dirty="0" smtClean="0">
                <a:solidFill>
                  <a:schemeClr val="accent4">
                    <a:lumMod val="50000"/>
                  </a:schemeClr>
                </a:solidFill>
                <a:latin typeface="Bookman Old Style" panose="02050604050505020204" pitchFamily="18" charset="0"/>
              </a:rPr>
              <a:t>ЗМІСТ</a:t>
            </a:r>
            <a:endParaRPr lang="uk-UA" sz="5000" i="0" dirty="0">
              <a:solidFill>
                <a:schemeClr val="accent4">
                  <a:lumMod val="50000"/>
                </a:schemeClr>
              </a:solidFill>
              <a:latin typeface="Bookman Old Style" panose="02050604050505020204" pitchFamily="18" charset="0"/>
            </a:endParaRPr>
          </a:p>
        </p:txBody>
      </p:sp>
      <p:sp>
        <p:nvSpPr>
          <p:cNvPr id="3" name="Місце для вмісту 2"/>
          <p:cNvSpPr>
            <a:spLocks noGrp="1"/>
          </p:cNvSpPr>
          <p:nvPr>
            <p:ph idx="1"/>
          </p:nvPr>
        </p:nvSpPr>
        <p:spPr>
          <a:xfrm>
            <a:off x="395228" y="1628800"/>
            <a:ext cx="8353425" cy="4824536"/>
          </a:xfrm>
        </p:spPr>
        <p:txBody>
          <a:bodyPr/>
          <a:lstStyle/>
          <a:p>
            <a:pPr marL="0" indent="0">
              <a:buNone/>
            </a:pPr>
            <a:r>
              <a:rPr lang="uk-UA" sz="2800" dirty="0">
                <a:solidFill>
                  <a:schemeClr val="accent4">
                    <a:lumMod val="75000"/>
                  </a:schemeClr>
                </a:solidFill>
                <a:latin typeface="Bookman Old Style" panose="02050604050505020204" pitchFamily="18" charset="0"/>
              </a:rPr>
              <a:t>3.1. </a:t>
            </a:r>
            <a:r>
              <a:rPr lang="uk-UA" sz="2800" dirty="0" smtClean="0">
                <a:solidFill>
                  <a:schemeClr val="accent4">
                    <a:lumMod val="75000"/>
                  </a:schemeClr>
                </a:solidFill>
                <a:latin typeface="Bookman Old Style" panose="02050604050505020204" pitchFamily="18" charset="0"/>
              </a:rPr>
              <a:t>Особливості </a:t>
            </a:r>
            <a:r>
              <a:rPr lang="uk-UA" sz="2800" dirty="0">
                <a:solidFill>
                  <a:schemeClr val="accent4">
                    <a:lumMod val="75000"/>
                  </a:schemeClr>
                </a:solidFill>
                <a:latin typeface="Bookman Old Style" panose="02050604050505020204" pitchFamily="18" charset="0"/>
              </a:rPr>
              <a:t>бухгалтерського обліку як науки</a:t>
            </a:r>
          </a:p>
          <a:p>
            <a:pPr marL="0" indent="0">
              <a:buNone/>
            </a:pPr>
            <a:r>
              <a:rPr lang="uk-UA" sz="2800" dirty="0">
                <a:solidFill>
                  <a:schemeClr val="accent4">
                    <a:lumMod val="75000"/>
                  </a:schemeClr>
                </a:solidFill>
                <a:latin typeface="Bookman Old Style" panose="02050604050505020204" pitchFamily="18" charset="0"/>
              </a:rPr>
              <a:t>3.2. Теорії та методологія бухгалтерського обліку</a:t>
            </a:r>
          </a:p>
          <a:p>
            <a:pPr marL="0" indent="0">
              <a:buNone/>
            </a:pPr>
            <a:r>
              <a:rPr lang="uk-UA" sz="2800" dirty="0">
                <a:solidFill>
                  <a:schemeClr val="accent4">
                    <a:lumMod val="75000"/>
                  </a:schemeClr>
                </a:solidFill>
                <a:latin typeface="Bookman Old Style" panose="02050604050505020204" pitchFamily="18" charset="0"/>
              </a:rPr>
              <a:t>3.3. Українські вчені – творці бухгалтерської науки</a:t>
            </a:r>
          </a:p>
          <a:p>
            <a:pPr marL="0" indent="0" algn="just">
              <a:buNone/>
            </a:pPr>
            <a:r>
              <a:rPr lang="uk-UA" sz="2800" dirty="0" smtClean="0">
                <a:solidFill>
                  <a:schemeClr val="accent4">
                    <a:lumMod val="75000"/>
                  </a:schemeClr>
                </a:solidFill>
                <a:latin typeface="Bookman Old Style" panose="02050604050505020204" pitchFamily="18" charset="0"/>
              </a:rPr>
              <a:t>3.4.</a:t>
            </a:r>
            <a:r>
              <a:rPr lang="en-US" sz="2800" dirty="0" smtClean="0">
                <a:solidFill>
                  <a:schemeClr val="accent4">
                    <a:lumMod val="75000"/>
                  </a:schemeClr>
                </a:solidFill>
                <a:latin typeface="Bookman Old Style" panose="02050604050505020204" pitchFamily="18" charset="0"/>
              </a:rPr>
              <a:t> </a:t>
            </a:r>
            <a:r>
              <a:rPr lang="uk-UA" sz="2800" dirty="0" smtClean="0">
                <a:solidFill>
                  <a:schemeClr val="accent4">
                    <a:lumMod val="75000"/>
                  </a:schemeClr>
                </a:solidFill>
                <a:latin typeface="Bookman Old Style" panose="02050604050505020204" pitchFamily="18" charset="0"/>
              </a:rPr>
              <a:t>Сучасні </a:t>
            </a:r>
            <a:r>
              <a:rPr lang="uk-UA" sz="2800" dirty="0">
                <a:solidFill>
                  <a:schemeClr val="accent4">
                    <a:lumMod val="75000"/>
                  </a:schemeClr>
                </a:solidFill>
                <a:latin typeface="Bookman Old Style" panose="02050604050505020204" pitchFamily="18" charset="0"/>
              </a:rPr>
              <a:t>напрями розвитку бухгалтерської науки (</a:t>
            </a:r>
            <a:r>
              <a:rPr lang="uk-UA" sz="2800" dirty="0" err="1">
                <a:solidFill>
                  <a:schemeClr val="accent4">
                    <a:lumMod val="75000"/>
                  </a:schemeClr>
                </a:solidFill>
                <a:latin typeface="Bookman Old Style" panose="02050604050505020204" pitchFamily="18" charset="0"/>
              </a:rPr>
              <a:t>цифровізація</a:t>
            </a:r>
            <a:r>
              <a:rPr lang="uk-UA" sz="2800" dirty="0">
                <a:solidFill>
                  <a:schemeClr val="accent4">
                    <a:lumMod val="75000"/>
                  </a:schemeClr>
                </a:solidFill>
                <a:latin typeface="Bookman Old Style" panose="02050604050505020204" pitchFamily="18" charset="0"/>
              </a:rPr>
              <a:t>, сталий розвиток, «наративний поворот») та її місце в системі управлінських </a:t>
            </a:r>
            <a:r>
              <a:rPr lang="uk-UA" sz="2800" dirty="0" smtClean="0">
                <a:solidFill>
                  <a:schemeClr val="accent4">
                    <a:lumMod val="75000"/>
                  </a:schemeClr>
                </a:solidFill>
                <a:latin typeface="Bookman Old Style" panose="02050604050505020204" pitchFamily="18" charset="0"/>
              </a:rPr>
              <a:t>наук</a:t>
            </a:r>
            <a:endParaRPr lang="en-US" sz="2800" dirty="0" smtClean="0">
              <a:solidFill>
                <a:schemeClr val="accent4">
                  <a:lumMod val="75000"/>
                </a:schemeClr>
              </a:solidFill>
              <a:latin typeface="Bookman Old Style" panose="02050604050505020204" pitchFamily="18" charset="0"/>
            </a:endParaRPr>
          </a:p>
          <a:p>
            <a:pPr marL="0" indent="0" algn="just">
              <a:buNone/>
            </a:pPr>
            <a:r>
              <a:rPr lang="uk-UA" sz="2800" dirty="0" smtClean="0">
                <a:solidFill>
                  <a:schemeClr val="accent4">
                    <a:lumMod val="75000"/>
                  </a:schemeClr>
                </a:solidFill>
                <a:latin typeface="Bookman Old Style" panose="02050604050505020204" pitchFamily="18" charset="0"/>
              </a:rPr>
              <a:t> </a:t>
            </a:r>
            <a:r>
              <a:rPr lang="uk-UA" sz="2800" dirty="0">
                <a:solidFill>
                  <a:schemeClr val="accent4">
                    <a:lumMod val="75000"/>
                  </a:schemeClr>
                </a:solidFill>
                <a:latin typeface="Bookman Old Style" panose="02050604050505020204" pitchFamily="18" charset="0"/>
              </a:rPr>
              <a:t/>
            </a:r>
            <a:br>
              <a:rPr lang="uk-UA" sz="2800" dirty="0">
                <a:solidFill>
                  <a:schemeClr val="accent4">
                    <a:lumMod val="75000"/>
                  </a:schemeClr>
                </a:solidFill>
                <a:latin typeface="Bookman Old Style" panose="02050604050505020204" pitchFamily="18" charset="0"/>
              </a:rPr>
            </a:br>
            <a:r>
              <a:rPr lang="uk-UA" dirty="0"/>
              <a:t/>
            </a:r>
            <a:br>
              <a:rPr lang="uk-UA" dirty="0"/>
            </a:br>
            <a:endParaRPr lang="uk-UA" dirty="0" smtClean="0">
              <a:solidFill>
                <a:schemeClr val="accent4">
                  <a:lumMod val="75000"/>
                </a:schemeClr>
              </a:solidFill>
              <a:latin typeface="Bookman Old Style" panose="02050604050505020204" pitchFamily="18" charset="0"/>
            </a:endParaRPr>
          </a:p>
        </p:txBody>
      </p:sp>
    </p:spTree>
  </p:cSld>
  <p:clrMapOvr>
    <a:masterClrMapping/>
  </p:clrMapOvr>
  <p:transition>
    <p:strips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0" y="-171400"/>
            <a:ext cx="9144000" cy="1077218"/>
          </a:xfrm>
          <a:prstGeom prst="rect">
            <a:avLst/>
          </a:prstGeom>
        </p:spPr>
        <p:txBody>
          <a:bodyPr wrap="square">
            <a:spAutoFit/>
          </a:bodyPr>
          <a:lstStyle/>
          <a:p>
            <a:pPr algn="ctr"/>
            <a:r>
              <a:rPr lang="ru-RU" sz="3200" dirty="0" err="1">
                <a:latin typeface="Bookman Old Style" panose="02050604050505020204" pitchFamily="18" charset="0"/>
              </a:rPr>
              <a:t>Класифікація</a:t>
            </a:r>
            <a:r>
              <a:rPr lang="ru-RU" sz="3200" dirty="0">
                <a:latin typeface="Bookman Old Style" panose="02050604050505020204" pitchFamily="18" charset="0"/>
              </a:rPr>
              <a:t> </a:t>
            </a:r>
            <a:r>
              <a:rPr lang="ru-RU" sz="3200" dirty="0" err="1">
                <a:latin typeface="Bookman Old Style" panose="02050604050505020204" pitchFamily="18" charset="0"/>
              </a:rPr>
              <a:t>видів</a:t>
            </a:r>
            <a:r>
              <a:rPr lang="ru-RU" sz="3200" dirty="0">
                <a:latin typeface="Bookman Old Style" panose="02050604050505020204" pitchFamily="18" charset="0"/>
              </a:rPr>
              <a:t> </a:t>
            </a:r>
            <a:r>
              <a:rPr lang="ru-RU" sz="3200" dirty="0" err="1">
                <a:latin typeface="Bookman Old Style" panose="02050604050505020204" pitchFamily="18" charset="0"/>
              </a:rPr>
              <a:t>наукових</a:t>
            </a:r>
            <a:r>
              <a:rPr lang="ru-RU" sz="3200" dirty="0">
                <a:latin typeface="Bookman Old Style" panose="02050604050505020204" pitchFamily="18" charset="0"/>
              </a:rPr>
              <a:t> </a:t>
            </a:r>
            <a:r>
              <a:rPr lang="ru-RU" sz="3200" dirty="0" err="1">
                <a:latin typeface="Bookman Old Style" panose="02050604050505020204" pitchFamily="18" charset="0"/>
              </a:rPr>
              <a:t>досліджень</a:t>
            </a:r>
            <a:r>
              <a:rPr lang="ru-RU" sz="3200" dirty="0">
                <a:latin typeface="Bookman Old Style" panose="02050604050505020204" pitchFamily="18" charset="0"/>
              </a:rPr>
              <a:t>  у </a:t>
            </a:r>
            <a:r>
              <a:rPr lang="ru-RU" sz="3200" dirty="0" err="1">
                <a:latin typeface="Bookman Old Style" panose="02050604050505020204" pitchFamily="18" charset="0"/>
              </a:rPr>
              <a:t>бухгалтерському</a:t>
            </a:r>
            <a:r>
              <a:rPr lang="ru-RU" sz="3200" dirty="0">
                <a:latin typeface="Bookman Old Style" panose="02050604050505020204" pitchFamily="18" charset="0"/>
              </a:rPr>
              <a:t> </a:t>
            </a:r>
            <a:r>
              <a:rPr lang="ru-RU" sz="3200" dirty="0" err="1">
                <a:latin typeface="Bookman Old Style" panose="02050604050505020204" pitchFamily="18" charset="0"/>
              </a:rPr>
              <a:t>обліку</a:t>
            </a:r>
            <a:endParaRPr lang="uk-UA" sz="3200" dirty="0">
              <a:latin typeface="Bookman Old Style" panose="02050604050505020204" pitchFamily="18" charset="0"/>
            </a:endParaRPr>
          </a:p>
        </p:txBody>
      </p:sp>
      <p:sp>
        <p:nvSpPr>
          <p:cNvPr id="8" name="Округлений прямокутник 7"/>
          <p:cNvSpPr/>
          <p:nvPr/>
        </p:nvSpPr>
        <p:spPr bwMode="auto">
          <a:xfrm>
            <a:off x="16422" y="2638969"/>
            <a:ext cx="2179313" cy="648072"/>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uk-UA" sz="2400" b="1" dirty="0" smtClean="0">
                <a:solidFill>
                  <a:schemeClr val="tx1"/>
                </a:solidFill>
                <a:latin typeface="Bookman Old Style" panose="02050604050505020204" pitchFamily="18" charset="0"/>
              </a:rPr>
              <a:t>Аналітичні</a:t>
            </a:r>
            <a:endParaRPr kumimoji="0" lang="uk-UA" sz="2400" b="1" i="0" u="none" strike="noStrike" cap="none" normalizeH="0" baseline="0" dirty="0" smtClean="0">
              <a:ln>
                <a:noFill/>
              </a:ln>
              <a:solidFill>
                <a:schemeClr val="tx1"/>
              </a:solidFill>
              <a:effectLst/>
              <a:latin typeface="Bookman Old Style" panose="02050604050505020204" pitchFamily="18" charset="0"/>
            </a:endParaRPr>
          </a:p>
        </p:txBody>
      </p:sp>
      <p:sp>
        <p:nvSpPr>
          <p:cNvPr id="9" name="Округлений прямокутник 8"/>
          <p:cNvSpPr/>
          <p:nvPr/>
        </p:nvSpPr>
        <p:spPr bwMode="auto">
          <a:xfrm>
            <a:off x="16422" y="5539768"/>
            <a:ext cx="2179313" cy="648072"/>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Bookman Old Style" panose="02050604050505020204" pitchFamily="18" charset="0"/>
              </a:rPr>
              <a:t>Архівні</a:t>
            </a:r>
          </a:p>
        </p:txBody>
      </p:sp>
      <p:sp>
        <p:nvSpPr>
          <p:cNvPr id="12" name="Округлений прямокутник 11"/>
          <p:cNvSpPr/>
          <p:nvPr/>
        </p:nvSpPr>
        <p:spPr bwMode="auto">
          <a:xfrm>
            <a:off x="2682353" y="1236647"/>
            <a:ext cx="6444206" cy="3452717"/>
          </a:xfrm>
          <a:prstGeom prst="roundRect">
            <a:avLst/>
          </a:prstGeom>
          <a:ln>
            <a:solidFill>
              <a:srgbClr val="144378"/>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eaLnBrk="1" hangingPunct="1"/>
            <a:r>
              <a:rPr lang="uk-UA" sz="2200" dirty="0">
                <a:solidFill>
                  <a:schemeClr val="tx1"/>
                </a:solidFill>
                <a:latin typeface="Bookman Old Style" panose="02050604050505020204" pitchFamily="18" charset="0"/>
              </a:rPr>
              <a:t>Дослідження, у яких використовують аналітичні методи для аналізу та формулювання висновків про формальне моделювання теорії або обґрунтовані ідеї в математичних термінах. Ці аналітичні дослідження використовують математику, щоб </a:t>
            </a:r>
            <a:r>
              <a:rPr lang="uk-UA" sz="2200" dirty="0" smtClean="0">
                <a:solidFill>
                  <a:schemeClr val="tx1"/>
                </a:solidFill>
                <a:latin typeface="Bookman Old Style" panose="02050604050505020204" pitchFamily="18" charset="0"/>
              </a:rPr>
              <a:t>передбачити, пояснити </a:t>
            </a:r>
            <a:r>
              <a:rPr lang="uk-UA" sz="2200" dirty="0">
                <a:solidFill>
                  <a:schemeClr val="tx1"/>
                </a:solidFill>
                <a:latin typeface="Bookman Old Style" panose="02050604050505020204" pitchFamily="18" charset="0"/>
              </a:rPr>
              <a:t>або запропонувати нове поняття для теорії</a:t>
            </a:r>
            <a:endParaRPr kumimoji="0" lang="uk-UA" sz="2200" i="0" u="none" strike="noStrike" cap="none" normalizeH="0" baseline="0" dirty="0" smtClean="0">
              <a:ln>
                <a:noFill/>
              </a:ln>
              <a:solidFill>
                <a:schemeClr val="tx1"/>
              </a:solidFill>
              <a:effectLst/>
              <a:latin typeface="Bookman Old Style" panose="02050604050505020204" pitchFamily="18" charset="0"/>
            </a:endParaRPr>
          </a:p>
        </p:txBody>
      </p:sp>
      <p:sp>
        <p:nvSpPr>
          <p:cNvPr id="13" name="Округлений прямокутник 12"/>
          <p:cNvSpPr/>
          <p:nvPr/>
        </p:nvSpPr>
        <p:spPr bwMode="auto">
          <a:xfrm>
            <a:off x="2674700" y="5013400"/>
            <a:ext cx="6444208" cy="1700808"/>
          </a:xfrm>
          <a:prstGeom prst="roundRect">
            <a:avLst/>
          </a:prstGeom>
          <a:ln>
            <a:solidFill>
              <a:srgbClr val="144378"/>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eaLnBrk="1" hangingPunct="1"/>
            <a:r>
              <a:rPr lang="uk-UA" sz="2200" dirty="0">
                <a:solidFill>
                  <a:schemeClr val="tx1"/>
                </a:solidFill>
                <a:latin typeface="Bookman Old Style" panose="02050604050505020204" pitchFamily="18" charset="0"/>
              </a:rPr>
              <a:t>Дослідження, у </a:t>
            </a:r>
            <a:r>
              <a:rPr lang="uk-UA" sz="2200" dirty="0" smtClean="0">
                <a:solidFill>
                  <a:schemeClr val="tx1"/>
                </a:solidFill>
                <a:latin typeface="Bookman Old Style" panose="02050604050505020204" pitchFamily="18" charset="0"/>
              </a:rPr>
              <a:t>яких використовують </a:t>
            </a:r>
            <a:r>
              <a:rPr lang="uk-UA" sz="2200" dirty="0">
                <a:solidFill>
                  <a:schemeClr val="tx1"/>
                </a:solidFill>
                <a:latin typeface="Bookman Old Style" panose="02050604050505020204" pitchFamily="18" charset="0"/>
              </a:rPr>
              <a:t>архівні методи для аналізу і формулювання висновків на основі об'єктивних даних, зібраних з </a:t>
            </a:r>
            <a:r>
              <a:rPr lang="uk-UA" sz="2200" dirty="0" err="1">
                <a:solidFill>
                  <a:schemeClr val="tx1"/>
                </a:solidFill>
                <a:latin typeface="Bookman Old Style" panose="02050604050505020204" pitchFamily="18" charset="0"/>
              </a:rPr>
              <a:t>репозитаріїв</a:t>
            </a:r>
            <a:r>
              <a:rPr lang="uk-UA" sz="2200" dirty="0">
                <a:solidFill>
                  <a:schemeClr val="tx1"/>
                </a:solidFill>
                <a:latin typeface="Bookman Old Style" panose="02050604050505020204" pitchFamily="18" charset="0"/>
              </a:rPr>
              <a:t> третіх осіб</a:t>
            </a:r>
            <a:endParaRPr kumimoji="0" lang="uk-UA" sz="2200" i="0" u="none" strike="noStrike" cap="none" normalizeH="0" baseline="0" dirty="0" smtClean="0">
              <a:ln>
                <a:noFill/>
              </a:ln>
              <a:solidFill>
                <a:schemeClr val="tx1"/>
              </a:solidFill>
              <a:effectLst/>
              <a:latin typeface="Bookman Old Style" panose="02050604050505020204" pitchFamily="18" charset="0"/>
            </a:endParaRPr>
          </a:p>
        </p:txBody>
      </p:sp>
      <p:cxnSp>
        <p:nvCxnSpPr>
          <p:cNvPr id="18" name="Пряма зі стрілкою 17"/>
          <p:cNvCxnSpPr>
            <a:stCxn id="8" idx="3"/>
            <a:endCxn id="12" idx="1"/>
          </p:cNvCxnSpPr>
          <p:nvPr/>
        </p:nvCxnSpPr>
        <p:spPr bwMode="auto">
          <a:xfrm>
            <a:off x="2195735" y="2963005"/>
            <a:ext cx="486618" cy="1"/>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21" name="Пряма зі стрілкою 20"/>
          <p:cNvCxnSpPr>
            <a:stCxn id="9" idx="3"/>
            <a:endCxn id="13" idx="1"/>
          </p:cNvCxnSpPr>
          <p:nvPr/>
        </p:nvCxnSpPr>
        <p:spPr bwMode="auto">
          <a:xfrm>
            <a:off x="2195735" y="5863804"/>
            <a:ext cx="478965" cy="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66897694"/>
      </p:ext>
    </p:extLst>
  </p:cSld>
  <p:clrMapOvr>
    <a:masterClrMapping/>
  </p:clrMapOvr>
  <p:transition>
    <p:strips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0" y="-171400"/>
            <a:ext cx="9144000" cy="1077218"/>
          </a:xfrm>
          <a:prstGeom prst="rect">
            <a:avLst/>
          </a:prstGeom>
        </p:spPr>
        <p:txBody>
          <a:bodyPr wrap="square">
            <a:spAutoFit/>
          </a:bodyPr>
          <a:lstStyle/>
          <a:p>
            <a:pPr algn="ctr"/>
            <a:r>
              <a:rPr lang="ru-RU" sz="3200" dirty="0" err="1">
                <a:latin typeface="Bookman Old Style" panose="02050604050505020204" pitchFamily="18" charset="0"/>
              </a:rPr>
              <a:t>Класифікація</a:t>
            </a:r>
            <a:r>
              <a:rPr lang="ru-RU" sz="3200" dirty="0">
                <a:latin typeface="Bookman Old Style" panose="02050604050505020204" pitchFamily="18" charset="0"/>
              </a:rPr>
              <a:t> </a:t>
            </a:r>
            <a:r>
              <a:rPr lang="ru-RU" sz="3200" dirty="0" err="1">
                <a:latin typeface="Bookman Old Style" panose="02050604050505020204" pitchFamily="18" charset="0"/>
              </a:rPr>
              <a:t>видів</a:t>
            </a:r>
            <a:r>
              <a:rPr lang="ru-RU" sz="3200" dirty="0">
                <a:latin typeface="Bookman Old Style" panose="02050604050505020204" pitchFamily="18" charset="0"/>
              </a:rPr>
              <a:t> </a:t>
            </a:r>
            <a:r>
              <a:rPr lang="ru-RU" sz="3200" dirty="0" err="1">
                <a:latin typeface="Bookman Old Style" panose="02050604050505020204" pitchFamily="18" charset="0"/>
              </a:rPr>
              <a:t>наукових</a:t>
            </a:r>
            <a:r>
              <a:rPr lang="ru-RU" sz="3200" dirty="0">
                <a:latin typeface="Bookman Old Style" panose="02050604050505020204" pitchFamily="18" charset="0"/>
              </a:rPr>
              <a:t> </a:t>
            </a:r>
            <a:r>
              <a:rPr lang="ru-RU" sz="3200" dirty="0" err="1">
                <a:latin typeface="Bookman Old Style" panose="02050604050505020204" pitchFamily="18" charset="0"/>
              </a:rPr>
              <a:t>досліджень</a:t>
            </a:r>
            <a:r>
              <a:rPr lang="ru-RU" sz="3200" dirty="0">
                <a:latin typeface="Bookman Old Style" panose="02050604050505020204" pitchFamily="18" charset="0"/>
              </a:rPr>
              <a:t>  у </a:t>
            </a:r>
            <a:r>
              <a:rPr lang="ru-RU" sz="3200" dirty="0" err="1">
                <a:latin typeface="Bookman Old Style" panose="02050604050505020204" pitchFamily="18" charset="0"/>
              </a:rPr>
              <a:t>бухгалтерському</a:t>
            </a:r>
            <a:r>
              <a:rPr lang="ru-RU" sz="3200" dirty="0">
                <a:latin typeface="Bookman Old Style" panose="02050604050505020204" pitchFamily="18" charset="0"/>
              </a:rPr>
              <a:t> </a:t>
            </a:r>
            <a:r>
              <a:rPr lang="ru-RU" sz="3200" dirty="0" err="1">
                <a:latin typeface="Bookman Old Style" panose="02050604050505020204" pitchFamily="18" charset="0"/>
              </a:rPr>
              <a:t>обліку</a:t>
            </a:r>
            <a:endParaRPr lang="uk-UA" sz="3200" dirty="0">
              <a:latin typeface="Bookman Old Style" panose="02050604050505020204" pitchFamily="18" charset="0"/>
            </a:endParaRPr>
          </a:p>
        </p:txBody>
      </p:sp>
      <p:sp>
        <p:nvSpPr>
          <p:cNvPr id="8" name="Округлений прямокутник 7"/>
          <p:cNvSpPr/>
          <p:nvPr/>
        </p:nvSpPr>
        <p:spPr bwMode="auto">
          <a:xfrm>
            <a:off x="29477" y="2088980"/>
            <a:ext cx="2447145" cy="807832"/>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uk-UA" sz="2400" b="1" dirty="0" err="1" smtClean="0">
                <a:solidFill>
                  <a:schemeClr val="tx1"/>
                </a:solidFill>
                <a:latin typeface="Bookman Old Style" panose="02050604050505020204" pitchFamily="18" charset="0"/>
              </a:rPr>
              <a:t>Експеримен-тальні</a:t>
            </a:r>
            <a:endParaRPr kumimoji="0" lang="uk-UA" sz="2400" b="1" i="0" u="none" strike="noStrike" cap="none" normalizeH="0" baseline="0" dirty="0" smtClean="0">
              <a:ln>
                <a:noFill/>
              </a:ln>
              <a:solidFill>
                <a:schemeClr val="tx1"/>
              </a:solidFill>
              <a:effectLst/>
              <a:latin typeface="Bookman Old Style" panose="02050604050505020204" pitchFamily="18" charset="0"/>
            </a:endParaRPr>
          </a:p>
        </p:txBody>
      </p:sp>
      <p:sp>
        <p:nvSpPr>
          <p:cNvPr id="9" name="Округлений прямокутник 8"/>
          <p:cNvSpPr/>
          <p:nvPr/>
        </p:nvSpPr>
        <p:spPr bwMode="auto">
          <a:xfrm>
            <a:off x="29477" y="4941168"/>
            <a:ext cx="2310329" cy="807833"/>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Bookman Old Style" panose="02050604050505020204" pitchFamily="18" charset="0"/>
              </a:rPr>
              <a:t>Інші підходи</a:t>
            </a:r>
          </a:p>
        </p:txBody>
      </p:sp>
      <p:sp>
        <p:nvSpPr>
          <p:cNvPr id="12" name="Округлений прямокутник 11"/>
          <p:cNvSpPr/>
          <p:nvPr/>
        </p:nvSpPr>
        <p:spPr bwMode="auto">
          <a:xfrm>
            <a:off x="2915816" y="1196752"/>
            <a:ext cx="6228181" cy="2592288"/>
          </a:xfrm>
          <a:prstGeom prst="roundRect">
            <a:avLst/>
          </a:prstGeom>
          <a:ln>
            <a:solidFill>
              <a:srgbClr val="144378"/>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a:spcAft>
                <a:spcPts val="0"/>
              </a:spcAft>
            </a:pPr>
            <a:r>
              <a:rPr lang="uk-UA" sz="2200" dirty="0">
                <a:latin typeface="Bookman Old Style" panose="02050604050505020204" pitchFamily="18" charset="0"/>
                <a:ea typeface="Calibri" panose="020F0502020204030204" pitchFamily="34" charset="0"/>
              </a:rPr>
              <a:t>Здійснюються для аналізу і </a:t>
            </a:r>
            <a:r>
              <a:rPr lang="uk-UA" sz="2200" dirty="0" smtClean="0">
                <a:latin typeface="Bookman Old Style" panose="02050604050505020204" pitchFamily="18" charset="0"/>
                <a:ea typeface="Calibri" panose="020F0502020204030204" pitchFamily="34" charset="0"/>
              </a:rPr>
              <a:t>формулювання висновків на основі даних, які дослідник зібрав шляхом здійснення дослідницько-облікових </a:t>
            </a:r>
            <a:r>
              <a:rPr lang="uk-UA" sz="2200" dirty="0">
                <a:latin typeface="Bookman Old Style" panose="02050604050505020204" pitchFamily="18" charset="0"/>
                <a:ea typeface="Calibri" panose="020F0502020204030204" pitchFamily="34" charset="0"/>
              </a:rPr>
              <a:t>процедур </a:t>
            </a:r>
            <a:r>
              <a:rPr lang="uk-UA" sz="2200" dirty="0" smtClean="0">
                <a:latin typeface="Bookman Old Style" panose="02050604050505020204" pitchFamily="18" charset="0"/>
                <a:ea typeface="Calibri" panose="020F0502020204030204" pitchFamily="34" charset="0"/>
              </a:rPr>
              <a:t>для </a:t>
            </a:r>
            <a:r>
              <a:rPr lang="uk-UA" sz="2200" dirty="0">
                <a:latin typeface="Bookman Old Style" panose="02050604050505020204" pitchFamily="18" charset="0"/>
                <a:ea typeface="Calibri" panose="020F0502020204030204" pitchFamily="34" charset="0"/>
              </a:rPr>
              <a:t>суб'єктів. Можуть включати в себе аналіз як економічних, так і поведінкових факторів </a:t>
            </a:r>
          </a:p>
        </p:txBody>
      </p:sp>
      <p:sp>
        <p:nvSpPr>
          <p:cNvPr id="13" name="Округлений прямокутник 12"/>
          <p:cNvSpPr/>
          <p:nvPr/>
        </p:nvSpPr>
        <p:spPr bwMode="auto">
          <a:xfrm>
            <a:off x="2915816" y="4012936"/>
            <a:ext cx="6228182" cy="2656424"/>
          </a:xfrm>
          <a:prstGeom prst="roundRect">
            <a:avLst/>
          </a:prstGeom>
          <a:ln>
            <a:solidFill>
              <a:srgbClr val="144378"/>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eaLnBrk="1" hangingPunct="1"/>
            <a:r>
              <a:rPr lang="uk-UA" sz="2200" dirty="0">
                <a:solidFill>
                  <a:schemeClr val="tx1"/>
                </a:solidFill>
                <a:latin typeface="Bookman Old Style" panose="02050604050505020204" pitchFamily="18" charset="0"/>
              </a:rPr>
              <a:t>Дослідження, які не входять у жодну з наведених вище методологічних категорій. Методології в цих дослідженнях істотно вирізняються і включають в себе обстеження, тематичні дослідження, польові дослідження, моделювання, переконливі </a:t>
            </a:r>
            <a:r>
              <a:rPr lang="uk-UA" sz="2200" dirty="0" smtClean="0">
                <a:solidFill>
                  <a:schemeClr val="tx1"/>
                </a:solidFill>
                <a:latin typeface="Bookman Old Style" panose="02050604050505020204" pitchFamily="18" charset="0"/>
              </a:rPr>
              <a:t>аргументи</a:t>
            </a:r>
            <a:endParaRPr lang="uk-UA" sz="2200" dirty="0">
              <a:solidFill>
                <a:schemeClr val="tx1"/>
              </a:solidFill>
              <a:latin typeface="Bookman Old Style" panose="02050604050505020204" pitchFamily="18" charset="0"/>
            </a:endParaRPr>
          </a:p>
        </p:txBody>
      </p:sp>
      <p:cxnSp>
        <p:nvCxnSpPr>
          <p:cNvPr id="18" name="Пряма зі стрілкою 17"/>
          <p:cNvCxnSpPr>
            <a:stCxn id="8" idx="3"/>
            <a:endCxn id="12" idx="1"/>
          </p:cNvCxnSpPr>
          <p:nvPr/>
        </p:nvCxnSpPr>
        <p:spPr bwMode="auto">
          <a:xfrm>
            <a:off x="2476622" y="2492896"/>
            <a:ext cx="439194" cy="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21" name="Пряма зі стрілкою 20"/>
          <p:cNvCxnSpPr>
            <a:stCxn id="9" idx="3"/>
            <a:endCxn id="13" idx="1"/>
          </p:cNvCxnSpPr>
          <p:nvPr/>
        </p:nvCxnSpPr>
        <p:spPr bwMode="auto">
          <a:xfrm flipV="1">
            <a:off x="2339806" y="5341148"/>
            <a:ext cx="576010" cy="3937"/>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32537243"/>
      </p:ext>
    </p:extLst>
  </p:cSld>
  <p:clrMapOvr>
    <a:masterClrMapping/>
  </p:clrMapOvr>
  <p:transition>
    <p:strips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Сполучна лінія уступом 16"/>
          <p:cNvCxnSpPr>
            <a:stCxn id="3" idx="1"/>
            <a:endCxn id="5" idx="1"/>
          </p:cNvCxnSpPr>
          <p:nvPr/>
        </p:nvCxnSpPr>
        <p:spPr bwMode="auto">
          <a:xfrm rot="10800000" flipH="1" flipV="1">
            <a:off x="89755" y="1598845"/>
            <a:ext cx="953853" cy="800834"/>
          </a:xfrm>
          <a:prstGeom prst="bentConnector3">
            <a:avLst>
              <a:gd name="adj1" fmla="val 45989"/>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2" name="Прямокутник 1"/>
          <p:cNvSpPr/>
          <p:nvPr/>
        </p:nvSpPr>
        <p:spPr>
          <a:xfrm>
            <a:off x="0" y="-171400"/>
            <a:ext cx="9144000" cy="954107"/>
          </a:xfrm>
          <a:prstGeom prst="rect">
            <a:avLst/>
          </a:prstGeom>
        </p:spPr>
        <p:txBody>
          <a:bodyPr wrap="square">
            <a:spAutoFit/>
          </a:bodyPr>
          <a:lstStyle/>
          <a:p>
            <a:pPr algn="ctr"/>
            <a:r>
              <a:rPr lang="ru-RU" sz="2800" dirty="0" err="1">
                <a:latin typeface="Bookman Old Style" panose="02050604050505020204" pitchFamily="18" charset="0"/>
              </a:rPr>
              <a:t>Основні</a:t>
            </a:r>
            <a:r>
              <a:rPr lang="ru-RU" sz="2800" dirty="0">
                <a:latin typeface="Bookman Old Style" panose="02050604050505020204" pitchFamily="18" charset="0"/>
              </a:rPr>
              <a:t> </a:t>
            </a:r>
            <a:r>
              <a:rPr lang="ru-RU" sz="2800" dirty="0" err="1">
                <a:latin typeface="Bookman Old Style" panose="02050604050505020204" pitchFamily="18" charset="0"/>
              </a:rPr>
              <a:t>напрями</a:t>
            </a:r>
            <a:r>
              <a:rPr lang="ru-RU" sz="2800" dirty="0">
                <a:latin typeface="Bookman Old Style" panose="02050604050505020204" pitchFamily="18" charset="0"/>
              </a:rPr>
              <a:t> використання </a:t>
            </a:r>
            <a:r>
              <a:rPr lang="ru-RU" sz="2800" dirty="0" err="1">
                <a:latin typeface="Bookman Old Style" panose="02050604050505020204" pitchFamily="18" charset="0"/>
              </a:rPr>
              <a:t>результатів</a:t>
            </a:r>
            <a:r>
              <a:rPr lang="ru-RU" sz="2800" dirty="0">
                <a:latin typeface="Bookman Old Style" panose="02050604050505020204" pitchFamily="18" charset="0"/>
              </a:rPr>
              <a:t> </a:t>
            </a:r>
            <a:r>
              <a:rPr lang="ru-RU" sz="2800" dirty="0" err="1">
                <a:latin typeface="Bookman Old Style" panose="02050604050505020204" pitchFamily="18" charset="0"/>
              </a:rPr>
              <a:t>бухгалтерських</a:t>
            </a:r>
            <a:r>
              <a:rPr lang="ru-RU" sz="2800" dirty="0">
                <a:latin typeface="Bookman Old Style" panose="02050604050505020204" pitchFamily="18" charset="0"/>
              </a:rPr>
              <a:t> </a:t>
            </a:r>
            <a:r>
              <a:rPr lang="ru-RU" sz="2800" dirty="0" err="1" smtClean="0">
                <a:latin typeface="Bookman Old Style" panose="02050604050505020204" pitchFamily="18" charset="0"/>
              </a:rPr>
              <a:t>наукових</a:t>
            </a:r>
            <a:r>
              <a:rPr lang="ru-RU" sz="2800" dirty="0" smtClean="0">
                <a:latin typeface="Bookman Old Style" panose="02050604050505020204" pitchFamily="18" charset="0"/>
              </a:rPr>
              <a:t> </a:t>
            </a:r>
            <a:r>
              <a:rPr lang="ru-RU" sz="2800" dirty="0" err="1">
                <a:latin typeface="Bookman Old Style" panose="02050604050505020204" pitchFamily="18" charset="0"/>
              </a:rPr>
              <a:t>досліджень</a:t>
            </a:r>
            <a:endParaRPr lang="ru-RU" sz="2800" dirty="0">
              <a:latin typeface="Bookman Old Style" panose="02050604050505020204" pitchFamily="18" charset="0"/>
            </a:endParaRPr>
          </a:p>
        </p:txBody>
      </p:sp>
      <p:sp>
        <p:nvSpPr>
          <p:cNvPr id="3" name="Округлений прямокутник 2"/>
          <p:cNvSpPr/>
          <p:nvPr/>
        </p:nvSpPr>
        <p:spPr bwMode="auto">
          <a:xfrm>
            <a:off x="89756" y="1154202"/>
            <a:ext cx="8964488" cy="88928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eaLnBrk="1" hangingPunct="1"/>
            <a:r>
              <a:rPr lang="ru-RU" sz="2400" b="1">
                <a:solidFill>
                  <a:schemeClr val="tx1"/>
                </a:solidFill>
                <a:latin typeface="Bookman Old Style" panose="02050604050505020204" pitchFamily="18" charset="0"/>
              </a:rPr>
              <a:t>Результати бухгалтерських наукових досліджень використовують для:</a:t>
            </a:r>
            <a:endParaRPr kumimoji="0" lang="uk-UA" sz="2400" b="1" i="0" u="none" strike="noStrike" cap="none" normalizeH="0" baseline="0" dirty="0" smtClean="0">
              <a:ln>
                <a:noFill/>
              </a:ln>
              <a:solidFill>
                <a:schemeClr val="tx1"/>
              </a:solidFill>
              <a:effectLst/>
              <a:latin typeface="Bookman Old Style" panose="02050604050505020204" pitchFamily="18" charset="0"/>
            </a:endParaRPr>
          </a:p>
        </p:txBody>
      </p:sp>
      <p:sp>
        <p:nvSpPr>
          <p:cNvPr id="5" name="Округлений прямокутник 4"/>
          <p:cNvSpPr/>
          <p:nvPr/>
        </p:nvSpPr>
        <p:spPr bwMode="auto">
          <a:xfrm>
            <a:off x="1043609" y="2075643"/>
            <a:ext cx="7986297" cy="648072"/>
          </a:xfrm>
          <a:prstGeom prst="roundRect">
            <a:avLst/>
          </a:prstGeom>
          <a:ln>
            <a:solidFill>
              <a:srgbClr val="144378"/>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algn="ctr" eaLnBrk="1" hangingPunct="1"/>
            <a:r>
              <a:rPr lang="ru-RU" sz="2000" b="1" dirty="0" err="1">
                <a:solidFill>
                  <a:schemeClr val="tx1"/>
                </a:solidFill>
                <a:latin typeface="Bookman Old Style" panose="02050604050505020204" pitchFamily="18" charset="0"/>
              </a:rPr>
              <a:t>Розробки</a:t>
            </a:r>
            <a:r>
              <a:rPr lang="ru-RU" sz="2000" b="1" dirty="0">
                <a:solidFill>
                  <a:schemeClr val="tx1"/>
                </a:solidFill>
                <a:latin typeface="Bookman Old Style" panose="02050604050505020204" pitchFamily="18" charset="0"/>
              </a:rPr>
              <a:t> та </a:t>
            </a:r>
            <a:r>
              <a:rPr lang="ru-RU" sz="2000" b="1" dirty="0" err="1">
                <a:solidFill>
                  <a:schemeClr val="tx1"/>
                </a:solidFill>
                <a:latin typeface="Bookman Old Style" panose="02050604050505020204" pitchFamily="18" charset="0"/>
              </a:rPr>
              <a:t>впровадження</a:t>
            </a:r>
            <a:r>
              <a:rPr lang="ru-RU" sz="2000" b="1" dirty="0">
                <a:solidFill>
                  <a:schemeClr val="tx1"/>
                </a:solidFill>
                <a:latin typeface="Bookman Old Style" panose="02050604050505020204" pitchFamily="18" charset="0"/>
              </a:rPr>
              <a:t> </a:t>
            </a:r>
            <a:r>
              <a:rPr lang="ru-RU" sz="2000" b="1" dirty="0" err="1">
                <a:solidFill>
                  <a:schemeClr val="tx1"/>
                </a:solidFill>
                <a:latin typeface="Bookman Old Style" panose="02050604050505020204" pitchFamily="18" charset="0"/>
              </a:rPr>
              <a:t>нових</a:t>
            </a:r>
            <a:r>
              <a:rPr lang="ru-RU" sz="2000" b="1" dirty="0">
                <a:solidFill>
                  <a:schemeClr val="tx1"/>
                </a:solidFill>
                <a:latin typeface="Bookman Old Style" panose="02050604050505020204" pitchFamily="18" charset="0"/>
              </a:rPr>
              <a:t> </a:t>
            </a:r>
            <a:r>
              <a:rPr lang="ru-RU" sz="2000" b="1" dirty="0" err="1">
                <a:solidFill>
                  <a:schemeClr val="tx1"/>
                </a:solidFill>
                <a:latin typeface="Bookman Old Style" panose="02050604050505020204" pitchFamily="18" charset="0"/>
              </a:rPr>
              <a:t>стандартів</a:t>
            </a:r>
            <a:r>
              <a:rPr lang="ru-RU" sz="2000" b="1" dirty="0">
                <a:solidFill>
                  <a:schemeClr val="tx1"/>
                </a:solidFill>
                <a:latin typeface="Bookman Old Style" panose="02050604050505020204" pitchFamily="18" charset="0"/>
              </a:rPr>
              <a:t> </a:t>
            </a:r>
            <a:r>
              <a:rPr lang="ru-RU" sz="2000" b="1" dirty="0" err="1">
                <a:solidFill>
                  <a:schemeClr val="tx1"/>
                </a:solidFill>
                <a:latin typeface="Bookman Old Style" panose="02050604050505020204" pitchFamily="18" charset="0"/>
              </a:rPr>
              <a:t>бухгалтерського</a:t>
            </a:r>
            <a:r>
              <a:rPr lang="ru-RU" sz="2000" b="1" dirty="0">
                <a:solidFill>
                  <a:schemeClr val="tx1"/>
                </a:solidFill>
                <a:latin typeface="Bookman Old Style" panose="02050604050505020204" pitchFamily="18" charset="0"/>
              </a:rPr>
              <a:t> </a:t>
            </a:r>
            <a:r>
              <a:rPr lang="ru-RU" sz="2000" b="1" dirty="0" err="1">
                <a:solidFill>
                  <a:schemeClr val="tx1"/>
                </a:solidFill>
                <a:latin typeface="Bookman Old Style" panose="02050604050505020204" pitchFamily="18" charset="0"/>
              </a:rPr>
              <a:t>обліку</a:t>
            </a:r>
            <a:r>
              <a:rPr lang="ru-RU" sz="2000" b="1" dirty="0">
                <a:solidFill>
                  <a:schemeClr val="tx1"/>
                </a:solidFill>
                <a:latin typeface="Bookman Old Style" panose="02050604050505020204" pitchFamily="18" charset="0"/>
              </a:rPr>
              <a:t> та аудиту </a:t>
            </a:r>
            <a:endParaRPr kumimoji="0" lang="uk-UA" sz="2000" b="1" i="0" u="none" strike="noStrike" cap="none" normalizeH="0" baseline="0" dirty="0" smtClean="0">
              <a:ln>
                <a:noFill/>
              </a:ln>
              <a:solidFill>
                <a:schemeClr val="tx1"/>
              </a:solidFill>
              <a:effectLst/>
              <a:latin typeface="Bookman Old Style" panose="02050604050505020204" pitchFamily="18" charset="0"/>
            </a:endParaRPr>
          </a:p>
        </p:txBody>
      </p:sp>
      <p:sp>
        <p:nvSpPr>
          <p:cNvPr id="6" name="Округлений прямокутник 5"/>
          <p:cNvSpPr/>
          <p:nvPr/>
        </p:nvSpPr>
        <p:spPr bwMode="auto">
          <a:xfrm>
            <a:off x="1019270" y="2817771"/>
            <a:ext cx="7986300" cy="648072"/>
          </a:xfrm>
          <a:prstGeom prst="roundRect">
            <a:avLst/>
          </a:prstGeom>
          <a:ln>
            <a:solidFill>
              <a:srgbClr val="144378"/>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algn="ctr" eaLnBrk="1" hangingPunct="1"/>
            <a:r>
              <a:rPr lang="ru-RU" sz="2000" b="1" dirty="0" err="1">
                <a:solidFill>
                  <a:schemeClr val="tx1"/>
                </a:solidFill>
                <a:latin typeface="Bookman Old Style" panose="02050604050505020204" pitchFamily="18" charset="0"/>
              </a:rPr>
              <a:t>Відображення</a:t>
            </a:r>
            <a:r>
              <a:rPr lang="ru-RU" sz="2000" b="1" dirty="0">
                <a:solidFill>
                  <a:schemeClr val="tx1"/>
                </a:solidFill>
                <a:latin typeface="Bookman Old Style" panose="02050604050505020204" pitchFamily="18" charset="0"/>
              </a:rPr>
              <a:t> </a:t>
            </a:r>
            <a:r>
              <a:rPr lang="ru-RU" sz="2000" b="1" dirty="0" err="1">
                <a:solidFill>
                  <a:schemeClr val="tx1"/>
                </a:solidFill>
                <a:latin typeface="Bookman Old Style" panose="02050604050505020204" pitchFamily="18" charset="0"/>
              </a:rPr>
              <a:t>нетипових</a:t>
            </a:r>
            <a:r>
              <a:rPr lang="ru-RU" sz="2000" b="1" dirty="0">
                <a:solidFill>
                  <a:schemeClr val="tx1"/>
                </a:solidFill>
                <a:latin typeface="Bookman Old Style" panose="02050604050505020204" pitchFamily="18" charset="0"/>
              </a:rPr>
              <a:t> </a:t>
            </a:r>
            <a:r>
              <a:rPr lang="ru-RU" sz="2000" b="1" dirty="0" err="1">
                <a:solidFill>
                  <a:schemeClr val="tx1"/>
                </a:solidFill>
                <a:latin typeface="Bookman Old Style" panose="02050604050505020204" pitchFamily="18" charset="0"/>
              </a:rPr>
              <a:t>господарських</a:t>
            </a:r>
            <a:r>
              <a:rPr lang="ru-RU" sz="2000" b="1" dirty="0">
                <a:solidFill>
                  <a:schemeClr val="tx1"/>
                </a:solidFill>
                <a:latin typeface="Bookman Old Style" panose="02050604050505020204" pitchFamily="18" charset="0"/>
              </a:rPr>
              <a:t> </a:t>
            </a:r>
            <a:r>
              <a:rPr lang="ru-RU" sz="2000" b="1" dirty="0" err="1">
                <a:solidFill>
                  <a:schemeClr val="tx1"/>
                </a:solidFill>
                <a:latin typeface="Bookman Old Style" panose="02050604050505020204" pitchFamily="18" charset="0"/>
              </a:rPr>
              <a:t>операцій</a:t>
            </a:r>
            <a:r>
              <a:rPr lang="ru-RU" sz="2000" b="1" dirty="0">
                <a:solidFill>
                  <a:schemeClr val="tx1"/>
                </a:solidFill>
                <a:latin typeface="Bookman Old Style" panose="02050604050505020204" pitchFamily="18" charset="0"/>
              </a:rPr>
              <a:t> у </a:t>
            </a:r>
            <a:r>
              <a:rPr lang="ru-RU" sz="2000" b="1" dirty="0" err="1">
                <a:solidFill>
                  <a:schemeClr val="tx1"/>
                </a:solidFill>
                <a:latin typeface="Bookman Old Style" panose="02050604050505020204" pitchFamily="18" charset="0"/>
              </a:rPr>
              <a:t>фінансовій</a:t>
            </a:r>
            <a:r>
              <a:rPr lang="ru-RU" sz="2000" b="1" dirty="0">
                <a:solidFill>
                  <a:schemeClr val="tx1"/>
                </a:solidFill>
                <a:latin typeface="Bookman Old Style" panose="02050604050505020204" pitchFamily="18" charset="0"/>
              </a:rPr>
              <a:t> </a:t>
            </a:r>
            <a:r>
              <a:rPr lang="ru-RU" sz="2000" b="1" dirty="0" err="1">
                <a:solidFill>
                  <a:schemeClr val="tx1"/>
                </a:solidFill>
                <a:latin typeface="Bookman Old Style" panose="02050604050505020204" pitchFamily="18" charset="0"/>
              </a:rPr>
              <a:t>звітності</a:t>
            </a:r>
            <a:r>
              <a:rPr lang="ru-RU" sz="2000" b="1" dirty="0">
                <a:solidFill>
                  <a:schemeClr val="tx1"/>
                </a:solidFill>
                <a:latin typeface="Bookman Old Style" panose="02050604050505020204" pitchFamily="18" charset="0"/>
              </a:rPr>
              <a:t> </a:t>
            </a:r>
            <a:endParaRPr kumimoji="0" lang="uk-UA" sz="2000" b="1" i="0" u="none" strike="noStrike" cap="none" normalizeH="0" baseline="0" dirty="0" smtClean="0">
              <a:ln>
                <a:noFill/>
              </a:ln>
              <a:solidFill>
                <a:schemeClr val="tx1"/>
              </a:solidFill>
              <a:effectLst/>
              <a:latin typeface="Bookman Old Style" panose="02050604050505020204" pitchFamily="18" charset="0"/>
            </a:endParaRPr>
          </a:p>
        </p:txBody>
      </p:sp>
      <p:sp>
        <p:nvSpPr>
          <p:cNvPr id="7" name="Округлений прямокутник 6"/>
          <p:cNvSpPr/>
          <p:nvPr/>
        </p:nvSpPr>
        <p:spPr bwMode="auto">
          <a:xfrm>
            <a:off x="1043609" y="3559899"/>
            <a:ext cx="7961962" cy="763368"/>
          </a:xfrm>
          <a:prstGeom prst="roundRect">
            <a:avLst/>
          </a:prstGeom>
          <a:ln>
            <a:solidFill>
              <a:srgbClr val="144378"/>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algn="ctr" eaLnBrk="1" hangingPunct="1"/>
            <a:r>
              <a:rPr lang="ru-RU" sz="2000" b="1" dirty="0" err="1">
                <a:solidFill>
                  <a:schemeClr val="tx1"/>
                </a:solidFill>
                <a:latin typeface="Bookman Old Style" panose="02050604050505020204" pitchFamily="18" charset="0"/>
              </a:rPr>
              <a:t>Вивчення</a:t>
            </a:r>
            <a:r>
              <a:rPr lang="ru-RU" sz="2000" b="1" dirty="0">
                <a:solidFill>
                  <a:schemeClr val="tx1"/>
                </a:solidFill>
                <a:latin typeface="Bookman Old Style" panose="02050604050505020204" pitchFamily="18" charset="0"/>
              </a:rPr>
              <a:t> </a:t>
            </a:r>
            <a:r>
              <a:rPr lang="ru-RU" sz="2000" b="1" dirty="0" err="1">
                <a:solidFill>
                  <a:schemeClr val="tx1"/>
                </a:solidFill>
                <a:latin typeface="Bookman Old Style" panose="02050604050505020204" pitchFamily="18" charset="0"/>
              </a:rPr>
              <a:t>питань</a:t>
            </a:r>
            <a:r>
              <a:rPr lang="ru-RU" sz="2000" b="1" dirty="0">
                <a:solidFill>
                  <a:schemeClr val="tx1"/>
                </a:solidFill>
                <a:latin typeface="Bookman Old Style" panose="02050604050505020204" pitchFamily="18" charset="0"/>
              </a:rPr>
              <a:t> </a:t>
            </a:r>
            <a:r>
              <a:rPr lang="ru-RU" sz="2000" b="1" dirty="0" err="1">
                <a:solidFill>
                  <a:schemeClr val="tx1"/>
                </a:solidFill>
                <a:latin typeface="Bookman Old Style" panose="02050604050505020204" pitchFamily="18" charset="0"/>
              </a:rPr>
              <a:t>впливу</a:t>
            </a:r>
            <a:r>
              <a:rPr lang="ru-RU" sz="2000" b="1" dirty="0">
                <a:solidFill>
                  <a:schemeClr val="tx1"/>
                </a:solidFill>
                <a:latin typeface="Bookman Old Style" panose="02050604050505020204" pitchFamily="18" charset="0"/>
              </a:rPr>
              <a:t> </a:t>
            </a:r>
            <a:r>
              <a:rPr lang="ru-RU" sz="2000" b="1" dirty="0" err="1">
                <a:solidFill>
                  <a:schemeClr val="tx1"/>
                </a:solidFill>
                <a:latin typeface="Bookman Old Style" panose="02050604050505020204" pitchFamily="18" charset="0"/>
              </a:rPr>
              <a:t>податкового</a:t>
            </a:r>
            <a:r>
              <a:rPr lang="ru-RU" sz="2000" b="1" dirty="0">
                <a:solidFill>
                  <a:schemeClr val="tx1"/>
                </a:solidFill>
                <a:latin typeface="Bookman Old Style" panose="02050604050505020204" pitchFamily="18" charset="0"/>
              </a:rPr>
              <a:t> </a:t>
            </a:r>
            <a:r>
              <a:rPr lang="ru-RU" sz="2000" b="1" dirty="0" err="1">
                <a:solidFill>
                  <a:schemeClr val="tx1"/>
                </a:solidFill>
                <a:latin typeface="Bookman Old Style" panose="02050604050505020204" pitchFamily="18" charset="0"/>
              </a:rPr>
              <a:t>законодавства</a:t>
            </a:r>
            <a:r>
              <a:rPr lang="ru-RU" sz="2000" b="1" dirty="0">
                <a:solidFill>
                  <a:schemeClr val="tx1"/>
                </a:solidFill>
                <a:latin typeface="Bookman Old Style" panose="02050604050505020204" pitchFamily="18" charset="0"/>
              </a:rPr>
              <a:t> на </a:t>
            </a:r>
            <a:r>
              <a:rPr lang="ru-RU" sz="2000" b="1" dirty="0" err="1">
                <a:solidFill>
                  <a:schemeClr val="tx1"/>
                </a:solidFill>
                <a:latin typeface="Bookman Old Style" panose="02050604050505020204" pitchFamily="18" charset="0"/>
              </a:rPr>
              <a:t>формування</a:t>
            </a:r>
            <a:r>
              <a:rPr lang="ru-RU" sz="2000" b="1" dirty="0">
                <a:solidFill>
                  <a:schemeClr val="tx1"/>
                </a:solidFill>
                <a:latin typeface="Bookman Old Style" panose="02050604050505020204" pitchFamily="18" charset="0"/>
              </a:rPr>
              <a:t> </a:t>
            </a:r>
            <a:r>
              <a:rPr lang="ru-RU" sz="2000" b="1" dirty="0" err="1">
                <a:solidFill>
                  <a:schemeClr val="tx1"/>
                </a:solidFill>
                <a:latin typeface="Bookman Old Style" panose="02050604050505020204" pitchFamily="18" charset="0"/>
              </a:rPr>
              <a:t>бухгалтерських</a:t>
            </a:r>
            <a:r>
              <a:rPr lang="ru-RU" sz="2000" b="1" dirty="0">
                <a:solidFill>
                  <a:schemeClr val="tx1"/>
                </a:solidFill>
                <a:latin typeface="Bookman Old Style" panose="02050604050505020204" pitchFamily="18" charset="0"/>
              </a:rPr>
              <a:t> </a:t>
            </a:r>
            <a:r>
              <a:rPr lang="ru-RU" sz="2000" b="1" dirty="0" err="1">
                <a:solidFill>
                  <a:schemeClr val="tx1"/>
                </a:solidFill>
                <a:latin typeface="Bookman Old Style" panose="02050604050505020204" pitchFamily="18" charset="0"/>
              </a:rPr>
              <a:t>показників</a:t>
            </a:r>
            <a:r>
              <a:rPr lang="ru-RU" sz="2000" b="1" dirty="0">
                <a:solidFill>
                  <a:schemeClr val="tx1"/>
                </a:solidFill>
                <a:latin typeface="Bookman Old Style" panose="02050604050505020204" pitchFamily="18" charset="0"/>
              </a:rPr>
              <a:t> </a:t>
            </a:r>
            <a:endParaRPr kumimoji="0" lang="uk-UA" sz="2000" b="1" i="0" u="none" strike="noStrike" cap="none" normalizeH="0" baseline="0" dirty="0" smtClean="0">
              <a:ln>
                <a:noFill/>
              </a:ln>
              <a:solidFill>
                <a:schemeClr val="tx1"/>
              </a:solidFill>
              <a:effectLst/>
              <a:latin typeface="Bookman Old Style" panose="02050604050505020204" pitchFamily="18" charset="0"/>
            </a:endParaRPr>
          </a:p>
        </p:txBody>
      </p:sp>
      <p:sp>
        <p:nvSpPr>
          <p:cNvPr id="8" name="Округлений прямокутник 7"/>
          <p:cNvSpPr/>
          <p:nvPr/>
        </p:nvSpPr>
        <p:spPr bwMode="auto">
          <a:xfrm>
            <a:off x="1043609" y="4417323"/>
            <a:ext cx="7986297" cy="956132"/>
          </a:xfrm>
          <a:prstGeom prst="roundRect">
            <a:avLst/>
          </a:prstGeom>
          <a:ln>
            <a:solidFill>
              <a:srgbClr val="144378"/>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algn="ctr" eaLnBrk="1" hangingPunct="1"/>
            <a:r>
              <a:rPr lang="uk-UA" sz="2000" b="1" dirty="0">
                <a:solidFill>
                  <a:schemeClr val="tx1"/>
                </a:solidFill>
                <a:latin typeface="Bookman Old Style" panose="02050604050505020204" pitchFamily="18" charset="0"/>
              </a:rPr>
              <a:t>Порівняння балансової та ринкової вартості підприємств та аналізу її динаміки під впливом змін облікової політики</a:t>
            </a:r>
            <a:endParaRPr kumimoji="0" lang="uk-UA" sz="2000" b="1" i="0" u="none" strike="noStrike" cap="none" normalizeH="0" baseline="0" dirty="0" smtClean="0">
              <a:ln>
                <a:noFill/>
              </a:ln>
              <a:solidFill>
                <a:schemeClr val="tx1"/>
              </a:solidFill>
              <a:effectLst/>
              <a:latin typeface="Bookman Old Style" panose="02050604050505020204" pitchFamily="18" charset="0"/>
            </a:endParaRPr>
          </a:p>
        </p:txBody>
      </p:sp>
      <p:sp>
        <p:nvSpPr>
          <p:cNvPr id="9" name="Округлений прямокутник 8"/>
          <p:cNvSpPr/>
          <p:nvPr/>
        </p:nvSpPr>
        <p:spPr bwMode="auto">
          <a:xfrm>
            <a:off x="1043610" y="5467511"/>
            <a:ext cx="7961960" cy="650767"/>
          </a:xfrm>
          <a:prstGeom prst="roundRect">
            <a:avLst/>
          </a:prstGeom>
          <a:ln>
            <a:solidFill>
              <a:srgbClr val="144378"/>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algn="ctr" eaLnBrk="1" hangingPunct="1"/>
            <a:r>
              <a:rPr lang="ru-RU" sz="2000" b="1" dirty="0" err="1">
                <a:solidFill>
                  <a:schemeClr val="tx1"/>
                </a:solidFill>
                <a:latin typeface="Bookman Old Style" panose="02050604050505020204" pitchFamily="18" charset="0"/>
              </a:rPr>
              <a:t>Розробки</a:t>
            </a:r>
            <a:r>
              <a:rPr lang="ru-RU" sz="2000" b="1" dirty="0">
                <a:solidFill>
                  <a:schemeClr val="tx1"/>
                </a:solidFill>
                <a:latin typeface="Bookman Old Style" panose="02050604050505020204" pitchFamily="18" charset="0"/>
              </a:rPr>
              <a:t> </a:t>
            </a:r>
            <a:r>
              <a:rPr lang="ru-RU" sz="2000" b="1" dirty="0" err="1">
                <a:solidFill>
                  <a:schemeClr val="tx1"/>
                </a:solidFill>
                <a:latin typeface="Bookman Old Style" panose="02050604050505020204" pitchFamily="18" charset="0"/>
              </a:rPr>
              <a:t>сучасної</a:t>
            </a:r>
            <a:r>
              <a:rPr lang="ru-RU" sz="2000" b="1" dirty="0">
                <a:solidFill>
                  <a:schemeClr val="tx1"/>
                </a:solidFill>
                <a:latin typeface="Bookman Old Style" panose="02050604050505020204" pitchFamily="18" charset="0"/>
              </a:rPr>
              <a:t> </a:t>
            </a:r>
            <a:r>
              <a:rPr lang="ru-RU" sz="2000" b="1" dirty="0" err="1">
                <a:solidFill>
                  <a:schemeClr val="tx1"/>
                </a:solidFill>
                <a:latin typeface="Bookman Old Style" panose="02050604050505020204" pitchFamily="18" charset="0"/>
              </a:rPr>
              <a:t>системи</a:t>
            </a:r>
            <a:r>
              <a:rPr lang="ru-RU" sz="2000" b="1" dirty="0">
                <a:solidFill>
                  <a:schemeClr val="tx1"/>
                </a:solidFill>
                <a:latin typeface="Bookman Old Style" panose="02050604050505020204" pitchFamily="18" charset="0"/>
              </a:rPr>
              <a:t> </a:t>
            </a:r>
            <a:r>
              <a:rPr lang="ru-RU" sz="2000" b="1" dirty="0" err="1">
                <a:solidFill>
                  <a:schemeClr val="tx1"/>
                </a:solidFill>
                <a:latin typeface="Bookman Old Style" panose="02050604050505020204" pitchFamily="18" charset="0"/>
              </a:rPr>
              <a:t>обліково-аналітичного</a:t>
            </a:r>
            <a:r>
              <a:rPr lang="ru-RU" sz="2000" b="1" dirty="0">
                <a:solidFill>
                  <a:schemeClr val="tx1"/>
                </a:solidFill>
                <a:latin typeface="Bookman Old Style" panose="02050604050505020204" pitchFamily="18" charset="0"/>
              </a:rPr>
              <a:t> </a:t>
            </a:r>
            <a:r>
              <a:rPr lang="ru-RU" sz="2000" b="1" dirty="0" err="1">
                <a:solidFill>
                  <a:schemeClr val="tx1"/>
                </a:solidFill>
                <a:latin typeface="Bookman Old Style" panose="02050604050505020204" pitchFamily="18" charset="0"/>
              </a:rPr>
              <a:t>забезпечення</a:t>
            </a:r>
            <a:r>
              <a:rPr lang="ru-RU" sz="2000" b="1" dirty="0">
                <a:solidFill>
                  <a:schemeClr val="tx1"/>
                </a:solidFill>
                <a:latin typeface="Bookman Old Style" panose="02050604050505020204" pitchFamily="18" charset="0"/>
              </a:rPr>
              <a:t> діяльності </a:t>
            </a:r>
            <a:r>
              <a:rPr lang="ru-RU" sz="2000" b="1" dirty="0" err="1">
                <a:solidFill>
                  <a:schemeClr val="tx1"/>
                </a:solidFill>
                <a:latin typeface="Bookman Old Style" panose="02050604050505020204" pitchFamily="18" charset="0"/>
              </a:rPr>
              <a:t>підприємств</a:t>
            </a:r>
            <a:endParaRPr kumimoji="0" lang="uk-UA" sz="2000" b="1" i="0" u="none" strike="noStrike" cap="none" normalizeH="0" baseline="0" dirty="0" smtClean="0">
              <a:ln>
                <a:noFill/>
              </a:ln>
              <a:solidFill>
                <a:schemeClr val="tx1"/>
              </a:solidFill>
              <a:effectLst/>
              <a:latin typeface="Bookman Old Style" panose="02050604050505020204" pitchFamily="18" charset="0"/>
            </a:endParaRPr>
          </a:p>
        </p:txBody>
      </p:sp>
      <p:sp>
        <p:nvSpPr>
          <p:cNvPr id="11" name="Округлений прямокутник 10"/>
          <p:cNvSpPr/>
          <p:nvPr/>
        </p:nvSpPr>
        <p:spPr bwMode="auto">
          <a:xfrm>
            <a:off x="1043609" y="6212334"/>
            <a:ext cx="7961961" cy="648072"/>
          </a:xfrm>
          <a:prstGeom prst="roundRect">
            <a:avLst/>
          </a:prstGeom>
          <a:ln>
            <a:solidFill>
              <a:srgbClr val="144378"/>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algn="ctr" eaLnBrk="1" hangingPunct="1"/>
            <a:r>
              <a:rPr lang="ru-RU" sz="2000" b="1" dirty="0" err="1">
                <a:solidFill>
                  <a:schemeClr val="tx1"/>
                </a:solidFill>
                <a:latin typeface="Bookman Old Style" panose="02050604050505020204" pitchFamily="18" charset="0"/>
              </a:rPr>
              <a:t>Удосконалення</a:t>
            </a:r>
            <a:r>
              <a:rPr lang="ru-RU" sz="2000" b="1" dirty="0">
                <a:solidFill>
                  <a:schemeClr val="tx1"/>
                </a:solidFill>
                <a:latin typeface="Bookman Old Style" panose="02050604050505020204" pitchFamily="18" charset="0"/>
              </a:rPr>
              <a:t> </a:t>
            </a:r>
            <a:r>
              <a:rPr lang="ru-RU" sz="2000" b="1" dirty="0" err="1">
                <a:solidFill>
                  <a:schemeClr val="tx1"/>
                </a:solidFill>
                <a:latin typeface="Bookman Old Style" panose="02050604050505020204" pitchFamily="18" charset="0"/>
              </a:rPr>
              <a:t>професійної</a:t>
            </a:r>
            <a:r>
              <a:rPr lang="ru-RU" sz="2000" b="1" dirty="0">
                <a:solidFill>
                  <a:schemeClr val="tx1"/>
                </a:solidFill>
                <a:latin typeface="Bookman Old Style" panose="02050604050505020204" pitchFamily="18" charset="0"/>
              </a:rPr>
              <a:t> </a:t>
            </a:r>
            <a:r>
              <a:rPr lang="ru-RU" sz="2000" b="1" dirty="0" err="1">
                <a:solidFill>
                  <a:schemeClr val="tx1"/>
                </a:solidFill>
                <a:latin typeface="Bookman Old Style" panose="02050604050505020204" pitchFamily="18" charset="0"/>
              </a:rPr>
              <a:t>підготовки</a:t>
            </a:r>
            <a:r>
              <a:rPr lang="ru-RU" sz="2000" b="1" dirty="0">
                <a:solidFill>
                  <a:schemeClr val="tx1"/>
                </a:solidFill>
                <a:latin typeface="Bookman Old Style" panose="02050604050505020204" pitchFamily="18" charset="0"/>
              </a:rPr>
              <a:t> </a:t>
            </a:r>
            <a:r>
              <a:rPr lang="ru-RU" sz="2000" b="1" dirty="0" err="1">
                <a:solidFill>
                  <a:schemeClr val="tx1"/>
                </a:solidFill>
                <a:latin typeface="Bookman Old Style" panose="02050604050505020204" pitchFamily="18" charset="0"/>
              </a:rPr>
              <a:t>працівників</a:t>
            </a:r>
            <a:r>
              <a:rPr lang="ru-RU" sz="2000" b="1" dirty="0">
                <a:solidFill>
                  <a:schemeClr val="tx1"/>
                </a:solidFill>
                <a:latin typeface="Bookman Old Style" panose="02050604050505020204" pitchFamily="18" charset="0"/>
              </a:rPr>
              <a:t> </a:t>
            </a:r>
            <a:r>
              <a:rPr lang="ru-RU" sz="2000" b="1" dirty="0" err="1">
                <a:solidFill>
                  <a:schemeClr val="tx1"/>
                </a:solidFill>
                <a:latin typeface="Bookman Old Style" panose="02050604050505020204" pitchFamily="18" charset="0"/>
              </a:rPr>
              <a:t>обліково-аналітичної</a:t>
            </a:r>
            <a:r>
              <a:rPr lang="ru-RU" sz="2000" b="1" dirty="0">
                <a:solidFill>
                  <a:schemeClr val="tx1"/>
                </a:solidFill>
                <a:latin typeface="Bookman Old Style" panose="02050604050505020204" pitchFamily="18" charset="0"/>
              </a:rPr>
              <a:t> </a:t>
            </a:r>
            <a:r>
              <a:rPr lang="ru-RU" sz="2000" b="1" dirty="0" err="1">
                <a:solidFill>
                  <a:schemeClr val="tx1"/>
                </a:solidFill>
                <a:latin typeface="Bookman Old Style" panose="02050604050505020204" pitchFamily="18" charset="0"/>
              </a:rPr>
              <a:t>сфери</a:t>
            </a:r>
            <a:endParaRPr kumimoji="0" lang="uk-UA" sz="2000" b="1" i="0" u="none" strike="noStrike" cap="none" normalizeH="0" baseline="0" dirty="0" smtClean="0">
              <a:ln>
                <a:noFill/>
              </a:ln>
              <a:solidFill>
                <a:schemeClr val="tx1"/>
              </a:solidFill>
              <a:effectLst/>
              <a:latin typeface="Bookman Old Style" panose="02050604050505020204" pitchFamily="18" charset="0"/>
            </a:endParaRPr>
          </a:p>
        </p:txBody>
      </p:sp>
      <p:cxnSp>
        <p:nvCxnSpPr>
          <p:cNvPr id="20" name="Сполучна лінія уступом 19"/>
          <p:cNvCxnSpPr>
            <a:stCxn id="5" idx="1"/>
            <a:endCxn id="6" idx="1"/>
          </p:cNvCxnSpPr>
          <p:nvPr/>
        </p:nvCxnSpPr>
        <p:spPr bwMode="auto">
          <a:xfrm rot="10800000" flipV="1">
            <a:off x="1019271" y="2399679"/>
            <a:ext cx="24339" cy="742128"/>
          </a:xfrm>
          <a:prstGeom prst="bentConnector3">
            <a:avLst>
              <a:gd name="adj1" fmla="val 2054620"/>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25" name="Сполучна лінія уступом 24"/>
          <p:cNvCxnSpPr>
            <a:stCxn id="6" idx="1"/>
            <a:endCxn id="7" idx="1"/>
          </p:cNvCxnSpPr>
          <p:nvPr/>
        </p:nvCxnSpPr>
        <p:spPr bwMode="auto">
          <a:xfrm rot="10800000" flipH="1" flipV="1">
            <a:off x="1019269" y="3141807"/>
            <a:ext cx="24339" cy="799776"/>
          </a:xfrm>
          <a:prstGeom prst="bentConnector3">
            <a:avLst>
              <a:gd name="adj1" fmla="val -1954620"/>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27" name="Сполучна лінія уступом 26"/>
          <p:cNvCxnSpPr>
            <a:stCxn id="7" idx="1"/>
            <a:endCxn id="8" idx="1"/>
          </p:cNvCxnSpPr>
          <p:nvPr/>
        </p:nvCxnSpPr>
        <p:spPr bwMode="auto">
          <a:xfrm rot="10800000" flipV="1">
            <a:off x="1043609" y="3941583"/>
            <a:ext cx="12700" cy="953806"/>
          </a:xfrm>
          <a:prstGeom prst="bentConnector3">
            <a:avLst>
              <a:gd name="adj1" fmla="val 3940543"/>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31" name="Сполучна лінія уступом 30"/>
          <p:cNvCxnSpPr>
            <a:endCxn id="9" idx="1"/>
          </p:cNvCxnSpPr>
          <p:nvPr/>
        </p:nvCxnSpPr>
        <p:spPr bwMode="auto">
          <a:xfrm rot="16200000" flipH="1">
            <a:off x="371048" y="5120332"/>
            <a:ext cx="868193" cy="476931"/>
          </a:xfrm>
          <a:prstGeom prst="bentConnector2">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33" name="Сполучна лінія уступом 32"/>
          <p:cNvCxnSpPr>
            <a:endCxn id="11" idx="1"/>
          </p:cNvCxnSpPr>
          <p:nvPr/>
        </p:nvCxnSpPr>
        <p:spPr bwMode="auto">
          <a:xfrm rot="16200000" flipH="1">
            <a:off x="276334" y="5769094"/>
            <a:ext cx="1057621" cy="476930"/>
          </a:xfrm>
          <a:prstGeom prst="bentConnector2">
            <a:avLst/>
          </a:prstGeom>
          <a:ln>
            <a:headEnd type="none" w="med" len="med"/>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14187163"/>
      </p:ext>
    </p:extLst>
  </p:cSld>
  <p:clrMapOvr>
    <a:masterClrMapping/>
  </p:clrMapOvr>
  <p:transition>
    <p:strips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31640" y="116632"/>
            <a:ext cx="6048672" cy="576064"/>
          </a:xfrm>
        </p:spPr>
        <p:txBody>
          <a:bodyPr/>
          <a:lstStyle/>
          <a:p>
            <a:r>
              <a:rPr lang="uk-UA" sz="2800" kern="1200" dirty="0">
                <a:latin typeface="Bookman Old Style" panose="02050604050505020204" pitchFamily="18" charset="0"/>
                <a:cs typeface="Arial" panose="020B0604020202020204" pitchFamily="34" charset="0"/>
              </a:rPr>
              <a:t>Наукові облікові школи України</a:t>
            </a:r>
          </a:p>
        </p:txBody>
      </p:sp>
      <p:sp>
        <p:nvSpPr>
          <p:cNvPr id="4" name="Прямоугольник 3"/>
          <p:cNvSpPr/>
          <p:nvPr/>
        </p:nvSpPr>
        <p:spPr>
          <a:xfrm>
            <a:off x="395536" y="1268760"/>
            <a:ext cx="7560840" cy="3600986"/>
          </a:xfrm>
          <a:prstGeom prst="rect">
            <a:avLst/>
          </a:prstGeom>
        </p:spPr>
        <p:txBody>
          <a:bodyPr wrap="square">
            <a:spAutoFit/>
          </a:bodyPr>
          <a:lstStyle/>
          <a:p>
            <a:pPr marL="342900" indent="-342900">
              <a:lnSpc>
                <a:spcPct val="150000"/>
              </a:lnSpc>
              <a:buFont typeface="Arial" pitchFamily="34" charset="0"/>
              <a:buChar char="•"/>
            </a:pPr>
            <a:r>
              <a:rPr lang="uk-UA" sz="2000" b="1" dirty="0">
                <a:latin typeface="Bookman Old Style" panose="02050604050505020204" pitchFamily="18" charset="0"/>
              </a:rPr>
              <a:t>Київська школа (КНЕУ, КНТЕУ, </a:t>
            </a:r>
            <a:r>
              <a:rPr lang="uk-UA" sz="2000" b="1" dirty="0" smtClean="0">
                <a:latin typeface="Bookman Old Style" panose="02050604050505020204" pitchFamily="18" charset="0"/>
              </a:rPr>
              <a:t>НАСОА, ННЦ ІАЕ УАААН);</a:t>
            </a:r>
            <a:endParaRPr lang="uk-UA" sz="2000" b="1" dirty="0">
              <a:latin typeface="Bookman Old Style" panose="02050604050505020204" pitchFamily="18" charset="0"/>
            </a:endParaRPr>
          </a:p>
          <a:p>
            <a:pPr marL="342900" indent="-342900">
              <a:lnSpc>
                <a:spcPct val="150000"/>
              </a:lnSpc>
              <a:buFont typeface="Arial" pitchFamily="34" charset="0"/>
              <a:buChar char="•"/>
            </a:pPr>
            <a:r>
              <a:rPr lang="uk-UA" sz="2000" b="1" dirty="0">
                <a:latin typeface="Bookman Old Style" panose="02050604050505020204" pitchFamily="18" charset="0"/>
              </a:rPr>
              <a:t>Житомирська </a:t>
            </a:r>
            <a:r>
              <a:rPr lang="uk-UA" sz="2000" b="1" dirty="0" smtClean="0">
                <a:latin typeface="Bookman Old Style" panose="02050604050505020204" pitchFamily="18" charset="0"/>
              </a:rPr>
              <a:t>школа (Житомирська політехніка)</a:t>
            </a:r>
          </a:p>
          <a:p>
            <a:pPr marL="342900" indent="-342900">
              <a:lnSpc>
                <a:spcPct val="150000"/>
              </a:lnSpc>
              <a:buFont typeface="Arial" pitchFamily="34" charset="0"/>
              <a:buChar char="•"/>
            </a:pPr>
            <a:r>
              <a:rPr lang="uk-UA" sz="2000" b="1" dirty="0" smtClean="0">
                <a:latin typeface="Bookman Old Style" panose="02050604050505020204" pitchFamily="18" charset="0"/>
              </a:rPr>
              <a:t>Тернопільська школа (ТНЕУ);</a:t>
            </a:r>
          </a:p>
          <a:p>
            <a:pPr marL="342900" indent="-342900">
              <a:lnSpc>
                <a:spcPct val="150000"/>
              </a:lnSpc>
              <a:buFont typeface="Arial" pitchFamily="34" charset="0"/>
              <a:buChar char="•"/>
            </a:pPr>
            <a:r>
              <a:rPr lang="uk-UA" sz="2000" b="1" dirty="0" smtClean="0">
                <a:latin typeface="Bookman Old Style" panose="02050604050505020204" pitchFamily="18" charset="0"/>
              </a:rPr>
              <a:t>Львівська школа (Львівська політехніка, ЛТЕУ);</a:t>
            </a:r>
          </a:p>
          <a:p>
            <a:pPr marL="342900" indent="-342900">
              <a:lnSpc>
                <a:spcPct val="150000"/>
              </a:lnSpc>
              <a:buFont typeface="Arial" pitchFamily="34" charset="0"/>
              <a:buChar char="•"/>
            </a:pPr>
            <a:r>
              <a:rPr lang="uk-UA" sz="2000" b="1" dirty="0" smtClean="0">
                <a:latin typeface="Bookman Old Style" panose="02050604050505020204" pitchFamily="18" charset="0"/>
              </a:rPr>
              <a:t>Одеська школа (ОНЕУ);</a:t>
            </a:r>
          </a:p>
          <a:p>
            <a:pPr marL="342900" indent="-342900">
              <a:lnSpc>
                <a:spcPct val="150000"/>
              </a:lnSpc>
              <a:buFont typeface="Arial" pitchFamily="34" charset="0"/>
              <a:buChar char="•"/>
            </a:pPr>
            <a:r>
              <a:rPr lang="uk-UA" sz="2000" b="1" dirty="0" smtClean="0">
                <a:latin typeface="Bookman Old Style" panose="02050604050505020204" pitchFamily="18" charset="0"/>
              </a:rPr>
              <a:t>Харківська школа (ХДУХТ).</a:t>
            </a:r>
            <a:endParaRPr lang="uk-UA" b="1" dirty="0">
              <a:latin typeface="Bookman Old Style" panose="02050604050505020204" pitchFamily="18" charset="0"/>
            </a:endParaRPr>
          </a:p>
          <a:p>
            <a:endParaRPr lang="uk-UA" b="1" dirty="0">
              <a:latin typeface="Bookman Old Style" panose="02050604050505020204" pitchFamily="18" charset="0"/>
            </a:endParaRPr>
          </a:p>
        </p:txBody>
      </p:sp>
    </p:spTree>
    <p:extLst>
      <p:ext uri="{BB962C8B-B14F-4D97-AF65-F5344CB8AC3E}">
        <p14:creationId xmlns:p14="http://schemas.microsoft.com/office/powerpoint/2010/main" val="1336231345"/>
      </p:ext>
    </p:extLst>
  </p:cSld>
  <p:clrMapOvr>
    <a:overrideClrMapping bg1="lt1" tx1="dk1" bg2="lt2" tx2="dk2" accent1="accent1" accent2="accent2" accent3="accent3" accent4="accent4" accent5="accent5" accent6="accent6" hlink="hlink" folHlink="folHlink"/>
  </p:clrMapOvr>
  <p:transition>
    <p:strips dir="ld"/>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Прямокутник 5"/>
          <p:cNvSpPr/>
          <p:nvPr/>
        </p:nvSpPr>
        <p:spPr>
          <a:xfrm>
            <a:off x="2305994" y="3244334"/>
            <a:ext cx="5722389" cy="1754326"/>
          </a:xfrm>
          <a:prstGeom prst="rect">
            <a:avLst/>
          </a:prstGeom>
        </p:spPr>
        <p:txBody>
          <a:bodyPr wrap="square">
            <a:spAutoFit/>
          </a:bodyPr>
          <a:lstStyle/>
          <a:p>
            <a:endParaRPr lang="en-US" dirty="0" smtClean="0"/>
          </a:p>
          <a:p>
            <a:endParaRPr lang="en-US" dirty="0"/>
          </a:p>
          <a:p>
            <a:endParaRPr lang="en-US" dirty="0" smtClean="0"/>
          </a:p>
          <a:p>
            <a:endParaRPr lang="en-US" dirty="0" smtClean="0"/>
          </a:p>
          <a:p>
            <a:endParaRPr lang="en-US" dirty="0"/>
          </a:p>
          <a:p>
            <a:endParaRPr lang="uk-UA" dirty="0"/>
          </a:p>
        </p:txBody>
      </p:sp>
      <p:sp>
        <p:nvSpPr>
          <p:cNvPr id="7" name="Прямокутник 6"/>
          <p:cNvSpPr/>
          <p:nvPr/>
        </p:nvSpPr>
        <p:spPr>
          <a:xfrm>
            <a:off x="1043608" y="1484784"/>
            <a:ext cx="7200800" cy="861774"/>
          </a:xfrm>
          <a:prstGeom prst="rect">
            <a:avLst/>
          </a:prstGeom>
        </p:spPr>
        <p:txBody>
          <a:bodyPr wrap="square">
            <a:spAutoFit/>
          </a:bodyPr>
          <a:lstStyle/>
          <a:p>
            <a:pPr algn="ctr"/>
            <a:r>
              <a:rPr lang="en-US" sz="3200" dirty="0"/>
              <a:t>Accounting Hall of Fame</a:t>
            </a:r>
          </a:p>
          <a:p>
            <a:r>
              <a:rPr lang="en-US" dirty="0">
                <a:hlinkClick r:id="rId3"/>
              </a:rPr>
              <a:t>https://aaahq.org/Accounting-Hall-of-Fame</a:t>
            </a:r>
            <a:endParaRPr lang="uk-UA" dirty="0"/>
          </a:p>
        </p:txBody>
      </p:sp>
      <p:pic>
        <p:nvPicPr>
          <p:cNvPr id="8" name="Рисунок 7"/>
          <p:cNvPicPr>
            <a:picLocks noChangeAspect="1"/>
          </p:cNvPicPr>
          <p:nvPr/>
        </p:nvPicPr>
        <p:blipFill rotWithShape="1">
          <a:blip r:embed="rId4"/>
          <a:srcRect l="1354" t="14819" r="2291" b="8678"/>
          <a:stretch/>
        </p:blipFill>
        <p:spPr>
          <a:xfrm>
            <a:off x="254648" y="2420888"/>
            <a:ext cx="8706710" cy="3888433"/>
          </a:xfrm>
          <a:prstGeom prst="rect">
            <a:avLst/>
          </a:prstGeom>
        </p:spPr>
      </p:pic>
    </p:spTree>
    <p:extLst>
      <p:ext uri="{BB962C8B-B14F-4D97-AF65-F5344CB8AC3E}">
        <p14:creationId xmlns:p14="http://schemas.microsoft.com/office/powerpoint/2010/main" val="1265875613"/>
      </p:ext>
    </p:extLst>
  </p:cSld>
  <p:clrMapOvr>
    <a:overrideClrMapping bg1="lt1" tx1="dk1" bg2="lt2" tx2="dk2" accent1="accent1" accent2="accent2" accent3="accent3" accent4="accent4" accent5="accent5" accent6="accent6" hlink="hlink" folHlink="folHlink"/>
  </p:clrMapOvr>
  <p:transition>
    <p:strips dir="ld"/>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Прямокутник 5"/>
          <p:cNvSpPr/>
          <p:nvPr/>
        </p:nvSpPr>
        <p:spPr>
          <a:xfrm>
            <a:off x="2305994" y="3244334"/>
            <a:ext cx="5722389" cy="1754326"/>
          </a:xfrm>
          <a:prstGeom prst="rect">
            <a:avLst/>
          </a:prstGeom>
        </p:spPr>
        <p:txBody>
          <a:bodyPr wrap="square">
            <a:spAutoFit/>
          </a:bodyPr>
          <a:lstStyle/>
          <a:p>
            <a:endParaRPr lang="en-US" dirty="0" smtClean="0"/>
          </a:p>
          <a:p>
            <a:endParaRPr lang="en-US" dirty="0"/>
          </a:p>
          <a:p>
            <a:endParaRPr lang="en-US" dirty="0" smtClean="0"/>
          </a:p>
          <a:p>
            <a:endParaRPr lang="en-US" dirty="0" smtClean="0"/>
          </a:p>
          <a:p>
            <a:endParaRPr lang="en-US" dirty="0"/>
          </a:p>
          <a:p>
            <a:endParaRPr lang="uk-UA" dirty="0"/>
          </a:p>
        </p:txBody>
      </p:sp>
      <p:pic>
        <p:nvPicPr>
          <p:cNvPr id="2" name="Рисунок 1"/>
          <p:cNvPicPr>
            <a:picLocks noChangeAspect="1"/>
          </p:cNvPicPr>
          <p:nvPr/>
        </p:nvPicPr>
        <p:blipFill>
          <a:blip r:embed="rId3"/>
          <a:stretch>
            <a:fillRect/>
          </a:stretch>
        </p:blipFill>
        <p:spPr>
          <a:xfrm>
            <a:off x="251520" y="1268760"/>
            <a:ext cx="8658225" cy="5276850"/>
          </a:xfrm>
          <a:prstGeom prst="rect">
            <a:avLst/>
          </a:prstGeom>
        </p:spPr>
      </p:pic>
    </p:spTree>
    <p:extLst>
      <p:ext uri="{BB962C8B-B14F-4D97-AF65-F5344CB8AC3E}">
        <p14:creationId xmlns:p14="http://schemas.microsoft.com/office/powerpoint/2010/main" val="545296340"/>
      </p:ext>
    </p:extLst>
  </p:cSld>
  <p:clrMapOvr>
    <a:overrideClrMapping bg1="lt1" tx1="dk1" bg2="lt2" tx2="dk2" accent1="accent1" accent2="accent2" accent3="accent3" accent4="accent4" accent5="accent5" accent6="accent6" hlink="hlink" folHlink="folHlink"/>
  </p:clrMapOvr>
  <p:transition>
    <p:strips dir="ld"/>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Прямокутник 5"/>
          <p:cNvSpPr/>
          <p:nvPr/>
        </p:nvSpPr>
        <p:spPr>
          <a:xfrm>
            <a:off x="2305994" y="3244334"/>
            <a:ext cx="5722389" cy="1754326"/>
          </a:xfrm>
          <a:prstGeom prst="rect">
            <a:avLst/>
          </a:prstGeom>
        </p:spPr>
        <p:txBody>
          <a:bodyPr wrap="square">
            <a:spAutoFit/>
          </a:bodyPr>
          <a:lstStyle/>
          <a:p>
            <a:endParaRPr lang="en-US" dirty="0" smtClean="0"/>
          </a:p>
          <a:p>
            <a:endParaRPr lang="en-US" dirty="0"/>
          </a:p>
          <a:p>
            <a:endParaRPr lang="en-US" dirty="0" smtClean="0"/>
          </a:p>
          <a:p>
            <a:endParaRPr lang="en-US" dirty="0" smtClean="0"/>
          </a:p>
          <a:p>
            <a:endParaRPr lang="en-US" dirty="0"/>
          </a:p>
          <a:p>
            <a:endParaRPr lang="uk-UA" dirty="0"/>
          </a:p>
        </p:txBody>
      </p:sp>
      <p:pic>
        <p:nvPicPr>
          <p:cNvPr id="3" name="Рисунок 2"/>
          <p:cNvPicPr>
            <a:picLocks noChangeAspect="1"/>
          </p:cNvPicPr>
          <p:nvPr/>
        </p:nvPicPr>
        <p:blipFill>
          <a:blip r:embed="rId3"/>
          <a:stretch>
            <a:fillRect/>
          </a:stretch>
        </p:blipFill>
        <p:spPr>
          <a:xfrm>
            <a:off x="395536" y="1988840"/>
            <a:ext cx="8459144" cy="2772381"/>
          </a:xfrm>
          <a:prstGeom prst="rect">
            <a:avLst/>
          </a:prstGeom>
        </p:spPr>
      </p:pic>
    </p:spTree>
    <p:extLst>
      <p:ext uri="{BB962C8B-B14F-4D97-AF65-F5344CB8AC3E}">
        <p14:creationId xmlns:p14="http://schemas.microsoft.com/office/powerpoint/2010/main" val="2934607119"/>
      </p:ext>
    </p:extLst>
  </p:cSld>
  <p:clrMapOvr>
    <a:overrideClrMapping bg1="lt1" tx1="dk1" bg2="lt2" tx2="dk2" accent1="accent1" accent2="accent2" accent3="accent3" accent4="accent4" accent5="accent5" accent6="accent6" hlink="hlink" folHlink="folHlink"/>
  </p:clrMapOvr>
  <p:transition>
    <p:strips dir="ld"/>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Прямокутник 5"/>
          <p:cNvSpPr/>
          <p:nvPr/>
        </p:nvSpPr>
        <p:spPr>
          <a:xfrm>
            <a:off x="2305994" y="3244334"/>
            <a:ext cx="5722389" cy="1754326"/>
          </a:xfrm>
          <a:prstGeom prst="rect">
            <a:avLst/>
          </a:prstGeom>
        </p:spPr>
        <p:txBody>
          <a:bodyPr wrap="square">
            <a:spAutoFit/>
          </a:bodyPr>
          <a:lstStyle/>
          <a:p>
            <a:endParaRPr lang="en-US" dirty="0" smtClean="0"/>
          </a:p>
          <a:p>
            <a:endParaRPr lang="en-US" dirty="0"/>
          </a:p>
          <a:p>
            <a:endParaRPr lang="en-US" dirty="0" smtClean="0"/>
          </a:p>
          <a:p>
            <a:endParaRPr lang="en-US" dirty="0" smtClean="0"/>
          </a:p>
          <a:p>
            <a:endParaRPr lang="en-US" dirty="0"/>
          </a:p>
          <a:p>
            <a:endParaRPr lang="uk-UA" dirty="0"/>
          </a:p>
        </p:txBody>
      </p:sp>
      <p:pic>
        <p:nvPicPr>
          <p:cNvPr id="1026" name="Picture 2" descr="Accounting narratives and the narrative turn in accounting research:  Issues, theory, methodology, methods and a research framework -  ScienceDir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3" y="1412776"/>
            <a:ext cx="7825131"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37071"/>
      </p:ext>
    </p:extLst>
  </p:cSld>
  <p:clrMapOvr>
    <a:overrideClrMapping bg1="lt1" tx1="dk1" bg2="lt2" tx2="dk2" accent1="accent1" accent2="accent2" accent3="accent3" accent4="accent4" accent5="accent5" accent6="accent6" hlink="hlink" folHlink="folHlink"/>
  </p:clrMapOvr>
  <p:transition>
    <p:strips dir="ld"/>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Прямокутник 5"/>
          <p:cNvSpPr/>
          <p:nvPr/>
        </p:nvSpPr>
        <p:spPr>
          <a:xfrm>
            <a:off x="2305994" y="3244334"/>
            <a:ext cx="5722389" cy="1754326"/>
          </a:xfrm>
          <a:prstGeom prst="rect">
            <a:avLst/>
          </a:prstGeom>
        </p:spPr>
        <p:txBody>
          <a:bodyPr wrap="square">
            <a:spAutoFit/>
          </a:bodyPr>
          <a:lstStyle/>
          <a:p>
            <a:endParaRPr lang="en-US" dirty="0" smtClean="0"/>
          </a:p>
          <a:p>
            <a:endParaRPr lang="en-US" dirty="0"/>
          </a:p>
          <a:p>
            <a:endParaRPr lang="en-US" dirty="0" smtClean="0"/>
          </a:p>
          <a:p>
            <a:endParaRPr lang="en-US" dirty="0" smtClean="0"/>
          </a:p>
          <a:p>
            <a:endParaRPr lang="en-US" dirty="0"/>
          </a:p>
          <a:p>
            <a:endParaRPr lang="uk-UA" dirty="0"/>
          </a:p>
        </p:txBody>
      </p:sp>
      <p:pic>
        <p:nvPicPr>
          <p:cNvPr id="2" name="Рисунок 1"/>
          <p:cNvPicPr>
            <a:picLocks noChangeAspect="1"/>
          </p:cNvPicPr>
          <p:nvPr/>
        </p:nvPicPr>
        <p:blipFill>
          <a:blip r:embed="rId3"/>
          <a:stretch>
            <a:fillRect/>
          </a:stretch>
        </p:blipFill>
        <p:spPr>
          <a:xfrm>
            <a:off x="107504" y="1700808"/>
            <a:ext cx="8929048" cy="4234606"/>
          </a:xfrm>
          <a:prstGeom prst="rect">
            <a:avLst/>
          </a:prstGeom>
        </p:spPr>
      </p:pic>
    </p:spTree>
    <p:extLst>
      <p:ext uri="{BB962C8B-B14F-4D97-AF65-F5344CB8AC3E}">
        <p14:creationId xmlns:p14="http://schemas.microsoft.com/office/powerpoint/2010/main" val="4167655423"/>
      </p:ext>
    </p:extLst>
  </p:cSld>
  <p:clrMapOvr>
    <a:overrideClrMapping bg1="lt1" tx1="dk1" bg2="lt2" tx2="dk2" accent1="accent1" accent2="accent2" accent3="accent3" accent4="accent4" accent5="accent5" accent6="accent6" hlink="hlink" folHlink="folHlink"/>
  </p:clrMapOvr>
  <p:transition>
    <p:strips dir="l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uture of accounting: Top 11 accounting trends"/>
          <p:cNvPicPr>
            <a:picLocks noChangeAspect="1" noChangeArrowheads="1"/>
          </p:cNvPicPr>
          <p:nvPr/>
        </p:nvPicPr>
        <p:blipFill rotWithShape="1">
          <a:blip r:embed="rId2">
            <a:extLst>
              <a:ext uri="{28A0092B-C50C-407E-A947-70E740481C1C}">
                <a14:useLocalDpi xmlns:a14="http://schemas.microsoft.com/office/drawing/2010/main" val="0"/>
              </a:ext>
            </a:extLst>
          </a:blip>
          <a:srcRect b="12103"/>
          <a:stretch/>
        </p:blipFill>
        <p:spPr bwMode="auto">
          <a:xfrm>
            <a:off x="611560" y="1700808"/>
            <a:ext cx="7995356"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307945"/>
      </p:ext>
    </p:extLst>
  </p:cSld>
  <p:clrMapOvr>
    <a:masterClrMapping/>
  </p:clrMapOvr>
  <p:transition>
    <p:strips dir="l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dirty="0" smtClean="0">
                <a:latin typeface="Bookman Old Style" panose="02050604050505020204" pitchFamily="18" charset="0"/>
              </a:rPr>
              <a:t>Класифікація наук</a:t>
            </a:r>
            <a:endParaRPr lang="uk-UA" dirty="0">
              <a:latin typeface="Bookman Old Style" panose="02050604050505020204" pitchFamily="18" charset="0"/>
            </a:endParaRPr>
          </a:p>
        </p:txBody>
      </p:sp>
      <p:graphicFrame>
        <p:nvGraphicFramePr>
          <p:cNvPr id="6" name="Таблиця 5"/>
          <p:cNvGraphicFramePr>
            <a:graphicFrameLocks noGrp="1"/>
          </p:cNvGraphicFramePr>
          <p:nvPr>
            <p:extLst>
              <p:ext uri="{D42A27DB-BD31-4B8C-83A1-F6EECF244321}">
                <p14:modId xmlns:p14="http://schemas.microsoft.com/office/powerpoint/2010/main" val="4259457505"/>
              </p:ext>
            </p:extLst>
          </p:nvPr>
        </p:nvGraphicFramePr>
        <p:xfrm>
          <a:off x="0" y="1052739"/>
          <a:ext cx="9144000" cy="5805259"/>
        </p:xfrm>
        <a:graphic>
          <a:graphicData uri="http://schemas.openxmlformats.org/drawingml/2006/table">
            <a:tbl>
              <a:tblPr firstRow="1" bandRow="1">
                <a:tableStyleId>{5C22544A-7EE6-4342-B048-85BDC9FD1C3A}</a:tableStyleId>
              </a:tblPr>
              <a:tblGrid>
                <a:gridCol w="2339752">
                  <a:extLst>
                    <a:ext uri="{9D8B030D-6E8A-4147-A177-3AD203B41FA5}">
                      <a16:colId xmlns:a16="http://schemas.microsoft.com/office/drawing/2014/main" val="1506042869"/>
                    </a:ext>
                  </a:extLst>
                </a:gridCol>
                <a:gridCol w="6804248">
                  <a:extLst>
                    <a:ext uri="{9D8B030D-6E8A-4147-A177-3AD203B41FA5}">
                      <a16:colId xmlns:a16="http://schemas.microsoft.com/office/drawing/2014/main" val="2683197707"/>
                    </a:ext>
                  </a:extLst>
                </a:gridCol>
              </a:tblGrid>
              <a:tr h="483549">
                <a:tc>
                  <a:txBody>
                    <a:bodyPr/>
                    <a:lstStyle/>
                    <a:p>
                      <a:pPr algn="ctr">
                        <a:lnSpc>
                          <a:spcPct val="100000"/>
                        </a:lnSpc>
                        <a:spcAft>
                          <a:spcPts val="0"/>
                        </a:spcAft>
                      </a:pP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Учений</a:t>
                      </a:r>
                    </a:p>
                  </a:txBody>
                  <a:tcPr marL="68580" marR="68580" marT="0" marB="0"/>
                </a:tc>
                <a:tc>
                  <a:txBody>
                    <a:bodyPr/>
                    <a:lstStyle/>
                    <a:p>
                      <a:pPr algn="ctr">
                        <a:lnSpc>
                          <a:spcPct val="100000"/>
                        </a:lnSpc>
                        <a:spcAft>
                          <a:spcPts val="0"/>
                        </a:spcAft>
                      </a:pP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Класифікаційні групи</a:t>
                      </a:r>
                    </a:p>
                  </a:txBody>
                  <a:tcPr marL="68580" marR="68580" marT="0" marB="0"/>
                </a:tc>
                <a:extLst>
                  <a:ext uri="{0D108BD9-81ED-4DB2-BD59-A6C34878D82A}">
                    <a16:rowId xmlns:a16="http://schemas.microsoft.com/office/drawing/2014/main" val="562878957"/>
                  </a:ext>
                </a:extLst>
              </a:tr>
              <a:tr h="409362">
                <a:tc>
                  <a:txBody>
                    <a:bodyPr/>
                    <a:lstStyle/>
                    <a:p>
                      <a:pPr algn="ctr">
                        <a:lnSpc>
                          <a:spcPct val="100000"/>
                        </a:lnSpc>
                      </a:pPr>
                      <a:r>
                        <a:rPr lang="uk-UA" sz="1800" i="1" dirty="0" smtClean="0">
                          <a:latin typeface="Bookman Old Style" panose="02050604050505020204" pitchFamily="18" charset="0"/>
                        </a:rPr>
                        <a:t>1</a:t>
                      </a:r>
                      <a:endParaRPr lang="uk-UA" sz="1800" i="1" dirty="0">
                        <a:latin typeface="Bookman Old Style" panose="02050604050505020204" pitchFamily="18" charset="0"/>
                      </a:endParaRPr>
                    </a:p>
                  </a:txBody>
                  <a:tcPr/>
                </a:tc>
                <a:tc>
                  <a:txBody>
                    <a:bodyPr/>
                    <a:lstStyle/>
                    <a:p>
                      <a:pPr algn="ctr">
                        <a:lnSpc>
                          <a:spcPct val="100000"/>
                        </a:lnSpc>
                      </a:pPr>
                      <a:r>
                        <a:rPr lang="uk-UA" sz="1800" i="1" dirty="0" smtClean="0">
                          <a:latin typeface="Bookman Old Style" panose="02050604050505020204" pitchFamily="18" charset="0"/>
                        </a:rPr>
                        <a:t>2</a:t>
                      </a:r>
                      <a:endParaRPr lang="uk-UA" sz="1800" i="1" dirty="0">
                        <a:latin typeface="Bookman Old Style" panose="02050604050505020204" pitchFamily="18" charset="0"/>
                      </a:endParaRPr>
                    </a:p>
                  </a:txBody>
                  <a:tcPr/>
                </a:tc>
                <a:extLst>
                  <a:ext uri="{0D108BD9-81ED-4DB2-BD59-A6C34878D82A}">
                    <a16:rowId xmlns:a16="http://schemas.microsoft.com/office/drawing/2014/main" val="749488374"/>
                  </a:ext>
                </a:extLst>
              </a:tr>
              <a:tr h="1228087">
                <a:tc>
                  <a:txBody>
                    <a:bodyPr/>
                    <a:lstStyle/>
                    <a:p>
                      <a:pPr algn="just">
                        <a:lnSpc>
                          <a:spcPct val="100000"/>
                        </a:lnSpc>
                        <a:spcAft>
                          <a:spcPts val="0"/>
                        </a:spcAft>
                      </a:pP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Аристотель</a:t>
                      </a:r>
                    </a:p>
                  </a:txBody>
                  <a:tcPr marL="68580" marR="68580" marT="0" marB="0"/>
                </a:tc>
                <a:tc>
                  <a:txBody>
                    <a:bodyPr/>
                    <a:lstStyle/>
                    <a:p>
                      <a:pPr algn="just">
                        <a:lnSpc>
                          <a:spcPct val="100000"/>
                        </a:lnSpc>
                        <a:spcAft>
                          <a:spcPts val="0"/>
                        </a:spcAft>
                      </a:pP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Теоретичні (фізика і філософія), практичні (дає керівні ідеї для поведінки людини, етика і політика) і творчі, поетичні                           (пізнання ведеться для досягнення чого-небудь прекрасного, естетика)</a:t>
                      </a:r>
                    </a:p>
                  </a:txBody>
                  <a:tcPr marL="68580" marR="68580" marT="0" marB="0"/>
                </a:tc>
                <a:extLst>
                  <a:ext uri="{0D108BD9-81ED-4DB2-BD59-A6C34878D82A}">
                    <a16:rowId xmlns:a16="http://schemas.microsoft.com/office/drawing/2014/main" val="467487451"/>
                  </a:ext>
                </a:extLst>
              </a:tr>
              <a:tr h="921065">
                <a:tc>
                  <a:txBody>
                    <a:bodyPr/>
                    <a:lstStyle/>
                    <a:p>
                      <a:pPr algn="just">
                        <a:lnSpc>
                          <a:spcPct val="100000"/>
                        </a:lnSpc>
                        <a:spcAft>
                          <a:spcPts val="0"/>
                        </a:spcAft>
                      </a:pP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Марк </a:t>
                      </a:r>
                      <a:r>
                        <a:rPr lang="uk-UA" sz="1800" dirty="0" err="1">
                          <a:effectLst/>
                          <a:latin typeface="Bookman Old Style" panose="02050604050505020204" pitchFamily="18" charset="0"/>
                          <a:ea typeface="Times New Roman" panose="02020603050405020304" pitchFamily="18" charset="0"/>
                          <a:cs typeface="Times New Roman" panose="02020603050405020304" pitchFamily="18" charset="0"/>
                        </a:rPr>
                        <a:t>Варрон</a:t>
                      </a:r>
                      <a:endParaRPr lang="uk-UA" sz="18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Aft>
                          <a:spcPts val="0"/>
                        </a:spcAft>
                      </a:pPr>
                      <a:r>
                        <a:rPr lang="uk-UA" sz="1800">
                          <a:effectLst/>
                          <a:latin typeface="Bookman Old Style" panose="02050604050505020204" pitchFamily="18" charset="0"/>
                          <a:ea typeface="Times New Roman" panose="02020603050405020304" pitchFamily="18" charset="0"/>
                          <a:cs typeface="Times New Roman" panose="02020603050405020304" pitchFamily="18" charset="0"/>
                        </a:rPr>
                        <a:t>Граматика, діалектика, риторика, геометрія, арифметика, астрологія, музика, медицина та архітектура</a:t>
                      </a:r>
                    </a:p>
                  </a:txBody>
                  <a:tcPr marL="68580" marR="68580" marT="0" marB="0"/>
                </a:tc>
                <a:extLst>
                  <a:ext uri="{0D108BD9-81ED-4DB2-BD59-A6C34878D82A}">
                    <a16:rowId xmlns:a16="http://schemas.microsoft.com/office/drawing/2014/main" val="1585778309"/>
                  </a:ext>
                </a:extLst>
              </a:tr>
              <a:tr h="614044">
                <a:tc>
                  <a:txBody>
                    <a:bodyPr/>
                    <a:lstStyle/>
                    <a:p>
                      <a:pPr algn="l">
                        <a:lnSpc>
                          <a:spcPct val="100000"/>
                        </a:lnSpc>
                        <a:spcAft>
                          <a:spcPts val="0"/>
                        </a:spcAft>
                      </a:pPr>
                      <a:r>
                        <a:rPr lang="uk-UA" sz="1800">
                          <a:effectLst/>
                          <a:latin typeface="Bookman Old Style" panose="02050604050505020204" pitchFamily="18" charset="0"/>
                          <a:ea typeface="Times New Roman" panose="02020603050405020304" pitchFamily="18" charset="0"/>
                          <a:cs typeface="Times New Roman" panose="02020603050405020304" pitchFamily="18" charset="0"/>
                        </a:rPr>
                        <a:t>Мусульманські арабські вчені</a:t>
                      </a:r>
                    </a:p>
                  </a:txBody>
                  <a:tcPr marL="68580" marR="68580" marT="0" marB="0"/>
                </a:tc>
                <a:tc>
                  <a:txBody>
                    <a:bodyPr/>
                    <a:lstStyle/>
                    <a:p>
                      <a:pPr algn="just">
                        <a:lnSpc>
                          <a:spcPct val="100000"/>
                        </a:lnSpc>
                        <a:spcAft>
                          <a:spcPts val="0"/>
                        </a:spcAft>
                      </a:pP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Арабські (поетика, ораторське мистецтво) та іноземні науки (астрономія, медицина, математика)</a:t>
                      </a:r>
                    </a:p>
                  </a:txBody>
                  <a:tcPr marL="68580" marR="68580" marT="0" marB="0"/>
                </a:tc>
                <a:extLst>
                  <a:ext uri="{0D108BD9-81ED-4DB2-BD59-A6C34878D82A}">
                    <a16:rowId xmlns:a16="http://schemas.microsoft.com/office/drawing/2014/main" val="1317271078"/>
                  </a:ext>
                </a:extLst>
              </a:tr>
              <a:tr h="1228087">
                <a:tc>
                  <a:txBody>
                    <a:bodyPr/>
                    <a:lstStyle/>
                    <a:p>
                      <a:pPr algn="l">
                        <a:lnSpc>
                          <a:spcPct val="100000"/>
                        </a:lnSpc>
                        <a:spcAft>
                          <a:spcPts val="0"/>
                        </a:spcAft>
                      </a:pPr>
                      <a:r>
                        <a:rPr lang="uk-UA" sz="1800">
                          <a:effectLst/>
                          <a:latin typeface="Bookman Old Style" panose="02050604050505020204" pitchFamily="18" charset="0"/>
                          <a:ea typeface="Times New Roman" panose="02020603050405020304" pitchFamily="18" charset="0"/>
                          <a:cs typeface="Times New Roman" panose="02020603050405020304" pitchFamily="18" charset="0"/>
                        </a:rPr>
                        <a:t>Гуго Сен-Вікторський</a:t>
                      </a:r>
                    </a:p>
                  </a:txBody>
                  <a:tcPr marL="68580" marR="68580" marT="0" marB="0"/>
                </a:tc>
                <a:tc>
                  <a:txBody>
                    <a:bodyPr/>
                    <a:lstStyle/>
                    <a:p>
                      <a:pPr algn="just">
                        <a:lnSpc>
                          <a:spcPct val="100000"/>
                        </a:lnSpc>
                        <a:spcAft>
                          <a:spcPts val="0"/>
                        </a:spcAft>
                      </a:pPr>
                      <a:r>
                        <a:rPr lang="uk-UA" sz="1800" spc="20" dirty="0">
                          <a:effectLst/>
                          <a:latin typeface="Bookman Old Style" panose="02050604050505020204" pitchFamily="18" charset="0"/>
                          <a:ea typeface="Times New Roman" panose="02020603050405020304" pitchFamily="18" charset="0"/>
                          <a:cs typeface="Times New Roman" panose="02020603050405020304" pitchFamily="18" charset="0"/>
                        </a:rPr>
                        <a:t>Теоретичні науки (математика, фізика); практичні науки; механічні науки (навігація, сільське господарство, мисливство, медицина, театр); логіка, що включає граматику і риторику</a:t>
                      </a:r>
                      <a:endParaRPr lang="uk-UA" sz="18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01376201"/>
                  </a:ext>
                </a:extLst>
              </a:tr>
              <a:tr h="921065">
                <a:tc>
                  <a:txBody>
                    <a:bodyPr/>
                    <a:lstStyle/>
                    <a:p>
                      <a:pPr algn="l">
                        <a:lnSpc>
                          <a:spcPct val="100000"/>
                        </a:lnSpc>
                        <a:spcAft>
                          <a:spcPts val="0"/>
                        </a:spcAft>
                      </a:pPr>
                      <a:r>
                        <a:rPr lang="uk-UA" sz="1800">
                          <a:effectLst/>
                          <a:latin typeface="Bookman Old Style" panose="02050604050505020204" pitchFamily="18" charset="0"/>
                          <a:ea typeface="Times New Roman" panose="02020603050405020304" pitchFamily="18" charset="0"/>
                          <a:cs typeface="Times New Roman" panose="02020603050405020304" pitchFamily="18" charset="0"/>
                        </a:rPr>
                        <a:t>Ф. Бекон</a:t>
                      </a:r>
                    </a:p>
                  </a:txBody>
                  <a:tcPr marL="68580" marR="68580" marT="0" marB="0"/>
                </a:tc>
                <a:tc>
                  <a:txBody>
                    <a:bodyPr/>
                    <a:lstStyle/>
                    <a:p>
                      <a:pPr algn="just">
                        <a:lnSpc>
                          <a:spcPct val="100000"/>
                        </a:lnSpc>
                        <a:spcAft>
                          <a:spcPts val="0"/>
                        </a:spcAft>
                      </a:pP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Історія як опис фактів (у. </a:t>
                      </a:r>
                      <a:r>
                        <a:rPr lang="uk-UA" sz="1800" dirty="0" err="1">
                          <a:effectLst/>
                          <a:latin typeface="Bookman Old Style" panose="02050604050505020204" pitchFamily="18" charset="0"/>
                          <a:ea typeface="Times New Roman" panose="02020603050405020304" pitchFamily="18" charset="0"/>
                          <a:cs typeface="Times New Roman" panose="02020603050405020304" pitchFamily="18" charset="0"/>
                        </a:rPr>
                        <a:t>т.ч</a:t>
                      </a: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 природна і громадянська); теоретичні науки, або “філософія” в широкому сенсі слова; поезія, література, мистецтво взагалі</a:t>
                      </a:r>
                    </a:p>
                  </a:txBody>
                  <a:tcPr marL="68580" marR="68580" marT="0" marB="0"/>
                </a:tc>
                <a:extLst>
                  <a:ext uri="{0D108BD9-81ED-4DB2-BD59-A6C34878D82A}">
                    <a16:rowId xmlns:a16="http://schemas.microsoft.com/office/drawing/2014/main" val="2826695153"/>
                  </a:ext>
                </a:extLst>
              </a:tr>
            </a:tbl>
          </a:graphicData>
        </a:graphic>
      </p:graphicFrame>
    </p:spTree>
    <p:extLst>
      <p:ext uri="{BB962C8B-B14F-4D97-AF65-F5344CB8AC3E}">
        <p14:creationId xmlns:p14="http://schemas.microsoft.com/office/powerpoint/2010/main" val="2807461201"/>
      </p:ext>
    </p:extLst>
  </p:cSld>
  <p:clrMapOvr>
    <a:masterClrMapping/>
  </p:clrMapOvr>
  <p:transition>
    <p:strips dir="l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www.researchgate.net/publication/385911168/figure/fig1/AS:11431281291131559@1731954020406/Trends-Management-Accounting-Research_W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68760"/>
            <a:ext cx="7338394"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004994"/>
      </p:ext>
    </p:extLst>
  </p:cSld>
  <p:clrMapOvr>
    <a:masterClrMapping/>
  </p:clrMapOvr>
  <p:transition>
    <p:strips dir="l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p:txBody>
          <a:bodyPr/>
          <a:lstStyle/>
          <a:p>
            <a:pPr marL="0" indent="0" algn="ctr">
              <a:buFont typeface="Wingdings" panose="05000000000000000000" pitchFamily="2" charset="2"/>
              <a:buNone/>
              <a:defRPr/>
            </a:pPr>
            <a:endParaRPr lang="uk-UA" sz="900" dirty="0" smtClean="0"/>
          </a:p>
          <a:p>
            <a:pPr marL="0" indent="0" algn="ctr">
              <a:buFont typeface="Wingdings" panose="05000000000000000000" pitchFamily="2" charset="2"/>
              <a:buNone/>
              <a:defRPr/>
            </a:pPr>
            <a:endParaRPr lang="uk-UA" sz="900" dirty="0" smtClean="0"/>
          </a:p>
          <a:p>
            <a:pPr marL="0" indent="0" algn="ctr">
              <a:buFont typeface="Wingdings" panose="05000000000000000000" pitchFamily="2" charset="2"/>
              <a:buNone/>
              <a:defRPr/>
            </a:pPr>
            <a:endParaRPr lang="uk-UA" sz="900" dirty="0"/>
          </a:p>
          <a:p>
            <a:pPr marL="0" indent="0" algn="ctr">
              <a:buFont typeface="Wingdings" panose="05000000000000000000" pitchFamily="2" charset="2"/>
              <a:buNone/>
              <a:defRPr/>
            </a:pPr>
            <a:endParaRPr lang="uk-UA" sz="900" dirty="0" smtClean="0"/>
          </a:p>
          <a:p>
            <a:pPr marL="0" indent="0" algn="ctr">
              <a:buFont typeface="Wingdings" panose="05000000000000000000" pitchFamily="2" charset="2"/>
              <a:buNone/>
              <a:defRPr/>
            </a:pPr>
            <a:endParaRPr lang="uk-UA" sz="900" dirty="0"/>
          </a:p>
          <a:p>
            <a:pPr marL="0" indent="0" algn="ctr">
              <a:buFont typeface="Wingdings" panose="05000000000000000000" pitchFamily="2" charset="2"/>
              <a:buNone/>
              <a:defRPr/>
            </a:pPr>
            <a:endParaRPr lang="uk-UA" sz="900" dirty="0" smtClean="0"/>
          </a:p>
          <a:p>
            <a:pPr marL="0" indent="0" algn="ctr">
              <a:buFont typeface="Wingdings" panose="05000000000000000000" pitchFamily="2" charset="2"/>
              <a:buNone/>
              <a:defRPr/>
            </a:pPr>
            <a:endParaRPr lang="uk-UA" sz="900" dirty="0" smtClean="0"/>
          </a:p>
          <a:p>
            <a:pPr marL="0" indent="0" algn="ctr">
              <a:spcBef>
                <a:spcPts val="0"/>
              </a:spcBef>
              <a:buFont typeface="Wingdings" panose="05000000000000000000" pitchFamily="2" charset="2"/>
              <a:buNone/>
              <a:defRPr/>
            </a:pPr>
            <a:r>
              <a:rPr lang="uk-UA" sz="8000" b="1" dirty="0" smtClean="0">
                <a:solidFill>
                  <a:schemeClr val="accent4">
                    <a:lumMod val="75000"/>
                  </a:schemeClr>
                </a:solidFill>
                <a:latin typeface="Bookman Old Style" panose="02050604050505020204" pitchFamily="18" charset="0"/>
              </a:rPr>
              <a:t>Дякую </a:t>
            </a:r>
          </a:p>
          <a:p>
            <a:pPr marL="0" indent="0" algn="ctr">
              <a:spcBef>
                <a:spcPts val="0"/>
              </a:spcBef>
              <a:buFont typeface="Wingdings" panose="05000000000000000000" pitchFamily="2" charset="2"/>
              <a:buNone/>
              <a:defRPr/>
            </a:pPr>
            <a:r>
              <a:rPr lang="uk-UA" sz="8000" b="1" dirty="0" smtClean="0">
                <a:solidFill>
                  <a:schemeClr val="accent4">
                    <a:lumMod val="75000"/>
                  </a:schemeClr>
                </a:solidFill>
                <a:latin typeface="Bookman Old Style" panose="02050604050505020204" pitchFamily="18" charset="0"/>
              </a:rPr>
              <a:t>за увагу! </a:t>
            </a:r>
            <a:endParaRPr lang="uk-UA" sz="8000" b="1" dirty="0">
              <a:solidFill>
                <a:schemeClr val="accent4">
                  <a:lumMod val="75000"/>
                </a:schemeClr>
              </a:solidFill>
              <a:latin typeface="Bookman Old Style" panose="02050604050505020204" pitchFamily="18" charset="0"/>
            </a:endParaRPr>
          </a:p>
        </p:txBody>
      </p:sp>
    </p:spTree>
  </p:cSld>
  <p:clrMapOvr>
    <a:masterClrMapping/>
  </p:clrMapOvr>
  <p:transition>
    <p:strips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dirty="0" smtClean="0">
                <a:latin typeface="Bookman Old Style" panose="02050604050505020204" pitchFamily="18" charset="0"/>
              </a:rPr>
              <a:t>Класифікація наук</a:t>
            </a:r>
            <a:endParaRPr lang="uk-UA" dirty="0">
              <a:latin typeface="Bookman Old Style" panose="02050604050505020204" pitchFamily="18" charset="0"/>
            </a:endParaRPr>
          </a:p>
        </p:txBody>
      </p:sp>
      <p:graphicFrame>
        <p:nvGraphicFramePr>
          <p:cNvPr id="6" name="Таблиця 5"/>
          <p:cNvGraphicFramePr>
            <a:graphicFrameLocks noGrp="1"/>
          </p:cNvGraphicFramePr>
          <p:nvPr>
            <p:extLst>
              <p:ext uri="{D42A27DB-BD31-4B8C-83A1-F6EECF244321}">
                <p14:modId xmlns:p14="http://schemas.microsoft.com/office/powerpoint/2010/main" val="94101594"/>
              </p:ext>
            </p:extLst>
          </p:nvPr>
        </p:nvGraphicFramePr>
        <p:xfrm>
          <a:off x="0" y="1052739"/>
          <a:ext cx="9144000" cy="5805262"/>
        </p:xfrm>
        <a:graphic>
          <a:graphicData uri="http://schemas.openxmlformats.org/drawingml/2006/table">
            <a:tbl>
              <a:tblPr firstRow="1" bandRow="1">
                <a:tableStyleId>{5C22544A-7EE6-4342-B048-85BDC9FD1C3A}</a:tableStyleId>
              </a:tblPr>
              <a:tblGrid>
                <a:gridCol w="2339752">
                  <a:extLst>
                    <a:ext uri="{9D8B030D-6E8A-4147-A177-3AD203B41FA5}">
                      <a16:colId xmlns:a16="http://schemas.microsoft.com/office/drawing/2014/main" val="1506042869"/>
                    </a:ext>
                  </a:extLst>
                </a:gridCol>
                <a:gridCol w="6804248">
                  <a:extLst>
                    <a:ext uri="{9D8B030D-6E8A-4147-A177-3AD203B41FA5}">
                      <a16:colId xmlns:a16="http://schemas.microsoft.com/office/drawing/2014/main" val="2683197707"/>
                    </a:ext>
                  </a:extLst>
                </a:gridCol>
              </a:tblGrid>
              <a:tr h="479461">
                <a:tc>
                  <a:txBody>
                    <a:bodyPr/>
                    <a:lstStyle/>
                    <a:p>
                      <a:pPr algn="ctr">
                        <a:lnSpc>
                          <a:spcPct val="100000"/>
                        </a:lnSpc>
                      </a:pPr>
                      <a:r>
                        <a:rPr lang="uk-UA" sz="1800" i="1" dirty="0" smtClean="0">
                          <a:latin typeface="Bookman Old Style" panose="02050604050505020204" pitchFamily="18" charset="0"/>
                        </a:rPr>
                        <a:t>1</a:t>
                      </a:r>
                      <a:endParaRPr lang="uk-UA" sz="1800" i="1" dirty="0">
                        <a:latin typeface="Bookman Old Style" panose="02050604050505020204" pitchFamily="18" charset="0"/>
                      </a:endParaRPr>
                    </a:p>
                  </a:txBody>
                  <a:tcPr/>
                </a:tc>
                <a:tc>
                  <a:txBody>
                    <a:bodyPr/>
                    <a:lstStyle/>
                    <a:p>
                      <a:pPr algn="ctr">
                        <a:lnSpc>
                          <a:spcPct val="100000"/>
                        </a:lnSpc>
                      </a:pPr>
                      <a:r>
                        <a:rPr lang="uk-UA" sz="1800" i="1" dirty="0" smtClean="0">
                          <a:latin typeface="Bookman Old Style" panose="02050604050505020204" pitchFamily="18" charset="0"/>
                        </a:rPr>
                        <a:t>2</a:t>
                      </a:r>
                      <a:endParaRPr lang="uk-UA" sz="1800" i="1" dirty="0">
                        <a:latin typeface="Bookman Old Style" panose="02050604050505020204" pitchFamily="18" charset="0"/>
                      </a:endParaRPr>
                    </a:p>
                  </a:txBody>
                  <a:tcPr/>
                </a:tc>
                <a:extLst>
                  <a:ext uri="{0D108BD9-81ED-4DB2-BD59-A6C34878D82A}">
                    <a16:rowId xmlns:a16="http://schemas.microsoft.com/office/drawing/2014/main" val="749488374"/>
                  </a:ext>
                </a:extLst>
              </a:tr>
              <a:tr h="759795">
                <a:tc>
                  <a:txBody>
                    <a:bodyPr/>
                    <a:lstStyle/>
                    <a:p>
                      <a:pPr algn="l">
                        <a:lnSpc>
                          <a:spcPct val="100000"/>
                        </a:lnSpc>
                        <a:spcAft>
                          <a:spcPts val="0"/>
                        </a:spcAft>
                      </a:pPr>
                      <a:r>
                        <a:rPr lang="uk-UA" sz="1800">
                          <a:effectLst/>
                          <a:latin typeface="Bookman Old Style" panose="02050604050505020204" pitchFamily="18" charset="0"/>
                          <a:ea typeface="Times New Roman" panose="02020603050405020304" pitchFamily="18" charset="0"/>
                          <a:cs typeface="Times New Roman" panose="02020603050405020304" pitchFamily="18" charset="0"/>
                        </a:rPr>
                        <a:t>О. Конт</a:t>
                      </a:r>
                    </a:p>
                  </a:txBody>
                  <a:tcPr marL="68580" marR="68580" marT="0" marB="0"/>
                </a:tc>
                <a:tc>
                  <a:txBody>
                    <a:bodyPr/>
                    <a:lstStyle/>
                    <a:p>
                      <a:pPr algn="just">
                        <a:lnSpc>
                          <a:spcPct val="100000"/>
                        </a:lnSpc>
                        <a:spcAft>
                          <a:spcPts val="0"/>
                        </a:spcAft>
                      </a:pPr>
                      <a:r>
                        <a:rPr lang="uk-UA" sz="1800">
                          <a:effectLst/>
                          <a:latin typeface="Bookman Old Style" panose="02050604050505020204" pitchFamily="18" charset="0"/>
                          <a:ea typeface="Times New Roman" panose="02020603050405020304" pitchFamily="18" charset="0"/>
                          <a:cs typeface="Times New Roman" panose="02020603050405020304" pitchFamily="18" charset="0"/>
                        </a:rPr>
                        <a:t>Математика, фізика, хімія, біологія і соціологія </a:t>
                      </a:r>
                    </a:p>
                  </a:txBody>
                  <a:tcPr marL="68580" marR="68580" marT="0" marB="0"/>
                </a:tc>
                <a:extLst>
                  <a:ext uri="{0D108BD9-81ED-4DB2-BD59-A6C34878D82A}">
                    <a16:rowId xmlns:a16="http://schemas.microsoft.com/office/drawing/2014/main" val="467487451"/>
                  </a:ext>
                </a:extLst>
              </a:tr>
              <a:tr h="569847">
                <a:tc>
                  <a:txBody>
                    <a:bodyPr/>
                    <a:lstStyle/>
                    <a:p>
                      <a:pPr algn="l">
                        <a:lnSpc>
                          <a:spcPct val="100000"/>
                        </a:lnSpc>
                        <a:spcAft>
                          <a:spcPts val="0"/>
                        </a:spcAft>
                      </a:pPr>
                      <a:r>
                        <a:rPr lang="uk-UA" sz="1800">
                          <a:effectLst/>
                          <a:latin typeface="Bookman Old Style" panose="02050604050505020204" pitchFamily="18" charset="0"/>
                          <a:ea typeface="Times New Roman" panose="02020603050405020304" pitchFamily="18" charset="0"/>
                          <a:cs typeface="Times New Roman" panose="02020603050405020304" pitchFamily="18" charset="0"/>
                        </a:rPr>
                        <a:t>Гегель</a:t>
                      </a:r>
                    </a:p>
                  </a:txBody>
                  <a:tcPr marL="68580" marR="68580" marT="0" marB="0"/>
                </a:tc>
                <a:tc>
                  <a:txBody>
                    <a:bodyPr/>
                    <a:lstStyle/>
                    <a:p>
                      <a:pPr algn="just">
                        <a:lnSpc>
                          <a:spcPct val="100000"/>
                        </a:lnSpc>
                        <a:spcAft>
                          <a:spcPts val="0"/>
                        </a:spcAft>
                      </a:pPr>
                      <a:r>
                        <a:rPr lang="uk-UA" sz="1800">
                          <a:effectLst/>
                          <a:latin typeface="Bookman Old Style" panose="02050604050505020204" pitchFamily="18" charset="0"/>
                          <a:ea typeface="Times New Roman" panose="02020603050405020304" pitchFamily="18" charset="0"/>
                          <a:cs typeface="Times New Roman" panose="02020603050405020304" pitchFamily="18" charset="0"/>
                        </a:rPr>
                        <a:t>Логіка, філософія природи і філософія духу</a:t>
                      </a:r>
                    </a:p>
                  </a:txBody>
                  <a:tcPr marL="68580" marR="68580" marT="0" marB="0"/>
                </a:tc>
                <a:extLst>
                  <a:ext uri="{0D108BD9-81ED-4DB2-BD59-A6C34878D82A}">
                    <a16:rowId xmlns:a16="http://schemas.microsoft.com/office/drawing/2014/main" val="1585778309"/>
                  </a:ext>
                </a:extLst>
              </a:tr>
              <a:tr h="719192">
                <a:tc>
                  <a:txBody>
                    <a:bodyPr/>
                    <a:lstStyle/>
                    <a:p>
                      <a:pPr algn="l">
                        <a:lnSpc>
                          <a:spcPct val="100000"/>
                        </a:lnSpc>
                        <a:spcAft>
                          <a:spcPts val="0"/>
                        </a:spcAft>
                      </a:pPr>
                      <a:r>
                        <a:rPr lang="uk-UA" sz="1800">
                          <a:effectLst/>
                          <a:latin typeface="Bookman Old Style" panose="02050604050505020204" pitchFamily="18" charset="0"/>
                          <a:ea typeface="Times New Roman" panose="02020603050405020304" pitchFamily="18" charset="0"/>
                          <a:cs typeface="Times New Roman" panose="02020603050405020304" pitchFamily="18" charset="0"/>
                        </a:rPr>
                        <a:t>Роджер Бекон</a:t>
                      </a:r>
                    </a:p>
                  </a:txBody>
                  <a:tcPr marL="68580" marR="68580" marT="0" marB="0"/>
                </a:tc>
                <a:tc>
                  <a:txBody>
                    <a:bodyPr/>
                    <a:lstStyle/>
                    <a:p>
                      <a:pPr algn="just">
                        <a:lnSpc>
                          <a:spcPct val="100000"/>
                        </a:lnSpc>
                        <a:spcAft>
                          <a:spcPts val="0"/>
                        </a:spcAft>
                      </a:pPr>
                      <a:r>
                        <a:rPr lang="uk-UA" sz="1800">
                          <a:effectLst/>
                          <a:latin typeface="Bookman Old Style" panose="02050604050505020204" pitchFamily="18" charset="0"/>
                          <a:ea typeface="Times New Roman" panose="02020603050405020304" pitchFamily="18" charset="0"/>
                          <a:cs typeface="Times New Roman" panose="02020603050405020304" pitchFamily="18" charset="0"/>
                        </a:rPr>
                        <a:t>Граматика і логіка, математика, натурфілософія, метафізика і етика</a:t>
                      </a:r>
                    </a:p>
                  </a:txBody>
                  <a:tcPr marL="68580" marR="68580" marT="0" marB="0"/>
                </a:tc>
                <a:extLst>
                  <a:ext uri="{0D108BD9-81ED-4DB2-BD59-A6C34878D82A}">
                    <a16:rowId xmlns:a16="http://schemas.microsoft.com/office/drawing/2014/main" val="1317271078"/>
                  </a:ext>
                </a:extLst>
              </a:tr>
              <a:tr h="759795">
                <a:tc>
                  <a:txBody>
                    <a:bodyPr/>
                    <a:lstStyle/>
                    <a:p>
                      <a:pPr algn="l">
                        <a:lnSpc>
                          <a:spcPct val="100000"/>
                        </a:lnSpc>
                        <a:spcAft>
                          <a:spcPts val="0"/>
                        </a:spcAft>
                      </a:pPr>
                      <a:r>
                        <a:rPr lang="uk-UA" sz="1800">
                          <a:effectLst/>
                          <a:latin typeface="Bookman Old Style" panose="02050604050505020204" pitchFamily="18" charset="0"/>
                          <a:ea typeface="Times New Roman" panose="02020603050405020304" pitchFamily="18" charset="0"/>
                          <a:cs typeface="Times New Roman" panose="02020603050405020304" pitchFamily="18" charset="0"/>
                        </a:rPr>
                        <a:t>Ф. Енгельс</a:t>
                      </a:r>
                    </a:p>
                  </a:txBody>
                  <a:tcPr marL="68580" marR="68580" marT="0" marB="0"/>
                </a:tc>
                <a:tc>
                  <a:txBody>
                    <a:bodyPr/>
                    <a:lstStyle/>
                    <a:p>
                      <a:pPr algn="just">
                        <a:lnSpc>
                          <a:spcPct val="100000"/>
                        </a:lnSpc>
                        <a:spcAft>
                          <a:spcPts val="0"/>
                        </a:spcAft>
                      </a:pP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Механіка, фізика, хімія, біологія</a:t>
                      </a:r>
                    </a:p>
                  </a:txBody>
                  <a:tcPr marL="68580" marR="68580" marT="0" marB="0"/>
                </a:tc>
                <a:extLst>
                  <a:ext uri="{0D108BD9-81ED-4DB2-BD59-A6C34878D82A}">
                    <a16:rowId xmlns:a16="http://schemas.microsoft.com/office/drawing/2014/main" val="3101376201"/>
                  </a:ext>
                </a:extLst>
              </a:tr>
              <a:tr h="359596">
                <a:tc>
                  <a:txBody>
                    <a:bodyPr/>
                    <a:lstStyle/>
                    <a:p>
                      <a:pPr algn="l">
                        <a:lnSpc>
                          <a:spcPct val="100000"/>
                        </a:lnSpc>
                        <a:spcAft>
                          <a:spcPts val="0"/>
                        </a:spcAft>
                      </a:pP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В. </a:t>
                      </a:r>
                      <a:r>
                        <a:rPr lang="uk-UA" sz="1800" dirty="0" err="1">
                          <a:effectLst/>
                          <a:latin typeface="Bookman Old Style" panose="02050604050505020204" pitchFamily="18" charset="0"/>
                          <a:ea typeface="Times New Roman" panose="02020603050405020304" pitchFamily="18" charset="0"/>
                          <a:cs typeface="Times New Roman" panose="02020603050405020304" pitchFamily="18" charset="0"/>
                        </a:rPr>
                        <a:t>Дільтей</a:t>
                      </a:r>
                      <a:endParaRPr lang="uk-UA" sz="18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Aft>
                          <a:spcPts val="0"/>
                        </a:spcAft>
                      </a:pP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Наука, що вивчає життя природи і наука про людей</a:t>
                      </a:r>
                    </a:p>
                  </a:txBody>
                  <a:tcPr marL="68580" marR="68580" marT="0" marB="0"/>
                </a:tc>
                <a:extLst>
                  <a:ext uri="{0D108BD9-81ED-4DB2-BD59-A6C34878D82A}">
                    <a16:rowId xmlns:a16="http://schemas.microsoft.com/office/drawing/2014/main" val="2826695153"/>
                  </a:ext>
                </a:extLst>
              </a:tr>
              <a:tr h="719192">
                <a:tc>
                  <a:txBody>
                    <a:bodyPr/>
                    <a:lstStyle/>
                    <a:p>
                      <a:pPr algn="l">
                        <a:lnSpc>
                          <a:spcPct val="100000"/>
                        </a:lnSpc>
                        <a:spcAft>
                          <a:spcPts val="0"/>
                        </a:spcAft>
                      </a:pP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В. </a:t>
                      </a:r>
                      <a:r>
                        <a:rPr lang="uk-UA" sz="1800" dirty="0" err="1">
                          <a:effectLst/>
                          <a:latin typeface="Bookman Old Style" panose="02050604050505020204" pitchFamily="18" charset="0"/>
                          <a:ea typeface="Times New Roman" panose="02020603050405020304" pitchFamily="18" charset="0"/>
                          <a:cs typeface="Times New Roman" panose="02020603050405020304" pitchFamily="18" charset="0"/>
                        </a:rPr>
                        <a:t>Віндельбанд</a:t>
                      </a: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                      Г. </a:t>
                      </a:r>
                      <a:r>
                        <a:rPr lang="uk-UA" sz="1800" dirty="0" err="1">
                          <a:effectLst/>
                          <a:latin typeface="Bookman Old Style" panose="02050604050505020204" pitchFamily="18" charset="0"/>
                          <a:ea typeface="Times New Roman" panose="02020603050405020304" pitchFamily="18" charset="0"/>
                          <a:cs typeface="Times New Roman" panose="02020603050405020304" pitchFamily="18" charset="0"/>
                        </a:rPr>
                        <a:t>Ріккерт</a:t>
                      </a:r>
                      <a:endParaRPr lang="uk-UA" sz="18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Aft>
                          <a:spcPts val="0"/>
                        </a:spcAft>
                      </a:pPr>
                      <a:r>
                        <a:rPr lang="uk-UA" sz="1800">
                          <a:effectLst/>
                          <a:latin typeface="Bookman Old Style" panose="02050604050505020204" pitchFamily="18" charset="0"/>
                          <a:ea typeface="Times New Roman" panose="02020603050405020304" pitchFamily="18" charset="0"/>
                          <a:cs typeface="Times New Roman" panose="02020603050405020304" pitchFamily="18" charset="0"/>
                        </a:rPr>
                        <a:t>Історичні і природні науки</a:t>
                      </a:r>
                    </a:p>
                  </a:txBody>
                  <a:tcPr marL="68580" marR="68580" marT="0" marB="0"/>
                </a:tc>
                <a:extLst>
                  <a:ext uri="{0D108BD9-81ED-4DB2-BD59-A6C34878D82A}">
                    <a16:rowId xmlns:a16="http://schemas.microsoft.com/office/drawing/2014/main" val="224535852"/>
                  </a:ext>
                </a:extLst>
              </a:tr>
              <a:tr h="1438384">
                <a:tc>
                  <a:txBody>
                    <a:bodyPr/>
                    <a:lstStyle/>
                    <a:p>
                      <a:pPr algn="l">
                        <a:lnSpc>
                          <a:spcPct val="100000"/>
                        </a:lnSpc>
                        <a:spcAft>
                          <a:spcPts val="0"/>
                        </a:spcAft>
                      </a:pPr>
                      <a:r>
                        <a:rPr lang="uk-UA" sz="1800">
                          <a:effectLst/>
                          <a:latin typeface="Bookman Old Style" panose="02050604050505020204" pitchFamily="18" charset="0"/>
                          <a:ea typeface="Times New Roman" panose="02020603050405020304" pitchFamily="18" charset="0"/>
                          <a:cs typeface="Times New Roman" panose="02020603050405020304" pitchFamily="18" charset="0"/>
                        </a:rPr>
                        <a:t>В. І. Вернадський</a:t>
                      </a:r>
                    </a:p>
                  </a:txBody>
                  <a:tcPr marL="68580" marR="68580" marT="0" marB="0"/>
                </a:tc>
                <a:tc>
                  <a:txBody>
                    <a:bodyPr/>
                    <a:lstStyle/>
                    <a:p>
                      <a:pPr algn="just">
                        <a:lnSpc>
                          <a:spcPct val="100000"/>
                        </a:lnSpc>
                        <a:spcAft>
                          <a:spcPts val="0"/>
                        </a:spcAft>
                      </a:pP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Наука, об’єкти (і закони) якої охоплюють усю реальність – як нашу планету і її біосферу, так і космічні простори; наука, об’єкти (і закони) якої притаманні тільки для нашої Землі</a:t>
                      </a:r>
                    </a:p>
                  </a:txBody>
                  <a:tcPr marL="68580" marR="68580" marT="0" marB="0"/>
                </a:tc>
                <a:extLst>
                  <a:ext uri="{0D108BD9-81ED-4DB2-BD59-A6C34878D82A}">
                    <a16:rowId xmlns:a16="http://schemas.microsoft.com/office/drawing/2014/main" val="235325369"/>
                  </a:ext>
                </a:extLst>
              </a:tr>
            </a:tbl>
          </a:graphicData>
        </a:graphic>
      </p:graphicFrame>
    </p:spTree>
    <p:extLst>
      <p:ext uri="{BB962C8B-B14F-4D97-AF65-F5344CB8AC3E}">
        <p14:creationId xmlns:p14="http://schemas.microsoft.com/office/powerpoint/2010/main" val="1625570072"/>
      </p:ext>
    </p:extLst>
  </p:cSld>
  <p:clrMapOvr>
    <a:masterClrMapping/>
  </p:clrMapOvr>
  <p:transition>
    <p:strips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700" dirty="0" smtClean="0">
                <a:latin typeface="Bookman Old Style" panose="02050604050505020204" pitchFamily="18" charset="0"/>
              </a:rPr>
              <a:t>Критерії відмінностей між природничими </a:t>
            </a:r>
            <a:br>
              <a:rPr lang="uk-UA" sz="2700" dirty="0" smtClean="0">
                <a:latin typeface="Bookman Old Style" panose="02050604050505020204" pitchFamily="18" charset="0"/>
              </a:rPr>
            </a:br>
            <a:r>
              <a:rPr lang="uk-UA" sz="2700" dirty="0" smtClean="0">
                <a:latin typeface="Bookman Old Style" panose="02050604050505020204" pitchFamily="18" charset="0"/>
              </a:rPr>
              <a:t>та гуманітарними науками</a:t>
            </a:r>
            <a:endParaRPr lang="uk-UA" sz="2700" dirty="0">
              <a:latin typeface="Bookman Old Style" panose="02050604050505020204" pitchFamily="18" charset="0"/>
            </a:endParaRPr>
          </a:p>
        </p:txBody>
      </p:sp>
      <p:graphicFrame>
        <p:nvGraphicFramePr>
          <p:cNvPr id="4" name="Таблиця 3"/>
          <p:cNvGraphicFramePr>
            <a:graphicFrameLocks noGrp="1"/>
          </p:cNvGraphicFramePr>
          <p:nvPr>
            <p:extLst>
              <p:ext uri="{D42A27DB-BD31-4B8C-83A1-F6EECF244321}">
                <p14:modId xmlns:p14="http://schemas.microsoft.com/office/powerpoint/2010/main" val="1077990911"/>
              </p:ext>
            </p:extLst>
          </p:nvPr>
        </p:nvGraphicFramePr>
        <p:xfrm>
          <a:off x="0" y="1066240"/>
          <a:ext cx="9144000" cy="5791758"/>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3501636990"/>
                    </a:ext>
                  </a:extLst>
                </a:gridCol>
                <a:gridCol w="3024336">
                  <a:extLst>
                    <a:ext uri="{9D8B030D-6E8A-4147-A177-3AD203B41FA5}">
                      <a16:colId xmlns:a16="http://schemas.microsoft.com/office/drawing/2014/main" val="491333214"/>
                    </a:ext>
                  </a:extLst>
                </a:gridCol>
                <a:gridCol w="3239344">
                  <a:extLst>
                    <a:ext uri="{9D8B030D-6E8A-4147-A177-3AD203B41FA5}">
                      <a16:colId xmlns:a16="http://schemas.microsoft.com/office/drawing/2014/main" val="375618159"/>
                    </a:ext>
                  </a:extLst>
                </a:gridCol>
              </a:tblGrid>
              <a:tr h="275798">
                <a:tc>
                  <a:txBody>
                    <a:bodyPr/>
                    <a:lstStyle/>
                    <a:p>
                      <a:pPr algn="ctr">
                        <a:lnSpc>
                          <a:spcPct val="100000"/>
                        </a:lnSpc>
                        <a:spcAft>
                          <a:spcPts val="0"/>
                        </a:spcAft>
                      </a:pP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Критерії розрізнення</a:t>
                      </a:r>
                    </a:p>
                  </a:txBody>
                  <a:tcPr marL="68580" marR="68580" marT="0" marB="0"/>
                </a:tc>
                <a:tc>
                  <a:txBody>
                    <a:bodyPr/>
                    <a:lstStyle/>
                    <a:p>
                      <a:pPr algn="ctr">
                        <a:lnSpc>
                          <a:spcPct val="100000"/>
                        </a:lnSpc>
                        <a:spcAft>
                          <a:spcPts val="0"/>
                        </a:spcAft>
                      </a:pPr>
                      <a:r>
                        <a:rPr lang="uk-UA" sz="1800">
                          <a:effectLst/>
                          <a:latin typeface="Bookman Old Style" panose="02050604050505020204" pitchFamily="18" charset="0"/>
                          <a:ea typeface="Times New Roman" panose="02020603050405020304" pitchFamily="18" charset="0"/>
                          <a:cs typeface="Times New Roman" panose="02020603050405020304" pitchFamily="18" charset="0"/>
                        </a:rPr>
                        <a:t>Природничі науки</a:t>
                      </a:r>
                    </a:p>
                  </a:txBody>
                  <a:tcPr marL="68580" marR="68580" marT="0" marB="0"/>
                </a:tc>
                <a:tc>
                  <a:txBody>
                    <a:bodyPr/>
                    <a:lstStyle/>
                    <a:p>
                      <a:pPr algn="ctr">
                        <a:lnSpc>
                          <a:spcPct val="100000"/>
                        </a:lnSpc>
                        <a:spcAft>
                          <a:spcPts val="0"/>
                        </a:spcAft>
                      </a:pP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Гуманітарні науки</a:t>
                      </a:r>
                    </a:p>
                  </a:txBody>
                  <a:tcPr marL="68580" marR="68580" marT="0" marB="0"/>
                </a:tc>
                <a:extLst>
                  <a:ext uri="{0D108BD9-81ED-4DB2-BD59-A6C34878D82A}">
                    <a16:rowId xmlns:a16="http://schemas.microsoft.com/office/drawing/2014/main" val="690253534"/>
                  </a:ext>
                </a:extLst>
              </a:tr>
              <a:tr h="275798">
                <a:tc>
                  <a:txBody>
                    <a:bodyPr/>
                    <a:lstStyle/>
                    <a:p>
                      <a:pPr algn="l">
                        <a:lnSpc>
                          <a:spcPct val="100000"/>
                        </a:lnSpc>
                        <a:spcAft>
                          <a:spcPts val="0"/>
                        </a:spcAft>
                      </a:pP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Об'єкт дослідження</a:t>
                      </a:r>
                    </a:p>
                  </a:txBody>
                  <a:tcPr marL="68580" marR="68580" marT="0" marB="0"/>
                </a:tc>
                <a:tc>
                  <a:txBody>
                    <a:bodyPr/>
                    <a:lstStyle/>
                    <a:p>
                      <a:pPr algn="l">
                        <a:lnSpc>
                          <a:spcPct val="100000"/>
                        </a:lnSpc>
                        <a:spcAft>
                          <a:spcPts val="0"/>
                        </a:spcAft>
                      </a:pP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Природа</a:t>
                      </a:r>
                    </a:p>
                  </a:txBody>
                  <a:tcPr marL="68580" marR="68580" marT="0" marB="0"/>
                </a:tc>
                <a:tc>
                  <a:txBody>
                    <a:bodyPr/>
                    <a:lstStyle/>
                    <a:p>
                      <a:pPr algn="l">
                        <a:lnSpc>
                          <a:spcPct val="100000"/>
                        </a:lnSpc>
                        <a:spcAft>
                          <a:spcPts val="0"/>
                        </a:spcAft>
                      </a:pPr>
                      <a:r>
                        <a:rPr lang="uk-UA" sz="1800">
                          <a:effectLst/>
                          <a:latin typeface="Bookman Old Style" panose="02050604050505020204" pitchFamily="18" charset="0"/>
                          <a:ea typeface="Times New Roman" panose="02020603050405020304" pitchFamily="18" charset="0"/>
                          <a:cs typeface="Times New Roman" panose="02020603050405020304" pitchFamily="18" charset="0"/>
                        </a:rPr>
                        <a:t>Людина, суспільство</a:t>
                      </a:r>
                    </a:p>
                  </a:txBody>
                  <a:tcPr marL="68580" marR="68580" marT="0" marB="0"/>
                </a:tc>
                <a:extLst>
                  <a:ext uri="{0D108BD9-81ED-4DB2-BD59-A6C34878D82A}">
                    <a16:rowId xmlns:a16="http://schemas.microsoft.com/office/drawing/2014/main" val="2476502157"/>
                  </a:ext>
                </a:extLst>
              </a:tr>
              <a:tr h="551596">
                <a:tc>
                  <a:txBody>
                    <a:bodyPr/>
                    <a:lstStyle/>
                    <a:p>
                      <a:pPr algn="l">
                        <a:lnSpc>
                          <a:spcPct val="100000"/>
                        </a:lnSpc>
                        <a:spcAft>
                          <a:spcPts val="0"/>
                        </a:spcAft>
                      </a:pP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Провідна функція</a:t>
                      </a:r>
                    </a:p>
                  </a:txBody>
                  <a:tcPr marL="68580" marR="68580" marT="0" marB="0"/>
                </a:tc>
                <a:tc>
                  <a:txBody>
                    <a:bodyPr/>
                    <a:lstStyle/>
                    <a:p>
                      <a:pPr algn="l">
                        <a:lnSpc>
                          <a:spcPct val="100000"/>
                        </a:lnSpc>
                        <a:spcAft>
                          <a:spcPts val="0"/>
                        </a:spcAft>
                      </a:pPr>
                      <a:r>
                        <a:rPr lang="uk-UA" sz="1800">
                          <a:effectLst/>
                          <a:latin typeface="Bookman Old Style" panose="02050604050505020204" pitchFamily="18" charset="0"/>
                          <a:ea typeface="Times New Roman" panose="02020603050405020304" pitchFamily="18" charset="0"/>
                          <a:cs typeface="Times New Roman" panose="02020603050405020304" pitchFamily="18" charset="0"/>
                        </a:rPr>
                        <a:t>Пояснення (істини доводяться)</a:t>
                      </a:r>
                    </a:p>
                  </a:txBody>
                  <a:tcPr marL="68580" marR="68580" marT="0" marB="0"/>
                </a:tc>
                <a:tc>
                  <a:txBody>
                    <a:bodyPr/>
                    <a:lstStyle/>
                    <a:p>
                      <a:pPr algn="l">
                        <a:lnSpc>
                          <a:spcPct val="100000"/>
                        </a:lnSpc>
                        <a:spcAft>
                          <a:spcPts val="0"/>
                        </a:spcAft>
                      </a:pPr>
                      <a:r>
                        <a:rPr lang="uk-UA" sz="1800">
                          <a:effectLst/>
                          <a:latin typeface="Bookman Old Style" panose="02050604050505020204" pitchFamily="18" charset="0"/>
                          <a:ea typeface="Times New Roman" panose="02020603050405020304" pitchFamily="18" charset="0"/>
                          <a:cs typeface="Times New Roman" panose="02020603050405020304" pitchFamily="18" charset="0"/>
                        </a:rPr>
                        <a:t>Розуміння (істини тлумачаться)</a:t>
                      </a:r>
                    </a:p>
                  </a:txBody>
                  <a:tcPr marL="68580" marR="68580" marT="0" marB="0"/>
                </a:tc>
                <a:extLst>
                  <a:ext uri="{0D108BD9-81ED-4DB2-BD59-A6C34878D82A}">
                    <a16:rowId xmlns:a16="http://schemas.microsoft.com/office/drawing/2014/main" val="3326803936"/>
                  </a:ext>
                </a:extLst>
              </a:tr>
              <a:tr h="551596">
                <a:tc>
                  <a:txBody>
                    <a:bodyPr/>
                    <a:lstStyle/>
                    <a:p>
                      <a:pPr algn="l">
                        <a:lnSpc>
                          <a:spcPct val="100000"/>
                        </a:lnSpc>
                        <a:spcAft>
                          <a:spcPts val="0"/>
                        </a:spcAft>
                      </a:pP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Характер методології</a:t>
                      </a:r>
                    </a:p>
                  </a:txBody>
                  <a:tcPr marL="68580" marR="68580" marT="0" marB="0"/>
                </a:tc>
                <a:tc>
                  <a:txBody>
                    <a:bodyPr/>
                    <a:lstStyle/>
                    <a:p>
                      <a:pPr algn="l">
                        <a:lnSpc>
                          <a:spcPct val="100000"/>
                        </a:lnSpc>
                        <a:spcAft>
                          <a:spcPts val="0"/>
                        </a:spcAft>
                      </a:pPr>
                      <a:r>
                        <a:rPr lang="uk-UA" sz="1800" dirty="0" err="1">
                          <a:effectLst/>
                          <a:latin typeface="Bookman Old Style" panose="02050604050505020204" pitchFamily="18" charset="0"/>
                          <a:ea typeface="Times New Roman" panose="02020603050405020304" pitchFamily="18" charset="0"/>
                          <a:cs typeface="Times New Roman" panose="02020603050405020304" pitchFamily="18" charset="0"/>
                        </a:rPr>
                        <a:t>Генералізуючий</a:t>
                      </a: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 (узагальнюючий)</a:t>
                      </a:r>
                    </a:p>
                  </a:txBody>
                  <a:tcPr marL="68580" marR="68580" marT="0" marB="0"/>
                </a:tc>
                <a:tc>
                  <a:txBody>
                    <a:bodyPr/>
                    <a:lstStyle/>
                    <a:p>
                      <a:pPr algn="l">
                        <a:lnSpc>
                          <a:spcPct val="100000"/>
                        </a:lnSpc>
                        <a:spcAft>
                          <a:spcPts val="0"/>
                        </a:spcAft>
                      </a:pPr>
                      <a:r>
                        <a:rPr lang="uk-UA" sz="1800">
                          <a:effectLst/>
                          <a:latin typeface="Bookman Old Style" panose="02050604050505020204" pitchFamily="18" charset="0"/>
                          <a:ea typeface="Times New Roman" panose="02020603050405020304" pitchFamily="18" charset="0"/>
                          <a:cs typeface="Times New Roman" panose="02020603050405020304" pitchFamily="18" charset="0"/>
                        </a:rPr>
                        <a:t>Індивідуалізуючий</a:t>
                      </a:r>
                    </a:p>
                  </a:txBody>
                  <a:tcPr marL="68580" marR="68580" marT="0" marB="0"/>
                </a:tc>
                <a:extLst>
                  <a:ext uri="{0D108BD9-81ED-4DB2-BD59-A6C34878D82A}">
                    <a16:rowId xmlns:a16="http://schemas.microsoft.com/office/drawing/2014/main" val="1312186388"/>
                  </a:ext>
                </a:extLst>
              </a:tr>
              <a:tr h="275798">
                <a:tc>
                  <a:txBody>
                    <a:bodyPr/>
                    <a:lstStyle/>
                    <a:p>
                      <a:pPr algn="l">
                        <a:lnSpc>
                          <a:spcPct val="100000"/>
                        </a:lnSpc>
                        <a:spcAft>
                          <a:spcPts val="0"/>
                        </a:spcAft>
                      </a:pP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Вплив цінностей</a:t>
                      </a:r>
                    </a:p>
                  </a:txBody>
                  <a:tcPr marL="68580" marR="68580" marT="0" marB="0"/>
                </a:tc>
                <a:tc>
                  <a:txBody>
                    <a:bodyPr/>
                    <a:lstStyle/>
                    <a:p>
                      <a:pPr algn="l">
                        <a:lnSpc>
                          <a:spcPct val="100000"/>
                        </a:lnSpc>
                        <a:spcAft>
                          <a:spcPts val="0"/>
                        </a:spcAft>
                      </a:pP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Малопомітний, неявний</a:t>
                      </a:r>
                    </a:p>
                  </a:txBody>
                  <a:tcPr marL="68580" marR="68580" marT="0" marB="0"/>
                </a:tc>
                <a:tc>
                  <a:txBody>
                    <a:bodyPr/>
                    <a:lstStyle/>
                    <a:p>
                      <a:pPr algn="l">
                        <a:lnSpc>
                          <a:spcPct val="100000"/>
                        </a:lnSpc>
                        <a:spcAft>
                          <a:spcPts val="0"/>
                        </a:spcAft>
                      </a:pPr>
                      <a:r>
                        <a:rPr lang="uk-UA" sz="1800">
                          <a:effectLst/>
                          <a:latin typeface="Bookman Old Style" panose="02050604050505020204" pitchFamily="18" charset="0"/>
                          <a:ea typeface="Times New Roman" panose="02020603050405020304" pitchFamily="18" charset="0"/>
                          <a:cs typeface="Times New Roman" panose="02020603050405020304" pitchFamily="18" charset="0"/>
                        </a:rPr>
                        <a:t>Істотний, відкритий</a:t>
                      </a:r>
                    </a:p>
                  </a:txBody>
                  <a:tcPr marL="68580" marR="68580" marT="0" marB="0"/>
                </a:tc>
                <a:extLst>
                  <a:ext uri="{0D108BD9-81ED-4DB2-BD59-A6C34878D82A}">
                    <a16:rowId xmlns:a16="http://schemas.microsoft.com/office/drawing/2014/main" val="1458406765"/>
                  </a:ext>
                </a:extLst>
              </a:tr>
              <a:tr h="275798">
                <a:tc>
                  <a:txBody>
                    <a:bodyPr/>
                    <a:lstStyle/>
                    <a:p>
                      <a:pPr algn="l">
                        <a:lnSpc>
                          <a:spcPct val="100000"/>
                        </a:lnSpc>
                        <a:spcAft>
                          <a:spcPts val="0"/>
                        </a:spcAft>
                      </a:pPr>
                      <a:r>
                        <a:rPr lang="uk-UA" sz="1800">
                          <a:effectLst/>
                          <a:latin typeface="Bookman Old Style" panose="02050604050505020204" pitchFamily="18" charset="0"/>
                          <a:ea typeface="Times New Roman" panose="02020603050405020304" pitchFamily="18" charset="0"/>
                          <a:cs typeface="Times New Roman" panose="02020603050405020304" pitchFamily="18" charset="0"/>
                        </a:rPr>
                        <a:t>Антропоцентризм</a:t>
                      </a:r>
                    </a:p>
                  </a:txBody>
                  <a:tcPr marL="68580" marR="68580" marT="0" marB="0"/>
                </a:tc>
                <a:tc>
                  <a:txBody>
                    <a:bodyPr/>
                    <a:lstStyle/>
                    <a:p>
                      <a:pPr algn="l">
                        <a:lnSpc>
                          <a:spcPct val="100000"/>
                        </a:lnSpc>
                        <a:spcAft>
                          <a:spcPts val="0"/>
                        </a:spcAft>
                      </a:pP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Виключений</a:t>
                      </a:r>
                    </a:p>
                  </a:txBody>
                  <a:tcPr marL="68580" marR="68580" marT="0" marB="0"/>
                </a:tc>
                <a:tc>
                  <a:txBody>
                    <a:bodyPr/>
                    <a:lstStyle/>
                    <a:p>
                      <a:pPr algn="l">
                        <a:lnSpc>
                          <a:spcPct val="100000"/>
                        </a:lnSpc>
                        <a:spcAft>
                          <a:spcPts val="0"/>
                        </a:spcAft>
                      </a:pPr>
                      <a:r>
                        <a:rPr lang="uk-UA" sz="1800">
                          <a:effectLst/>
                          <a:latin typeface="Bookman Old Style" panose="02050604050505020204" pitchFamily="18" charset="0"/>
                          <a:ea typeface="Times New Roman" panose="02020603050405020304" pitchFamily="18" charset="0"/>
                          <a:cs typeface="Times New Roman" panose="02020603050405020304" pitchFamily="18" charset="0"/>
                        </a:rPr>
                        <a:t>Неминучий</a:t>
                      </a:r>
                    </a:p>
                  </a:txBody>
                  <a:tcPr marL="68580" marR="68580" marT="0" marB="0"/>
                </a:tc>
                <a:extLst>
                  <a:ext uri="{0D108BD9-81ED-4DB2-BD59-A6C34878D82A}">
                    <a16:rowId xmlns:a16="http://schemas.microsoft.com/office/drawing/2014/main" val="1074903570"/>
                  </a:ext>
                </a:extLst>
              </a:tr>
              <a:tr h="551596">
                <a:tc>
                  <a:txBody>
                    <a:bodyPr/>
                    <a:lstStyle/>
                    <a:p>
                      <a:pPr algn="l">
                        <a:lnSpc>
                          <a:spcPct val="100000"/>
                        </a:lnSpc>
                        <a:spcAft>
                          <a:spcPts val="0"/>
                        </a:spcAft>
                      </a:pPr>
                      <a:r>
                        <a:rPr lang="uk-UA" sz="1800">
                          <a:effectLst/>
                          <a:latin typeface="Bookman Old Style" panose="02050604050505020204" pitchFamily="18" charset="0"/>
                          <a:ea typeface="Times New Roman" panose="02020603050405020304" pitchFamily="18" charset="0"/>
                          <a:cs typeface="Times New Roman" panose="02020603050405020304" pitchFamily="18" charset="0"/>
                        </a:rPr>
                        <a:t>Ідеологічне навантаження</a:t>
                      </a:r>
                    </a:p>
                  </a:txBody>
                  <a:tcPr marL="68580" marR="68580" marT="0" marB="0"/>
                </a:tc>
                <a:tc>
                  <a:txBody>
                    <a:bodyPr/>
                    <a:lstStyle/>
                    <a:p>
                      <a:pPr algn="l">
                        <a:lnSpc>
                          <a:spcPct val="100000"/>
                        </a:lnSpc>
                        <a:spcAft>
                          <a:spcPts val="0"/>
                        </a:spcAft>
                      </a:pP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Ідеологічний нейтралітет</a:t>
                      </a:r>
                    </a:p>
                  </a:txBody>
                  <a:tcPr marL="68580" marR="68580" marT="0" marB="0"/>
                </a:tc>
                <a:tc>
                  <a:txBody>
                    <a:bodyPr/>
                    <a:lstStyle/>
                    <a:p>
                      <a:pPr algn="l">
                        <a:lnSpc>
                          <a:spcPct val="100000"/>
                        </a:lnSpc>
                        <a:spcAft>
                          <a:spcPts val="0"/>
                        </a:spcAft>
                      </a:pPr>
                      <a:r>
                        <a:rPr lang="uk-UA" sz="1800">
                          <a:effectLst/>
                          <a:latin typeface="Bookman Old Style" panose="02050604050505020204" pitchFamily="18" charset="0"/>
                          <a:ea typeface="Times New Roman" panose="02020603050405020304" pitchFamily="18" charset="0"/>
                          <a:cs typeface="Times New Roman" panose="02020603050405020304" pitchFamily="18" charset="0"/>
                        </a:rPr>
                        <a:t>Ідеологічна завантаженість</a:t>
                      </a:r>
                    </a:p>
                  </a:txBody>
                  <a:tcPr marL="68580" marR="68580" marT="0" marB="0"/>
                </a:tc>
                <a:extLst>
                  <a:ext uri="{0D108BD9-81ED-4DB2-BD59-A6C34878D82A}">
                    <a16:rowId xmlns:a16="http://schemas.microsoft.com/office/drawing/2014/main" val="828313108"/>
                  </a:ext>
                </a:extLst>
              </a:tr>
              <a:tr h="827394">
                <a:tc>
                  <a:txBody>
                    <a:bodyPr/>
                    <a:lstStyle/>
                    <a:p>
                      <a:pPr algn="l">
                        <a:lnSpc>
                          <a:spcPct val="100000"/>
                        </a:lnSpc>
                        <a:spcAft>
                          <a:spcPts val="0"/>
                        </a:spcAft>
                      </a:pPr>
                      <a:r>
                        <a:rPr lang="uk-UA" sz="1800">
                          <a:effectLst/>
                          <a:latin typeface="Bookman Old Style" panose="02050604050505020204" pitchFamily="18" charset="0"/>
                          <a:ea typeface="Times New Roman" panose="02020603050405020304" pitchFamily="18" charset="0"/>
                          <a:cs typeface="Times New Roman" panose="02020603050405020304" pitchFamily="18" charset="0"/>
                        </a:rPr>
                        <a:t>Взаємовідносини суб'єкта та об'єкта пізнання</a:t>
                      </a:r>
                    </a:p>
                  </a:txBody>
                  <a:tcPr marL="68580" marR="68580" marT="0" marB="0"/>
                </a:tc>
                <a:tc>
                  <a:txBody>
                    <a:bodyPr/>
                    <a:lstStyle/>
                    <a:p>
                      <a:pPr algn="l">
                        <a:lnSpc>
                          <a:spcPct val="100000"/>
                        </a:lnSpc>
                        <a:spcAft>
                          <a:spcPts val="0"/>
                        </a:spcAft>
                      </a:pP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Строго розділені</a:t>
                      </a:r>
                    </a:p>
                  </a:txBody>
                  <a:tcPr marL="68580" marR="68580" marT="0" marB="0"/>
                </a:tc>
                <a:tc>
                  <a:txBody>
                    <a:bodyPr/>
                    <a:lstStyle/>
                    <a:p>
                      <a:pPr algn="l">
                        <a:lnSpc>
                          <a:spcPct val="100000"/>
                        </a:lnSpc>
                        <a:spcAft>
                          <a:spcPts val="0"/>
                        </a:spcAft>
                      </a:pP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Частково збігаються</a:t>
                      </a:r>
                    </a:p>
                  </a:txBody>
                  <a:tcPr marL="68580" marR="68580" marT="0" marB="0"/>
                </a:tc>
                <a:extLst>
                  <a:ext uri="{0D108BD9-81ED-4DB2-BD59-A6C34878D82A}">
                    <a16:rowId xmlns:a16="http://schemas.microsoft.com/office/drawing/2014/main" val="1803077258"/>
                  </a:ext>
                </a:extLst>
              </a:tr>
              <a:tr h="551596">
                <a:tc>
                  <a:txBody>
                    <a:bodyPr/>
                    <a:lstStyle/>
                    <a:p>
                      <a:pPr algn="l">
                        <a:lnSpc>
                          <a:spcPct val="100000"/>
                        </a:lnSpc>
                        <a:spcAft>
                          <a:spcPts val="0"/>
                        </a:spcAft>
                      </a:pP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Кількісно-якісні характеристики</a:t>
                      </a:r>
                    </a:p>
                  </a:txBody>
                  <a:tcPr marL="68580" marR="68580" marT="0" marB="0"/>
                </a:tc>
                <a:tc>
                  <a:txBody>
                    <a:bodyPr/>
                    <a:lstStyle/>
                    <a:p>
                      <a:pPr algn="l">
                        <a:lnSpc>
                          <a:spcPct val="100000"/>
                        </a:lnSpc>
                        <a:spcAft>
                          <a:spcPts val="0"/>
                        </a:spcAft>
                      </a:pP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Переважання кількісних оцінок</a:t>
                      </a:r>
                    </a:p>
                  </a:txBody>
                  <a:tcPr marL="68580" marR="68580" marT="0" marB="0"/>
                </a:tc>
                <a:tc>
                  <a:txBody>
                    <a:bodyPr/>
                    <a:lstStyle/>
                    <a:p>
                      <a:pPr algn="l">
                        <a:lnSpc>
                          <a:spcPct val="100000"/>
                        </a:lnSpc>
                        <a:spcAft>
                          <a:spcPts val="0"/>
                        </a:spcAft>
                      </a:pP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Переважання якісних оцінок</a:t>
                      </a:r>
                    </a:p>
                  </a:txBody>
                  <a:tcPr marL="68580" marR="68580" marT="0" marB="0"/>
                </a:tc>
                <a:extLst>
                  <a:ext uri="{0D108BD9-81ED-4DB2-BD59-A6C34878D82A}">
                    <a16:rowId xmlns:a16="http://schemas.microsoft.com/office/drawing/2014/main" val="2760351980"/>
                  </a:ext>
                </a:extLst>
              </a:tr>
              <a:tr h="827394">
                <a:tc>
                  <a:txBody>
                    <a:bodyPr/>
                    <a:lstStyle/>
                    <a:p>
                      <a:pPr algn="l">
                        <a:lnSpc>
                          <a:spcPct val="100000"/>
                        </a:lnSpc>
                        <a:spcAft>
                          <a:spcPts val="0"/>
                        </a:spcAft>
                      </a:pP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Застосування експериментальних методів</a:t>
                      </a:r>
                    </a:p>
                  </a:txBody>
                  <a:tcPr marL="68580" marR="68580" marT="0" marB="0"/>
                </a:tc>
                <a:tc>
                  <a:txBody>
                    <a:bodyPr/>
                    <a:lstStyle/>
                    <a:p>
                      <a:pPr algn="l">
                        <a:lnSpc>
                          <a:spcPct val="100000"/>
                        </a:lnSpc>
                        <a:spcAft>
                          <a:spcPts val="0"/>
                        </a:spcAft>
                      </a:pP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Становить основу методології</a:t>
                      </a:r>
                    </a:p>
                  </a:txBody>
                  <a:tcPr marL="68580" marR="68580" marT="0" marB="0"/>
                </a:tc>
                <a:tc>
                  <a:txBody>
                    <a:bodyPr/>
                    <a:lstStyle/>
                    <a:p>
                      <a:pPr algn="l">
                        <a:lnSpc>
                          <a:spcPct val="100000"/>
                        </a:lnSpc>
                        <a:spcAft>
                          <a:spcPts val="0"/>
                        </a:spcAft>
                      </a:pP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Відсутнє</a:t>
                      </a:r>
                    </a:p>
                  </a:txBody>
                  <a:tcPr marL="68580" marR="68580" marT="0" marB="0"/>
                </a:tc>
                <a:extLst>
                  <a:ext uri="{0D108BD9-81ED-4DB2-BD59-A6C34878D82A}">
                    <a16:rowId xmlns:a16="http://schemas.microsoft.com/office/drawing/2014/main" val="178688197"/>
                  </a:ext>
                </a:extLst>
              </a:tr>
              <a:tr h="827394">
                <a:tc>
                  <a:txBody>
                    <a:bodyPr/>
                    <a:lstStyle/>
                    <a:p>
                      <a:pPr algn="l">
                        <a:lnSpc>
                          <a:spcPct val="100000"/>
                        </a:lnSpc>
                        <a:spcAft>
                          <a:spcPts val="0"/>
                        </a:spcAft>
                      </a:pPr>
                      <a:r>
                        <a:rPr lang="uk-UA" sz="1800">
                          <a:effectLst/>
                          <a:latin typeface="Bookman Old Style" panose="02050604050505020204" pitchFamily="18" charset="0"/>
                          <a:ea typeface="Times New Roman" panose="02020603050405020304" pitchFamily="18" charset="0"/>
                          <a:cs typeface="Times New Roman" panose="02020603050405020304" pitchFamily="18" charset="0"/>
                        </a:rPr>
                        <a:t>Характер об'єкта дослідження</a:t>
                      </a:r>
                    </a:p>
                  </a:txBody>
                  <a:tcPr marL="68580" marR="68580" marT="0" marB="0"/>
                </a:tc>
                <a:tc>
                  <a:txBody>
                    <a:bodyPr/>
                    <a:lstStyle/>
                    <a:p>
                      <a:pPr algn="l">
                        <a:lnSpc>
                          <a:spcPct val="100000"/>
                        </a:lnSpc>
                        <a:spcAft>
                          <a:spcPts val="0"/>
                        </a:spcAft>
                      </a:pP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а) матеріальний</a:t>
                      </a:r>
                    </a:p>
                    <a:p>
                      <a:pPr algn="l">
                        <a:lnSpc>
                          <a:spcPct val="100000"/>
                        </a:lnSpc>
                        <a:spcAft>
                          <a:spcPts val="0"/>
                        </a:spcAft>
                      </a:pP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б) відносно стійкий</a:t>
                      </a:r>
                    </a:p>
                  </a:txBody>
                  <a:tcPr marL="68580" marR="68580" marT="0" marB="0"/>
                </a:tc>
                <a:tc>
                  <a:txBody>
                    <a:bodyPr/>
                    <a:lstStyle/>
                    <a:p>
                      <a:pPr algn="l">
                        <a:lnSpc>
                          <a:spcPct val="100000"/>
                        </a:lnSpc>
                        <a:spcAft>
                          <a:spcPts val="0"/>
                        </a:spcAft>
                      </a:pP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а) більше ідеальний, ніж матеріальний</a:t>
                      </a:r>
                    </a:p>
                    <a:p>
                      <a:pPr algn="l">
                        <a:lnSpc>
                          <a:spcPct val="100000"/>
                        </a:lnSpc>
                        <a:spcAft>
                          <a:spcPts val="0"/>
                        </a:spcAft>
                      </a:pP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б) відносно мінливий</a:t>
                      </a:r>
                    </a:p>
                  </a:txBody>
                  <a:tcPr marL="68580" marR="68580" marT="0" marB="0"/>
                </a:tc>
                <a:extLst>
                  <a:ext uri="{0D108BD9-81ED-4DB2-BD59-A6C34878D82A}">
                    <a16:rowId xmlns:a16="http://schemas.microsoft.com/office/drawing/2014/main" val="4174224467"/>
                  </a:ext>
                </a:extLst>
              </a:tr>
            </a:tbl>
          </a:graphicData>
        </a:graphic>
      </p:graphicFrame>
    </p:spTree>
    <p:extLst>
      <p:ext uri="{BB962C8B-B14F-4D97-AF65-F5344CB8AC3E}">
        <p14:creationId xmlns:p14="http://schemas.microsoft.com/office/powerpoint/2010/main" val="524526755"/>
      </p:ext>
    </p:extLst>
  </p:cSld>
  <p:clrMapOvr>
    <a:masterClrMapping/>
  </p:clrMapOvr>
  <p:transition>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dirty="0" smtClean="0">
                <a:latin typeface="Bookman Old Style" panose="02050604050505020204" pitchFamily="18" charset="0"/>
              </a:rPr>
              <a:t>Основні галузі науки </a:t>
            </a:r>
            <a:br>
              <a:rPr lang="uk-UA" dirty="0" smtClean="0">
                <a:latin typeface="Bookman Old Style" panose="02050604050505020204" pitchFamily="18" charset="0"/>
              </a:rPr>
            </a:br>
            <a:r>
              <a:rPr lang="uk-UA" dirty="0" smtClean="0">
                <a:latin typeface="Bookman Old Style" panose="02050604050505020204" pitchFamily="18" charset="0"/>
              </a:rPr>
              <a:t>(для захисту </a:t>
            </a:r>
            <a:r>
              <a:rPr lang="uk-UA" dirty="0" err="1" smtClean="0">
                <a:latin typeface="Bookman Old Style" panose="02050604050505020204" pitchFamily="18" charset="0"/>
              </a:rPr>
              <a:t>к.е.н</a:t>
            </a:r>
            <a:r>
              <a:rPr lang="uk-UA" dirty="0" smtClean="0">
                <a:latin typeface="Bookman Old Style" panose="02050604050505020204" pitchFamily="18" charset="0"/>
              </a:rPr>
              <a:t>. та </a:t>
            </a:r>
            <a:r>
              <a:rPr lang="uk-UA" dirty="0" err="1" smtClean="0">
                <a:latin typeface="Bookman Old Style" panose="02050604050505020204" pitchFamily="18" charset="0"/>
              </a:rPr>
              <a:t>д.е.н</a:t>
            </a:r>
            <a:r>
              <a:rPr lang="uk-UA" dirty="0" smtClean="0">
                <a:latin typeface="Bookman Old Style" panose="02050604050505020204" pitchFamily="18" charset="0"/>
              </a:rPr>
              <a:t>)</a:t>
            </a:r>
            <a:endParaRPr lang="uk-UA" dirty="0">
              <a:latin typeface="Bookman Old Style" panose="02050604050505020204" pitchFamily="18" charset="0"/>
            </a:endParaRPr>
          </a:p>
        </p:txBody>
      </p:sp>
      <p:graphicFrame>
        <p:nvGraphicFramePr>
          <p:cNvPr id="3" name="Таблиця 2"/>
          <p:cNvGraphicFramePr>
            <a:graphicFrameLocks noGrp="1"/>
          </p:cNvGraphicFramePr>
          <p:nvPr>
            <p:extLst>
              <p:ext uri="{D42A27DB-BD31-4B8C-83A1-F6EECF244321}">
                <p14:modId xmlns:p14="http://schemas.microsoft.com/office/powerpoint/2010/main" val="1298198423"/>
              </p:ext>
            </p:extLst>
          </p:nvPr>
        </p:nvGraphicFramePr>
        <p:xfrm>
          <a:off x="0" y="1052729"/>
          <a:ext cx="9144000" cy="5805270"/>
        </p:xfrm>
        <a:graphic>
          <a:graphicData uri="http://schemas.openxmlformats.org/drawingml/2006/table">
            <a:tbl>
              <a:tblPr firstRow="1" bandRow="1">
                <a:tableStyleId>{5C22544A-7EE6-4342-B048-85BDC9FD1C3A}</a:tableStyleId>
              </a:tblPr>
              <a:tblGrid>
                <a:gridCol w="971600">
                  <a:extLst>
                    <a:ext uri="{9D8B030D-6E8A-4147-A177-3AD203B41FA5}">
                      <a16:colId xmlns:a16="http://schemas.microsoft.com/office/drawing/2014/main" val="3695140200"/>
                    </a:ext>
                  </a:extLst>
                </a:gridCol>
                <a:gridCol w="3600400">
                  <a:extLst>
                    <a:ext uri="{9D8B030D-6E8A-4147-A177-3AD203B41FA5}">
                      <a16:colId xmlns:a16="http://schemas.microsoft.com/office/drawing/2014/main" val="1028274455"/>
                    </a:ext>
                  </a:extLst>
                </a:gridCol>
                <a:gridCol w="1008112">
                  <a:extLst>
                    <a:ext uri="{9D8B030D-6E8A-4147-A177-3AD203B41FA5}">
                      <a16:colId xmlns:a16="http://schemas.microsoft.com/office/drawing/2014/main" val="1960589123"/>
                    </a:ext>
                  </a:extLst>
                </a:gridCol>
                <a:gridCol w="3563888">
                  <a:extLst>
                    <a:ext uri="{9D8B030D-6E8A-4147-A177-3AD203B41FA5}">
                      <a16:colId xmlns:a16="http://schemas.microsoft.com/office/drawing/2014/main" val="1856548760"/>
                    </a:ext>
                  </a:extLst>
                </a:gridCol>
              </a:tblGrid>
              <a:tr h="387018">
                <a:tc>
                  <a:txBody>
                    <a:bodyPr/>
                    <a:lstStyle/>
                    <a:p>
                      <a:pPr algn="ctr">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Код</a:t>
                      </a:r>
                    </a:p>
                  </a:txBody>
                  <a:tcPr marL="68580" marR="68580" marT="0" marB="0"/>
                </a:tc>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Основні галузі науки</a:t>
                      </a:r>
                    </a:p>
                  </a:txBody>
                  <a:tcPr marL="68580" marR="68580" marT="0" marB="0"/>
                </a:tc>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Код</a:t>
                      </a:r>
                    </a:p>
                  </a:txBody>
                  <a:tcPr marL="68580" marR="68580" marT="0" marB="0"/>
                </a:tc>
                <a:tc>
                  <a:txBody>
                    <a:bodyPr/>
                    <a:lstStyle/>
                    <a:p>
                      <a:pPr algn="ctr">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Основні галузі науки</a:t>
                      </a:r>
                    </a:p>
                  </a:txBody>
                  <a:tcPr marL="68580" marR="68580" marT="0" marB="0"/>
                </a:tc>
                <a:extLst>
                  <a:ext uri="{0D108BD9-81ED-4DB2-BD59-A6C34878D82A}">
                    <a16:rowId xmlns:a16="http://schemas.microsoft.com/office/drawing/2014/main" val="1442880932"/>
                  </a:ext>
                </a:extLst>
              </a:tr>
              <a:tr h="387018">
                <a:tc>
                  <a:txBody>
                    <a:bodyPr/>
                    <a:lstStyle/>
                    <a:p>
                      <a:pPr algn="ctr">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01</a:t>
                      </a:r>
                    </a:p>
                  </a:txBody>
                  <a:tcPr marL="68580" marR="68580" marT="0" marB="0"/>
                </a:tc>
                <a:tc>
                  <a:txBody>
                    <a:bodyPr/>
                    <a:lstStyle/>
                    <a:p>
                      <a:pPr>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Фізико-математичні </a:t>
                      </a:r>
                    </a:p>
                  </a:txBody>
                  <a:tcPr marL="68580" marR="68580" marT="0" marB="0"/>
                </a:tc>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15</a:t>
                      </a:r>
                    </a:p>
                  </a:txBody>
                  <a:tcPr marL="68580" marR="68580" marT="0" marB="0"/>
                </a:tc>
                <a:tc>
                  <a:txBody>
                    <a:bodyPr/>
                    <a:lstStyle/>
                    <a:p>
                      <a:pP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Фармацевтичні </a:t>
                      </a:r>
                    </a:p>
                  </a:txBody>
                  <a:tcPr marL="68580" marR="68580" marT="0" marB="0"/>
                </a:tc>
                <a:extLst>
                  <a:ext uri="{0D108BD9-81ED-4DB2-BD59-A6C34878D82A}">
                    <a16:rowId xmlns:a16="http://schemas.microsoft.com/office/drawing/2014/main" val="1532924416"/>
                  </a:ext>
                </a:extLst>
              </a:tr>
              <a:tr h="387018">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02</a:t>
                      </a:r>
                    </a:p>
                  </a:txBody>
                  <a:tcPr marL="68580" marR="68580" marT="0" marB="0"/>
                </a:tc>
                <a:tc>
                  <a:txBody>
                    <a:bodyPr/>
                    <a:lstStyle/>
                    <a:p>
                      <a:pPr>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Хімічні </a:t>
                      </a:r>
                    </a:p>
                  </a:txBody>
                  <a:tcPr marL="68580" marR="68580" marT="0" marB="0"/>
                </a:tc>
                <a:tc>
                  <a:txBody>
                    <a:bodyPr/>
                    <a:lstStyle/>
                    <a:p>
                      <a:pPr algn="ctr">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16</a:t>
                      </a:r>
                    </a:p>
                  </a:txBody>
                  <a:tcPr marL="68580" marR="68580" marT="0" marB="0"/>
                </a:tc>
                <a:tc>
                  <a:txBody>
                    <a:bodyPr/>
                    <a:lstStyle/>
                    <a:p>
                      <a:pP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Ветеринарні</a:t>
                      </a:r>
                    </a:p>
                  </a:txBody>
                  <a:tcPr marL="68580" marR="68580" marT="0" marB="0"/>
                </a:tc>
                <a:extLst>
                  <a:ext uri="{0D108BD9-81ED-4DB2-BD59-A6C34878D82A}">
                    <a16:rowId xmlns:a16="http://schemas.microsoft.com/office/drawing/2014/main" val="3052083022"/>
                  </a:ext>
                </a:extLst>
              </a:tr>
              <a:tr h="387018">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03</a:t>
                      </a:r>
                    </a:p>
                  </a:txBody>
                  <a:tcPr marL="68580" marR="68580" marT="0" marB="0"/>
                </a:tc>
                <a:tc>
                  <a:txBody>
                    <a:bodyPr/>
                    <a:lstStyle/>
                    <a:p>
                      <a:pPr>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Біологічні </a:t>
                      </a:r>
                    </a:p>
                  </a:txBody>
                  <a:tcPr marL="68580" marR="68580" marT="0" marB="0"/>
                </a:tc>
                <a:tc>
                  <a:txBody>
                    <a:bodyPr/>
                    <a:lstStyle/>
                    <a:p>
                      <a:pPr algn="ctr">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17</a:t>
                      </a:r>
                    </a:p>
                  </a:txBody>
                  <a:tcPr marL="68580" marR="68580" marT="0" marB="0"/>
                </a:tc>
                <a:tc>
                  <a:txBody>
                    <a:bodyPr/>
                    <a:lstStyle/>
                    <a:p>
                      <a:pP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Мистецтвознавство</a:t>
                      </a:r>
                    </a:p>
                  </a:txBody>
                  <a:tcPr marL="68580" marR="68580" marT="0" marB="0"/>
                </a:tc>
                <a:extLst>
                  <a:ext uri="{0D108BD9-81ED-4DB2-BD59-A6C34878D82A}">
                    <a16:rowId xmlns:a16="http://schemas.microsoft.com/office/drawing/2014/main" val="3586326640"/>
                  </a:ext>
                </a:extLst>
              </a:tr>
              <a:tr h="387018">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04</a:t>
                      </a:r>
                    </a:p>
                  </a:txBody>
                  <a:tcPr marL="68580" marR="68580" marT="0" marB="0"/>
                </a:tc>
                <a:tc>
                  <a:txBody>
                    <a:bodyPr/>
                    <a:lstStyle/>
                    <a:p>
                      <a:pPr>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Геологічні </a:t>
                      </a:r>
                    </a:p>
                  </a:txBody>
                  <a:tcPr marL="68580" marR="68580" marT="0" marB="0"/>
                </a:tc>
                <a:tc>
                  <a:txBody>
                    <a:bodyPr/>
                    <a:lstStyle/>
                    <a:p>
                      <a:pPr algn="ctr">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18</a:t>
                      </a:r>
                    </a:p>
                  </a:txBody>
                  <a:tcPr marL="68580" marR="68580" marT="0" marB="0"/>
                </a:tc>
                <a:tc>
                  <a:txBody>
                    <a:bodyPr/>
                    <a:lstStyle/>
                    <a:p>
                      <a:pPr>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Архітектура</a:t>
                      </a:r>
                    </a:p>
                  </a:txBody>
                  <a:tcPr marL="68580" marR="68580" marT="0" marB="0"/>
                </a:tc>
                <a:extLst>
                  <a:ext uri="{0D108BD9-81ED-4DB2-BD59-A6C34878D82A}">
                    <a16:rowId xmlns:a16="http://schemas.microsoft.com/office/drawing/2014/main" val="3031352064"/>
                  </a:ext>
                </a:extLst>
              </a:tr>
              <a:tr h="387018">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05</a:t>
                      </a:r>
                    </a:p>
                  </a:txBody>
                  <a:tcPr marL="68580" marR="68580" marT="0" marB="0"/>
                </a:tc>
                <a:tc>
                  <a:txBody>
                    <a:bodyPr/>
                    <a:lstStyle/>
                    <a:p>
                      <a:pP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Технічні </a:t>
                      </a:r>
                    </a:p>
                  </a:txBody>
                  <a:tcPr marL="68580" marR="68580" marT="0" marB="0"/>
                </a:tc>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19</a:t>
                      </a:r>
                    </a:p>
                  </a:txBody>
                  <a:tcPr marL="68580" marR="68580" marT="0" marB="0"/>
                </a:tc>
                <a:tc>
                  <a:txBody>
                    <a:bodyPr/>
                    <a:lstStyle/>
                    <a:p>
                      <a:pPr>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Психологічні </a:t>
                      </a:r>
                    </a:p>
                  </a:txBody>
                  <a:tcPr marL="68580" marR="68580" marT="0" marB="0"/>
                </a:tc>
                <a:extLst>
                  <a:ext uri="{0D108BD9-81ED-4DB2-BD59-A6C34878D82A}">
                    <a16:rowId xmlns:a16="http://schemas.microsoft.com/office/drawing/2014/main" val="405813404"/>
                  </a:ext>
                </a:extLst>
              </a:tr>
              <a:tr h="387018">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06</a:t>
                      </a:r>
                    </a:p>
                  </a:txBody>
                  <a:tcPr marL="68580" marR="68580" marT="0" marB="0"/>
                </a:tc>
                <a:tc>
                  <a:txBody>
                    <a:bodyPr/>
                    <a:lstStyle/>
                    <a:p>
                      <a:pPr>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Сільськогосподарські </a:t>
                      </a:r>
                    </a:p>
                  </a:txBody>
                  <a:tcPr marL="68580" marR="68580" marT="0" marB="0"/>
                </a:tc>
                <a:tc>
                  <a:txBody>
                    <a:bodyPr/>
                    <a:lstStyle/>
                    <a:p>
                      <a:pPr algn="ctr">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20</a:t>
                      </a:r>
                    </a:p>
                  </a:txBody>
                  <a:tcPr marL="68580" marR="68580" marT="0" marB="0"/>
                </a:tc>
                <a:tc>
                  <a:txBody>
                    <a:bodyPr/>
                    <a:lstStyle/>
                    <a:p>
                      <a:pPr>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Військові </a:t>
                      </a:r>
                    </a:p>
                  </a:txBody>
                  <a:tcPr marL="68580" marR="68580" marT="0" marB="0"/>
                </a:tc>
                <a:extLst>
                  <a:ext uri="{0D108BD9-81ED-4DB2-BD59-A6C34878D82A}">
                    <a16:rowId xmlns:a16="http://schemas.microsoft.com/office/drawing/2014/main" val="3554517708"/>
                  </a:ext>
                </a:extLst>
              </a:tr>
              <a:tr h="387018">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07</a:t>
                      </a:r>
                    </a:p>
                  </a:txBody>
                  <a:tcPr marL="68580" marR="68580" marT="0" marB="0"/>
                </a:tc>
                <a:tc>
                  <a:txBody>
                    <a:bodyPr/>
                    <a:lstStyle/>
                    <a:p>
                      <a:pPr>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Історичні </a:t>
                      </a:r>
                    </a:p>
                  </a:txBody>
                  <a:tcPr marL="68580" marR="68580" marT="0" marB="0"/>
                </a:tc>
                <a:tc>
                  <a:txBody>
                    <a:bodyPr/>
                    <a:lstStyle/>
                    <a:p>
                      <a:pPr algn="ctr">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21</a:t>
                      </a:r>
                    </a:p>
                  </a:txBody>
                  <a:tcPr marL="68580" marR="68580" marT="0" marB="0"/>
                </a:tc>
                <a:tc>
                  <a:txBody>
                    <a:bodyPr/>
                    <a:lstStyle/>
                    <a:p>
                      <a:pPr>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Національна безпека</a:t>
                      </a:r>
                    </a:p>
                  </a:txBody>
                  <a:tcPr marL="68580" marR="68580" marT="0" marB="0"/>
                </a:tc>
                <a:extLst>
                  <a:ext uri="{0D108BD9-81ED-4DB2-BD59-A6C34878D82A}">
                    <a16:rowId xmlns:a16="http://schemas.microsoft.com/office/drawing/2014/main" val="1721694367"/>
                  </a:ext>
                </a:extLst>
              </a:tr>
              <a:tr h="387018">
                <a:tc>
                  <a:txBody>
                    <a:bodyPr/>
                    <a:lstStyle/>
                    <a:p>
                      <a:pPr algn="ctr">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08</a:t>
                      </a:r>
                    </a:p>
                  </a:txBody>
                  <a:tcPr marL="68580" marR="68580" marT="0" marB="0"/>
                </a:tc>
                <a:tc>
                  <a:txBody>
                    <a:bodyPr/>
                    <a:lstStyle/>
                    <a:p>
                      <a:pPr>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Економічні науки</a:t>
                      </a:r>
                    </a:p>
                  </a:txBody>
                  <a:tcPr marL="68580" marR="68580" marT="0" marB="0"/>
                </a:tc>
                <a:tc>
                  <a:txBody>
                    <a:bodyPr/>
                    <a:lstStyle/>
                    <a:p>
                      <a:pPr algn="ctr">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22</a:t>
                      </a:r>
                    </a:p>
                  </a:txBody>
                  <a:tcPr marL="68580" marR="68580" marT="0" marB="0"/>
                </a:tc>
                <a:tc>
                  <a:txBody>
                    <a:bodyPr/>
                    <a:lstStyle/>
                    <a:p>
                      <a:pPr>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Соціологічні науки</a:t>
                      </a:r>
                    </a:p>
                  </a:txBody>
                  <a:tcPr marL="68580" marR="68580" marT="0" marB="0"/>
                </a:tc>
                <a:extLst>
                  <a:ext uri="{0D108BD9-81ED-4DB2-BD59-A6C34878D82A}">
                    <a16:rowId xmlns:a16="http://schemas.microsoft.com/office/drawing/2014/main" val="3005961420"/>
                  </a:ext>
                </a:extLst>
              </a:tr>
              <a:tr h="387018">
                <a:tc>
                  <a:txBody>
                    <a:bodyPr/>
                    <a:lstStyle/>
                    <a:p>
                      <a:pPr algn="ctr">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09</a:t>
                      </a:r>
                    </a:p>
                  </a:txBody>
                  <a:tcPr marL="68580" marR="68580" marT="0" marB="0"/>
                </a:tc>
                <a:tc>
                  <a:txBody>
                    <a:bodyPr/>
                    <a:lstStyle/>
                    <a:p>
                      <a:pP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Філософські </a:t>
                      </a:r>
                    </a:p>
                  </a:txBody>
                  <a:tcPr marL="68580" marR="68580" marT="0" marB="0"/>
                </a:tc>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23</a:t>
                      </a:r>
                    </a:p>
                  </a:txBody>
                  <a:tcPr marL="68580" marR="68580" marT="0" marB="0"/>
                </a:tc>
                <a:tc>
                  <a:txBody>
                    <a:bodyPr/>
                    <a:lstStyle/>
                    <a:p>
                      <a:pPr>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Політичні </a:t>
                      </a:r>
                    </a:p>
                  </a:txBody>
                  <a:tcPr marL="68580" marR="68580" marT="0" marB="0"/>
                </a:tc>
                <a:extLst>
                  <a:ext uri="{0D108BD9-81ED-4DB2-BD59-A6C34878D82A}">
                    <a16:rowId xmlns:a16="http://schemas.microsoft.com/office/drawing/2014/main" val="1546548172"/>
                  </a:ext>
                </a:extLst>
              </a:tr>
              <a:tr h="387018">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10</a:t>
                      </a:r>
                    </a:p>
                  </a:txBody>
                  <a:tcPr marL="68580" marR="68580" marT="0" marB="0"/>
                </a:tc>
                <a:tc>
                  <a:txBody>
                    <a:bodyPr/>
                    <a:lstStyle/>
                    <a:p>
                      <a:pP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Філологічні </a:t>
                      </a:r>
                    </a:p>
                  </a:txBody>
                  <a:tcPr marL="68580" marR="68580" marT="0" marB="0"/>
                </a:tc>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24</a:t>
                      </a:r>
                    </a:p>
                  </a:txBody>
                  <a:tcPr marL="68580" marR="68580" marT="0" marB="0"/>
                </a:tc>
                <a:tc>
                  <a:txBody>
                    <a:bodyPr/>
                    <a:lstStyle/>
                    <a:p>
                      <a:pPr>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Фізичне виховання та спорт</a:t>
                      </a:r>
                    </a:p>
                  </a:txBody>
                  <a:tcPr marL="68580" marR="68580" marT="0" marB="0"/>
                </a:tc>
                <a:extLst>
                  <a:ext uri="{0D108BD9-81ED-4DB2-BD59-A6C34878D82A}">
                    <a16:rowId xmlns:a16="http://schemas.microsoft.com/office/drawing/2014/main" val="2608934119"/>
                  </a:ext>
                </a:extLst>
              </a:tr>
              <a:tr h="387018">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11</a:t>
                      </a:r>
                    </a:p>
                  </a:txBody>
                  <a:tcPr marL="68580" marR="68580" marT="0" marB="0"/>
                </a:tc>
                <a:tc>
                  <a:txBody>
                    <a:bodyPr/>
                    <a:lstStyle/>
                    <a:p>
                      <a:pP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Географічні </a:t>
                      </a:r>
                    </a:p>
                  </a:txBody>
                  <a:tcPr marL="68580" marR="68580" marT="0" marB="0"/>
                </a:tc>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25</a:t>
                      </a:r>
                    </a:p>
                  </a:txBody>
                  <a:tcPr marL="68580" marR="68580" marT="0" marB="0"/>
                </a:tc>
                <a:tc>
                  <a:txBody>
                    <a:bodyPr/>
                    <a:lstStyle/>
                    <a:p>
                      <a:pPr>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Державне управління</a:t>
                      </a:r>
                    </a:p>
                  </a:txBody>
                  <a:tcPr marL="68580" marR="68580" marT="0" marB="0"/>
                </a:tc>
                <a:extLst>
                  <a:ext uri="{0D108BD9-81ED-4DB2-BD59-A6C34878D82A}">
                    <a16:rowId xmlns:a16="http://schemas.microsoft.com/office/drawing/2014/main" val="3808845315"/>
                  </a:ext>
                </a:extLst>
              </a:tr>
              <a:tr h="387018">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12</a:t>
                      </a:r>
                    </a:p>
                  </a:txBody>
                  <a:tcPr marL="68580" marR="68580" marT="0" marB="0"/>
                </a:tc>
                <a:tc>
                  <a:txBody>
                    <a:bodyPr/>
                    <a:lstStyle/>
                    <a:p>
                      <a:pP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Юридичні </a:t>
                      </a:r>
                    </a:p>
                  </a:txBody>
                  <a:tcPr marL="68580" marR="68580" marT="0" marB="0"/>
                </a:tc>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26</a:t>
                      </a:r>
                    </a:p>
                  </a:txBody>
                  <a:tcPr marL="68580" marR="68580" marT="0" marB="0"/>
                </a:tc>
                <a:tc>
                  <a:txBody>
                    <a:bodyPr/>
                    <a:lstStyle/>
                    <a:p>
                      <a:pPr>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Культурологія</a:t>
                      </a:r>
                    </a:p>
                  </a:txBody>
                  <a:tcPr marL="68580" marR="68580" marT="0" marB="0"/>
                </a:tc>
                <a:extLst>
                  <a:ext uri="{0D108BD9-81ED-4DB2-BD59-A6C34878D82A}">
                    <a16:rowId xmlns:a16="http://schemas.microsoft.com/office/drawing/2014/main" val="2246336655"/>
                  </a:ext>
                </a:extLst>
              </a:tr>
              <a:tr h="387018">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13</a:t>
                      </a:r>
                    </a:p>
                  </a:txBody>
                  <a:tcPr marL="68580" marR="68580" marT="0" marB="0"/>
                </a:tc>
                <a:tc>
                  <a:txBody>
                    <a:bodyPr/>
                    <a:lstStyle/>
                    <a:p>
                      <a:pP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Педагогічні </a:t>
                      </a:r>
                    </a:p>
                  </a:txBody>
                  <a:tcPr marL="68580" marR="68580" marT="0" marB="0"/>
                </a:tc>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27</a:t>
                      </a:r>
                    </a:p>
                  </a:txBody>
                  <a:tcPr marL="68580" marR="68580" marT="0" marB="0"/>
                </a:tc>
                <a:tc>
                  <a:txBody>
                    <a:bodyPr/>
                    <a:lstStyle/>
                    <a:p>
                      <a:pPr>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Соціальні комунікації</a:t>
                      </a:r>
                    </a:p>
                  </a:txBody>
                  <a:tcPr marL="68580" marR="68580" marT="0" marB="0"/>
                </a:tc>
                <a:extLst>
                  <a:ext uri="{0D108BD9-81ED-4DB2-BD59-A6C34878D82A}">
                    <a16:rowId xmlns:a16="http://schemas.microsoft.com/office/drawing/2014/main" val="2657153184"/>
                  </a:ext>
                </a:extLst>
              </a:tr>
              <a:tr h="387018">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14</a:t>
                      </a:r>
                    </a:p>
                  </a:txBody>
                  <a:tcPr marL="68580" marR="68580" marT="0" marB="0"/>
                </a:tc>
                <a:tc>
                  <a:txBody>
                    <a:bodyPr/>
                    <a:lstStyle/>
                    <a:p>
                      <a:pP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Медичні </a:t>
                      </a:r>
                    </a:p>
                  </a:txBody>
                  <a:tcPr marL="68580" marR="68580" marT="0" marB="0"/>
                </a:tc>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65103811"/>
                  </a:ext>
                </a:extLst>
              </a:tr>
            </a:tbl>
          </a:graphicData>
        </a:graphic>
      </p:graphicFrame>
    </p:spTree>
    <p:extLst>
      <p:ext uri="{BB962C8B-B14F-4D97-AF65-F5344CB8AC3E}">
        <p14:creationId xmlns:p14="http://schemas.microsoft.com/office/powerpoint/2010/main" val="3924053841"/>
      </p:ext>
    </p:extLst>
  </p:cSld>
  <p:clrMapOvr>
    <a:masterClrMapping/>
  </p:clrMapOvr>
  <p:transition>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400" dirty="0" smtClean="0">
                <a:latin typeface="Bookman Old Style" panose="02050604050505020204" pitchFamily="18" charset="0"/>
              </a:rPr>
              <a:t>Характеристика наук, що входять до складу галузі знань «Управління та адміністрування</a:t>
            </a:r>
            <a:r>
              <a:rPr lang="uk-UA" dirty="0" smtClean="0">
                <a:latin typeface="Bookman Old Style" panose="02050604050505020204" pitchFamily="18" charset="0"/>
              </a:rPr>
              <a:t>»</a:t>
            </a:r>
            <a:endParaRPr lang="uk-UA" dirty="0">
              <a:latin typeface="Bookman Old Style" panose="02050604050505020204" pitchFamily="18" charset="0"/>
            </a:endParaRPr>
          </a:p>
        </p:txBody>
      </p:sp>
      <p:graphicFrame>
        <p:nvGraphicFramePr>
          <p:cNvPr id="6" name="Таблиця 5"/>
          <p:cNvGraphicFramePr>
            <a:graphicFrameLocks noGrp="1"/>
          </p:cNvGraphicFramePr>
          <p:nvPr>
            <p:extLst>
              <p:ext uri="{D42A27DB-BD31-4B8C-83A1-F6EECF244321}">
                <p14:modId xmlns:p14="http://schemas.microsoft.com/office/powerpoint/2010/main" val="3604860403"/>
              </p:ext>
            </p:extLst>
          </p:nvPr>
        </p:nvGraphicFramePr>
        <p:xfrm>
          <a:off x="0" y="1052731"/>
          <a:ext cx="8748464" cy="4315549"/>
        </p:xfrm>
        <a:graphic>
          <a:graphicData uri="http://schemas.openxmlformats.org/drawingml/2006/table">
            <a:tbl>
              <a:tblPr firstRow="1" bandRow="1">
                <a:tableStyleId>{5C22544A-7EE6-4342-B048-85BDC9FD1C3A}</a:tableStyleId>
              </a:tblPr>
              <a:tblGrid>
                <a:gridCol w="1187624">
                  <a:extLst>
                    <a:ext uri="{9D8B030D-6E8A-4147-A177-3AD203B41FA5}">
                      <a16:colId xmlns:a16="http://schemas.microsoft.com/office/drawing/2014/main" val="4180730994"/>
                    </a:ext>
                  </a:extLst>
                </a:gridCol>
                <a:gridCol w="7560840">
                  <a:extLst>
                    <a:ext uri="{9D8B030D-6E8A-4147-A177-3AD203B41FA5}">
                      <a16:colId xmlns:a16="http://schemas.microsoft.com/office/drawing/2014/main" val="2808323095"/>
                    </a:ext>
                  </a:extLst>
                </a:gridCol>
              </a:tblGrid>
              <a:tr h="1032587">
                <a:tc>
                  <a:txBody>
                    <a:bodyPr/>
                    <a:lstStyle/>
                    <a:p>
                      <a:pPr algn="ctr">
                        <a:lnSpc>
                          <a:spcPct val="115000"/>
                        </a:lnSpc>
                        <a:spcAft>
                          <a:spcPts val="0"/>
                        </a:spcAft>
                      </a:pPr>
                      <a:r>
                        <a:rPr lang="uk-UA" sz="1800" i="0" dirty="0">
                          <a:effectLst/>
                          <a:latin typeface="Bookman Old Style" panose="02050604050505020204" pitchFamily="18" charset="0"/>
                          <a:ea typeface="Calibri" panose="020F0502020204030204" pitchFamily="34" charset="0"/>
                          <a:cs typeface="Times New Roman" panose="02020603050405020304" pitchFamily="18" charset="0"/>
                        </a:rPr>
                        <a:t>Код </a:t>
                      </a:r>
                    </a:p>
                  </a:txBody>
                  <a:tcPr marL="68580" marR="68580" marT="0" marB="0"/>
                </a:tc>
                <a:tc>
                  <a:txBody>
                    <a:bodyPr/>
                    <a:lstStyle/>
                    <a:p>
                      <a:pPr algn="ctr">
                        <a:lnSpc>
                          <a:spcPct val="115000"/>
                        </a:lnSpc>
                        <a:spcAft>
                          <a:spcPts val="0"/>
                        </a:spcAft>
                      </a:pPr>
                      <a:r>
                        <a:rPr lang="uk-UA" sz="1800" dirty="0" smtClean="0">
                          <a:latin typeface="Bookman Old Style" panose="02050604050505020204" pitchFamily="18" charset="0"/>
                        </a:rPr>
                        <a:t>Науки, що входять до складу галузі знань «Управління та адміністрування</a:t>
                      </a:r>
                      <a:endParaRPr lang="uk-UA" sz="1800" i="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7725646"/>
                  </a:ext>
                </a:extLst>
              </a:tr>
              <a:tr h="329563">
                <a:tc>
                  <a:txBody>
                    <a:bodyPr/>
                    <a:lstStyle/>
                    <a:p>
                      <a:pPr algn="ctr">
                        <a:lnSpc>
                          <a:spcPct val="115000"/>
                        </a:lnSpc>
                        <a:spcAft>
                          <a:spcPts val="0"/>
                        </a:spcAft>
                      </a:pPr>
                      <a:r>
                        <a:rPr lang="uk-UA" sz="1800" i="1" dirty="0" smtClean="0">
                          <a:effectLst/>
                          <a:latin typeface="Bookman Old Style" panose="02050604050505020204" pitchFamily="18" charset="0"/>
                          <a:ea typeface="Calibri" panose="020F0502020204030204" pitchFamily="34" charset="0"/>
                          <a:cs typeface="Times New Roman" panose="02020603050405020304" pitchFamily="18" charset="0"/>
                        </a:rPr>
                        <a:t>1</a:t>
                      </a:r>
                      <a:endParaRPr lang="uk-UA" sz="1800" i="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1800" i="1" dirty="0" smtClean="0">
                          <a:effectLst/>
                          <a:latin typeface="Bookman Old Style" panose="02050604050505020204" pitchFamily="18" charset="0"/>
                          <a:ea typeface="Calibri" panose="020F0502020204030204" pitchFamily="34" charset="0"/>
                          <a:cs typeface="Times New Roman" panose="02020603050405020304" pitchFamily="18" charset="0"/>
                        </a:rPr>
                        <a:t>2</a:t>
                      </a:r>
                      <a:endParaRPr lang="uk-UA" sz="1800" i="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7447847"/>
                  </a:ext>
                </a:extLst>
              </a:tr>
              <a:tr h="328140">
                <a:tc>
                  <a:txBody>
                    <a:bodyPr/>
                    <a:lstStyle/>
                    <a:p>
                      <a:pPr algn="ctr">
                        <a:lnSpc>
                          <a:spcPct val="115000"/>
                        </a:lnSpc>
                        <a:spcAft>
                          <a:spcPts val="0"/>
                        </a:spcAft>
                      </a:pPr>
                      <a:r>
                        <a:rPr lang="uk-UA" sz="1800" i="0" dirty="0" smtClean="0">
                          <a:effectLst/>
                          <a:latin typeface="Bookman Old Style" panose="02050604050505020204" pitchFamily="18" charset="0"/>
                          <a:ea typeface="Calibri" panose="020F0502020204030204" pitchFamily="34" charset="0"/>
                          <a:cs typeface="Times New Roman" panose="02020603050405020304" pitchFamily="18" charset="0"/>
                        </a:rPr>
                        <a:t>07    </a:t>
                      </a:r>
                      <a:endParaRPr lang="uk-UA" sz="1800" i="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1800" i="0" dirty="0" smtClean="0">
                          <a:effectLst/>
                          <a:latin typeface="Bookman Old Style" panose="02050604050505020204" pitchFamily="18" charset="0"/>
                          <a:ea typeface="Calibri" panose="020F0502020204030204" pitchFamily="34" charset="0"/>
                          <a:cs typeface="Times New Roman" panose="02020603050405020304" pitchFamily="18" charset="0"/>
                        </a:rPr>
                        <a:t>Управління та адміністрування</a:t>
                      </a:r>
                      <a:endParaRPr lang="uk-UA" sz="1800" i="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5080564"/>
                  </a:ext>
                </a:extLst>
              </a:tr>
              <a:tr h="681608">
                <a:tc>
                  <a:txBody>
                    <a:bodyPr/>
                    <a:lstStyle/>
                    <a:p>
                      <a:pPr algn="ctr">
                        <a:lnSpc>
                          <a:spcPts val="1470"/>
                        </a:lnSpc>
                        <a:spcBef>
                          <a:spcPts val="750"/>
                        </a:spcBef>
                        <a:spcAft>
                          <a:spcPts val="1125"/>
                        </a:spcAft>
                      </a:pPr>
                      <a:r>
                        <a:rPr lang="uk-UA" sz="1800" i="0" kern="1200" dirty="0">
                          <a:solidFill>
                            <a:schemeClr val="dk1"/>
                          </a:solidFill>
                          <a:effectLst/>
                          <a:latin typeface="Bookman Old Style" panose="02050604050505020204" pitchFamily="18" charset="0"/>
                          <a:ea typeface="Calibri" panose="020F0502020204030204" pitchFamily="34" charset="0"/>
                          <a:cs typeface="Times New Roman" panose="02020603050405020304" pitchFamily="18" charset="0"/>
                        </a:rPr>
                        <a:t>071</a:t>
                      </a:r>
                    </a:p>
                  </a:txBody>
                  <a:tcPr marL="0" marR="0" marT="0" marB="0" anchor="ctr"/>
                </a:tc>
                <a:tc>
                  <a:txBody>
                    <a:bodyPr/>
                    <a:lstStyle/>
                    <a:p>
                      <a:pPr algn="just">
                        <a:lnSpc>
                          <a:spcPts val="1470"/>
                        </a:lnSpc>
                        <a:spcBef>
                          <a:spcPts val="750"/>
                        </a:spcBef>
                        <a:spcAft>
                          <a:spcPts val="1125"/>
                        </a:spcAft>
                      </a:pPr>
                      <a:r>
                        <a:rPr lang="uk-UA" sz="1800" i="0" kern="1200" dirty="0">
                          <a:solidFill>
                            <a:schemeClr val="dk1"/>
                          </a:solidFill>
                          <a:effectLst/>
                          <a:latin typeface="Bookman Old Style" panose="02050604050505020204" pitchFamily="18" charset="0"/>
                          <a:ea typeface="Calibri" panose="020F0502020204030204" pitchFamily="34" charset="0"/>
                          <a:cs typeface="Times New Roman" panose="02020603050405020304" pitchFamily="18" charset="0"/>
                        </a:rPr>
                        <a:t>Облік і оподаткування</a:t>
                      </a:r>
                    </a:p>
                  </a:txBody>
                  <a:tcPr marL="0" marR="0" marT="0" marB="0" anchor="ctr"/>
                </a:tc>
                <a:extLst>
                  <a:ext uri="{0D108BD9-81ED-4DB2-BD59-A6C34878D82A}">
                    <a16:rowId xmlns:a16="http://schemas.microsoft.com/office/drawing/2014/main" val="1277338345"/>
                  </a:ext>
                </a:extLst>
              </a:tr>
              <a:tr h="580435">
                <a:tc>
                  <a:txBody>
                    <a:bodyPr/>
                    <a:lstStyle/>
                    <a:p>
                      <a:pPr algn="ctr">
                        <a:lnSpc>
                          <a:spcPts val="1470"/>
                        </a:lnSpc>
                        <a:spcBef>
                          <a:spcPts val="750"/>
                        </a:spcBef>
                        <a:spcAft>
                          <a:spcPts val="1125"/>
                        </a:spcAft>
                      </a:pPr>
                      <a:r>
                        <a:rPr lang="uk-UA" sz="1800" i="0" kern="1200" dirty="0">
                          <a:solidFill>
                            <a:schemeClr val="dk1"/>
                          </a:solidFill>
                          <a:effectLst/>
                          <a:latin typeface="Bookman Old Style" panose="02050604050505020204" pitchFamily="18" charset="0"/>
                          <a:ea typeface="Calibri" panose="020F0502020204030204" pitchFamily="34" charset="0"/>
                          <a:cs typeface="Times New Roman" panose="02020603050405020304" pitchFamily="18" charset="0"/>
                        </a:rPr>
                        <a:t>072</a:t>
                      </a:r>
                    </a:p>
                  </a:txBody>
                  <a:tcPr marL="0" marR="0" marT="0" marB="0" anchor="ctr"/>
                </a:tc>
                <a:tc>
                  <a:txBody>
                    <a:bodyPr/>
                    <a:lstStyle/>
                    <a:p>
                      <a:pPr algn="just">
                        <a:lnSpc>
                          <a:spcPts val="1470"/>
                        </a:lnSpc>
                        <a:spcBef>
                          <a:spcPts val="750"/>
                        </a:spcBef>
                        <a:spcAft>
                          <a:spcPts val="1125"/>
                        </a:spcAft>
                      </a:pPr>
                      <a:r>
                        <a:rPr lang="uk-UA" sz="1800" i="0" kern="1200" dirty="0">
                          <a:solidFill>
                            <a:schemeClr val="dk1"/>
                          </a:solidFill>
                          <a:effectLst/>
                          <a:latin typeface="Bookman Old Style" panose="02050604050505020204" pitchFamily="18" charset="0"/>
                          <a:ea typeface="Calibri" panose="020F0502020204030204" pitchFamily="34" charset="0"/>
                          <a:cs typeface="Times New Roman" panose="02020603050405020304" pitchFamily="18" charset="0"/>
                        </a:rPr>
                        <a:t>Фінанси, банківська справа та страхування</a:t>
                      </a:r>
                    </a:p>
                  </a:txBody>
                  <a:tcPr marL="0" marR="0" marT="0" marB="0" anchor="ctr"/>
                </a:tc>
                <a:extLst>
                  <a:ext uri="{0D108BD9-81ED-4DB2-BD59-A6C34878D82A}">
                    <a16:rowId xmlns:a16="http://schemas.microsoft.com/office/drawing/2014/main" val="2372152825"/>
                  </a:ext>
                </a:extLst>
              </a:tr>
              <a:tr h="681608">
                <a:tc>
                  <a:txBody>
                    <a:bodyPr/>
                    <a:lstStyle/>
                    <a:p>
                      <a:pPr algn="ctr">
                        <a:lnSpc>
                          <a:spcPts val="1470"/>
                        </a:lnSpc>
                        <a:spcBef>
                          <a:spcPts val="750"/>
                        </a:spcBef>
                        <a:spcAft>
                          <a:spcPts val="1125"/>
                        </a:spcAft>
                      </a:pPr>
                      <a:r>
                        <a:rPr lang="uk-UA" sz="1800" i="0" kern="1200" dirty="0">
                          <a:solidFill>
                            <a:schemeClr val="dk1"/>
                          </a:solidFill>
                          <a:effectLst/>
                          <a:latin typeface="Bookman Old Style" panose="02050604050505020204" pitchFamily="18" charset="0"/>
                          <a:ea typeface="Calibri" panose="020F0502020204030204" pitchFamily="34" charset="0"/>
                          <a:cs typeface="Times New Roman" panose="02020603050405020304" pitchFamily="18" charset="0"/>
                        </a:rPr>
                        <a:t>073</a:t>
                      </a:r>
                    </a:p>
                  </a:txBody>
                  <a:tcPr marL="0" marR="0" marT="0" marB="0" anchor="ctr"/>
                </a:tc>
                <a:tc>
                  <a:txBody>
                    <a:bodyPr/>
                    <a:lstStyle/>
                    <a:p>
                      <a:pPr algn="just">
                        <a:lnSpc>
                          <a:spcPts val="1470"/>
                        </a:lnSpc>
                        <a:spcBef>
                          <a:spcPts val="750"/>
                        </a:spcBef>
                        <a:spcAft>
                          <a:spcPts val="1125"/>
                        </a:spcAft>
                      </a:pPr>
                      <a:r>
                        <a:rPr lang="uk-UA" sz="1800" i="0" kern="1200" dirty="0">
                          <a:solidFill>
                            <a:schemeClr val="dk1"/>
                          </a:solidFill>
                          <a:effectLst/>
                          <a:latin typeface="Bookman Old Style" panose="02050604050505020204" pitchFamily="18" charset="0"/>
                          <a:ea typeface="Calibri" panose="020F0502020204030204" pitchFamily="34" charset="0"/>
                          <a:cs typeface="Times New Roman" panose="02020603050405020304" pitchFamily="18" charset="0"/>
                        </a:rPr>
                        <a:t>Менеджмент</a:t>
                      </a:r>
                    </a:p>
                  </a:txBody>
                  <a:tcPr marL="0" marR="0" marT="0" marB="0" anchor="ctr"/>
                </a:tc>
                <a:extLst>
                  <a:ext uri="{0D108BD9-81ED-4DB2-BD59-A6C34878D82A}">
                    <a16:rowId xmlns:a16="http://schemas.microsoft.com/office/drawing/2014/main" val="1052844822"/>
                  </a:ext>
                </a:extLst>
              </a:tr>
              <a:tr h="681608">
                <a:tc>
                  <a:txBody>
                    <a:bodyPr/>
                    <a:lstStyle/>
                    <a:p>
                      <a:pPr algn="ctr">
                        <a:lnSpc>
                          <a:spcPts val="1470"/>
                        </a:lnSpc>
                        <a:spcBef>
                          <a:spcPts val="750"/>
                        </a:spcBef>
                        <a:spcAft>
                          <a:spcPts val="1125"/>
                        </a:spcAft>
                      </a:pPr>
                      <a:r>
                        <a:rPr lang="uk-UA" sz="1800" i="0" kern="1200" dirty="0">
                          <a:solidFill>
                            <a:schemeClr val="dk1"/>
                          </a:solidFill>
                          <a:effectLst/>
                          <a:latin typeface="Bookman Old Style" panose="02050604050505020204" pitchFamily="18" charset="0"/>
                          <a:ea typeface="Calibri" panose="020F0502020204030204" pitchFamily="34" charset="0"/>
                          <a:cs typeface="Times New Roman" panose="02020603050405020304" pitchFamily="18" charset="0"/>
                        </a:rPr>
                        <a:t>075</a:t>
                      </a:r>
                    </a:p>
                  </a:txBody>
                  <a:tcPr marL="0" marR="0" marT="0" marB="0" anchor="ctr"/>
                </a:tc>
                <a:tc>
                  <a:txBody>
                    <a:bodyPr/>
                    <a:lstStyle/>
                    <a:p>
                      <a:pPr algn="just">
                        <a:lnSpc>
                          <a:spcPts val="1470"/>
                        </a:lnSpc>
                        <a:spcBef>
                          <a:spcPts val="750"/>
                        </a:spcBef>
                        <a:spcAft>
                          <a:spcPts val="1125"/>
                        </a:spcAft>
                      </a:pPr>
                      <a:r>
                        <a:rPr lang="uk-UA" sz="1800" i="0" kern="1200" dirty="0">
                          <a:solidFill>
                            <a:schemeClr val="dk1"/>
                          </a:solidFill>
                          <a:effectLst/>
                          <a:latin typeface="Bookman Old Style" panose="02050604050505020204" pitchFamily="18" charset="0"/>
                          <a:ea typeface="Calibri" panose="020F0502020204030204" pitchFamily="34" charset="0"/>
                          <a:cs typeface="Times New Roman" panose="02020603050405020304" pitchFamily="18" charset="0"/>
                        </a:rPr>
                        <a:t>Маркетинг</a:t>
                      </a:r>
                    </a:p>
                  </a:txBody>
                  <a:tcPr marL="0" marR="0" marT="0" marB="0" anchor="ctr"/>
                </a:tc>
                <a:extLst>
                  <a:ext uri="{0D108BD9-81ED-4DB2-BD59-A6C34878D82A}">
                    <a16:rowId xmlns:a16="http://schemas.microsoft.com/office/drawing/2014/main" val="3322084574"/>
                  </a:ext>
                </a:extLst>
              </a:tr>
            </a:tbl>
          </a:graphicData>
        </a:graphic>
      </p:graphicFrame>
    </p:spTree>
    <p:extLst>
      <p:ext uri="{BB962C8B-B14F-4D97-AF65-F5344CB8AC3E}">
        <p14:creationId xmlns:p14="http://schemas.microsoft.com/office/powerpoint/2010/main" val="95485756"/>
      </p:ext>
    </p:extLst>
  </p:cSld>
  <p:clrMapOvr>
    <a:masterClrMapping/>
  </p:clrMapOvr>
  <p:transition>
    <p:strips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700" dirty="0" smtClean="0">
                <a:latin typeface="Bookman Old Style" panose="02050604050505020204" pitchFamily="18" charset="0"/>
              </a:rPr>
              <a:t>Нормативно-правове регулювання </a:t>
            </a:r>
            <a:br>
              <a:rPr lang="uk-UA" sz="2700" dirty="0" smtClean="0">
                <a:latin typeface="Bookman Old Style" panose="02050604050505020204" pitchFamily="18" charset="0"/>
              </a:rPr>
            </a:br>
            <a:r>
              <a:rPr lang="uk-UA" sz="2700" dirty="0" smtClean="0">
                <a:latin typeface="Bookman Old Style" panose="02050604050505020204" pitchFamily="18" charset="0"/>
              </a:rPr>
              <a:t>наукової діяльності </a:t>
            </a:r>
            <a:endParaRPr lang="uk-UA" sz="2700" dirty="0">
              <a:latin typeface="Bookman Old Style" panose="02050604050505020204" pitchFamily="18" charset="0"/>
            </a:endParaRPr>
          </a:p>
        </p:txBody>
      </p:sp>
      <p:graphicFrame>
        <p:nvGraphicFramePr>
          <p:cNvPr id="4" name="Таблиця 3"/>
          <p:cNvGraphicFramePr>
            <a:graphicFrameLocks noGrp="1"/>
          </p:cNvGraphicFramePr>
          <p:nvPr>
            <p:extLst>
              <p:ext uri="{D42A27DB-BD31-4B8C-83A1-F6EECF244321}">
                <p14:modId xmlns:p14="http://schemas.microsoft.com/office/powerpoint/2010/main" val="433526900"/>
              </p:ext>
            </p:extLst>
          </p:nvPr>
        </p:nvGraphicFramePr>
        <p:xfrm>
          <a:off x="0" y="1052736"/>
          <a:ext cx="9144000" cy="5805264"/>
        </p:xfrm>
        <a:graphic>
          <a:graphicData uri="http://schemas.openxmlformats.org/drawingml/2006/table">
            <a:tbl>
              <a:tblPr firstRow="1" bandRow="1">
                <a:tableStyleId>{5C22544A-7EE6-4342-B048-85BDC9FD1C3A}</a:tableStyleId>
              </a:tblPr>
              <a:tblGrid>
                <a:gridCol w="3275857">
                  <a:extLst>
                    <a:ext uri="{9D8B030D-6E8A-4147-A177-3AD203B41FA5}">
                      <a16:colId xmlns:a16="http://schemas.microsoft.com/office/drawing/2014/main" val="1814523329"/>
                    </a:ext>
                  </a:extLst>
                </a:gridCol>
                <a:gridCol w="5868143">
                  <a:extLst>
                    <a:ext uri="{9D8B030D-6E8A-4147-A177-3AD203B41FA5}">
                      <a16:colId xmlns:a16="http://schemas.microsoft.com/office/drawing/2014/main" val="2819849798"/>
                    </a:ext>
                  </a:extLst>
                </a:gridCol>
              </a:tblGrid>
              <a:tr h="252403">
                <a:tc>
                  <a:txBody>
                    <a:bodyPr/>
                    <a:lstStyle/>
                    <a:p>
                      <a:pPr algn="ctr">
                        <a:spcAft>
                          <a:spcPts val="0"/>
                        </a:spcAft>
                      </a:pPr>
                      <a:r>
                        <a:rPr lang="uk-UA" sz="1620" b="0" dirty="0">
                          <a:effectLst/>
                          <a:latin typeface="Bookman Old Style" panose="02050604050505020204" pitchFamily="18" charset="0"/>
                          <a:ea typeface="Calibri" panose="020F0502020204030204" pitchFamily="34" charset="0"/>
                          <a:cs typeface="Times New Roman" panose="02020603050405020304" pitchFamily="18" charset="0"/>
                        </a:rPr>
                        <a:t>Нормативно-правовий акт</a:t>
                      </a:r>
                      <a:endParaRPr lang="uk-UA" sz="162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uk-UA" sz="1620" b="0" dirty="0">
                          <a:effectLst/>
                          <a:latin typeface="Bookman Old Style" panose="02050604050505020204" pitchFamily="18" charset="0"/>
                          <a:ea typeface="Calibri" panose="020F0502020204030204" pitchFamily="34" charset="0"/>
                          <a:cs typeface="Times New Roman" panose="02020603050405020304" pitchFamily="18" charset="0"/>
                        </a:rPr>
                        <a:t>Характеристика</a:t>
                      </a:r>
                      <a:endParaRPr lang="uk-UA" sz="162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94933619"/>
                  </a:ext>
                </a:extLst>
              </a:tr>
              <a:tr h="252403">
                <a:tc>
                  <a:txBody>
                    <a:bodyPr/>
                    <a:lstStyle/>
                    <a:p>
                      <a:pPr algn="ctr">
                        <a:spcAft>
                          <a:spcPts val="0"/>
                        </a:spcAft>
                      </a:pPr>
                      <a:r>
                        <a:rPr lang="uk-UA" sz="1620" i="1" dirty="0" smtClean="0">
                          <a:effectLst/>
                          <a:latin typeface="Bookman Old Style" panose="02050604050505020204" pitchFamily="18" charset="0"/>
                          <a:ea typeface="Calibri" panose="020F0502020204030204" pitchFamily="34" charset="0"/>
                          <a:cs typeface="Times New Roman" panose="02020603050405020304" pitchFamily="18" charset="0"/>
                        </a:rPr>
                        <a:t>1</a:t>
                      </a:r>
                      <a:endParaRPr lang="uk-UA" sz="1620" i="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uk-UA" sz="1620" i="1" dirty="0" smtClean="0">
                          <a:effectLst/>
                          <a:latin typeface="Bookman Old Style" panose="02050604050505020204" pitchFamily="18" charset="0"/>
                          <a:ea typeface="Calibri" panose="020F0502020204030204" pitchFamily="34" charset="0"/>
                          <a:cs typeface="Times New Roman" panose="02020603050405020304" pitchFamily="18" charset="0"/>
                        </a:rPr>
                        <a:t>2</a:t>
                      </a:r>
                      <a:endParaRPr lang="uk-UA" sz="1620" i="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1828277"/>
                  </a:ext>
                </a:extLst>
              </a:tr>
              <a:tr h="1262014">
                <a:tc>
                  <a:txBody>
                    <a:bodyPr/>
                    <a:lstStyle/>
                    <a:p>
                      <a:pPr>
                        <a:spcAft>
                          <a:spcPts val="0"/>
                        </a:spcAft>
                      </a:pPr>
                      <a:r>
                        <a:rPr lang="uk-UA" sz="1620" b="0" dirty="0">
                          <a:effectLst/>
                          <a:latin typeface="Bookman Old Style" panose="02050604050505020204" pitchFamily="18" charset="0"/>
                          <a:ea typeface="Calibri" panose="020F0502020204030204" pitchFamily="34" charset="0"/>
                          <a:cs typeface="Times New Roman" panose="02020603050405020304" pitchFamily="18" charset="0"/>
                        </a:rPr>
                        <a:t>Закон України “Про наукову і науково-технічну діяльність”</a:t>
                      </a:r>
                      <a:endParaRPr lang="uk-UA" sz="162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620" b="0" dirty="0">
                          <a:effectLst/>
                          <a:latin typeface="Bookman Old Style" panose="02050604050505020204" pitchFamily="18" charset="0"/>
                          <a:ea typeface="Calibri" panose="020F0502020204030204" pitchFamily="34" charset="0"/>
                          <a:cs typeface="Times New Roman" panose="02020603050405020304" pitchFamily="18" charset="0"/>
                        </a:rPr>
                        <a:t>Визначає правові, організаційні та фінансові засади функціонування  і розвитку науково-технічної сфери, створює умови для наукової і науково-технічної діяльності, забезпечення  потреб суспільства і держави у технологічному розвитку</a:t>
                      </a:r>
                      <a:endParaRPr lang="uk-UA" sz="162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1572480"/>
                  </a:ext>
                </a:extLst>
              </a:tr>
              <a:tr h="1262014">
                <a:tc>
                  <a:txBody>
                    <a:bodyPr/>
                    <a:lstStyle/>
                    <a:p>
                      <a:pPr>
                        <a:spcAft>
                          <a:spcPts val="0"/>
                        </a:spcAft>
                      </a:pPr>
                      <a:r>
                        <a:rPr lang="uk-UA" sz="1620" b="0" dirty="0">
                          <a:effectLst/>
                          <a:latin typeface="Bookman Old Style" panose="02050604050505020204" pitchFamily="18" charset="0"/>
                          <a:ea typeface="Calibri" panose="020F0502020204030204" pitchFamily="34" charset="0"/>
                          <a:cs typeface="Times New Roman" panose="02020603050405020304" pitchFamily="18" charset="0"/>
                        </a:rPr>
                        <a:t>Закон України  “Про охорону прав на винаходи і корисні моделі”</a:t>
                      </a:r>
                      <a:endParaRPr lang="uk-UA" sz="162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620" b="0" dirty="0">
                          <a:effectLst/>
                          <a:latin typeface="Bookman Old Style" panose="02050604050505020204" pitchFamily="18" charset="0"/>
                          <a:ea typeface="Calibri" panose="020F0502020204030204" pitchFamily="34" charset="0"/>
                          <a:cs typeface="Times New Roman" panose="02020603050405020304" pitchFamily="18" charset="0"/>
                        </a:rPr>
                        <a:t>Визначає правову охорону винаходів (корисних моделей), право та порядок одержання патенту, права та обов'язки, що випливають з патенту, припинення дії патенту та визнання його недійсним, захист прав </a:t>
                      </a:r>
                      <a:endParaRPr lang="uk-UA" sz="162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3432831"/>
                  </a:ext>
                </a:extLst>
              </a:tr>
              <a:tr h="1009611">
                <a:tc>
                  <a:txBody>
                    <a:bodyPr/>
                    <a:lstStyle/>
                    <a:p>
                      <a:pPr>
                        <a:spcAft>
                          <a:spcPts val="0"/>
                        </a:spcAft>
                      </a:pPr>
                      <a:r>
                        <a:rPr lang="uk-UA" sz="1620" b="0" dirty="0">
                          <a:effectLst/>
                          <a:latin typeface="Bookman Old Style" panose="02050604050505020204" pitchFamily="18" charset="0"/>
                          <a:ea typeface="Calibri" panose="020F0502020204030204" pitchFamily="34" charset="0"/>
                          <a:cs typeface="Times New Roman" panose="02020603050405020304" pitchFamily="18" charset="0"/>
                        </a:rPr>
                        <a:t>Закон України  “Про науково-технічну інформацію”</a:t>
                      </a:r>
                      <a:endParaRPr lang="uk-UA" sz="162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620" b="0" dirty="0">
                          <a:effectLst/>
                          <a:latin typeface="Bookman Old Style" panose="02050604050505020204" pitchFamily="18" charset="0"/>
                          <a:ea typeface="Calibri" panose="020F0502020204030204" pitchFamily="34" charset="0"/>
                          <a:cs typeface="Times New Roman" panose="02020603050405020304" pitchFamily="18" charset="0"/>
                        </a:rPr>
                        <a:t>Визначає  основи  державної  політики в галузі науково-технічної інформації, порядок її формування і реалізації в інтересах науково-технічного, економічного і соціального  прогресу країни</a:t>
                      </a:r>
                      <a:endParaRPr lang="uk-UA" sz="162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538874"/>
                  </a:ext>
                </a:extLst>
              </a:tr>
              <a:tr h="1766819">
                <a:tc>
                  <a:txBody>
                    <a:bodyPr/>
                    <a:lstStyle/>
                    <a:p>
                      <a:pPr>
                        <a:lnSpc>
                          <a:spcPct val="115000"/>
                        </a:lnSpc>
                        <a:spcAft>
                          <a:spcPts val="0"/>
                        </a:spcAft>
                      </a:pPr>
                      <a:r>
                        <a:rPr lang="uk-UA" sz="162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Рішення Міністерства освіти і науки, молоді та спорту України “Вища освіта і наука </a:t>
                      </a:r>
                      <a:r>
                        <a:rPr lang="uk-UA" sz="1620" dirty="0" smtClean="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пріоритетні </a:t>
                      </a:r>
                      <a:r>
                        <a:rPr lang="uk-UA" sz="162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сфери розвитку суспільства у ХХІ столітті”             </a:t>
                      </a:r>
                    </a:p>
                  </a:txBody>
                  <a:tcPr marL="68580" marR="68580" marT="0" marB="0"/>
                </a:tc>
                <a:tc>
                  <a:txBody>
                    <a:bodyPr/>
                    <a:lstStyle/>
                    <a:p>
                      <a:pPr>
                        <a:spcAft>
                          <a:spcPts val="0"/>
                        </a:spcAft>
                      </a:pPr>
                      <a:r>
                        <a:rPr lang="uk-UA" sz="162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Освіта і  наука проголошені  на державному рівні  пріоритетними,   зорієнтованими   на  потреби особистості,  регіонів,  держави,  сприяють   формуванню   базових цінностей:  державності,  суспільної  свідомості  та  національної безпеки, забезпечують нарощення інтелектуального потенціалу нації</a:t>
                      </a:r>
                      <a:endParaRPr lang="uk-UA" sz="162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5570477"/>
                  </a:ext>
                </a:extLst>
              </a:tr>
            </a:tbl>
          </a:graphicData>
        </a:graphic>
      </p:graphicFrame>
    </p:spTree>
    <p:extLst>
      <p:ext uri="{BB962C8B-B14F-4D97-AF65-F5344CB8AC3E}">
        <p14:creationId xmlns:p14="http://schemas.microsoft.com/office/powerpoint/2010/main" val="1541491185"/>
      </p:ext>
    </p:extLst>
  </p:cSld>
  <p:clrMapOvr>
    <a:masterClrMapping/>
  </p:clrMapOvr>
  <p:transition>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700" dirty="0" smtClean="0">
                <a:latin typeface="Bookman Old Style" panose="02050604050505020204" pitchFamily="18" charset="0"/>
              </a:rPr>
              <a:t>Нормативно-правове регулювання </a:t>
            </a:r>
            <a:br>
              <a:rPr lang="uk-UA" sz="2700" dirty="0" smtClean="0">
                <a:latin typeface="Bookman Old Style" panose="02050604050505020204" pitchFamily="18" charset="0"/>
              </a:rPr>
            </a:br>
            <a:r>
              <a:rPr lang="uk-UA" sz="2700" dirty="0" smtClean="0">
                <a:latin typeface="Bookman Old Style" panose="02050604050505020204" pitchFamily="18" charset="0"/>
              </a:rPr>
              <a:t>наукової діяльності </a:t>
            </a:r>
            <a:endParaRPr lang="uk-UA" sz="2700" dirty="0">
              <a:latin typeface="Bookman Old Style" panose="02050604050505020204" pitchFamily="18" charset="0"/>
            </a:endParaRPr>
          </a:p>
        </p:txBody>
      </p:sp>
      <p:graphicFrame>
        <p:nvGraphicFramePr>
          <p:cNvPr id="4" name="Таблиця 3"/>
          <p:cNvGraphicFramePr>
            <a:graphicFrameLocks noGrp="1"/>
          </p:cNvGraphicFramePr>
          <p:nvPr>
            <p:extLst>
              <p:ext uri="{D42A27DB-BD31-4B8C-83A1-F6EECF244321}">
                <p14:modId xmlns:p14="http://schemas.microsoft.com/office/powerpoint/2010/main" val="3569367613"/>
              </p:ext>
            </p:extLst>
          </p:nvPr>
        </p:nvGraphicFramePr>
        <p:xfrm>
          <a:off x="0" y="1052736"/>
          <a:ext cx="9144000" cy="5805263"/>
        </p:xfrm>
        <a:graphic>
          <a:graphicData uri="http://schemas.openxmlformats.org/drawingml/2006/table">
            <a:tbl>
              <a:tblPr firstRow="1" bandRow="1">
                <a:tableStyleId>{5C22544A-7EE6-4342-B048-85BDC9FD1C3A}</a:tableStyleId>
              </a:tblPr>
              <a:tblGrid>
                <a:gridCol w="3275857">
                  <a:extLst>
                    <a:ext uri="{9D8B030D-6E8A-4147-A177-3AD203B41FA5}">
                      <a16:colId xmlns:a16="http://schemas.microsoft.com/office/drawing/2014/main" val="1814523329"/>
                    </a:ext>
                  </a:extLst>
                </a:gridCol>
                <a:gridCol w="5868143">
                  <a:extLst>
                    <a:ext uri="{9D8B030D-6E8A-4147-A177-3AD203B41FA5}">
                      <a16:colId xmlns:a16="http://schemas.microsoft.com/office/drawing/2014/main" val="2819849798"/>
                    </a:ext>
                  </a:extLst>
                </a:gridCol>
              </a:tblGrid>
              <a:tr h="278226">
                <a:tc>
                  <a:txBody>
                    <a:bodyPr/>
                    <a:lstStyle/>
                    <a:p>
                      <a:pPr algn="ctr">
                        <a:spcAft>
                          <a:spcPts val="0"/>
                        </a:spcAft>
                      </a:pPr>
                      <a:r>
                        <a:rPr lang="uk-UA" sz="1800" i="1" dirty="0" smtClean="0">
                          <a:effectLst/>
                          <a:latin typeface="Bookman Old Style" panose="02050604050505020204" pitchFamily="18" charset="0"/>
                          <a:ea typeface="Calibri" panose="020F0502020204030204" pitchFamily="34" charset="0"/>
                          <a:cs typeface="Times New Roman" panose="02020603050405020304" pitchFamily="18" charset="0"/>
                        </a:rPr>
                        <a:t>1</a:t>
                      </a:r>
                      <a:endParaRPr lang="uk-UA" sz="1800" i="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uk-UA" sz="1800" i="1" dirty="0" smtClean="0">
                          <a:effectLst/>
                          <a:latin typeface="Bookman Old Style" panose="02050604050505020204" pitchFamily="18" charset="0"/>
                          <a:ea typeface="Calibri" panose="020F0502020204030204" pitchFamily="34" charset="0"/>
                          <a:cs typeface="Times New Roman" panose="02020603050405020304" pitchFamily="18" charset="0"/>
                        </a:rPr>
                        <a:t>2</a:t>
                      </a:r>
                      <a:endParaRPr lang="uk-UA" sz="1800" i="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1828277"/>
                  </a:ext>
                </a:extLst>
              </a:tr>
              <a:tr h="2364921">
                <a:tc>
                  <a:txBody>
                    <a:bodyPr/>
                    <a:lstStyle/>
                    <a:p>
                      <a:pPr>
                        <a:lnSpc>
                          <a:spcPct val="115000"/>
                        </a:lnSpc>
                        <a:spcAft>
                          <a:spcPts val="0"/>
                        </a:spcAft>
                      </a:pPr>
                      <a:r>
                        <a:rPr lang="uk-UA" sz="1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Постанова  Кабінету Міністрів України “Про затвердження Державної цільової науково-технічної та соціальної програми "Наука в </a:t>
                      </a:r>
                      <a:r>
                        <a:rPr lang="uk-UA" sz="1700" dirty="0" smtClean="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університетах</a:t>
                      </a:r>
                      <a:r>
                        <a:rPr lang="uk-UA" sz="1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на </a:t>
                      </a:r>
                      <a:r>
                        <a:rPr lang="uk-UA" sz="1700" dirty="0" smtClean="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2008–2012 </a:t>
                      </a:r>
                      <a:r>
                        <a:rPr lang="uk-UA" sz="1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рр.”</a:t>
                      </a:r>
                    </a:p>
                  </a:txBody>
                  <a:tcPr marL="68580" marR="68580" marT="0" marB="0"/>
                </a:tc>
                <a:tc>
                  <a:txBody>
                    <a:bodyPr/>
                    <a:lstStyle/>
                    <a:p>
                      <a:pPr>
                        <a:spcAft>
                          <a:spcPts val="0"/>
                        </a:spcAft>
                      </a:pPr>
                      <a:r>
                        <a:rPr lang="uk-UA" sz="17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Спрямована  на  активізацію  наукової  діяльності університетів  та поглиблення її взаємодії з навчальним процесом з метою підготовки нового  покоління  висококваліфікованих  фахівців для   наукомістких  галузей   національної  економіки  і  виконання конкурентоспроможних наукових розробок,  провадження  інноваційної діяльності  в  ринкових  умовах  з  урахуванням  цілей  і завдань розвитку національної інноваційної системи</a:t>
                      </a:r>
                      <a:endParaRPr lang="uk-UA" sz="1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1572480"/>
                  </a:ext>
                </a:extLst>
              </a:tr>
              <a:tr h="2115291">
                <a:tc>
                  <a:txBody>
                    <a:bodyPr/>
                    <a:lstStyle/>
                    <a:p>
                      <a:pPr>
                        <a:lnSpc>
                          <a:spcPct val="115000"/>
                        </a:lnSpc>
                        <a:spcAft>
                          <a:spcPts val="0"/>
                        </a:spcAft>
                      </a:pPr>
                      <a:r>
                        <a:rPr lang="uk-UA" sz="1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Положення  Національної Академії Наук України “Основні принципи організації та діяльності науково-дослідного інституту Національної Академії Наук України”</a:t>
                      </a:r>
                    </a:p>
                  </a:txBody>
                  <a:tcPr marL="68580" marR="68580" marT="0" marB="0"/>
                </a:tc>
                <a:tc>
                  <a:txBody>
                    <a:bodyPr/>
                    <a:lstStyle/>
                    <a:p>
                      <a:pPr>
                        <a:spcAft>
                          <a:spcPts val="0"/>
                        </a:spcAft>
                      </a:pPr>
                      <a:r>
                        <a:rPr lang="uk-UA" sz="17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Визначає наукову, науково-організаційну та господарську діяльність</a:t>
                      </a:r>
                      <a:r>
                        <a:rPr lang="uk-UA" sz="1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науково-дослідного</a:t>
                      </a:r>
                      <a:r>
                        <a:rPr lang="uk-UA" sz="17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інституту; статут і структуру </a:t>
                      </a:r>
                      <a:r>
                        <a:rPr lang="uk-UA" sz="1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науково-дослідного</a:t>
                      </a:r>
                      <a:r>
                        <a:rPr lang="uk-UA" sz="17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інституту; управління </a:t>
                      </a:r>
                      <a:r>
                        <a:rPr lang="uk-UA" sz="1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науково-дослідним</a:t>
                      </a:r>
                      <a:r>
                        <a:rPr lang="uk-UA" sz="17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інститутом</a:t>
                      </a:r>
                      <a:endParaRPr lang="uk-UA" sz="1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3432831"/>
                  </a:ext>
                </a:extLst>
              </a:tr>
              <a:tr h="1046825">
                <a:tc>
                  <a:txBody>
                    <a:bodyPr/>
                    <a:lstStyle/>
                    <a:p>
                      <a:pPr>
                        <a:spcAft>
                          <a:spcPts val="0"/>
                        </a:spcAft>
                      </a:pPr>
                      <a:r>
                        <a:rPr lang="uk-UA" sz="1700" b="0" dirty="0">
                          <a:effectLst/>
                          <a:latin typeface="Bookman Old Style" panose="02050604050505020204" pitchFamily="18" charset="0"/>
                          <a:ea typeface="Calibri" panose="020F0502020204030204" pitchFamily="34" charset="0"/>
                          <a:cs typeface="Times New Roman" panose="02020603050405020304" pitchFamily="18" charset="0"/>
                        </a:rPr>
                        <a:t>Закон України  “Про охорону прав на знаки для товарів і послуг”</a:t>
                      </a:r>
                      <a:endParaRPr lang="uk-UA" sz="17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700" b="0" dirty="0">
                          <a:effectLst/>
                          <a:latin typeface="Bookman Old Style" panose="02050604050505020204" pitchFamily="18" charset="0"/>
                          <a:ea typeface="Calibri" panose="020F0502020204030204" pitchFamily="34" charset="0"/>
                          <a:cs typeface="Times New Roman" panose="02020603050405020304" pitchFamily="18" charset="0"/>
                        </a:rPr>
                        <a:t>Регулює  відносини,  що  виникають  у  зв'язку з  набуттям і  здійсненням  права  власності  на  знаки для товарів і послуг в Україні</a:t>
                      </a:r>
                      <a:endParaRPr lang="uk-UA" sz="17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0835629"/>
                  </a:ext>
                </a:extLst>
              </a:tr>
            </a:tbl>
          </a:graphicData>
        </a:graphic>
      </p:graphicFrame>
    </p:spTree>
    <p:extLst>
      <p:ext uri="{BB962C8B-B14F-4D97-AF65-F5344CB8AC3E}">
        <p14:creationId xmlns:p14="http://schemas.microsoft.com/office/powerpoint/2010/main" val="2282115132"/>
      </p:ext>
    </p:extLst>
  </p:cSld>
  <p:clrMapOvr>
    <a:masterClrMapping/>
  </p:clrMapOvr>
  <p:transition>
    <p:strips dir="ld"/>
  </p:transition>
  <p:timing>
    <p:tnLst>
      <p:par>
        <p:cTn id="1" dur="indefinite" restart="never" nodeType="tmRoot"/>
      </p:par>
    </p:tnLst>
  </p:timing>
</p:sld>
</file>

<file path=ppt/theme/theme1.xml><?xml version="1.0" encoding="utf-8"?>
<a:theme xmlns:a="http://schemas.openxmlformats.org/drawingml/2006/main" name="cdb2004100l">
  <a:themeElements>
    <a:clrScheme name="cdb2004100l 3">
      <a:dk1>
        <a:srgbClr val="1D528D"/>
      </a:dk1>
      <a:lt1>
        <a:srgbClr val="FFFFFF"/>
      </a:lt1>
      <a:dk2>
        <a:srgbClr val="000000"/>
      </a:dk2>
      <a:lt2>
        <a:srgbClr val="DDDDDD"/>
      </a:lt2>
      <a:accent1>
        <a:srgbClr val="2F85F7"/>
      </a:accent1>
      <a:accent2>
        <a:srgbClr val="FF9900"/>
      </a:accent2>
      <a:accent3>
        <a:srgbClr val="FFFFFF"/>
      </a:accent3>
      <a:accent4>
        <a:srgbClr val="174578"/>
      </a:accent4>
      <a:accent5>
        <a:srgbClr val="ADC2FA"/>
      </a:accent5>
      <a:accent6>
        <a:srgbClr val="E78A00"/>
      </a:accent6>
      <a:hlink>
        <a:srgbClr val="5AD9F2"/>
      </a:hlink>
      <a:folHlink>
        <a:srgbClr val="969696"/>
      </a:folHlink>
    </a:clrScheme>
    <a:fontScheme name="cdb2004100l">
      <a:majorFont>
        <a:latin typeface="Verdana"/>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db2004100l 1">
        <a:dk1>
          <a:srgbClr val="29698D"/>
        </a:dk1>
        <a:lt1>
          <a:srgbClr val="FFFFFF"/>
        </a:lt1>
        <a:dk2>
          <a:srgbClr val="000000"/>
        </a:dk2>
        <a:lt2>
          <a:srgbClr val="D6E1E2"/>
        </a:lt2>
        <a:accent1>
          <a:srgbClr val="0099CC"/>
        </a:accent1>
        <a:accent2>
          <a:srgbClr val="FF9933"/>
        </a:accent2>
        <a:accent3>
          <a:srgbClr val="FFFFFF"/>
        </a:accent3>
        <a:accent4>
          <a:srgbClr val="215978"/>
        </a:accent4>
        <a:accent5>
          <a:srgbClr val="AACAE2"/>
        </a:accent5>
        <a:accent6>
          <a:srgbClr val="E78A2D"/>
        </a:accent6>
        <a:hlink>
          <a:srgbClr val="33CCCC"/>
        </a:hlink>
        <a:folHlink>
          <a:srgbClr val="83A6A7"/>
        </a:folHlink>
      </a:clrScheme>
      <a:clrMap bg1="lt1" tx1="dk1" bg2="lt2" tx2="dk2" accent1="accent1" accent2="accent2" accent3="accent3" accent4="accent4" accent5="accent5" accent6="accent6" hlink="hlink" folHlink="folHlink"/>
    </a:extraClrScheme>
    <a:extraClrScheme>
      <a:clrScheme name="cdb2004100l 2">
        <a:dk1>
          <a:srgbClr val="592C0D"/>
        </a:dk1>
        <a:lt1>
          <a:srgbClr val="FFFFFF"/>
        </a:lt1>
        <a:dk2>
          <a:srgbClr val="000000"/>
        </a:dk2>
        <a:lt2>
          <a:srgbClr val="C0C0C0"/>
        </a:lt2>
        <a:accent1>
          <a:srgbClr val="5B9569"/>
        </a:accent1>
        <a:accent2>
          <a:srgbClr val="5D8FC1"/>
        </a:accent2>
        <a:accent3>
          <a:srgbClr val="FFFFFF"/>
        </a:accent3>
        <a:accent4>
          <a:srgbClr val="4B2409"/>
        </a:accent4>
        <a:accent5>
          <a:srgbClr val="B5C8B9"/>
        </a:accent5>
        <a:accent6>
          <a:srgbClr val="5381AF"/>
        </a:accent6>
        <a:hlink>
          <a:srgbClr val="C5C059"/>
        </a:hlink>
        <a:folHlink>
          <a:srgbClr val="999C90"/>
        </a:folHlink>
      </a:clrScheme>
      <a:clrMap bg1="lt1" tx1="dk1" bg2="lt2" tx2="dk2" accent1="accent1" accent2="accent2" accent3="accent3" accent4="accent4" accent5="accent5" accent6="accent6" hlink="hlink" folHlink="folHlink"/>
    </a:extraClrScheme>
    <a:extraClrScheme>
      <a:clrScheme name="cdb2004100l 3">
        <a:dk1>
          <a:srgbClr val="1D528D"/>
        </a:dk1>
        <a:lt1>
          <a:srgbClr val="FFFFFF"/>
        </a:lt1>
        <a:dk2>
          <a:srgbClr val="000000"/>
        </a:dk2>
        <a:lt2>
          <a:srgbClr val="DDDDDD"/>
        </a:lt2>
        <a:accent1>
          <a:srgbClr val="2F85F7"/>
        </a:accent1>
        <a:accent2>
          <a:srgbClr val="FF9900"/>
        </a:accent2>
        <a:accent3>
          <a:srgbClr val="FFFFFF"/>
        </a:accent3>
        <a:accent4>
          <a:srgbClr val="174578"/>
        </a:accent4>
        <a:accent5>
          <a:srgbClr val="ADC2FA"/>
        </a:accent5>
        <a:accent6>
          <a:srgbClr val="E78A00"/>
        </a:accent6>
        <a:hlink>
          <a:srgbClr val="5AD9F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db2004100l 3">
    <a:dk1>
      <a:srgbClr val="1D528D"/>
    </a:dk1>
    <a:lt1>
      <a:srgbClr val="FFFFFF"/>
    </a:lt1>
    <a:dk2>
      <a:srgbClr val="000000"/>
    </a:dk2>
    <a:lt2>
      <a:srgbClr val="DDDDDD"/>
    </a:lt2>
    <a:accent1>
      <a:srgbClr val="2F85F7"/>
    </a:accent1>
    <a:accent2>
      <a:srgbClr val="FF9900"/>
    </a:accent2>
    <a:accent3>
      <a:srgbClr val="FFFFFF"/>
    </a:accent3>
    <a:accent4>
      <a:srgbClr val="174578"/>
    </a:accent4>
    <a:accent5>
      <a:srgbClr val="ADC2FA"/>
    </a:accent5>
    <a:accent6>
      <a:srgbClr val="E78A00"/>
    </a:accent6>
    <a:hlink>
      <a:srgbClr val="5AD9F2"/>
    </a:hlink>
    <a:folHlink>
      <a:srgbClr val="969696"/>
    </a:folHlink>
  </a:clrScheme>
</a:themeOverride>
</file>

<file path=ppt/theme/themeOverride2.xml><?xml version="1.0" encoding="utf-8"?>
<a:themeOverride xmlns:a="http://schemas.openxmlformats.org/drawingml/2006/main">
  <a:clrScheme name="cdb2004100l 3">
    <a:dk1>
      <a:srgbClr val="1D528D"/>
    </a:dk1>
    <a:lt1>
      <a:srgbClr val="FFFFFF"/>
    </a:lt1>
    <a:dk2>
      <a:srgbClr val="000000"/>
    </a:dk2>
    <a:lt2>
      <a:srgbClr val="DDDDDD"/>
    </a:lt2>
    <a:accent1>
      <a:srgbClr val="2F85F7"/>
    </a:accent1>
    <a:accent2>
      <a:srgbClr val="FF9900"/>
    </a:accent2>
    <a:accent3>
      <a:srgbClr val="FFFFFF"/>
    </a:accent3>
    <a:accent4>
      <a:srgbClr val="174578"/>
    </a:accent4>
    <a:accent5>
      <a:srgbClr val="ADC2FA"/>
    </a:accent5>
    <a:accent6>
      <a:srgbClr val="E78A00"/>
    </a:accent6>
    <a:hlink>
      <a:srgbClr val="5AD9F2"/>
    </a:hlink>
    <a:folHlink>
      <a:srgbClr val="969696"/>
    </a:folHlink>
  </a:clrScheme>
</a:themeOverride>
</file>

<file path=ppt/theme/themeOverride3.xml><?xml version="1.0" encoding="utf-8"?>
<a:themeOverride xmlns:a="http://schemas.openxmlformats.org/drawingml/2006/main">
  <a:clrScheme name="cdb2004100l 3">
    <a:dk1>
      <a:srgbClr val="1D528D"/>
    </a:dk1>
    <a:lt1>
      <a:srgbClr val="FFFFFF"/>
    </a:lt1>
    <a:dk2>
      <a:srgbClr val="000000"/>
    </a:dk2>
    <a:lt2>
      <a:srgbClr val="DDDDDD"/>
    </a:lt2>
    <a:accent1>
      <a:srgbClr val="2F85F7"/>
    </a:accent1>
    <a:accent2>
      <a:srgbClr val="FF9900"/>
    </a:accent2>
    <a:accent3>
      <a:srgbClr val="FFFFFF"/>
    </a:accent3>
    <a:accent4>
      <a:srgbClr val="174578"/>
    </a:accent4>
    <a:accent5>
      <a:srgbClr val="ADC2FA"/>
    </a:accent5>
    <a:accent6>
      <a:srgbClr val="E78A00"/>
    </a:accent6>
    <a:hlink>
      <a:srgbClr val="5AD9F2"/>
    </a:hlink>
    <a:folHlink>
      <a:srgbClr val="969696"/>
    </a:folHlink>
  </a:clrScheme>
</a:themeOverride>
</file>

<file path=ppt/theme/themeOverride4.xml><?xml version="1.0" encoding="utf-8"?>
<a:themeOverride xmlns:a="http://schemas.openxmlformats.org/drawingml/2006/main">
  <a:clrScheme name="cdb2004100l 3">
    <a:dk1>
      <a:srgbClr val="1D528D"/>
    </a:dk1>
    <a:lt1>
      <a:srgbClr val="FFFFFF"/>
    </a:lt1>
    <a:dk2>
      <a:srgbClr val="000000"/>
    </a:dk2>
    <a:lt2>
      <a:srgbClr val="DDDDDD"/>
    </a:lt2>
    <a:accent1>
      <a:srgbClr val="2F85F7"/>
    </a:accent1>
    <a:accent2>
      <a:srgbClr val="FF9900"/>
    </a:accent2>
    <a:accent3>
      <a:srgbClr val="FFFFFF"/>
    </a:accent3>
    <a:accent4>
      <a:srgbClr val="174578"/>
    </a:accent4>
    <a:accent5>
      <a:srgbClr val="ADC2FA"/>
    </a:accent5>
    <a:accent6>
      <a:srgbClr val="E78A00"/>
    </a:accent6>
    <a:hlink>
      <a:srgbClr val="5AD9F2"/>
    </a:hlink>
    <a:folHlink>
      <a:srgbClr val="969696"/>
    </a:folHlink>
  </a:clrScheme>
</a:themeOverride>
</file>

<file path=ppt/theme/themeOverride5.xml><?xml version="1.0" encoding="utf-8"?>
<a:themeOverride xmlns:a="http://schemas.openxmlformats.org/drawingml/2006/main">
  <a:clrScheme name="cdb2004100l 3">
    <a:dk1>
      <a:srgbClr val="1D528D"/>
    </a:dk1>
    <a:lt1>
      <a:srgbClr val="FFFFFF"/>
    </a:lt1>
    <a:dk2>
      <a:srgbClr val="000000"/>
    </a:dk2>
    <a:lt2>
      <a:srgbClr val="DDDDDD"/>
    </a:lt2>
    <a:accent1>
      <a:srgbClr val="2F85F7"/>
    </a:accent1>
    <a:accent2>
      <a:srgbClr val="FF9900"/>
    </a:accent2>
    <a:accent3>
      <a:srgbClr val="FFFFFF"/>
    </a:accent3>
    <a:accent4>
      <a:srgbClr val="174578"/>
    </a:accent4>
    <a:accent5>
      <a:srgbClr val="ADC2FA"/>
    </a:accent5>
    <a:accent6>
      <a:srgbClr val="E78A00"/>
    </a:accent6>
    <a:hlink>
      <a:srgbClr val="5AD9F2"/>
    </a:hlink>
    <a:folHlink>
      <a:srgbClr val="969696"/>
    </a:folHlink>
  </a:clrScheme>
</a:themeOverride>
</file>

<file path=ppt/theme/themeOverride6.xml><?xml version="1.0" encoding="utf-8"?>
<a:themeOverride xmlns:a="http://schemas.openxmlformats.org/drawingml/2006/main">
  <a:clrScheme name="cdb2004100l 3">
    <a:dk1>
      <a:srgbClr val="1D528D"/>
    </a:dk1>
    <a:lt1>
      <a:srgbClr val="FFFFFF"/>
    </a:lt1>
    <a:dk2>
      <a:srgbClr val="000000"/>
    </a:dk2>
    <a:lt2>
      <a:srgbClr val="DDDDDD"/>
    </a:lt2>
    <a:accent1>
      <a:srgbClr val="2F85F7"/>
    </a:accent1>
    <a:accent2>
      <a:srgbClr val="FF9900"/>
    </a:accent2>
    <a:accent3>
      <a:srgbClr val="FFFFFF"/>
    </a:accent3>
    <a:accent4>
      <a:srgbClr val="174578"/>
    </a:accent4>
    <a:accent5>
      <a:srgbClr val="ADC2FA"/>
    </a:accent5>
    <a:accent6>
      <a:srgbClr val="E78A00"/>
    </a:accent6>
    <a:hlink>
      <a:srgbClr val="5AD9F2"/>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
  <TotalTime>10638</TotalTime>
  <Words>1824</Words>
  <Application>Microsoft Office PowerPoint</Application>
  <PresentationFormat>Екран (4:3)</PresentationFormat>
  <Paragraphs>272</Paragraphs>
  <Slides>31</Slides>
  <Notes>4</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31</vt:i4>
      </vt:variant>
    </vt:vector>
  </HeadingPairs>
  <TitlesOfParts>
    <vt:vector size="38" baseType="lpstr">
      <vt:lpstr>Arial</vt:lpstr>
      <vt:lpstr>Bookman Old Style</vt:lpstr>
      <vt:lpstr>Calibri</vt:lpstr>
      <vt:lpstr>Times New Roman</vt:lpstr>
      <vt:lpstr>Verdana</vt:lpstr>
      <vt:lpstr>Wingdings</vt:lpstr>
      <vt:lpstr>cdb2004100l</vt:lpstr>
      <vt:lpstr>Тема 3. Бухгалтерський облік як наука </vt:lpstr>
      <vt:lpstr>ЗМІСТ</vt:lpstr>
      <vt:lpstr>Класифікація наук</vt:lpstr>
      <vt:lpstr>Класифікація наук</vt:lpstr>
      <vt:lpstr>Критерії відмінностей між природничими  та гуманітарними науками</vt:lpstr>
      <vt:lpstr>Основні галузі науки  (для захисту к.е.н. та д.е.н)</vt:lpstr>
      <vt:lpstr>Характеристика наук, що входять до складу галузі знань «Управління та адміністрування»</vt:lpstr>
      <vt:lpstr>Нормативно-правове регулювання  наукової діяльності </vt:lpstr>
      <vt:lpstr>Нормативно-правове регулювання  наукової діяльності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Інститути та їх функції в економіці. Базисні інститути національної економіки</dc:title>
  <dc:creator>Baggio</dc:creator>
  <cp:lastModifiedBy>Житомирська Політехніка</cp:lastModifiedBy>
  <cp:revision>926</cp:revision>
  <dcterms:modified xsi:type="dcterms:W3CDTF">2026-03-28T13:51:12Z</dcterms:modified>
</cp:coreProperties>
</file>