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82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51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ysa Sergiienko" userId="e6ee1ebd2127b032" providerId="LiveId" clId="{D2B85352-53C2-414E-8243-3EC5499C5168}"/>
    <pc:docChg chg="custSel modSld">
      <pc:chgData name="Larysa Sergiienko" userId="e6ee1ebd2127b032" providerId="LiveId" clId="{D2B85352-53C2-414E-8243-3EC5499C5168}" dt="2023-09-06T08:46:06.535" v="150" actId="1076"/>
      <pc:docMkLst>
        <pc:docMk/>
      </pc:docMkLst>
      <pc:sldChg chg="modSp mod">
        <pc:chgData name="Larysa Sergiienko" userId="e6ee1ebd2127b032" providerId="LiveId" clId="{D2B85352-53C2-414E-8243-3EC5499C5168}" dt="2023-09-06T08:46:06.535" v="150" actId="1076"/>
        <pc:sldMkLst>
          <pc:docMk/>
          <pc:sldMk cId="3888783591" sldId="256"/>
        </pc:sldMkLst>
        <pc:spChg chg="mod">
          <ac:chgData name="Larysa Sergiienko" userId="e6ee1ebd2127b032" providerId="LiveId" clId="{D2B85352-53C2-414E-8243-3EC5499C5168}" dt="2023-09-06T08:46:06.535" v="150" actId="1076"/>
          <ac:spMkLst>
            <pc:docMk/>
            <pc:sldMk cId="3888783591" sldId="256"/>
            <ac:spMk id="2" creationId="{6922891A-BDD8-3996-E15C-F0A021C7113F}"/>
          </ac:spMkLst>
        </pc:spChg>
        <pc:spChg chg="mod">
          <ac:chgData name="Larysa Sergiienko" userId="e6ee1ebd2127b032" providerId="LiveId" clId="{D2B85352-53C2-414E-8243-3EC5499C5168}" dt="2023-09-06T08:44:47.163" v="36" actId="20577"/>
          <ac:spMkLst>
            <pc:docMk/>
            <pc:sldMk cId="3888783591" sldId="256"/>
            <ac:spMk id="3" creationId="{39F26C30-9404-6602-8E95-9BB8AEDFA0B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02722-FACD-431B-915F-B531A04DF4F0}" type="datetimeFigureOut">
              <a:rPr lang="uk-UA" smtClean="0"/>
              <a:t>05.12.2024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8B79A-AF36-4DFD-AC52-62E4DC6212B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75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58B79A-AF36-4DFD-AC52-62E4DC6212B1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753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922891A-BDD8-3996-E15C-F0A021C71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53067"/>
            <a:ext cx="12279086" cy="4986866"/>
          </a:xfrm>
        </p:spPr>
        <p:txBody>
          <a:bodyPr>
            <a:normAutofit/>
          </a:bodyPr>
          <a:lstStyle/>
          <a:p>
            <a:r>
              <a:rPr lang="uk-UA" sz="2700" b="1" i="1" u="sng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700" b="1" i="1" u="sng" dirty="0">
                <a:latin typeface="Times New Roman" pitchFamily="18" charset="0"/>
                <a:cs typeface="Times New Roman" pitchFamily="18" charset="0"/>
              </a:rPr>
            </a:br>
            <a:r>
              <a:rPr lang="uk-UA" sz="2700" b="1" i="1" u="sng" dirty="0">
                <a:latin typeface="Times New Roman" pitchFamily="18" charset="0"/>
                <a:cs typeface="Times New Roman" pitchFamily="18" charset="0"/>
              </a:rPr>
              <a:t>Тема 10. Економічні аспекти соціального захисту вразливих груп населення </a:t>
            </a:r>
            <a:br>
              <a:rPr lang="uk-UA" sz="2700" b="1" i="1" u="sng" dirty="0">
                <a:latin typeface="Times New Roman" pitchFamily="18" charset="0"/>
                <a:cs typeface="Times New Roman" pitchFamily="18" charset="0"/>
              </a:rPr>
            </a:br>
            <a:r>
              <a:rPr lang="uk-UA" sz="2700" b="1" i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700" b="1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7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700" b="1" dirty="0">
                <a:latin typeface="Times New Roman" pitchFamily="18" charset="0"/>
                <a:cs typeface="Times New Roman" pitchFamily="18" charset="0"/>
              </a:rPr>
              <a:t>. Бідність: вимірювання та шляхи подолання</a:t>
            </a:r>
            <a:br>
              <a:rPr lang="uk-UA" sz="2700" b="1" dirty="0">
                <a:latin typeface="Times New Roman" pitchFamily="18" charset="0"/>
                <a:cs typeface="Times New Roman" pitchFamily="18" charset="0"/>
              </a:rPr>
            </a:br>
            <a:r>
              <a:rPr lang="uk-UA" sz="2700" b="1" dirty="0">
                <a:latin typeface="Times New Roman" pitchFamily="18" charset="0"/>
                <a:cs typeface="Times New Roman" pitchFamily="18" charset="0"/>
              </a:rPr>
              <a:t>2. Економічні механізми підтримки людей з інвалідністю</a:t>
            </a:r>
            <a:br>
              <a:rPr lang="uk-UA" sz="2700" b="1" dirty="0">
                <a:latin typeface="Times New Roman" pitchFamily="18" charset="0"/>
                <a:cs typeface="Times New Roman" pitchFamily="18" charset="0"/>
              </a:rPr>
            </a:br>
            <a:r>
              <a:rPr lang="uk-UA" sz="2700" b="1" dirty="0">
                <a:latin typeface="Times New Roman" pitchFamily="18" charset="0"/>
                <a:cs typeface="Times New Roman" pitchFamily="18" charset="0"/>
              </a:rPr>
              <a:t>3. Соціально-економічна підтримка сімей з дітьми</a:t>
            </a:r>
            <a:r>
              <a:rPr lang="uk-UA" sz="2700" b="1" i="1" u="sng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700" b="1" i="1" u="sng" dirty="0">
                <a:latin typeface="Times New Roman" pitchFamily="18" charset="0"/>
                <a:cs typeface="Times New Roman" pitchFamily="18" charset="0"/>
              </a:rPr>
            </a:b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xmlns="" id="{39F26C30-9404-6602-8E95-9BB8AEDFA0B4}"/>
              </a:ext>
            </a:extLst>
          </p:cNvPr>
          <p:cNvSpPr txBox="1">
            <a:spLocks/>
          </p:cNvSpPr>
          <p:nvPr/>
        </p:nvSpPr>
        <p:spPr>
          <a:xfrm>
            <a:off x="1839686" y="3657987"/>
            <a:ext cx="10178143" cy="1893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8878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274321" y="220981"/>
            <a:ext cx="11582718" cy="594360"/>
          </a:xfrm>
        </p:spPr>
        <p:txBody>
          <a:bodyPr/>
          <a:lstStyle/>
          <a:p>
            <a:pPr marL="742950" indent="-742950" algn="ctr">
              <a:buAutoNum type="arabicPeriod"/>
            </a:pP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Бідність</a:t>
            </a:r>
            <a:r>
              <a:rPr lang="uk-UA" sz="3000" dirty="0">
                <a:latin typeface="Times New Roman" pitchFamily="18" charset="0"/>
                <a:cs typeface="Times New Roman" pitchFamily="18" charset="0"/>
              </a:rPr>
              <a:t>: вимірювання та шляхи 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подолання</a:t>
            </a:r>
          </a:p>
          <a:p>
            <a:pPr marL="0" indent="0" algn="ctr">
              <a:buNone/>
            </a:pPr>
            <a:endParaRPr lang="uk-UA" sz="3000" b="0" dirty="0"/>
          </a:p>
        </p:txBody>
      </p:sp>
      <p:sp>
        <p:nvSpPr>
          <p:cNvPr id="4" name="TextBox 3"/>
          <p:cNvSpPr txBox="1"/>
          <p:nvPr/>
        </p:nvSpPr>
        <p:spPr>
          <a:xfrm>
            <a:off x="586740" y="815340"/>
            <a:ext cx="54940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Бідність - це комплексне соціально-економічне явище, при якому особи чи домогосподарства не мають достатніх ресурсів для забезпечення базових потреб</a:t>
            </a:r>
            <a:r>
              <a:rPr lang="uk-UA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uk-UA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Виділяють </a:t>
            </a:r>
            <a:r>
              <a:rPr lang="uk-UA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такі основні підходи до вимірювання:</a:t>
            </a:r>
          </a:p>
          <a:p>
            <a:r>
              <a:rPr lang="uk-UA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Абсолютна бідність</a:t>
            </a:r>
            <a:r>
              <a:rPr lang="uk-UA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визначається через встановлення межі бідності (прожиткового мінімуму) - мінімального рівня доходу, необхідного для забезпечення базових потреб.</a:t>
            </a:r>
          </a:p>
          <a:p>
            <a:r>
              <a:rPr lang="uk-UA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Відносна бідність</a:t>
            </a:r>
            <a:r>
              <a:rPr lang="uk-UA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визначається порівняно з середнім рівнем життя в суспільстві (наприклад, дохід нижче 50% медіанного).</a:t>
            </a:r>
          </a:p>
          <a:p>
            <a:r>
              <a:rPr lang="uk-UA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Багатовимірна бідність</a:t>
            </a:r>
            <a:r>
              <a:rPr lang="uk-UA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враховує не лише доходи, але й доступ до освіти, медицини, житла тощо.</a:t>
            </a:r>
          </a:p>
          <a:p>
            <a:endParaRPr lang="uk-UA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95060" y="937260"/>
            <a:ext cx="5791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u="sng" dirty="0"/>
              <a:t>Основні показники вимірювання:</a:t>
            </a:r>
          </a:p>
          <a:p>
            <a:pPr algn="ctr"/>
            <a:r>
              <a:rPr lang="uk-UA" dirty="0"/>
              <a:t>Рівень бідності (частка населення за межею бідності)</a:t>
            </a:r>
          </a:p>
          <a:p>
            <a:pPr algn="ctr"/>
            <a:r>
              <a:rPr lang="uk-UA" dirty="0"/>
              <a:t>Глибина бідності (наскільки доходи бідних нижче межі бідності)</a:t>
            </a:r>
          </a:p>
          <a:p>
            <a:pPr algn="ctr"/>
            <a:r>
              <a:rPr lang="uk-UA" dirty="0"/>
              <a:t>Гострота бідності (нерівність серед бідних)</a:t>
            </a:r>
          </a:p>
          <a:p>
            <a:pPr algn="ctr"/>
            <a:r>
              <a:rPr lang="uk-UA" dirty="0"/>
              <a:t>Індекс багатовимірної бідності</a:t>
            </a:r>
          </a:p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44320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251461" y="731520"/>
            <a:ext cx="4373879" cy="2819399"/>
          </a:xfrm>
        </p:spPr>
        <p:txBody>
          <a:bodyPr/>
          <a:lstStyle/>
          <a:p>
            <a:pPr marL="0" indent="0" algn="ctr">
              <a:buNone/>
            </a:pPr>
            <a:r>
              <a:rPr lang="uk-UA" sz="1500" u="sng" dirty="0"/>
              <a:t>Структурні економічні проблеми</a:t>
            </a:r>
            <a:r>
              <a:rPr lang="uk-UA" sz="1500" b="0" dirty="0"/>
              <a:t>:</a:t>
            </a:r>
          </a:p>
          <a:p>
            <a:r>
              <a:rPr lang="uk-UA" sz="1500" b="0" dirty="0"/>
              <a:t>Деіндустріалізація та занепад традиційних галузей промисловості</a:t>
            </a:r>
          </a:p>
          <a:p>
            <a:r>
              <a:rPr lang="uk-UA" sz="1500" b="0" dirty="0"/>
              <a:t>Нерівномірний регіональний розвиток</a:t>
            </a:r>
          </a:p>
          <a:p>
            <a:r>
              <a:rPr lang="uk-UA" sz="1500" b="0" dirty="0"/>
              <a:t>Дисбаланс між попитом і пропозицією на ринку праці</a:t>
            </a:r>
          </a:p>
          <a:p>
            <a:r>
              <a:rPr lang="uk-UA" sz="1500" b="0" dirty="0"/>
              <a:t>Структурне безробіття внаслідок технологічних змін</a:t>
            </a:r>
          </a:p>
          <a:p>
            <a:r>
              <a:rPr lang="uk-UA" sz="1500" b="0" dirty="0"/>
              <a:t>Низька диверсифікація економіки</a:t>
            </a:r>
          </a:p>
          <a:p>
            <a:pPr marL="0" indent="0">
              <a:buNone/>
            </a:pPr>
            <a:endParaRPr lang="uk-UA" sz="1500" b="0" dirty="0"/>
          </a:p>
        </p:txBody>
      </p:sp>
      <p:sp>
        <p:nvSpPr>
          <p:cNvPr id="4" name="TextBox 3"/>
          <p:cNvSpPr txBox="1"/>
          <p:nvPr/>
        </p:nvSpPr>
        <p:spPr>
          <a:xfrm>
            <a:off x="586740" y="160020"/>
            <a:ext cx="10675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Економічні проблеми бідності:</a:t>
            </a:r>
            <a:endParaRPr lang="uk-UA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930140" y="716280"/>
            <a:ext cx="37719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u="sng" dirty="0" smtClean="0">
                <a:latin typeface="Times New Roman" pitchFamily="18" charset="0"/>
                <a:cs typeface="Times New Roman" pitchFamily="18" charset="0"/>
              </a:rPr>
              <a:t>Макроекономічні </a:t>
            </a:r>
            <a:r>
              <a:rPr lang="uk-UA" b="1" u="sng" dirty="0">
                <a:latin typeface="Times New Roman" pitchFamily="18" charset="0"/>
                <a:cs typeface="Times New Roman" pitchFamily="18" charset="0"/>
              </a:rPr>
              <a:t>фактори: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Високий рівень інфляції, що знецінює доходи населення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Економічні кризи та рецесії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Нестабільність національної валюти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Державний борг та його обслуговування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Негативний платіжний баланс країни</a:t>
            </a: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641080" y="658118"/>
            <a:ext cx="34061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u="sng" dirty="0">
                <a:latin typeface="Times New Roman" pitchFamily="18" charset="0"/>
                <a:cs typeface="Times New Roman" pitchFamily="18" charset="0"/>
              </a:rPr>
              <a:t>Проблеми ринку праці: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Низький рівень оплати праці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Неформальна зайнятість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Дискримінація на ринку праці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Недостатня мобільність робочої сили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Невідповідність кваліфікації працівників потребам ринку</a:t>
            </a:r>
          </a:p>
          <a:p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495300" y="3520440"/>
            <a:ext cx="36957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u="sng" dirty="0" err="1">
                <a:latin typeface="Times New Roman" pitchFamily="18" charset="0"/>
                <a:cs typeface="Times New Roman" pitchFamily="18" charset="0"/>
              </a:rPr>
              <a:t>Інституційні</a:t>
            </a:r>
            <a:r>
              <a:rPr lang="ru-RU" sz="1500" b="1" u="sng" dirty="0">
                <a:latin typeface="Times New Roman" pitchFamily="18" charset="0"/>
                <a:cs typeface="Times New Roman" pitchFamily="18" charset="0"/>
              </a:rPr>
              <a:t> причини: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Неефективна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система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соціального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захисту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Корупція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тіньова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економіка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Слабкий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захист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прав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власності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Адміністративні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бар'єри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бізнесу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Недосконала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судова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система</a:t>
            </a:r>
          </a:p>
          <a:p>
            <a:endParaRPr lang="uk-UA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95800" y="3520440"/>
            <a:ext cx="39014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b="1" u="sng" dirty="0">
                <a:latin typeface="Times New Roman" pitchFamily="18" charset="0"/>
                <a:cs typeface="Times New Roman" pitchFamily="18" charset="0"/>
              </a:rPr>
              <a:t>Освітні та кваліфікаційні фактори: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1500" dirty="0">
                <a:latin typeface="Times New Roman" pitchFamily="18" charset="0"/>
                <a:cs typeface="Times New Roman" pitchFamily="18" charset="0"/>
              </a:rPr>
              <a:t>Обмежений доступ до якісної освіти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1500" dirty="0">
                <a:latin typeface="Times New Roman" pitchFamily="18" charset="0"/>
                <a:cs typeface="Times New Roman" pitchFamily="18" charset="0"/>
              </a:rPr>
              <a:t>Застаріла система професійної </a:t>
            </a:r>
            <a:r>
              <a:rPr lang="uk-UA" sz="1500" dirty="0" smtClean="0">
                <a:latin typeface="Times New Roman" pitchFamily="18" charset="0"/>
                <a:cs typeface="Times New Roman" pitchFamily="18" charset="0"/>
              </a:rPr>
              <a:t>підготовки</a:t>
            </a:r>
            <a:endParaRPr lang="uk-UA" sz="15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uk-UA" sz="1500" dirty="0">
                <a:latin typeface="Times New Roman" pitchFamily="18" charset="0"/>
                <a:cs typeface="Times New Roman" pitchFamily="18" charset="0"/>
              </a:rPr>
              <a:t>Низька якість людського капіталу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1500" dirty="0">
                <a:latin typeface="Times New Roman" pitchFamily="18" charset="0"/>
                <a:cs typeface="Times New Roman" pitchFamily="18" charset="0"/>
              </a:rPr>
              <a:t>Відсутність можливостей для перекваліфікації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1500" dirty="0">
                <a:latin typeface="Times New Roman" pitchFamily="18" charset="0"/>
                <a:cs typeface="Times New Roman" pitchFamily="18" charset="0"/>
              </a:rPr>
              <a:t>Цифровий розрив у навичках</a:t>
            </a:r>
          </a:p>
          <a:p>
            <a:endParaRPr lang="uk-UA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831580" y="3520440"/>
            <a:ext cx="3215640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u="sng" dirty="0" err="1">
                <a:latin typeface="Times New Roman" pitchFamily="18" charset="0"/>
                <a:cs typeface="Times New Roman" pitchFamily="18" charset="0"/>
              </a:rPr>
              <a:t>Інфраструктурні</a:t>
            </a:r>
            <a:r>
              <a:rPr lang="ru-RU" sz="15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u="sng" dirty="0" err="1">
                <a:latin typeface="Times New Roman" pitchFamily="18" charset="0"/>
                <a:cs typeface="Times New Roman" pitchFamily="18" charset="0"/>
              </a:rPr>
              <a:t>обмеження</a:t>
            </a:r>
            <a:r>
              <a:rPr lang="ru-RU" sz="1500" b="1" u="sng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Нерозвинена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транспортна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інфраструктура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Обмежений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доступ до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інтернету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цифрових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технологій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Недостатній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інфраструктури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Енергетична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бідність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Нерівномірний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доступ до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базових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endParaRPr lang="uk-UA" sz="1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190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67641" y="137161"/>
            <a:ext cx="3528059" cy="2758440"/>
          </a:xfrm>
        </p:spPr>
        <p:txBody>
          <a:bodyPr/>
          <a:lstStyle/>
          <a:p>
            <a:pPr marL="0" indent="0">
              <a:buNone/>
            </a:pPr>
            <a:r>
              <a:rPr lang="ru-RU" sz="1500" u="sng" dirty="0" err="1">
                <a:latin typeface="Times New Roman" pitchFamily="18" charset="0"/>
                <a:cs typeface="Times New Roman" pitchFamily="18" charset="0"/>
              </a:rPr>
              <a:t>Фінансові</a:t>
            </a:r>
            <a:r>
              <a:rPr lang="ru-RU" sz="1500" u="sng" dirty="0">
                <a:latin typeface="Times New Roman" pitchFamily="18" charset="0"/>
                <a:cs typeface="Times New Roman" pitchFamily="18" charset="0"/>
              </a:rPr>
              <a:t> причини:</a:t>
            </a:r>
          </a:p>
          <a:p>
            <a:r>
              <a:rPr lang="ru-RU" sz="1500" b="0" dirty="0" err="1">
                <a:latin typeface="Times New Roman" pitchFamily="18" charset="0"/>
                <a:cs typeface="Times New Roman" pitchFamily="18" charset="0"/>
              </a:rPr>
              <a:t>Обмежений</a:t>
            </a:r>
            <a:r>
              <a:rPr lang="ru-RU" sz="1500" b="0" dirty="0">
                <a:latin typeface="Times New Roman" pitchFamily="18" charset="0"/>
                <a:cs typeface="Times New Roman" pitchFamily="18" charset="0"/>
              </a:rPr>
              <a:t> доступ до </a:t>
            </a:r>
            <a:r>
              <a:rPr lang="ru-RU" sz="1500" b="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15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endParaRPr lang="ru-RU" sz="1500" b="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500" b="0" dirty="0" err="1">
                <a:latin typeface="Times New Roman" pitchFamily="18" charset="0"/>
                <a:cs typeface="Times New Roman" pitchFamily="18" charset="0"/>
              </a:rPr>
              <a:t>Високі</a:t>
            </a:r>
            <a:r>
              <a:rPr lang="ru-RU" sz="15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latin typeface="Times New Roman" pitchFamily="18" charset="0"/>
                <a:cs typeface="Times New Roman" pitchFamily="18" charset="0"/>
              </a:rPr>
              <a:t>відсоткові</a:t>
            </a:r>
            <a:r>
              <a:rPr lang="ru-RU" sz="1500" b="0" dirty="0">
                <a:latin typeface="Times New Roman" pitchFamily="18" charset="0"/>
                <a:cs typeface="Times New Roman" pitchFamily="18" charset="0"/>
              </a:rPr>
              <a:t> ставки за кредитами</a:t>
            </a:r>
          </a:p>
          <a:p>
            <a:r>
              <a:rPr lang="ru-RU" sz="1500" b="0" dirty="0" err="1">
                <a:latin typeface="Times New Roman" pitchFamily="18" charset="0"/>
                <a:cs typeface="Times New Roman" pitchFamily="18" charset="0"/>
              </a:rPr>
              <a:t>Відсутність</a:t>
            </a:r>
            <a:r>
              <a:rPr lang="ru-RU" sz="15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latin typeface="Times New Roman" pitchFamily="18" charset="0"/>
                <a:cs typeface="Times New Roman" pitchFamily="18" charset="0"/>
              </a:rPr>
              <a:t>заощаджень</a:t>
            </a:r>
            <a:r>
              <a:rPr lang="ru-RU" sz="1500" b="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500" b="0" dirty="0" err="1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1500" b="0" dirty="0">
                <a:latin typeface="Times New Roman" pitchFamily="18" charset="0"/>
                <a:cs typeface="Times New Roman" pitchFamily="18" charset="0"/>
              </a:rPr>
              <a:t> подушки </a:t>
            </a:r>
            <a:r>
              <a:rPr lang="ru-RU" sz="1500" b="0" dirty="0" err="1">
                <a:latin typeface="Times New Roman" pitchFamily="18" charset="0"/>
                <a:cs typeface="Times New Roman" pitchFamily="18" charset="0"/>
              </a:rPr>
              <a:t>безпеки</a:t>
            </a:r>
            <a:endParaRPr lang="ru-RU" sz="1500" b="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500" b="0" dirty="0" err="1">
                <a:latin typeface="Times New Roman" pitchFamily="18" charset="0"/>
                <a:cs typeface="Times New Roman" pitchFamily="18" charset="0"/>
              </a:rPr>
              <a:t>Закредитованість</a:t>
            </a:r>
            <a:r>
              <a:rPr lang="ru-RU" sz="15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latin typeface="Times New Roman" pitchFamily="18" charset="0"/>
                <a:cs typeface="Times New Roman" pitchFamily="18" charset="0"/>
              </a:rPr>
              <a:t>населення</a:t>
            </a:r>
            <a:endParaRPr lang="ru-RU" sz="1500" b="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500" b="0" dirty="0" err="1">
                <a:latin typeface="Times New Roman" pitchFamily="18" charset="0"/>
                <a:cs typeface="Times New Roman" pitchFamily="18" charset="0"/>
              </a:rPr>
              <a:t>Фінансова</a:t>
            </a:r>
            <a:r>
              <a:rPr lang="ru-RU" sz="15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latin typeface="Times New Roman" pitchFamily="18" charset="0"/>
                <a:cs typeface="Times New Roman" pitchFamily="18" charset="0"/>
              </a:rPr>
              <a:t>неграмотність</a:t>
            </a:r>
            <a:endParaRPr lang="ru-RU" sz="1500" b="0" dirty="0">
              <a:latin typeface="Times New Roman" pitchFamily="18" charset="0"/>
              <a:cs typeface="Times New Roman" pitchFamily="18" charset="0"/>
            </a:endParaRPr>
          </a:p>
          <a:p>
            <a:endParaRPr lang="uk-UA" sz="15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7620" y="160020"/>
            <a:ext cx="375666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u="sng" dirty="0">
                <a:latin typeface="Times New Roman" pitchFamily="18" charset="0"/>
                <a:cs typeface="Times New Roman" pitchFamily="18" charset="0"/>
              </a:rPr>
              <a:t>Демографічні фактори: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Старіння населення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Високе демографічне навантаження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Міграція кваліфікованих кадрів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Урбанізація та занепад сільських територій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Зміни у структурі сімей</a:t>
            </a:r>
          </a:p>
          <a:p>
            <a:endParaRPr lang="uk-U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01000" y="160020"/>
            <a:ext cx="382524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u="sng" dirty="0">
                <a:latin typeface="Times New Roman" pitchFamily="18" charset="0"/>
                <a:cs typeface="Times New Roman" pitchFamily="18" charset="0"/>
              </a:rPr>
              <a:t>Глобальні економічні фактори: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Нерівномірний розподіл вигод від глобалізації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Міжнародна конкуренція та перенесення виробництв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Залежність від світових цін на сировину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Технологічні зміни та автоматизація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Міжнародні економічні санкції</a:t>
            </a: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0040" y="2918460"/>
            <a:ext cx="3581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u="sng" dirty="0">
                <a:latin typeface="Times New Roman" pitchFamily="18" charset="0"/>
                <a:cs typeface="Times New Roman" pitchFamily="18" charset="0"/>
              </a:rPr>
              <a:t>Ресурсні обмеження: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Нерівний доступ до природних ресурсів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Екологічні проблеми та їх економічні наслідки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Обмежений доступ до земельних ресурсів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Енергетична залежність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Нестача інвестиційних ресурсів</a:t>
            </a: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03420" y="2750820"/>
            <a:ext cx="31775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u="sng" dirty="0">
                <a:latin typeface="Times New Roman" pitchFamily="18" charset="0"/>
                <a:cs typeface="Times New Roman" pitchFamily="18" charset="0"/>
              </a:rPr>
              <a:t>Структурні недоліки економічної системи: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Монополізація ринків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Неефективний розподіл ресурсів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Слабка інноваційна активність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Низька продуктивність праці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Застарілі технології виробництва</a:t>
            </a: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65820" y="3299341"/>
            <a:ext cx="32842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u="sng" dirty="0"/>
              <a:t>Циклічність бідності: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 err="1"/>
              <a:t>Міжпоколінна</a:t>
            </a:r>
            <a:r>
              <a:rPr lang="uk-UA" dirty="0"/>
              <a:t> передача бідності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/>
              <a:t>Обмежена соціальна мобільність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/>
              <a:t>"Пастки бідності"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/>
              <a:t>Географічна концентрація бідності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/>
              <a:t>Соціальна ізоляція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32037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body" sz="quarter" idx="10"/>
          </p:nvPr>
        </p:nvSpPr>
        <p:spPr>
          <a:xfrm>
            <a:off x="198438" y="168275"/>
            <a:ext cx="11658600" cy="5602288"/>
          </a:xfrm>
        </p:spPr>
        <p:txBody>
          <a:bodyPr/>
          <a:lstStyle/>
          <a:p>
            <a:pPr marL="0" indent="0">
              <a:buNone/>
            </a:pP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Подолання бідності є складним та багатогранним процесом, який вимагає комплексного підходу та залучення різних інструментів соціально-економічної політики.</a:t>
            </a:r>
          </a:p>
          <a:p>
            <a:r>
              <a:rPr lang="uk-UA" sz="20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Першим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ключовим напрямком є стимулювання економічного зростання та створення робочих місць через підтримку малого та середнього бізнесу, залучення інвестицій та розвиток інноваційних секторів економіки. Важливо створювати сприятливий бізнес-клімат та умови для підприємницької активності. Паралельно необхідно розвивати ринок праці через активну політику зайнятості, програми професійної перепідготовки та стимулювання створення високооплачуваних робочих місць.</a:t>
            </a:r>
          </a:p>
          <a:p>
            <a:r>
              <a:rPr lang="uk-UA" sz="20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Другим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важливим напрямком є вдосконалення системи соціального захисту населення. Це включає адресну соціальну допомогу малозабезпеченим верствам населення, субсидії на житлово-комунальні послуги, програми продовольчої допомоги та підтримку сімей з дітьми. Також критично важливим є розвиток соціальної інфраструктури - забезпечення доступного житла, якісної медицини, освітніх закладів та транспортної доступності.</a:t>
            </a:r>
          </a:p>
          <a:p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Особлива увага має приділятися </a:t>
            </a:r>
            <a:r>
              <a:rPr lang="uk-UA" sz="20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освіті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як ключовому інструменту подолання бідності. Необхідно забезпечити доступ до якісної освіти через модернізацію освітніх програм, розвиток професійної освіти та створення системи безперервного навчання. Важливим компонентом є також підвищення фінансової грамотності населення через навчання управлінню особистими фінансами та консультування з питань бюджетування.</a:t>
            </a:r>
          </a:p>
          <a:p>
            <a:pPr marL="0" indent="0">
              <a:buNone/>
            </a:pPr>
            <a:endParaRPr lang="uk-UA" sz="20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81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236221" y="205740"/>
            <a:ext cx="11620818" cy="5564823"/>
          </a:xfrm>
        </p:spPr>
        <p:txBody>
          <a:bodyPr/>
          <a:lstStyle/>
          <a:p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Розвиток </a:t>
            </a:r>
            <a:r>
              <a:rPr lang="uk-UA" sz="20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інфраструктури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є ще одним критичним напрямком. Це включає як базову інфраструктуру (транспортні мережі, водопостачання, електрифікація, </a:t>
            </a:r>
            <a:r>
              <a:rPr lang="uk-UA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інтернет-комунікації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), так і соціальну інфраструктуру (медичні заклади, освітні установи, культурні центри). Особливу увагу слід приділяти розвитку депресивних регіонів для зменшення регіональних диспропорцій.</a:t>
            </a:r>
          </a:p>
          <a:p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Важливим елементом є </a:t>
            </a:r>
            <a:r>
              <a:rPr lang="uk-UA" sz="20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забезпечення фінансової інклюзії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через розширення доступу до фінансових послуг - мікрокредитування, програми заощаджень, страхові продукти та мобільні банківські послуги. Підтримка підприємницьких ініціатив через гранти для </a:t>
            </a:r>
            <a:r>
              <a:rPr lang="uk-UA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стартапів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пільгові кредити та бізнес-інкубатори також сприяє подоланню бідності.</a:t>
            </a:r>
          </a:p>
          <a:p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Інноваційні підходи включають </a:t>
            </a:r>
            <a:r>
              <a:rPr lang="uk-UA" sz="20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цифрову трансформацію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(розвиток електронних послуг, цифрові платформи працевлаштування, </a:t>
            </a:r>
            <a:r>
              <a:rPr lang="uk-UA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онлайн-освіта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та соціальні інновації (соціальне підприємництво, кооперативний рух, громадські ініціативи). Важливим є також міжнародне співробітництво для залучення технічної та фінансової допомоги, обміну досвідом та реалізації спільних проектів.</a:t>
            </a:r>
          </a:p>
          <a:p>
            <a:r>
              <a:rPr lang="uk-UA" sz="20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Інституційні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реформи повинні забезпечити вдосконалення законодавства у сфері захисту прав працівників, </a:t>
            </a:r>
            <a:r>
              <a:rPr lang="uk-UA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антидискримінаційних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законів, спрощення ведення бізнесу та боротьби з корупцією. Також важливим є розвиток "зеленої економіки" через впровадження </a:t>
            </a:r>
            <a:r>
              <a:rPr lang="uk-UA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енергоефективних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технологій та розвиток відновлюваних джерел енергії.</a:t>
            </a:r>
          </a:p>
          <a:p>
            <a:pPr marL="0" indent="0">
              <a:buNone/>
            </a:pPr>
            <a:endParaRPr lang="uk-UA" sz="20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396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67641" y="205740"/>
            <a:ext cx="11689398" cy="5564823"/>
          </a:xfrm>
        </p:spPr>
        <p:txBody>
          <a:bodyPr/>
          <a:lstStyle/>
          <a:p>
            <a:pPr marL="0" indent="0" algn="ctr"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2. Економічні 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механізми підтримки людей з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інвалідністю</a:t>
            </a:r>
          </a:p>
          <a:p>
            <a:pPr marL="0" indent="0">
              <a:buNone/>
            </a:pPr>
            <a:r>
              <a:rPr lang="uk-UA" sz="18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Державні соціальні виплати:</a:t>
            </a:r>
          </a:p>
          <a:p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Пенсія по інвалідності: • </a:t>
            </a:r>
            <a:r>
              <a:rPr lang="en-US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група - 100% пенсії за віком • </a:t>
            </a:r>
            <a:r>
              <a:rPr lang="en-US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група - 90% пенсії за віком • </a:t>
            </a:r>
            <a:r>
              <a:rPr lang="en-US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група - 50% пенсії за віком</a:t>
            </a:r>
          </a:p>
          <a:p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Державна соціальна допомога особам з інвалідністю з дитинства та дітям з інвалідністю</a:t>
            </a:r>
          </a:p>
          <a:p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Надбавка на догляд за особами з інвалідністю </a:t>
            </a:r>
            <a:r>
              <a:rPr lang="en-US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групи</a:t>
            </a:r>
          </a:p>
          <a:p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Компенсація на бензин, ремонт і технічне обслуговування автомобілів для осіб з інвалідністю</a:t>
            </a:r>
          </a:p>
          <a:p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Грошова компенсація на транспортне </a:t>
            </a: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</a:p>
          <a:p>
            <a:pPr marL="0" indent="0">
              <a:buNone/>
            </a:pPr>
            <a:r>
              <a:rPr lang="uk-UA" sz="1800" i="1" u="sng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Працевлаштування </a:t>
            </a:r>
            <a:r>
              <a:rPr lang="uk-UA" sz="18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 професійна реабілітація:</a:t>
            </a:r>
          </a:p>
          <a:p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Квота для працевлаштування (4% від загальної кількості працівників)</a:t>
            </a:r>
          </a:p>
          <a:p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Створення спеціальних робочих місць</a:t>
            </a:r>
          </a:p>
          <a:p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Податкові пільги для підприємств, які працевлаштовують осіб з інвалідністю</a:t>
            </a:r>
          </a:p>
          <a:p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Підтримка підприємств громадських організацій осіб з інвалідністю</a:t>
            </a:r>
          </a:p>
          <a:p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Професійна перепідготовка та підвищення кваліфікації</a:t>
            </a:r>
          </a:p>
          <a:p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Сприяння 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самозайнятості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підприємницькій діяльності</a:t>
            </a:r>
          </a:p>
          <a:p>
            <a:pPr marL="0" indent="0">
              <a:buNone/>
            </a:pPr>
            <a:endParaRPr lang="uk-UA" sz="18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uk-UA" sz="1800" b="0" dirty="0"/>
          </a:p>
        </p:txBody>
      </p:sp>
    </p:spTree>
    <p:extLst>
      <p:ext uri="{BB962C8B-B14F-4D97-AF65-F5344CB8AC3E}">
        <p14:creationId xmlns:p14="http://schemas.microsoft.com/office/powerpoint/2010/main" val="826139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52401" y="175260"/>
            <a:ext cx="6172199" cy="5595303"/>
          </a:xfrm>
        </p:spPr>
        <p:txBody>
          <a:bodyPr/>
          <a:lstStyle/>
          <a:p>
            <a:pPr marL="0" indent="0">
              <a:buNone/>
            </a:pPr>
            <a:r>
              <a:rPr lang="uk-UA" sz="1800" i="1" u="sng" dirty="0">
                <a:latin typeface="Times New Roman" pitchFamily="18" charset="0"/>
                <a:cs typeface="Times New Roman" pitchFamily="18" charset="0"/>
              </a:rPr>
              <a:t>Медичне забезпечення:</a:t>
            </a:r>
          </a:p>
          <a:p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Безоплатне та пільгове забезпечення ліками</a:t>
            </a:r>
          </a:p>
          <a:p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Безоплатне забезпечення медичними виробами</a:t>
            </a:r>
          </a:p>
          <a:p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Санаторно-курортне лікування</a:t>
            </a:r>
          </a:p>
          <a:p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Реабілітаційні послуги</a:t>
            </a:r>
          </a:p>
          <a:p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Забезпечення технічними та іншими засобами реабілітації</a:t>
            </a:r>
          </a:p>
          <a:p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Стоматологічне протезування</a:t>
            </a:r>
          </a:p>
          <a:p>
            <a:pPr marL="0" indent="0">
              <a:buNone/>
            </a:pPr>
            <a:r>
              <a:rPr lang="uk-UA" sz="1800" i="1" u="sng" dirty="0">
                <a:latin typeface="Times New Roman" pitchFamily="18" charset="0"/>
                <a:cs typeface="Times New Roman" pitchFamily="18" charset="0"/>
              </a:rPr>
              <a:t>Житлово-комунальні пільги:</a:t>
            </a:r>
          </a:p>
          <a:p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Знижка на оплату житлово-комунальних послуг</a:t>
            </a:r>
          </a:p>
          <a:p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Пільги на встановлення телефону</a:t>
            </a:r>
          </a:p>
          <a:p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Компенсація витрат на житлово-комунальні послуги</a:t>
            </a:r>
          </a:p>
          <a:p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Право на позачергове отримання житла</a:t>
            </a:r>
          </a:p>
          <a:p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Пільгові кредити на будівництво житла</a:t>
            </a:r>
          </a:p>
          <a:p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Адаптація житла під потреби особи з інвалідністю</a:t>
            </a:r>
          </a:p>
          <a:p>
            <a:pPr marL="0" indent="0">
              <a:buNone/>
            </a:pPr>
            <a:endParaRPr lang="uk-UA" sz="2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91300" y="205740"/>
            <a:ext cx="538734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u="sng" dirty="0">
                <a:latin typeface="Times New Roman" pitchFamily="18" charset="0"/>
                <a:cs typeface="Times New Roman" pitchFamily="18" charset="0"/>
              </a:rPr>
              <a:t>Транспортні пільги: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Безкоштовний проїзд у громадському транспорті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Знижки на проїзд у міжміському транспорті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Спеціальні транспортні послуги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Забезпечення спеціалізованим автотранспортом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Пільги на придбання автомобіля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Безоплатне паркування</a:t>
            </a:r>
          </a:p>
          <a:p>
            <a:r>
              <a:rPr lang="uk-UA" b="1" i="1" u="sng" dirty="0">
                <a:latin typeface="Times New Roman" pitchFamily="18" charset="0"/>
                <a:cs typeface="Times New Roman" pitchFamily="18" charset="0"/>
              </a:rPr>
              <a:t>Податкові пільги: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Податкова соціальна пільга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Звільнення від сплати окремих видів податків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Пільги при оподаткуванні підприємницької діяльності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Зменшення податкового навантаження для підприємств, що працевлаштовують осіб з інвалідністю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Звільнення від сплати земельного податку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Пільги при сплаті митних платежів</a:t>
            </a: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181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281941" y="137160"/>
            <a:ext cx="4427219" cy="5633403"/>
          </a:xfrm>
        </p:spPr>
        <p:txBody>
          <a:bodyPr/>
          <a:lstStyle/>
          <a:p>
            <a:pPr marL="0" indent="0">
              <a:buNone/>
            </a:pPr>
            <a:r>
              <a:rPr lang="uk-UA" sz="18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Реабілітаційні послуги:</a:t>
            </a:r>
          </a:p>
          <a:p>
            <a:pPr>
              <a:buFont typeface="Arial"/>
              <a:buChar char="•"/>
            </a:pP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Медична реабілітація</a:t>
            </a:r>
          </a:p>
          <a:p>
            <a:pPr>
              <a:buFont typeface="Arial"/>
              <a:buChar char="•"/>
            </a:pP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Психолого-педагогічна реабілітація</a:t>
            </a:r>
          </a:p>
          <a:p>
            <a:pPr>
              <a:buFont typeface="Arial"/>
              <a:buChar char="•"/>
            </a:pP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Професійна реабілітація</a:t>
            </a:r>
          </a:p>
          <a:p>
            <a:pPr>
              <a:buFont typeface="Arial"/>
              <a:buChar char="•"/>
            </a:pP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Трудова реабілітація</a:t>
            </a:r>
          </a:p>
          <a:p>
            <a:pPr>
              <a:buFont typeface="Arial"/>
              <a:buChar char="•"/>
            </a:pP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Фізкультурно-спортивна реабілітація</a:t>
            </a:r>
          </a:p>
          <a:p>
            <a:pPr>
              <a:buFont typeface="Arial"/>
              <a:buChar char="•"/>
            </a:pP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Соціальна реабілітація</a:t>
            </a:r>
          </a:p>
          <a:p>
            <a:pPr marL="0" indent="0">
              <a:buNone/>
            </a:pPr>
            <a:r>
              <a:rPr lang="uk-UA" sz="18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Соціальні послуги:</a:t>
            </a:r>
          </a:p>
          <a:p>
            <a:pPr>
              <a:buFont typeface="Arial"/>
              <a:buChar char="•"/>
            </a:pP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Догляд вдома</a:t>
            </a:r>
          </a:p>
          <a:p>
            <a:pPr>
              <a:buFont typeface="Arial"/>
              <a:buChar char="•"/>
            </a:pP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Денний догляд</a:t>
            </a:r>
          </a:p>
          <a:p>
            <a:pPr>
              <a:buFont typeface="Arial"/>
              <a:buChar char="•"/>
            </a:pP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Підтримане проживання</a:t>
            </a:r>
          </a:p>
          <a:p>
            <a:pPr>
              <a:buFont typeface="Arial"/>
              <a:buChar char="•"/>
            </a:pP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Соціальна адаптація</a:t>
            </a:r>
          </a:p>
          <a:p>
            <a:pPr>
              <a:buFont typeface="Arial"/>
              <a:buChar char="•"/>
            </a:pP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Соціальна інтеграція</a:t>
            </a:r>
          </a:p>
          <a:p>
            <a:pPr>
              <a:buFont typeface="Arial"/>
              <a:buChar char="•"/>
            </a:pP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Консультування</a:t>
            </a:r>
          </a:p>
          <a:p>
            <a:endParaRPr lang="uk-UA" sz="18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89120" y="198120"/>
            <a:ext cx="413766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i="1" u="sng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Інформаційна </a:t>
            </a:r>
            <a:r>
              <a:rPr lang="uk-UA" sz="1600" b="1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підтримка: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16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Забезпечення доступу до інформації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16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Переклад жестовою мовою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16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Забезпечення спеціальними засобами комунікації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16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Доступ до </a:t>
            </a:r>
            <a:r>
              <a:rPr lang="uk-UA" sz="160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інтернету</a:t>
            </a:r>
            <a:endParaRPr lang="uk-UA" sz="160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uk-UA" sz="16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Інформаційно-консультативні послуги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16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Правова допомога</a:t>
            </a:r>
          </a:p>
          <a:p>
            <a:r>
              <a:rPr lang="uk-UA" sz="1600" b="1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Підтримка громадських організацій: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16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Фінансування статутної діяльності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16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Підтримка соціальних проектів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16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Надання приміщень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16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Сприяння міжнародній співпраці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16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Залучення до формування політики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16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Консультативна підтримка</a:t>
            </a:r>
          </a:p>
          <a:p>
            <a:endParaRPr lang="uk-UA" sz="160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26780" y="198120"/>
            <a:ext cx="348234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Підтримка громадських організацій:</a:t>
            </a:r>
          </a:p>
          <a:p>
            <a:r>
              <a:rPr lang="uk-UA" sz="16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Фінансування статутної діяльності</a:t>
            </a:r>
          </a:p>
          <a:p>
            <a:r>
              <a:rPr lang="uk-UA" sz="16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Підтримка соціальних проектів</a:t>
            </a:r>
          </a:p>
          <a:p>
            <a:r>
              <a:rPr lang="uk-UA" sz="16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Надання приміщень</a:t>
            </a:r>
          </a:p>
          <a:p>
            <a:r>
              <a:rPr lang="uk-UA" sz="16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Сприяння міжнародній співпраці</a:t>
            </a:r>
          </a:p>
          <a:p>
            <a:r>
              <a:rPr lang="uk-UA" sz="16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Залучення до формування політики</a:t>
            </a:r>
          </a:p>
          <a:p>
            <a:r>
              <a:rPr lang="uk-UA" sz="16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Консультативна підтримка</a:t>
            </a:r>
          </a:p>
          <a:p>
            <a:r>
              <a:rPr lang="uk-UA" sz="1600" b="1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Особливості реалізації підтримки в умовах воєнного стану:</a:t>
            </a:r>
          </a:p>
          <a:p>
            <a:r>
              <a:rPr lang="uk-UA" sz="16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Спрощення процедур отримання допомоги</a:t>
            </a:r>
          </a:p>
          <a:p>
            <a:r>
              <a:rPr lang="uk-UA" sz="16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Додаткові виплати для внутрішньо переміщених осіб з інвалідністю</a:t>
            </a:r>
          </a:p>
          <a:p>
            <a:r>
              <a:rPr lang="uk-UA" sz="16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Забезпечення доступу до укриттів</a:t>
            </a:r>
          </a:p>
          <a:p>
            <a:r>
              <a:rPr lang="uk-UA" sz="16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Евакуаційні заходи</a:t>
            </a:r>
          </a:p>
          <a:p>
            <a:r>
              <a:rPr lang="uk-UA" sz="16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Медичне забезпечення в умовах воєнного стану</a:t>
            </a:r>
          </a:p>
          <a:p>
            <a:r>
              <a:rPr lang="uk-UA" sz="16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Психологічна підтримка</a:t>
            </a:r>
          </a:p>
          <a:p>
            <a:endParaRPr lang="uk-UA" sz="16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875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3075</TotalTime>
  <Words>1153</Words>
  <Application>Microsoft Office PowerPoint</Application>
  <PresentationFormat>Довільний</PresentationFormat>
  <Paragraphs>179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0" baseType="lpstr">
      <vt:lpstr>Тема Office</vt:lpstr>
      <vt:lpstr> Тема 10. Економічні аспекти соціального захисту вразливих груп населення   1. Бідність: вимірювання та шляхи подолання 2. Економічні механізми підтримки людей з інвалідністю 3. Соціально-економічна підтримка сімей з дітьми   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User</cp:lastModifiedBy>
  <cp:revision>260</cp:revision>
  <dcterms:created xsi:type="dcterms:W3CDTF">2023-01-12T09:20:21Z</dcterms:created>
  <dcterms:modified xsi:type="dcterms:W3CDTF">2024-12-05T08:56:16Z</dcterms:modified>
</cp:coreProperties>
</file>