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1" r:id="rId7"/>
    <p:sldId id="265" r:id="rId8"/>
    <p:sldId id="266" r:id="rId9"/>
    <p:sldId id="262" r:id="rId10"/>
    <p:sldId id="280" r:id="rId11"/>
    <p:sldId id="281" r:id="rId12"/>
    <p:sldId id="264" r:id="rId13"/>
    <p:sldId id="283" r:id="rId14"/>
    <p:sldId id="282" r:id="rId15"/>
    <p:sldId id="267" r:id="rId16"/>
    <p:sldId id="269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FB5"/>
    <a:srgbClr val="DBC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9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2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5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0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7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6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0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CF2B-4F5E-4915-9D3F-577FAA99A6A7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740B-0FE7-4EE3-8928-723BA74C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4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594" t="26073" r="11365" b="25047"/>
          <a:stretch/>
        </p:blipFill>
        <p:spPr>
          <a:xfrm>
            <a:off x="9021170" y="859809"/>
            <a:ext cx="2702257" cy="3152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273339">
            <a:off x="3217162" y="4633236"/>
            <a:ext cx="6243593" cy="769441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r>
              <a:rPr lang="uk-UA" sz="4400" cap="all" dirty="0">
                <a:solidFill>
                  <a:schemeClr val="accent6">
                    <a:lumMod val="50000"/>
                  </a:schemeClr>
                </a:solidFill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психологія зрілого віку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05" y="1349922"/>
            <a:ext cx="5372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202122"/>
                </a:solidFill>
                <a:latin typeface="Mistral" panose="03090702030407020403" pitchFamily="66" charset="0"/>
              </a:rPr>
              <a:t>Так, світ — театр,</a:t>
            </a:r>
            <a:r>
              <a:rPr lang="uk-UA" sz="3200" dirty="0" smtClean="0">
                <a:latin typeface="Mistral" panose="03090702030407020403" pitchFamily="66" charset="0"/>
              </a:rPr>
              <a:t/>
            </a:r>
            <a:br>
              <a:rPr lang="uk-UA" sz="3200" dirty="0" smtClean="0">
                <a:latin typeface="Mistral" panose="03090702030407020403" pitchFamily="66" charset="0"/>
              </a:rPr>
            </a:br>
            <a:r>
              <a:rPr lang="uk-UA" sz="3200" dirty="0" smtClean="0">
                <a:solidFill>
                  <a:srgbClr val="202122"/>
                </a:solidFill>
                <a:latin typeface="Mistral" panose="03090702030407020403" pitchFamily="66" charset="0"/>
              </a:rPr>
              <a:t>Де всі чоловіки й жінки — актори.</a:t>
            </a:r>
            <a:r>
              <a:rPr lang="uk-UA" sz="3200" dirty="0" smtClean="0">
                <a:latin typeface="Mistral" panose="03090702030407020403" pitchFamily="66" charset="0"/>
              </a:rPr>
              <a:t/>
            </a:r>
            <a:br>
              <a:rPr lang="uk-UA" sz="3200" dirty="0" smtClean="0">
                <a:latin typeface="Mistral" panose="03090702030407020403" pitchFamily="66" charset="0"/>
              </a:rPr>
            </a:br>
            <a:r>
              <a:rPr lang="uk-UA" sz="3200" dirty="0" smtClean="0">
                <a:solidFill>
                  <a:srgbClr val="202122"/>
                </a:solidFill>
                <a:latin typeface="Mistral" panose="03090702030407020403" pitchFamily="66" charset="0"/>
              </a:rPr>
              <a:t>Тут кожному приписаний свій вихід,</a:t>
            </a:r>
            <a:r>
              <a:rPr lang="uk-UA" sz="3200" dirty="0" smtClean="0">
                <a:latin typeface="Mistral" panose="03090702030407020403" pitchFamily="66" charset="0"/>
              </a:rPr>
              <a:t/>
            </a:r>
            <a:br>
              <a:rPr lang="uk-UA" sz="3200" dirty="0" smtClean="0">
                <a:latin typeface="Mistral" panose="03090702030407020403" pitchFamily="66" charset="0"/>
              </a:rPr>
            </a:br>
            <a:r>
              <a:rPr lang="uk-UA" sz="3200" dirty="0" smtClean="0">
                <a:solidFill>
                  <a:srgbClr val="202122"/>
                </a:solidFill>
                <a:latin typeface="Mistral" panose="03090702030407020403" pitchFamily="66" charset="0"/>
              </a:rPr>
              <a:t>не одну з них кожен грає роль</a:t>
            </a:r>
          </a:p>
          <a:p>
            <a:pPr algn="r"/>
            <a:r>
              <a:rPr lang="uk-UA" sz="3200" dirty="0" smtClean="0">
                <a:solidFill>
                  <a:srgbClr val="202122"/>
                </a:solidFill>
                <a:latin typeface="Mistral" panose="03090702030407020403" pitchFamily="66" charset="0"/>
              </a:rPr>
              <a:t>В. Шекспір</a:t>
            </a:r>
            <a:endParaRPr lang="uk-UA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501" y="1192533"/>
            <a:ext cx="5986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Рубіж ранньої дорослості – криза 30 років. 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Завершення загальносомативного розвитку, статевої диференціації, розумових здібностей та інтересів. </a:t>
            </a:r>
          </a:p>
          <a:p>
            <a:pPr algn="just"/>
            <a:endParaRPr lang="uk-UA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Провідна діяльність віку –</a:t>
            </a: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продуктивно</a:t>
            </a:r>
            <a:r>
              <a:rPr lang="uk-UA" dirty="0">
                <a:solidFill>
                  <a:srgbClr val="333333"/>
                </a:solidFill>
                <a:latin typeface="Comic Sans MS" panose="030F0702030302020204" pitchFamily="66" charset="0"/>
              </a:rPr>
              <a:t>-</a:t>
            </a: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творча.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74253" y="284945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Рання дорослість 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21/22 – 40 років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5552" y="31975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 цей період відбувається розквіт любові та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дружби, оформлення життєвих задумів, вибір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професії, професіоналізм, автономія від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батьківської родини, батьківська роль.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777" y="46486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Когнітивний розвиток пов’язаний із переходом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мислення на 5-ту діалектичну стадію розвитку: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людина здатна вибирати судження власної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життєвої позиції, формується когнітивний стиль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(індивідуальний спосіб мислення).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This contains an image of: line art">
            <a:extLst>
              <a:ext uri="{FF2B5EF4-FFF2-40B4-BE49-F238E27FC236}">
                <a16:creationId xmlns:a16="http://schemas.microsoft.com/office/drawing/2014/main" id="{40EEDF4D-986E-6D8C-2C0D-50F918E28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3331" r="10864" b="8255"/>
          <a:stretch/>
        </p:blipFill>
        <p:spPr bwMode="auto">
          <a:xfrm>
            <a:off x="8269681" y="1181986"/>
            <a:ext cx="1797260" cy="24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45147" y="298785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Рання дорослість 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21/22 – 40 років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1442" y="740039"/>
            <a:ext cx="7410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Сензитивні періоди: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пам’ять - 29-33 роки;</a:t>
            </a:r>
            <a:endParaRPr lang="uk-UA" dirty="0"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мислення – 26-29 років.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Відбувається інтеграція</a:t>
            </a: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пізнавальних процесів, взаємозв’язок між образним, практичним та вербально-логічним мисленням, спеціалізація психічних функцій</a:t>
            </a:r>
            <a:r>
              <a:rPr lang="uk-UA" dirty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786" y="2725436"/>
            <a:ext cx="7350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Особистісні новоутворення: </a:t>
            </a: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самосвідомість (розвиток рефлексії, соціальної та персоніфікованої ідентифікації), мотиваційної сфери (соціальна мотивація, саморегуляція), професіоналізм.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0819" y="3911121"/>
            <a:ext cx="69057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У фізіологічному плані </a:t>
            </a: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ранню дорослість пов’язують із оптимальним функціонуванням всіх систем організму.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 соціальному та юридичних планах </a:t>
            </a: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– із можливістю дотримуватись норм та правил соціального життя, займати певні статусні позиції, демонструвати рівень своїх соціальних досягнень (освіта, професія, зміцнення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соціального статусу тощо), брати відповідальність за власні рішення та вчинки.</a:t>
            </a:r>
          </a:p>
        </p:txBody>
      </p:sp>
      <p:pic>
        <p:nvPicPr>
          <p:cNvPr id="6" name="Picture 4" descr="This contains an image of: 219 Best Tattoos images in 2019 | Tattoos, Small tattoos, Body art tattoos">
            <a:extLst>
              <a:ext uri="{FF2B5EF4-FFF2-40B4-BE49-F238E27FC236}">
                <a16:creationId xmlns:a16="http://schemas.microsoft.com/office/drawing/2014/main" id="{4F883C7E-8CB7-B116-A947-6B7651E3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AF9"/>
              </a:clrFrom>
              <a:clrTo>
                <a:srgbClr val="FBFA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65" y="3724668"/>
            <a:ext cx="22479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4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is contains an image of: Prints online | Prints with Scandinavian desig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1CFC1"/>
              </a:clrFrom>
              <a:clrTo>
                <a:srgbClr val="E1CFC1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2179" r="9638" b="12329"/>
          <a:stretch/>
        </p:blipFill>
        <p:spPr bwMode="auto">
          <a:xfrm>
            <a:off x="8962392" y="3545781"/>
            <a:ext cx="1763485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574" y="272219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latin typeface="Comic Sans MS" panose="030F0702030302020204" pitchFamily="66" charset="0"/>
              </a:rPr>
              <a:t>Пізнавальна сфера 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складається із соціального інтелекту, мудрості, особистісного пізнання, компетентності. На відміну від дитини, дорослий сам керує своїм пізнанням.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2483" y="1601259"/>
            <a:ext cx="7345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Comic Sans MS" panose="030F0702030302020204" pitchFamily="66" charset="0"/>
              </a:rPr>
              <a:t>Мудрість </a:t>
            </a: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полягає в умінні мати справу з парадоксами, критичності, мислення відповідями та запитаннями, в розвиненій здібності до розуміння себе, яка виражається у сформованій культурі роботи з безсвідомими процесами, розширенням сфери свідомості, розвиненим особистісно-творчим потенціалом, емпатією.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4483" y="3730518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latin typeface="Comic Sans MS" panose="030F0702030302020204" pitchFamily="66" charset="0"/>
              </a:rPr>
              <a:t>Психологічна дорослість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співвідноситься із власною приналежністю до певної вікової когорти, в якій важливе місце займає наявність сім’ї та досвіду батьківства;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з переживанням власного життя серед людей;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ставленням не тільки до себе самого, до власного “Я”, але й до більш широкого контексту життя;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Comic Sans MS" panose="030F0702030302020204" pitchFamily="66" charset="0"/>
              </a:rPr>
              <a:t> можливості впливати на світ та змінювати його.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35315" y="241441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Рання дорослість 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21/22 – 40 років</a:t>
            </a:r>
          </a:p>
        </p:txBody>
      </p:sp>
    </p:spTree>
    <p:extLst>
      <p:ext uri="{BB962C8B-B14F-4D97-AF65-F5344CB8AC3E}">
        <p14:creationId xmlns:p14="http://schemas.microsoft.com/office/powerpoint/2010/main" val="335533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5722" y="3735430"/>
            <a:ext cx="70377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Задачі когнітивної сфери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застосування знань для розв’язання проблем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інших людей;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розвиток фази адміністрування;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розвиток вербальних функцій (максимум – 40-45 років);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розвиток кристалізованого, плинного інтелекту;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компенсаторні явища у психіці, тренування для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збереження високої продуктивності розумової діяльності.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9977" y="203749"/>
            <a:ext cx="311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середня дорослість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від 40 до 60 років</a:t>
            </a:r>
            <a:endParaRPr lang="uk-UA" b="1" cap="all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8806" y="1120844"/>
            <a:ext cx="44178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Comic Sans MS" panose="030F0702030302020204" pitchFamily="66" charset="0"/>
              </a:rPr>
              <a:t>Середня дорослість</a:t>
            </a:r>
          </a:p>
          <a:p>
            <a:pPr algn="just"/>
            <a:endParaRPr lang="uk-UA" b="1" dirty="0">
              <a:latin typeface="Comic Sans MS" panose="030F0702030302020204" pitchFamily="66" charset="0"/>
            </a:endParaRPr>
          </a:p>
          <a:p>
            <a:pPr algn="just"/>
            <a:r>
              <a:rPr lang="uk-UA" dirty="0">
                <a:latin typeface="Comic Sans MS" panose="030F0702030302020204" pitchFamily="66" charset="0"/>
              </a:rPr>
              <a:t>Середня дорослість пік соціальних досягнень, розкриття потенціалу та виповнення покликання.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848565"/>
            <a:ext cx="55378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Задачі середньої дорослості: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пристосування до анатомо-функціональних змін організму;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переоцінка професійної кар’єри;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підготовка до відходу від справ;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забезпечення внутрішньої сімейної інтеграції;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перебудова стосунків із дорослими дітьми;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освоєння нових сімейних ролей.</a:t>
            </a:r>
          </a:p>
        </p:txBody>
      </p:sp>
    </p:spTree>
    <p:extLst>
      <p:ext uri="{BB962C8B-B14F-4D97-AF65-F5344CB8AC3E}">
        <p14:creationId xmlns:p14="http://schemas.microsoft.com/office/powerpoint/2010/main" val="73235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8720" y="1963879"/>
            <a:ext cx="6520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Криза 50 років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uk-UA" dirty="0">
                <a:solidFill>
                  <a:srgbClr val="333333"/>
                </a:solidFill>
                <a:latin typeface="Comic Sans MS" panose="030F0702030302020204" pitchFamily="66" charset="0"/>
              </a:rPr>
              <a:t>Ц</a:t>
            </a: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е реалістична переоцінка на основі власного досвіду співвідношень очікуваного і досягнутого.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9977" y="367522"/>
            <a:ext cx="311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середня дорослість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від 40 до 60 років</a:t>
            </a:r>
            <a:endParaRPr lang="uk-UA" b="1" cap="all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5994" y="3559628"/>
            <a:ext cx="78019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Криза 55-60 років</a:t>
            </a:r>
          </a:p>
          <a:p>
            <a:pPr algn="just"/>
            <a:endParaRPr lang="uk-UA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Криза морального смислу життя. Людина іде на пенсію.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endParaRPr lang="uk-UA" dirty="0">
              <a:latin typeface="Comic Sans MS" panose="030F0702030302020204" pitchFamily="66" charset="0"/>
            </a:endParaRP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Полюси поведінки: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Полюс цілісності: обернувшись назад, людина відчуває задоволення життям.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Полюс безнадійності: людина відчуває безповоротність втрат, впадає в депресію. Це – криза відчаю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7605" y="1013853"/>
            <a:ext cx="8130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Криза дорослої людини – це пошук нових можливостей, які відповідають обставинам життя.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Подолання кризи – переоцінка людиною своїх життєвих цілей, цінностей, смислові новоутворення.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This contains an image of: Unique Coloring Book Page For Children">
            <a:extLst>
              <a:ext uri="{FF2B5EF4-FFF2-40B4-BE49-F238E27FC236}">
                <a16:creationId xmlns:a16="http://schemas.microsoft.com/office/drawing/2014/main" id="{45610BD2-1717-071C-E10C-039AD3CAD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0" t="3533" r="5421" b="6385"/>
          <a:stretch/>
        </p:blipFill>
        <p:spPr bwMode="auto">
          <a:xfrm>
            <a:off x="9976171" y="2201685"/>
            <a:ext cx="1661647" cy="21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6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is contains an image of: Download heart symbol with hand embrace line drawing for fre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3" t="17395" r="12377" b="11311"/>
          <a:stretch/>
        </p:blipFill>
        <p:spPr bwMode="auto">
          <a:xfrm>
            <a:off x="9594376" y="170376"/>
            <a:ext cx="1948440" cy="16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219" y="4556599"/>
            <a:ext cx="120877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Зрушення в когнітивній сфері у пізній дорослості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Позитивні: виникнення автобіографічної пам’яті та дальньої ремінісценції.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Негативні: порушення у відчуттях та сприйняттях, механічному запам’ятовуванні оперативній пам’яті та невербальному інтелекті. </a:t>
            </a:r>
            <a:endParaRPr lang="uk-UA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Порушення пізнавальної діяльності в загальному плані пов’язано з </a:t>
            </a:r>
            <a:r>
              <a:rPr lang="uk-UA" dirty="0">
                <a:solidFill>
                  <a:srgbClr val="333333"/>
                </a:solidFill>
                <a:latin typeface="Comic Sans MS" panose="030F0702030302020204" pitchFamily="66" charset="0"/>
              </a:rPr>
              <a:t>деменцією.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1265" y="1826349"/>
            <a:ext cx="5049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Задачі пізньої дорослості: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пристосування до інволюції та зменшення доходів;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пристосування до втрат (близьких, друзів).</a:t>
            </a:r>
          </a:p>
          <a:p>
            <a:pPr algn="just"/>
            <a:endParaRPr lang="uk-UA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Старіння відбувається на різних рівнях: індивіда, особистості, суб’єкта діяльності.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418" y="1186660"/>
            <a:ext cx="5490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Пізня дорослість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Характерною рисою є неоднорідність та різний фізичний стан різних людей, включаючи й індивідуальний тип соціальної активності.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55623" y="357607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пізня дорослість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від 60 і далі</a:t>
            </a:r>
            <a:endParaRPr lang="uk-UA" b="1" cap="al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5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 contains an image of: Line art tattoos">
            <a:extLst>
              <a:ext uri="{FF2B5EF4-FFF2-40B4-BE49-F238E27FC236}">
                <a16:creationId xmlns:a16="http://schemas.microsoft.com/office/drawing/2014/main" id="{5C0E950C-A76F-D169-0AE7-21CEC8DF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98" y="872946"/>
            <a:ext cx="2732498" cy="48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967848-020A-1BEE-2E55-64E0E28DE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27" y="1131123"/>
            <a:ext cx="7028571" cy="4744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24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ціальні ролі людини — урок. Я досліджую світ, 4 кла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7" y="2696696"/>
            <a:ext cx="8074404" cy="35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446" y="388372"/>
            <a:ext cx="10590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 smtClean="0">
                <a:latin typeface="Segoe Print" panose="02000600000000000000" pitchFamily="2" charset="0"/>
              </a:rPr>
              <a:t>ЗАВДАННЯ: </a:t>
            </a:r>
          </a:p>
          <a:p>
            <a:pPr algn="just"/>
            <a:endParaRPr lang="uk-UA" b="1" dirty="0" smtClean="0">
              <a:latin typeface="Segoe Print" panose="02000600000000000000" pitchFamily="2" charset="0"/>
            </a:endParaRPr>
          </a:p>
          <a:p>
            <a:pPr algn="just"/>
            <a:r>
              <a:rPr lang="uk-UA" b="1" dirty="0" smtClean="0">
                <a:latin typeface="Segoe Print" panose="02000600000000000000" pitchFamily="2" charset="0"/>
              </a:rPr>
              <a:t>ПРОАНАЛІЗУЙТЕ ОДИН З САМИХ НАСИЧЕНИХ ПОДІЯМИ ДНІВ ІЗ СВОГО ЖИТТЯ І ПРИГАДАЙТЕ ВСІ СОЦІАЛЬНІ РОЛІ, ЯКІ ВИ ВИКОНУВАЛИ ПРОТЯГОМ ЦЬОГО ДНЯ. </a:t>
            </a:r>
          </a:p>
          <a:p>
            <a:pPr algn="just"/>
            <a:r>
              <a:rPr lang="uk-UA" b="1" dirty="0" smtClean="0">
                <a:latin typeface="Segoe Print" panose="02000600000000000000" pitchFamily="2" charset="0"/>
              </a:rPr>
              <a:t>ВИКОРИСТОВУЮЧИ ПОПЕРЕДНІЙ СЛАЙД, ЗАПИШІТЬ ЯКІ ЖИТТЄВІ НАВИЧКИ ВАМ ЗНАДОБИЛИСЯ, ЩОБ ВИКОНАТИ КОЖНУ РОЛЬ.</a:t>
            </a:r>
          </a:p>
          <a:p>
            <a:pPr algn="just"/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0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6b/cf/2d/6bcf2d5dc798a255da098696208e330b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8001" r="16690" b="9184"/>
          <a:stretch/>
        </p:blipFill>
        <p:spPr bwMode="auto">
          <a:xfrm rot="20486630">
            <a:off x="816430" y="1602017"/>
            <a:ext cx="2286000" cy="29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18831" y="596499"/>
            <a:ext cx="2682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Характеристика</a:t>
            </a:r>
          </a:p>
          <a:p>
            <a:pPr algn="ctr"/>
            <a:r>
              <a:rPr lang="uk-UA" sz="2000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епохи зрілості</a:t>
            </a:r>
            <a:endParaRPr lang="uk-UA" sz="2000" b="1" cap="all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252" y="4606721"/>
            <a:ext cx="10916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Д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орослість – це становлення особистості.</a:t>
            </a:r>
            <a:r>
              <a:rPr lang="uk-UA" sz="2400" dirty="0">
                <a:latin typeface="Comic Sans MS" panose="030F0702030302020204" pitchFamily="66" charset="0"/>
              </a:rPr>
              <a:t> У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дорослої людини з’являються нові умови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розвитку, вибір мети та засобів її досягнення, цілісність розвитку, саморозуміння,  готовність до розуміння інших людей.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1057" y="1806324"/>
            <a:ext cx="7247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Зрілість – кульмінація розвитку дорослої людини. </a:t>
            </a:r>
          </a:p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Акме – вершина зрілості, це багатовимірний стан, що охоплює тривалий період життя людини і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показує, наскільки людина відбулась як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особистість, як працівник, батько тощо.</a:t>
            </a:r>
            <a:endParaRPr lang="uk-UA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s://i.pinimg.com/564x/05/90/5b/05905b01b99d1118115e247930db33ea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5" t="2140" r="5877" b="74985"/>
          <a:stretch/>
        </p:blipFill>
        <p:spPr bwMode="auto">
          <a:xfrm>
            <a:off x="6697160" y="259307"/>
            <a:ext cx="4639885" cy="13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1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628" y="3062364"/>
            <a:ext cx="101129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Він розглядається в різних аспектах: розумовому,  емоційному, вольовому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та на різних рівнях: індивіда, особистості, суб’єкта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діяльності, індивідуальності. </a:t>
            </a:r>
          </a:p>
          <a:p>
            <a:pPr algn="just"/>
            <a:endParaRPr lang="uk-UA" sz="24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Зрілість характеризується культурно-історичною обумовленістю, гетерохронністю</a:t>
            </a:r>
            <a:r>
              <a:rPr lang="uk-UA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,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індивідуальною варіативністю,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детермінованістю досягнень попередніх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етапів.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8407" y="1741444"/>
            <a:ext cx="6639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Зрілість – багатогранний феномен</a:t>
            </a:r>
          </a:p>
        </p:txBody>
      </p:sp>
      <p:pic>
        <p:nvPicPr>
          <p:cNvPr id="4" name="Picture 2" descr="This contains an image of: ">
            <a:extLst>
              <a:ext uri="{FF2B5EF4-FFF2-40B4-BE49-F238E27FC236}">
                <a16:creationId xmlns:a16="http://schemas.microsoft.com/office/drawing/2014/main" id="{37586226-4103-AF77-04DA-11419EEA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576">
            <a:off x="9269302" y="500146"/>
            <a:ext cx="2451861" cy="29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1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contains an image of: Join Our Mobile Pla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16" y="14440"/>
            <a:ext cx="2737824" cy="38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828" y="1455605"/>
            <a:ext cx="7788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Ознака дорослості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перехід до ціннісного та духовного типу реагування на зовнішній світ, “зняття” особистісних характеристик, які домінують в період переходу від підліткового віку до юнацького.</a:t>
            </a:r>
            <a:endParaRPr lang="uk-UA" sz="2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802" y="3335320"/>
            <a:ext cx="89893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Етапи розвитку дорослої людини 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позначаються: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оволодінням знаннями,  можливостями для самореалізації;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організаційної активності у створенні умов та соціальної ситуації;</a:t>
            </a:r>
            <a:endParaRPr lang="uk-UA" sz="20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рефлексією;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свідомим вибором задач розвитку;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можливість вибору провідної діяльності;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гетерохронністю, нерівномірністю, індивідуальною специфікою розвитку.</a:t>
            </a:r>
            <a:endParaRPr lang="uk-U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-57150"/>
            <a:ext cx="1236345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2271" y="1665026"/>
            <a:ext cx="5458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завершення фізичного росту;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формування статури за жіночим або чоловічим типом;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набуття здатності зачати і народити дитину. </a:t>
            </a:r>
          </a:p>
          <a:p>
            <a:endParaRPr lang="uk-UA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uk-UA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Статева зрілість настає дещо раніше, ніж біологічна. </a:t>
            </a:r>
            <a:endParaRPr lang="uk-UA" sz="20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3676" y="314397"/>
            <a:ext cx="2242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Ознаки </a:t>
            </a:r>
          </a:p>
          <a:p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фізіологічної </a:t>
            </a:r>
          </a:p>
          <a:p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зрілості</a:t>
            </a:r>
            <a:endParaRPr lang="uk-UA" b="1" cap="all" dirty="0">
              <a:latin typeface="Comic Sans MS" panose="030F0702030302020204" pitchFamily="66" charset="0"/>
            </a:endParaRPr>
          </a:p>
        </p:txBody>
      </p:sp>
      <p:pic>
        <p:nvPicPr>
          <p:cNvPr id="7" name="Picture 10" descr="https://i.pinimg.com/564x/05/90/5b/05905b01b99d1118115e247930db33e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7" t="48420" r="6062" b="26746"/>
          <a:stretch/>
        </p:blipFill>
        <p:spPr bwMode="auto">
          <a:xfrm>
            <a:off x="7071486" y="-16818"/>
            <a:ext cx="3727302" cy="16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60" r="-349" b="37513"/>
          <a:stretch/>
        </p:blipFill>
        <p:spPr>
          <a:xfrm>
            <a:off x="766356" y="1665026"/>
            <a:ext cx="5659555" cy="2306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6356" y="4563743"/>
            <a:ext cx="105749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mic Sans MS" panose="030F0702030302020204" pitchFamily="66" charset="0"/>
              </a:rPr>
              <a:t>Фізіологічна зрілість - це фізіологіч­не дозрівання всіх систем організму. Вимірюється показниками фізичного розвитку людини, фізичною підготов­леністю її фізіологічних систем (рухо­вої, кістково-м'язової, нервової), на­тренованістю, життєвою активністю й функціональною готовністю адек­ватно відповідати на впливи навколишнього середовища.</a:t>
            </a: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1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59235" t="26117" r="26584" b="52008"/>
          <a:stretch/>
        </p:blipFill>
        <p:spPr>
          <a:xfrm>
            <a:off x="7688538" y="2984665"/>
            <a:ext cx="3512865" cy="304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314" t="23151" r="61462" b="49352"/>
          <a:stretch/>
        </p:blipFill>
        <p:spPr>
          <a:xfrm>
            <a:off x="600194" y="711776"/>
            <a:ext cx="3063348" cy="387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41540" t="22321" r="44278" b="49653"/>
          <a:stretch/>
        </p:blipFill>
        <p:spPr>
          <a:xfrm>
            <a:off x="4020373" y="1864288"/>
            <a:ext cx="3311334" cy="367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7219667" y="318095"/>
            <a:ext cx="3981736" cy="1894115"/>
            <a:chOff x="5169450" y="-8342"/>
            <a:chExt cx="3445239" cy="1864288"/>
          </a:xfrm>
        </p:grpSpPr>
        <p:sp>
          <p:nvSpPr>
            <p:cNvPr id="3" name="TextBox 2"/>
            <p:cNvSpPr txBox="1"/>
            <p:nvPr/>
          </p:nvSpPr>
          <p:spPr>
            <a:xfrm>
              <a:off x="5941524" y="462138"/>
              <a:ext cx="23860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latin typeface="Arial Black" panose="020B0A04020102020204" pitchFamily="34" charset="0"/>
                </a:rPr>
                <a:t>ОЗНАКИ </a:t>
              </a:r>
            </a:p>
            <a:p>
              <a:r>
                <a:rPr lang="uk-UA" b="1" dirty="0">
                  <a:latin typeface="Arial Black" panose="020B0A04020102020204" pitchFamily="34" charset="0"/>
                </a:rPr>
                <a:t>ПСИХОЛОГІЧНОЇ </a:t>
              </a:r>
            </a:p>
            <a:p>
              <a:r>
                <a:rPr lang="uk-UA" b="1" dirty="0">
                  <a:latin typeface="Arial Black" panose="020B0A04020102020204" pitchFamily="34" charset="0"/>
                </a:rPr>
                <a:t>ЗРІЛОСТІ</a:t>
              </a:r>
              <a:endParaRPr lang="ru-RU" b="1" dirty="0">
                <a:latin typeface="Arial Black" panose="020B0A04020102020204" pitchFamily="34" charset="0"/>
              </a:endParaRPr>
            </a:p>
          </p:txBody>
        </p:sp>
        <p:pic>
          <p:nvPicPr>
            <p:cNvPr id="7" name="Picture 4" descr="https://i.pinimg.com/564x/05/90/5b/05905b01b99d1118115e247930db33ea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8F8F6"/>
                </a:clrFrom>
                <a:clrTo>
                  <a:srgbClr val="F8F8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3" t="1976" r="52171" b="74396"/>
            <a:stretch/>
          </p:blipFill>
          <p:spPr bwMode="auto">
            <a:xfrm>
              <a:off x="5169450" y="-8342"/>
              <a:ext cx="3445239" cy="186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90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25805" t="46781" r="55210" b="38667"/>
          <a:stretch/>
        </p:blipFill>
        <p:spPr>
          <a:xfrm>
            <a:off x="961545" y="4196391"/>
            <a:ext cx="4003545" cy="172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50665" t="46968" r="26365" b="38667"/>
          <a:stretch/>
        </p:blipFill>
        <p:spPr>
          <a:xfrm>
            <a:off x="6409622" y="4709232"/>
            <a:ext cx="4496451" cy="158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7204118" y="170571"/>
            <a:ext cx="3063308" cy="1600200"/>
            <a:chOff x="6408682" y="286962"/>
            <a:chExt cx="3063308" cy="16002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970358" y="554031"/>
              <a:ext cx="19399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b="0" i="0" cap="all" dirty="0">
                  <a:solidFill>
                    <a:srgbClr val="333333"/>
                  </a:solidFill>
                  <a:effectLst/>
                  <a:latin typeface="Arial Black" panose="020B0A04020102020204" pitchFamily="34" charset="0"/>
                </a:rPr>
                <a:t>Ознаки</a:t>
              </a:r>
            </a:p>
            <a:p>
              <a:pPr algn="ctr"/>
              <a:r>
                <a:rPr lang="uk-UA" b="0" i="0" cap="all" dirty="0">
                  <a:solidFill>
                    <a:srgbClr val="333333"/>
                  </a:solidFill>
                  <a:effectLst/>
                  <a:latin typeface="Arial Black" panose="020B0A04020102020204" pitchFamily="34" charset="0"/>
                </a:rPr>
                <a:t>соціальної </a:t>
              </a:r>
            </a:p>
            <a:p>
              <a:pPr algn="ctr"/>
              <a:r>
                <a:rPr lang="uk-UA" b="0" i="0" cap="all" dirty="0">
                  <a:solidFill>
                    <a:srgbClr val="333333"/>
                  </a:solidFill>
                  <a:effectLst/>
                  <a:latin typeface="Arial Black" panose="020B0A04020102020204" pitchFamily="34" charset="0"/>
                </a:rPr>
                <a:t>зрілості</a:t>
              </a:r>
              <a:endParaRPr lang="uk-UA" cap="all" dirty="0">
                <a:latin typeface="Arial Black" panose="020B0A04020102020204" pitchFamily="34" charset="0"/>
              </a:endParaRPr>
            </a:p>
          </p:txBody>
        </p:sp>
        <p:pic>
          <p:nvPicPr>
            <p:cNvPr id="7" name="Picture 8" descr="https://i.pinimg.com/564x/05/90/5b/05905b01b99d1118115e247930db33ea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5" t="25755" r="51487" b="50616"/>
            <a:stretch/>
          </p:blipFill>
          <p:spPr bwMode="auto">
            <a:xfrm>
              <a:off x="6408682" y="286962"/>
              <a:ext cx="3063308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1063" t="5742"/>
          <a:stretch/>
        </p:blipFill>
        <p:spPr>
          <a:xfrm>
            <a:off x="4766513" y="1936689"/>
            <a:ext cx="6818524" cy="158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C2A26-DE60-5E74-34CA-962F60BEB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63" y="1331546"/>
            <a:ext cx="1940718" cy="25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0191" y="483907"/>
            <a:ext cx="2370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Періодизація </a:t>
            </a:r>
          </a:p>
          <a:p>
            <a:r>
              <a:rPr lang="uk-UA" sz="2000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дорослої </a:t>
            </a:r>
          </a:p>
          <a:p>
            <a:r>
              <a:rPr lang="uk-UA" sz="2000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людини:</a:t>
            </a:r>
            <a:endParaRPr lang="uk-UA" sz="2000" b="1" cap="all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209" y="345406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Рання дорослість 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21/22 – 40 років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52356" y="2181662"/>
            <a:ext cx="311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середня дорослість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від 40 до 60 років</a:t>
            </a:r>
            <a:endParaRPr lang="uk-UA" b="1" cap="all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2197" y="3376259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пізня дорослість</a:t>
            </a:r>
          </a:p>
          <a:p>
            <a:pPr algn="ctr"/>
            <a:r>
              <a:rPr lang="uk-UA" b="1" i="0" cap="all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від 60 і далі</a:t>
            </a:r>
            <a:endParaRPr lang="uk-UA" b="1" cap="all" dirty="0">
              <a:latin typeface="Comic Sans MS" panose="030F0702030302020204" pitchFamily="66" charset="0"/>
            </a:endParaRPr>
          </a:p>
        </p:txBody>
      </p:sp>
      <p:pic>
        <p:nvPicPr>
          <p:cNvPr id="9" name="Picture 6" descr="https://i.pinimg.com/564x/05/90/5b/05905b01b99d1118115e247930db33e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72048" r="51003" b="2175"/>
          <a:stretch/>
        </p:blipFill>
        <p:spPr bwMode="auto">
          <a:xfrm>
            <a:off x="6148153" y="118896"/>
            <a:ext cx="3594235" cy="17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675" y="1073667"/>
            <a:ext cx="53699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Основні новоутворення віку</a:t>
            </a:r>
          </a:p>
          <a:p>
            <a:pPr algn="just"/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продуктивність (генеративність) та продовження роду вони реалізуються через піклування про виховання нового покоління, продуктивну трудову діяльність, індивідуальну творчість.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55823" y="2918488"/>
            <a:ext cx="46882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Особистісні новоутворення в середній дорослості:</a:t>
            </a:r>
          </a:p>
          <a:p>
            <a:endParaRPr lang="uk-UA" b="1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• досягнення зрілої відповідальності у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професійному та сімейному плані (виховання дітей);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• впевненість у життєвих позиціях;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• стабілізація життя;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• реалістична самооцінка;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• орієнтація на “тут” і “зараз”;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• зміна пріоритету з “Я” на оточення;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• професійний потенціал, наставництво.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423" y="4022590"/>
            <a:ext cx="5215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Головне новоутворення у пізній дорослості</a:t>
            </a: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мудрість як особлива форма експертного знання про світ та життя. </a:t>
            </a:r>
          </a:p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Модель мудрості: гідність та цілісність особистості.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2574C9-8494-BB33-C350-2CEC37798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753" y="115775"/>
            <a:ext cx="223742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24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8AB64A37CDEB409612E99DE50E3386" ma:contentTypeVersion="12" ma:contentTypeDescription="Створення нового документа." ma:contentTypeScope="" ma:versionID="30a777b5168a620546c92df3e098dd08">
  <xsd:schema xmlns:xsd="http://www.w3.org/2001/XMLSchema" xmlns:xs="http://www.w3.org/2001/XMLSchema" xmlns:p="http://schemas.microsoft.com/office/2006/metadata/properties" xmlns:ns2="35004a38-e83d-4c4d-bde0-aef18251eec4" xmlns:ns3="0c3e3391-711f-4ff2-b1d1-eb8445db8c4c" targetNamespace="http://schemas.microsoft.com/office/2006/metadata/properties" ma:root="true" ma:fieldsID="ee596081dd244d20391b5741bda89566" ns2:_="" ns3:_="">
    <xsd:import namespace="35004a38-e83d-4c4d-bde0-aef18251eec4"/>
    <xsd:import namespace="0c3e3391-711f-4ff2-b1d1-eb8445db8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04a38-e83d-4c4d-bde0-aef18251e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fc011cf1-cf52-437b-824f-27f9426a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e3391-711f-4ff2-b1d1-eb8445db8c4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496e8a5-f4d4-42b2-8a0c-c061b8dcd2d4}" ma:internalName="TaxCatchAll" ma:showField="CatchAllData" ma:web="0c3e3391-711f-4ff2-b1d1-eb8445db8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3e3391-711f-4ff2-b1d1-eb8445db8c4c" xsi:nil="true"/>
    <lcf76f155ced4ddcb4097134ff3c332f xmlns="35004a38-e83d-4c4d-bde0-aef18251ee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8A449-557D-400F-8E51-0DAD48E93A15}"/>
</file>

<file path=customXml/itemProps2.xml><?xml version="1.0" encoding="utf-8"?>
<ds:datastoreItem xmlns:ds="http://schemas.openxmlformats.org/officeDocument/2006/customXml" ds:itemID="{44132DA8-B7A6-4D65-B774-3FEFF051A944}"/>
</file>

<file path=customXml/itemProps3.xml><?xml version="1.0" encoding="utf-8"?>
<ds:datastoreItem xmlns:ds="http://schemas.openxmlformats.org/officeDocument/2006/customXml" ds:itemID="{2D15E831-D586-4510-A9D6-003A6BCC3156}"/>
</file>

<file path=docProps/app.xml><?xml version="1.0" encoding="utf-8"?>
<Properties xmlns="http://schemas.openxmlformats.org/officeDocument/2006/extended-properties" xmlns:vt="http://schemas.openxmlformats.org/officeDocument/2006/docPropsVTypes">
  <TotalTime>8133</TotalTime>
  <Words>914</Words>
  <Application>Microsoft Office PowerPoint</Application>
  <PresentationFormat>Широкоэкранный</PresentationFormat>
  <Paragraphs>138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Comic Sans MS</vt:lpstr>
      <vt:lpstr>Mistral</vt:lpstr>
      <vt:lpstr>Segoe Print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Кондес Тетяна Василівна</dc:creator>
  <cp:lastModifiedBy>Кондес Тетяна Василівна</cp:lastModifiedBy>
  <cp:revision>78</cp:revision>
  <dcterms:created xsi:type="dcterms:W3CDTF">2023-11-02T15:57:03Z</dcterms:created>
  <dcterms:modified xsi:type="dcterms:W3CDTF">2023-11-15T23:02:39Z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0x0101002F8AB64A37CDEB409612E99DE50E3386</vt:lpwstr>
  </property>
</Properties>
</file>